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3" r:id="rId2"/>
    <p:sldId id="290" r:id="rId3"/>
    <p:sldId id="296" r:id="rId4"/>
    <p:sldId id="289" r:id="rId5"/>
    <p:sldId id="380" r:id="rId6"/>
    <p:sldId id="413" r:id="rId7"/>
    <p:sldId id="385" r:id="rId8"/>
    <p:sldId id="386" r:id="rId9"/>
    <p:sldId id="312" r:id="rId10"/>
    <p:sldId id="313" r:id="rId11"/>
    <p:sldId id="401" r:id="rId12"/>
    <p:sldId id="405" r:id="rId13"/>
    <p:sldId id="304" r:id="rId14"/>
    <p:sldId id="411" r:id="rId15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93"/>
            <p14:sldId id="290"/>
            <p14:sldId id="296"/>
            <p14:sldId id="289"/>
            <p14:sldId id="380"/>
            <p14:sldId id="413"/>
            <p14:sldId id="385"/>
            <p14:sldId id="386"/>
            <p14:sldId id="312"/>
            <p14:sldId id="313"/>
            <p14:sldId id="401"/>
            <p14:sldId id="405"/>
            <p14:sldId id="304"/>
            <p14:sldId id="4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9900"/>
    <a:srgbClr val="9F5FCF"/>
    <a:srgbClr val="000000"/>
    <a:srgbClr val="FFC715"/>
    <a:srgbClr val="D60093"/>
    <a:srgbClr val="CCFF66"/>
    <a:srgbClr val="FF9933"/>
    <a:srgbClr val="CC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Vidutinis stilius 2 – paryškinima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Šviesus stilius 3 – paryškinima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Šviesus stilius 3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78" d="100"/>
          <a:sy n="78" d="100"/>
        </p:scale>
        <p:origin x="5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20%20MET&#370;%20DOKUMENTAI\2020%20m.%20metin&#279;%20veiklos%20ataskaita\Kopija%203_DG_2020_(11)_patikslint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20%20MET&#370;%20DOKUMENTAI\2020%20m.%20metin&#279;%20veiklos%20ataskaita\grafika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20%20MET&#370;%20DOKUMENTAI\2020%20m.%20metin&#279;%20veiklos%20ataskaita\Kopija%203_DG_2020_(11)_patikslin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20%20MET&#370;%20DOKUMENTAI\2020%20m.%20metin&#279;%20veiklos%20ataskaita\grafikai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3_DG_2014_1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20%20MET&#370;%20DOKUMENTAI\2020%20m.%20metin&#279;%20veiklos%20ataskaita\grafikai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IV_DG_2020!$Q$81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1441714112546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IV_DG_2020!$P$82:$P$84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IV_DG_2020!$Q$82:$Q$84</c:f>
              <c:numCache>
                <c:formatCode>General</c:formatCode>
                <c:ptCount val="3"/>
                <c:pt idx="0">
                  <c:v>904</c:v>
                </c:pt>
                <c:pt idx="1">
                  <c:v>702</c:v>
                </c:pt>
                <c:pt idx="2">
                  <c:v>1252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7EB-4E98-B314-F42F6B157415}"/>
            </c:ext>
          </c:extLst>
        </c:ser>
        <c:ser>
          <c:idx val="1"/>
          <c:order val="1"/>
          <c:tx>
            <c:strRef>
              <c:f>IV_DG_2020!$R$81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072085705626896E-3"/>
                  <c:y val="-2.7220664084380156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4417141125379E-2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04805713708488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IV_DG_2020!$P$82:$P$84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IV_DG_2020!$R$82:$R$84</c:f>
              <c:numCache>
                <c:formatCode>General</c:formatCode>
                <c:ptCount val="3"/>
                <c:pt idx="0">
                  <c:v>431</c:v>
                </c:pt>
                <c:pt idx="1">
                  <c:v>262</c:v>
                </c:pt>
                <c:pt idx="2">
                  <c:v>683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7EB-4E98-B314-F42F6B157415}"/>
            </c:ext>
          </c:extLst>
        </c:ser>
        <c:ser>
          <c:idx val="2"/>
          <c:order val="2"/>
          <c:tx>
            <c:strRef>
              <c:f>IV_DG_2020!$S$81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096114274169774E-3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IV_DG_2020!$P$82:$P$84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IV_DG_2020!$S$82:$S$84</c:f>
              <c:numCache>
                <c:formatCode>General</c:formatCode>
                <c:ptCount val="3"/>
                <c:pt idx="0">
                  <c:v>1183</c:v>
                </c:pt>
                <c:pt idx="1">
                  <c:v>1125</c:v>
                </c:pt>
                <c:pt idx="2">
                  <c:v>3768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7EB-4E98-B314-F42F6B157415}"/>
            </c:ext>
          </c:extLst>
        </c:ser>
        <c:ser>
          <c:idx val="3"/>
          <c:order val="3"/>
          <c:tx>
            <c:strRef>
              <c:f>IV_DG_2020!$T$81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12014284271223E-2"/>
                  <c:y val="5.939122590504979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81681999797971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IV_DG_2020!$P$82:$P$84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IV_DG_2020!$T$82:$T$84</c:f>
              <c:numCache>
                <c:formatCode>General</c:formatCode>
                <c:ptCount val="3"/>
                <c:pt idx="0">
                  <c:v>1615</c:v>
                </c:pt>
                <c:pt idx="1">
                  <c:v>974</c:v>
                </c:pt>
                <c:pt idx="2">
                  <c:v>638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67EB-4E98-B314-F42F6B157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5559184"/>
        <c:axId val="655559728"/>
        <c:axId val="0"/>
      </c:bar3DChart>
      <c:catAx>
        <c:axId val="65555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655559728"/>
        <c:crosses val="autoZero"/>
        <c:auto val="1"/>
        <c:lblAlgn val="ctr"/>
        <c:lblOffset val="100"/>
        <c:noMultiLvlLbl val="0"/>
      </c:catAx>
      <c:valAx>
        <c:axId val="65555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655559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532578209937624"/>
          <c:y val="0.86414190803762492"/>
          <c:w val="0.75420452128418214"/>
          <c:h val="0.1002232720909885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333333333333333E-2"/>
          <c:y val="4.1152263374485597E-2"/>
          <c:w val="0.60908311461067366"/>
          <c:h val="0.91769547325102885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7.1191054243219601E-2"/>
                  <c:y val="-9.5560445516700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379265091863516E-2"/>
                  <c:y val="2.5229548326661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57261592300961E-2"/>
                  <c:y val="2.7408821372075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5918963254593178E-2"/>
                  <c:y val="4.1136061695991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952347848382609E-4"/>
                  <c:y val="-0.115164803533115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7204724409448817E-2"/>
                  <c:y val="-4.4593205310615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'Pareigybių sąr.'!$N$5:$N$10</c:f>
              <c:strCache>
                <c:ptCount val="6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Parodos ir ekspozicijos, renginiai ne galerijos patalpose</c:v>
                </c:pt>
                <c:pt idx="5">
                  <c:v>Kita veikla</c:v>
                </c:pt>
              </c:strCache>
            </c:strRef>
          </c:cat>
          <c:val>
            <c:numRef>
              <c:f>'Pareigybių sąr.'!$O$5:$O$10</c:f>
              <c:numCache>
                <c:formatCode>0.0</c:formatCode>
                <c:ptCount val="6"/>
                <c:pt idx="0">
                  <c:v>42.7903019991493</c:v>
                </c:pt>
                <c:pt idx="1">
                  <c:v>9.4640578477243729</c:v>
                </c:pt>
                <c:pt idx="2">
                  <c:v>3.4347086346235645</c:v>
                </c:pt>
                <c:pt idx="3">
                  <c:v>14.685240323266695</c:v>
                </c:pt>
                <c:pt idx="4">
                  <c:v>3.3496384517226714</c:v>
                </c:pt>
                <c:pt idx="5">
                  <c:v>26.2760527435134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IV_DG_2020!$P$79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IV_DG_2020!$Q$78:$T$78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IV_DG_2020!$Q$79:$T$79</c:f>
              <c:numCache>
                <c:formatCode>General</c:formatCode>
                <c:ptCount val="4"/>
                <c:pt idx="0">
                  <c:v>46</c:v>
                </c:pt>
                <c:pt idx="1">
                  <c:v>25</c:v>
                </c:pt>
                <c:pt idx="2">
                  <c:v>75</c:v>
                </c:pt>
                <c:pt idx="3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F9-479E-B90C-6E6D0F993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55560272"/>
        <c:axId val="655560816"/>
      </c:barChart>
      <c:catAx>
        <c:axId val="655560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655560816"/>
        <c:crosses val="autoZero"/>
        <c:auto val="1"/>
        <c:lblAlgn val="ctr"/>
        <c:lblOffset val="100"/>
        <c:noMultiLvlLbl val="0"/>
      </c:catAx>
      <c:valAx>
        <c:axId val="655560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6555602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610236220474E-2"/>
          <c:y val="5.5622589402809078E-2"/>
          <c:w val="0.96944438976377956"/>
          <c:h val="0.6180406902622224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8538419787547494E-3"/>
          <c:y val="0.65166408184636981"/>
          <c:w val="0.99354839238845138"/>
          <c:h val="0.3482800410818213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1.0342410323709536E-2"/>
                  <c:y val="-7.8370856909218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0122484689413818E-3"/>
                  <c:y val="-3.442277001806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7851049868766404E-2"/>
                  <c:y val="3.0425091335944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38024934383202E-2"/>
                  <c:y val="1.7592687848692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018482064741908E-2"/>
                  <c:y val="-7.0241759981007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9934950152410376E-2"/>
                  <c:y val="-1.4606531681711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3139216972878388E-2"/>
                  <c:y val="-7.80200213666759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'Pareigybių sąr.'!$A$5:$A$12</c:f>
              <c:strCache>
                <c:ptCount val="8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Galerijos organizuojami renginiai ne galerijos patalpose</c:v>
                </c:pt>
                <c:pt idx="5">
                  <c:v>Parodos, ekspozicijos ne galerijos patalpose</c:v>
                </c:pt>
                <c:pt idx="6">
                  <c:v>Kita veikla</c:v>
                </c:pt>
                <c:pt idx="7">
                  <c:v>Ekspozicijos</c:v>
                </c:pt>
              </c:strCache>
            </c:strRef>
          </c:cat>
          <c:val>
            <c:numRef>
              <c:f>'Pareigybių sąr.'!$B$5:$B$12</c:f>
              <c:numCache>
                <c:formatCode>0.0</c:formatCode>
                <c:ptCount val="8"/>
                <c:pt idx="0">
                  <c:v>10.928961748633879</c:v>
                </c:pt>
                <c:pt idx="1">
                  <c:v>38.797814207650276</c:v>
                </c:pt>
                <c:pt idx="2">
                  <c:v>8.7431693989071047</c:v>
                </c:pt>
                <c:pt idx="3">
                  <c:v>10.382513661202186</c:v>
                </c:pt>
                <c:pt idx="4">
                  <c:v>10.928961748633879</c:v>
                </c:pt>
                <c:pt idx="5">
                  <c:v>5.4644808743169397</c:v>
                </c:pt>
                <c:pt idx="6">
                  <c:v>13.66120218579235</c:v>
                </c:pt>
                <c:pt idx="7">
                  <c:v>1.0928961748633881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0876260281935299"/>
          <c:y val="5.4138311125186647E-2"/>
          <c:w val="0.2806838322293409"/>
          <c:h val="0.93623863974225274"/>
        </c:manualLayout>
      </c:layout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800857418903109E-2"/>
          <c:y val="1.9285380738450642E-2"/>
          <c:w val="0.97919914258109686"/>
          <c:h val="0.7668708435985379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3973787891898133"/>
          <c:w val="0.91232512602591342"/>
          <c:h val="0.1602621210810187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3.8605643044619421E-3"/>
                  <c:y val="-8.1641878098571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0734908136482946E-3"/>
                  <c:y val="-4.9019028871391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9703193350831145E-2"/>
                  <c:y val="-3.0550452026829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6529308836395451E-2"/>
                  <c:y val="-9.49547973170020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'Pareigybių sąr.'!$D$5:$D$9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Patalpų nuoma</c:v>
                </c:pt>
                <c:pt idx="4">
                  <c:v>Kita veikla</c:v>
                </c:pt>
              </c:strCache>
            </c:strRef>
          </c:cat>
          <c:val>
            <c:numRef>
              <c:f>'Pareigybių sąr.'!$E$5:$E$9</c:f>
              <c:numCache>
                <c:formatCode>0.0</c:formatCode>
                <c:ptCount val="5"/>
                <c:pt idx="0">
                  <c:v>52.661504960077423</c:v>
                </c:pt>
                <c:pt idx="1">
                  <c:v>27.014275344785869</c:v>
                </c:pt>
                <c:pt idx="2">
                  <c:v>2.1292039680619403</c:v>
                </c:pt>
                <c:pt idx="3">
                  <c:v>13.331720300024195</c:v>
                </c:pt>
                <c:pt idx="4">
                  <c:v>4.8632954270505682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overlay val="0"/>
      <c:txPr>
        <a:bodyPr/>
        <a:lstStyle/>
        <a:p>
          <a:pPr>
            <a:defRPr sz="1400"/>
          </a:pPr>
          <a:endParaRPr lang="lt-L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2021-04-19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9509" y="27854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M. PANEVĖŽIO MIESTO DAILĖS GALERIJOS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DAILĖS GALERIJOS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679219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GALERIJOS SKYRIAUS FOTOGRAFIJOS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pagal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233594"/>
              </p:ext>
            </p:extLst>
          </p:nvPr>
        </p:nvGraphicFramePr>
        <p:xfrm>
          <a:off x="966159" y="2303251"/>
          <a:ext cx="9428671" cy="4059355"/>
        </p:xfrm>
        <a:graphic>
          <a:graphicData uri="http://schemas.openxmlformats.org/drawingml/2006/table">
            <a:tbl>
              <a:tblPr/>
              <a:tblGrid>
                <a:gridCol w="6549704"/>
                <a:gridCol w="2878967"/>
              </a:tblGrid>
              <a:tr h="46677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9715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lt-LT" sz="1400" b="1" i="1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93203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IV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Tarptautinio meninio stiklo simpoziumo „GlassJazz‘20“  kūrinių paroda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73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Remigijaus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Venckaus fotografijų paroda „Asmeninis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soliaris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663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Paroda „Aukštaitijos dailė 2020. Asmenybių kartoteka“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b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68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Panevėžio fotografų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draugijos paroda „Riba“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867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Algimanto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Aleksandravičiaus fotografijų paroda „Šimtmečiui šimtas“  (I dalis)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EDUKACININĖ KŪRYBINĖ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139249"/>
              </p:ext>
            </p:extLst>
          </p:nvPr>
        </p:nvGraphicFramePr>
        <p:xfrm>
          <a:off x="998377" y="2347912"/>
          <a:ext cx="10366310" cy="270266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kūrybinės programos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skyriuje    Keramikos paviljone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1108,50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595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278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 skyriuje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lt-LT" sz="16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8,00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6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EDUKACININĖ PAŽINTINĖ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837288"/>
              </p:ext>
            </p:extLst>
          </p:nvPr>
        </p:nvGraphicFramePr>
        <p:xfrm>
          <a:off x="998377" y="2347912"/>
          <a:ext cx="10366310" cy="270266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pažintinės programos</a:t>
                      </a:r>
                      <a:endParaRPr lang="lt-LT" sz="2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 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skyriuje </a:t>
                      </a:r>
                    </a:p>
                    <a:p>
                      <a:pPr algn="l" fontAlgn="ctr"/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Keramikos paviljone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254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 skyriuje</a:t>
                      </a:r>
                    </a:p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  <a:p>
                      <a:pPr algn="ctr" fontAlgn="b"/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56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PROJEKTINĖ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lt-LT" altLang="lt-LT" sz="1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425314"/>
              </p:ext>
            </p:extLst>
          </p:nvPr>
        </p:nvGraphicFramePr>
        <p:xfrm>
          <a:off x="803694" y="1368425"/>
          <a:ext cx="10660812" cy="5064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01219"/>
                <a:gridCol w="1570008"/>
                <a:gridCol w="1906437"/>
                <a:gridCol w="1673525"/>
                <a:gridCol w="150962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Finansuoti projektai</a:t>
                      </a:r>
                      <a:endParaRPr lang="lt-L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Gautas finansavimas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lt-LT" sz="16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Iš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miesto savivaldybės </a:t>
                      </a:r>
                    </a:p>
                    <a:p>
                      <a:pPr algn="ctr"/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lt-LT" sz="16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Iš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Lietuvos kultūros tarybos</a:t>
                      </a:r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lt-LT" sz="16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Iš ES fondų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lt-LT" sz="16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„IV</a:t>
                      </a:r>
                      <a:r>
                        <a:rPr lang="lt-LT" sz="16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Tarptautinis meninio stiklo simpoziumas „GlassJazz‘20“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11496,07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7496,07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„Panevėžio tarptautiniai</a:t>
                      </a:r>
                      <a:r>
                        <a:rPr lang="lt-LT" sz="16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keramikos simpoziumai 2008-2019</a:t>
                      </a:r>
                      <a:r>
                        <a:rPr lang="lt-LT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5332,09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1482,09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3850,00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„Aukštaitijos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dailė 2020. Asmenybių kartoteka“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4269,93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2969,93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„Kooperacija“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„Panevėžiečio fotomenininko Sauliaus </a:t>
                      </a:r>
                      <a:r>
                        <a:rPr lang="lt-LT" sz="16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Saladūno</a:t>
                      </a:r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atstovavimas tarptautinėje šiuolaikinio meno mugėje „ARTVILNIUS‘20“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800,00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18688">
                <a:tc>
                  <a:txBody>
                    <a:bodyPr/>
                    <a:lstStyle/>
                    <a:p>
                      <a:r>
                        <a:rPr lang="lt-LT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„Tarpvalstybinė lojalumo</a:t>
                      </a:r>
                      <a:r>
                        <a:rPr lang="lt-LT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programa  kultūrai ir turizmui skatinti“ </a:t>
                      </a:r>
                      <a:r>
                        <a:rPr lang="lt-LT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pagal 2014-2020 </a:t>
                      </a:r>
                      <a:r>
                        <a:rPr lang="lt-LT" sz="160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lt-LT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Europos kaimynystės priemonės „Europos kaimynystės priemonės Latvijos, Lietuvos ir Baltarusijos bendradarbiavimo per sieną programa“</a:t>
                      </a:r>
                      <a:endParaRPr lang="lt-LT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51345,96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51345,96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95068" y="1303294"/>
            <a:ext cx="10515600" cy="433883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Dailės galerijos 2020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veiklos rezultatams įtakos turėjo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gruodžio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prasidėjęs remontas, kuris baigėsi 2020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III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ketv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</a:t>
            </a: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Taip pat 2020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veiklos rezultatams įtakos turėjo karantinas (2020 03 16 – 2020 04 30; 2020 11 07 – 2020 12 31), kurio metu Dailės galerija vykdė virtualią veiklą. </a:t>
            </a:r>
          </a:p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58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01624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VEIKLA 2020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25625"/>
            <a:ext cx="8383438" cy="4351338"/>
          </a:xfrm>
        </p:spPr>
        <p:txBody>
          <a:bodyPr/>
          <a:lstStyle/>
          <a:p>
            <a:endParaRPr lang="lt-LT" dirty="0"/>
          </a:p>
        </p:txBody>
      </p:sp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612387"/>
              </p:ext>
            </p:extLst>
          </p:nvPr>
        </p:nvGraphicFramePr>
        <p:xfrm>
          <a:off x="810883" y="1811547"/>
          <a:ext cx="7677509" cy="4373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a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027010"/>
              </p:ext>
            </p:extLst>
          </p:nvPr>
        </p:nvGraphicFramePr>
        <p:xfrm>
          <a:off x="8503417" y="1828800"/>
          <a:ext cx="3478673" cy="4356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9630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620955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1378019"/>
              </p:ext>
            </p:extLst>
          </p:nvPr>
        </p:nvGraphicFramePr>
        <p:xfrm>
          <a:off x="1923564" y="1731339"/>
          <a:ext cx="8189595" cy="4764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8642677"/>
              </p:ext>
            </p:extLst>
          </p:nvPr>
        </p:nvGraphicFramePr>
        <p:xfrm>
          <a:off x="2570671" y="1533525"/>
          <a:ext cx="7220309" cy="4850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UŽDIRBTOS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678591"/>
              </p:ext>
            </p:extLst>
          </p:nvPr>
        </p:nvGraphicFramePr>
        <p:xfrm>
          <a:off x="838200" y="181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034074"/>
              </p:ext>
            </p:extLst>
          </p:nvPr>
        </p:nvGraphicFramePr>
        <p:xfrm>
          <a:off x="2269878" y="1767624"/>
          <a:ext cx="7370445" cy="4472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679837"/>
              </p:ext>
            </p:extLst>
          </p:nvPr>
        </p:nvGraphicFramePr>
        <p:xfrm>
          <a:off x="2311879" y="1768415"/>
          <a:ext cx="7349706" cy="448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249077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334476"/>
              </p:ext>
            </p:extLst>
          </p:nvPr>
        </p:nvGraphicFramePr>
        <p:xfrm>
          <a:off x="1768415" y="1748897"/>
          <a:ext cx="8471139" cy="4418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21079"/>
          </a:xfrm>
        </p:spPr>
        <p:txBody>
          <a:bodyPr>
            <a:normAutofit/>
          </a:bodyPr>
          <a:lstStyle/>
          <a:p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VEIKLA</a:t>
            </a:r>
            <a: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lt-LT" altLang="lt-LT" sz="1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09127" y="1612083"/>
            <a:ext cx="10767525" cy="4842587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										 20</a:t>
            </a:r>
            <a:r>
              <a:rPr lang="en-US" altLang="lt-LT" sz="2400" b="1" i="1" dirty="0" smtClean="0">
                <a:solidFill>
                  <a:srgbClr val="C00000"/>
                </a:solidFill>
              </a:rPr>
              <a:t>20</a:t>
            </a:r>
            <a:r>
              <a:rPr lang="lt-LT" altLang="lt-LT" sz="2400" b="1" i="1" dirty="0" smtClean="0">
                <a:solidFill>
                  <a:srgbClr val="C00000"/>
                </a:solidFill>
              </a:rPr>
              <a:t> </a:t>
            </a:r>
            <a:r>
              <a:rPr lang="lt-LT" altLang="lt-LT" sz="2400" b="1" i="1" dirty="0" err="1" smtClean="0">
                <a:solidFill>
                  <a:srgbClr val="C00000"/>
                </a:solidFill>
              </a:rPr>
              <a:t>m</a:t>
            </a:r>
            <a:r>
              <a:rPr lang="lt-LT" altLang="lt-LT" sz="24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 Surengta parodų:</a:t>
            </a:r>
            <a:endParaRPr lang="lt-LT" altLang="lt-LT" sz="2400" b="1" i="1" dirty="0">
              <a:solidFill>
                <a:srgbClr val="C00000"/>
              </a:solidFill>
            </a:endParaRPr>
          </a:p>
          <a:p>
            <a:pPr lvl="6"/>
            <a:r>
              <a:rPr lang="en-US" altLang="lt-LT" dirty="0" err="1" smtClean="0">
                <a:solidFill>
                  <a:schemeClr val="tx2">
                    <a:lumMod val="75000"/>
                  </a:schemeClr>
                </a:solidFill>
              </a:rPr>
              <a:t>Dail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ės galerijoje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		 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5</a:t>
            </a:r>
            <a:endParaRPr lang="en-US" altLang="lt-LT" sz="2000" b="1" dirty="0" smtClean="0">
              <a:solidFill>
                <a:srgbClr val="002060"/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galerijos skyriuje Keramikos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paviljone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	      </a:t>
            </a:r>
            <a:r>
              <a:rPr lang="lt-LT" altLang="lt-LT" sz="2100" b="1" dirty="0" smtClean="0">
                <a:solidFill>
                  <a:schemeClr val="tx2">
                    <a:lumMod val="75000"/>
                  </a:schemeClr>
                </a:solidFill>
              </a:rPr>
              <a:t>6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galerijos skyriuje Fotografijos galerijoje		      </a:t>
            </a:r>
            <a:r>
              <a:rPr lang="lt-LT" altLang="lt-LT" sz="2000" b="1" dirty="0" smtClean="0">
                <a:solidFill>
                  <a:schemeClr val="tx2">
                    <a:lumMod val="75000"/>
                  </a:schemeClr>
                </a:solidFill>
              </a:rPr>
              <a:t>9</a:t>
            </a:r>
            <a:endParaRPr lang="lt-LT" altLang="lt-LT" sz="2000" b="1" dirty="0">
              <a:solidFill>
                <a:schemeClr val="tx2">
                  <a:lumMod val="75000"/>
                </a:schemeClr>
              </a:solidFill>
            </a:endParaRP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Kitose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erdvėse (7 parodos, 3 ekspozicijos)	</a:t>
            </a:r>
            <a:r>
              <a:rPr lang="lt-LT" altLang="lt-LT" dirty="0">
                <a:solidFill>
                  <a:schemeClr val="tx2"/>
                </a:solidFill>
              </a:rPr>
              <a:t>	</a:t>
            </a:r>
            <a:r>
              <a:rPr lang="lt-LT" altLang="lt-LT" b="1" dirty="0" smtClean="0">
                <a:solidFill>
                  <a:schemeClr val="tx2"/>
                </a:solidFill>
              </a:rPr>
              <a:t>      </a:t>
            </a:r>
            <a:r>
              <a:rPr lang="lt-LT" altLang="lt-LT" sz="2100" b="1" dirty="0" smtClean="0">
                <a:solidFill>
                  <a:schemeClr val="accent1">
                    <a:lumMod val="50000"/>
                  </a:schemeClr>
                </a:solidFill>
              </a:rPr>
              <a:t>10</a:t>
            </a:r>
            <a:endParaRPr lang="lt-LT" altLang="lt-LT" sz="21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	    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			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14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 smtClean="0">
                <a:solidFill>
                  <a:schemeClr val="tx2"/>
                </a:solidFill>
              </a:rPr>
              <a:t>Dailės galerijos skyriuje Fotografijos galerijoje		 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5</a:t>
            </a:r>
            <a:endParaRPr lang="lt-LT" altLang="lt-LT" sz="24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Surinkta pajamų (</a:t>
            </a:r>
            <a:r>
              <a:rPr lang="lt-LT" altLang="lt-LT" sz="2400" b="1" i="1" dirty="0" err="1">
                <a:solidFill>
                  <a:srgbClr val="C00000"/>
                </a:solidFill>
              </a:rPr>
              <a:t>Eur</a:t>
            </a:r>
            <a:r>
              <a:rPr lang="lt-LT" altLang="lt-LT" sz="2400" b="1" i="1" dirty="0">
                <a:solidFill>
                  <a:srgbClr val="C00000"/>
                </a:solidFill>
              </a:rPr>
              <a:t>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			 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        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1901,50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>
              <a:lnSpc>
                <a:spcPct val="100000"/>
              </a:lnSpc>
            </a:pPr>
            <a:r>
              <a:rPr lang="lt-LT" altLang="lt-LT" dirty="0">
                <a:solidFill>
                  <a:schemeClr val="tx2"/>
                </a:solidFill>
              </a:rPr>
              <a:t>Dailės galerijos skyriuje Fotografijos galerijoje </a:t>
            </a:r>
            <a:r>
              <a:rPr lang="lt-LT" altLang="lt-LT" dirty="0">
                <a:solidFill>
                  <a:srgbClr val="FF6600"/>
                </a:solidFill>
              </a:rPr>
              <a:t>		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275,00</a:t>
            </a:r>
            <a:r>
              <a:rPr lang="lt-LT" altLang="lt-LT" dirty="0">
                <a:solidFill>
                  <a:srgbClr val="FF6600"/>
                </a:solidFill>
              </a:rPr>
              <a:t>	 </a:t>
            </a: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uždirbta pajamų (</a:t>
            </a:r>
            <a:r>
              <a:rPr lang="lt-LT" altLang="lt-LT" sz="2400" b="1" i="1" dirty="0" err="1">
                <a:solidFill>
                  <a:srgbClr val="C00000"/>
                </a:solidFill>
              </a:rPr>
              <a:t>Eur</a:t>
            </a:r>
            <a:r>
              <a:rPr lang="lt-LT" altLang="lt-LT" sz="2400" b="1" i="1" dirty="0">
                <a:solidFill>
                  <a:srgbClr val="C00000"/>
                </a:solidFill>
              </a:rPr>
              <a:t>):</a:t>
            </a:r>
          </a:p>
          <a:p>
            <a:pPr lvl="6">
              <a:lnSpc>
                <a:spcPct val="110000"/>
              </a:lnSpc>
            </a:pP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</a:t>
            </a:r>
            <a:r>
              <a:rPr lang="lt-LT" altLang="lt-LT" dirty="0" smtClean="0">
                <a:solidFill>
                  <a:schemeClr val="tx2">
                    <a:lumMod val="75000"/>
                  </a:schemeClr>
                </a:solidFill>
              </a:rPr>
              <a:t>galerijoje			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	      </a:t>
            </a:r>
            <a:r>
              <a:rPr lang="lt-LT" altLang="lt-LT" sz="2000" b="1" dirty="0">
                <a:solidFill>
                  <a:srgbClr val="002060"/>
                </a:solidFill>
              </a:rPr>
              <a:t>8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/>
                </a:solidFill>
              </a:rPr>
              <a:t>Dailės galerijos skyriuje Fotografijos galerijoje </a:t>
            </a:r>
            <a:r>
              <a:rPr lang="lt-LT" altLang="lt-LT" dirty="0">
                <a:solidFill>
                  <a:srgbClr val="FF6600"/>
                </a:solidFill>
              </a:rPr>
              <a:t>		      </a:t>
            </a:r>
            <a:r>
              <a:rPr lang="lt-LT" altLang="lt-LT" sz="2000" b="1" dirty="0">
                <a:solidFill>
                  <a:srgbClr val="002060"/>
                </a:solidFill>
              </a:rPr>
              <a:t>2</a:t>
            </a:r>
            <a:r>
              <a:rPr lang="lt-LT" altLang="lt-LT" dirty="0">
                <a:solidFill>
                  <a:srgbClr val="FF6600"/>
                </a:solidFill>
              </a:rPr>
              <a:t>	       </a:t>
            </a:r>
            <a:endParaRPr lang="lt-LT" sz="2000" b="1" dirty="0">
              <a:solidFill>
                <a:srgbClr val="C00000"/>
              </a:solidFill>
            </a:endParaRPr>
          </a:p>
          <a:p>
            <a:pPr lvl="6">
              <a:lnSpc>
                <a:spcPct val="100000"/>
              </a:lnSpc>
            </a:pPr>
            <a:endParaRPr lang="lt-LT" altLang="lt-LT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4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DAILĖS </a:t>
            </a:r>
            <a:r>
              <a:rPr lang="lt-LT" altLang="lt-LT" sz="1800" b="1" i="1" dirty="0" smtClean="0">
                <a:solidFill>
                  <a:srgbClr val="C00000"/>
                </a:solidFill>
              </a:rPr>
              <a:t>GALERIJOS PARODOS </a:t>
            </a:r>
            <a:endParaRPr lang="lt-LT" altLang="lt-LT" sz="1800" b="1" i="1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lt-LT" altLang="lt-LT" i="1" dirty="0">
                <a:solidFill>
                  <a:srgbClr val="C00000"/>
                </a:solidFill>
              </a:rPr>
              <a:t>(pagal </a:t>
            </a:r>
            <a:r>
              <a:rPr lang="lt-LT" altLang="lt-LT" i="1" dirty="0" smtClean="0">
                <a:solidFill>
                  <a:srgbClr val="C00000"/>
                </a:solidFill>
              </a:rPr>
              <a:t>lankytojų skaičių)</a:t>
            </a:r>
            <a:endParaRPr lang="lt-LT" altLang="lt-LT" i="1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endParaRPr lang="lt-LT" altLang="lt-LT" i="1" dirty="0">
              <a:solidFill>
                <a:srgbClr val="C00000"/>
              </a:solidFill>
            </a:endParaRP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748912"/>
              </p:ext>
            </p:extLst>
          </p:nvPr>
        </p:nvGraphicFramePr>
        <p:xfrm>
          <a:off x="969148" y="2380892"/>
          <a:ext cx="9831124" cy="3668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8520"/>
                <a:gridCol w="1475117"/>
                <a:gridCol w="1570007"/>
                <a:gridCol w="1397480"/>
              </a:tblGrid>
              <a:tr h="53582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76045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IV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Tarptautinio meninio stiklo simpoziumo „GlassJazz‘20“  kūrinių paroda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„Aukštaitijos dailė 2020. Asmenybių kartoteka“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843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„Juozo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Lenednyko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mažoji skulptūrinė plastika,  pastelės, piešiniai“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Kazio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Naruševičiaus (1920-2004) retrospektyvinė paroda „Esantis“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Rasos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Justaitės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–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Gecevičienės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keramikos paroda „... ir užaugo pievoj taburetė“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VEIKLA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1800" b="1" i="1" dirty="0" smtClean="0">
                <a:solidFill>
                  <a:srgbClr val="C00000"/>
                </a:solidFill>
              </a:rPr>
              <a:t>DAILĖS GALERIJOS SKYRIAUS FOTOGRAFIJOS </a:t>
            </a:r>
            <a:r>
              <a:rPr lang="lt-LT" altLang="lt-LT" sz="1800" b="1" i="1" dirty="0">
                <a:solidFill>
                  <a:srgbClr val="C00000"/>
                </a:solidFill>
              </a:rPr>
              <a:t>GALERIJOS PARODOS </a:t>
            </a:r>
          </a:p>
          <a:p>
            <a:r>
              <a:rPr lang="lt-LT" altLang="lt-LT" i="1" dirty="0">
                <a:solidFill>
                  <a:srgbClr val="C00000"/>
                </a:solidFill>
              </a:rPr>
              <a:t>(pagal lankytojų skaičių)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312295"/>
              </p:ext>
            </p:extLst>
          </p:nvPr>
        </p:nvGraphicFramePr>
        <p:xfrm>
          <a:off x="1053602" y="2363637"/>
          <a:ext cx="9669032" cy="3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813"/>
                <a:gridCol w="1483743"/>
                <a:gridCol w="1440612"/>
                <a:gridCol w="1457864"/>
              </a:tblGrid>
              <a:tr h="4470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  <a:endParaRPr lang="lt-LT" sz="1600" b="1" i="1" u="none" strike="noStrike" dirty="0">
                        <a:solidFill>
                          <a:srgbClr val="1F4E7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921955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24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IV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Tarptautinio meninio stiklo simpoziumo „GlassJazz‘20“  kūrinių paroda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14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„Aukštaitijos dailė 2020. Asmenybių kartoteka“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1318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Remigijaus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Venckaus fotografijų paroda „Asmeninis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soliaris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72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Panevėžio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fotografų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draugijos paroda „Riba“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228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Edward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Sheriff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Curtis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(JAV) fotografijų paroda „Šešėlių gaudytojas“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587829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03212" y="1923498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PARODOS </a:t>
            </a:r>
            <a:endParaRPr lang="lt-LT" altLang="lt-LT" sz="3400" b="1" i="1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244185"/>
              </p:ext>
            </p:extLst>
          </p:nvPr>
        </p:nvGraphicFramePr>
        <p:xfrm>
          <a:off x="1009291" y="2698914"/>
          <a:ext cx="9257804" cy="3744571"/>
        </p:xfrm>
        <a:graphic>
          <a:graphicData uri="http://schemas.openxmlformats.org/drawingml/2006/table">
            <a:tbl>
              <a:tblPr/>
              <a:tblGrid>
                <a:gridCol w="6780362"/>
                <a:gridCol w="2477442"/>
              </a:tblGrid>
              <a:tr h="43558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6541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lt-LT" sz="1600" b="1" i="1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59580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P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aroda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„Aukštaitijos dailė 2020. Asmenybių kartoteka“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488,50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59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IV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Tarptautinio meninio stiklo simpoziumo „GlassJazz‘20“  kūrinių paroda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487,50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078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Kazio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Naruševičiaus (1920-2004) retrospektyvinė paroda „Esantis“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338,50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4007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„Juozo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Lenednyko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mažoji skulptūrinė plastika,  pastelės, piešiniai“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t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242,50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602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Alvydo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Urbiečio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objektų paroda „</a:t>
                      </a:r>
                      <a:r>
                        <a:rPr lang="lt-LT" sz="1400" b="0" i="0" u="none" strike="noStrike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Abramakabra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109,50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Pasirinktinis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17649</TotalTime>
  <Words>667</Words>
  <Application>Microsoft Office PowerPoint</Application>
  <PresentationFormat>Plačiaekranė</PresentationFormat>
  <Paragraphs>205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„Office“ tema</vt:lpstr>
      <vt:lpstr>2020 M. PANEVĖŽIO MIESTO DAILĖS GALERIJOS VEIKLA</vt:lpstr>
      <vt:lpstr>DAILĖS GALERIJOS VEIKLA 2020 m. I-IV ketv.</vt:lpstr>
      <vt:lpstr>DAILĖS GALERIJOS VEIKLA PAGAL SRITIS (proc.) 2020 m.</vt:lpstr>
      <vt:lpstr>DAILĖS GALERIJOS UŽDIRBTOS PAJAMOS PAGAL SRITIS (proc.) 2020 m.</vt:lpstr>
      <vt:lpstr>DAILĖS GALERIJOS LANKYTOJAI PAGAL VEIKLOS SRITIS (proc.) 2020 m.</vt:lpstr>
      <vt:lpstr>DAILĖS GALERIJOS PARODINĖ VEIKLA 2020m.</vt:lpstr>
      <vt:lpstr>DAILĖS GALERIJOS PARODINĖ VEIKLA 2020 m.</vt:lpstr>
      <vt:lpstr>DAILĖS GALERIJOS PARODINĖ VEIKLA 2020 m.</vt:lpstr>
      <vt:lpstr>DAILĖS GALERIJOS PARODINĖ VEIKLA 2020 m.</vt:lpstr>
      <vt:lpstr>DAILĖS GALERIJOS PARODINĖ VEIKLA 2020 m.</vt:lpstr>
      <vt:lpstr>DAILĖS GALERIJOS EDUKACININĖ KŪRYBINĖ VEIKLA 2020 m.</vt:lpstr>
      <vt:lpstr>DAILĖS GALERIJOS EDUKACININĖ PAŽINTINĖ VEIKLA 2020 m.</vt:lpstr>
      <vt:lpstr>DAILĖS GALERIJOS PROJEKTINĖ VEIKLA 2020 m. 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880</cp:revision>
  <cp:lastPrinted>2019-02-05T09:07:50Z</cp:lastPrinted>
  <dcterms:created xsi:type="dcterms:W3CDTF">2015-01-27T06:14:45Z</dcterms:created>
  <dcterms:modified xsi:type="dcterms:W3CDTF">2021-04-19T08:24:43Z</dcterms:modified>
</cp:coreProperties>
</file>