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54" r:id="rId2"/>
    <p:sldId id="359" r:id="rId3"/>
    <p:sldId id="357" r:id="rId4"/>
    <p:sldId id="360" r:id="rId5"/>
    <p:sldId id="358" r:id="rId6"/>
    <p:sldId id="395" r:id="rId7"/>
    <p:sldId id="361" r:id="rId8"/>
    <p:sldId id="396" r:id="rId9"/>
    <p:sldId id="362" r:id="rId10"/>
    <p:sldId id="397" r:id="rId11"/>
    <p:sldId id="367" r:id="rId12"/>
    <p:sldId id="363" r:id="rId13"/>
    <p:sldId id="382" r:id="rId14"/>
    <p:sldId id="364" r:id="rId15"/>
    <p:sldId id="366" r:id="rId16"/>
    <p:sldId id="398" r:id="rId17"/>
  </p:sldIdLst>
  <p:sldSz cx="12192000" cy="6858000"/>
  <p:notesSz cx="7010400" cy="92964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umatytoji sekcija" id="{598C4E47-5946-46DB-B003-F0F983D0FBBE}">
          <p14:sldIdLst>
            <p14:sldId id="354"/>
            <p14:sldId id="359"/>
            <p14:sldId id="357"/>
            <p14:sldId id="360"/>
            <p14:sldId id="358"/>
            <p14:sldId id="395"/>
            <p14:sldId id="361"/>
            <p14:sldId id="396"/>
            <p14:sldId id="362"/>
            <p14:sldId id="397"/>
            <p14:sldId id="367"/>
            <p14:sldId id="363"/>
            <p14:sldId id="382"/>
            <p14:sldId id="364"/>
            <p14:sldId id="366"/>
            <p14:sldId id="3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CC9900"/>
    <a:srgbClr val="FFCC99"/>
    <a:srgbClr val="CCFF66"/>
    <a:srgbClr val="E6E100"/>
    <a:srgbClr val="C4BF00"/>
    <a:srgbClr val="DAD500"/>
    <a:srgbClr val="E5F5FF"/>
    <a:srgbClr val="0000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eminis stilius 1 – paryškinima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60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amai\Downloads\7_KC_BR_2018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amai\Downloads\7_KC_BR_2018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Namai\Downloads\7_KC_BR_2018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amai\Downloads\7_KC_BR_2018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amai\Downloads\7_KC_BR_2018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amai\Downloads\7_KC_BR_2018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anguole2\Desktop\1_%20VEIKLOS%20ATASKAITOS\2018\7_KC_BR_2018%202019%2002%2004.xlsx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amai\Downloads\7_KC_BR_2018.xlsx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anguole2\Desktop\1_%20VEIKLOS%20ATASKAITOS\2018\2018_Projektin&#279;%20veikla_2019-02-05.xls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  <c:spPr>
        <a:solidFill>
          <a:srgbClr val="4472C4">
            <a:lumMod val="20000"/>
            <a:lumOff val="80000"/>
          </a:srgbClr>
        </a:solidFill>
      </c:spPr>
    </c:floor>
    <c:sideWall>
      <c:thickness val="0"/>
      <c:spPr>
        <a:solidFill>
          <a:srgbClr val="CCECFF"/>
        </a:solidFill>
      </c:spPr>
    </c:sideWall>
    <c:backWall>
      <c:thickness val="0"/>
      <c:spPr>
        <a:pattFill prst="pct70">
          <a:fgClr>
            <a:srgbClr val="4472C4">
              <a:lumMod val="20000"/>
              <a:lumOff val="80000"/>
            </a:srgbClr>
          </a:fgClr>
          <a:bgClr>
            <a:sysClr val="window" lastClr="FFFFFF"/>
          </a:bgClr>
        </a:pattFill>
      </c:spPr>
    </c:backWall>
    <c:plotArea>
      <c:layout>
        <c:manualLayout>
          <c:layoutTarget val="inner"/>
          <c:xMode val="edge"/>
          <c:yMode val="edge"/>
          <c:x val="7.4949883981893561E-2"/>
          <c:y val="3.9532897697214055E-2"/>
          <c:w val="0.91176509186351706"/>
          <c:h val="0.6732855503295769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'[7_KC_BR_2018.xlsx]BR_2018'!$I$17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04E-48AE-8EFE-CE01883BF8E0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04E-48AE-8EFE-CE01883BF8E0}"/>
              </c:ext>
            </c:extLst>
          </c:dPt>
          <c:dLbls>
            <c:dLbl>
              <c:idx val="0"/>
              <c:layout>
                <c:manualLayout>
                  <c:x val="1.5238094534886447E-2"/>
                  <c:y val="-3.34145455884906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304E-48AE-8EFE-CE01883BF8E0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6886444722726737E-3"/>
                  <c:y val="-1.392272732853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04E-48AE-8EFE-CE01883BF8E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rot="0" vert="horz" wrap="square" lIns="38100" tIns="19050" rIns="38100" bIns="19050" anchor="ctr">
                <a:spAutoFit/>
              </a:bodyPr>
              <a:lstStyle/>
              <a:p>
                <a:pPr algn="ctr">
                  <a:defRPr sz="14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'[7_KC_BR_2018.xlsx]BR_2018'!$H$18:$H$20</c:f>
              <c:strCache>
                <c:ptCount val="3"/>
                <c:pt idx="0">
                  <c:v>Renginių skaičius</c:v>
                </c:pt>
                <c:pt idx="1">
                  <c:v>Pajamos Eur</c:v>
                </c:pt>
                <c:pt idx="2">
                  <c:v>Renginių lankytojų skaičius</c:v>
                </c:pt>
              </c:strCache>
            </c:strRef>
          </c:cat>
          <c:val>
            <c:numRef>
              <c:f>'[7_KC_BR_2018.xlsx]BR_2018'!$I$18:$I$20</c:f>
              <c:numCache>
                <c:formatCode>0.0</c:formatCode>
                <c:ptCount val="3"/>
                <c:pt idx="0" formatCode="General">
                  <c:v>672</c:v>
                </c:pt>
                <c:pt idx="1">
                  <c:v>121337.75486561631</c:v>
                </c:pt>
                <c:pt idx="2" formatCode="General">
                  <c:v>46151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04E-48AE-8EFE-CE01883BF8E0}"/>
            </c:ext>
          </c:extLst>
        </c:ser>
        <c:ser>
          <c:idx val="1"/>
          <c:order val="1"/>
          <c:tx>
            <c:strRef>
              <c:f>'[7_KC_BR_2018.xlsx]BR_2018'!$J$17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5238094534886469E-2"/>
                  <c:y val="-3.61990910541982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304E-48AE-8EFE-CE01883BF8E0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5238094534886469E-2"/>
                  <c:y val="-8.3536363971227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304E-48AE-8EFE-CE01883BF8E0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1721611180681813E-2"/>
                  <c:y val="-8.35363639712266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304E-48AE-8EFE-CE01883BF8E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rot="0" vert="horz" wrap="square" lIns="38100" tIns="19050" rIns="38100" bIns="19050" anchor="ctr">
                <a:spAutoFit/>
              </a:bodyPr>
              <a:lstStyle/>
              <a:p>
                <a:pPr algn="ctr">
                  <a:defRPr sz="14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'[7_KC_BR_2018.xlsx]BR_2018'!$H$18:$H$20</c:f>
              <c:strCache>
                <c:ptCount val="3"/>
                <c:pt idx="0">
                  <c:v>Renginių skaičius</c:v>
                </c:pt>
                <c:pt idx="1">
                  <c:v>Pajamos Eur</c:v>
                </c:pt>
                <c:pt idx="2">
                  <c:v>Renginių lankytojų skaičius</c:v>
                </c:pt>
              </c:strCache>
            </c:strRef>
          </c:cat>
          <c:val>
            <c:numRef>
              <c:f>'[7_KC_BR_2018.xlsx]BR_2018'!$J$18:$J$20</c:f>
              <c:numCache>
                <c:formatCode>0</c:formatCode>
                <c:ptCount val="3"/>
                <c:pt idx="0" formatCode="General">
                  <c:v>653</c:v>
                </c:pt>
                <c:pt idx="1">
                  <c:v>98862</c:v>
                </c:pt>
                <c:pt idx="2" formatCode="General">
                  <c:v>41762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04E-48AE-8EFE-CE01883BF8E0}"/>
            </c:ext>
          </c:extLst>
        </c:ser>
        <c:ser>
          <c:idx val="2"/>
          <c:order val="2"/>
          <c:tx>
            <c:strRef>
              <c:f>'[7_KC_BR_2018.xlsx]BR_2018'!$K$17</c:f>
              <c:strCache>
                <c:ptCount val="1"/>
                <c:pt idx="0">
                  <c:v>2016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5238094534886469E-2"/>
                  <c:y val="-3.06300001227832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304E-48AE-8EFE-CE01883BF8E0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3443222361363798E-3"/>
                  <c:y val="-1.94918182599528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304E-48AE-8EFE-CE01883BF8E0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860805590340949E-3"/>
                  <c:y val="-1.67072727942453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304E-48AE-8EFE-CE01883BF8E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rot="0" vert="horz" wrap="square" lIns="38100" tIns="19050" rIns="38100" bIns="19050" anchor="ctr">
                <a:spAutoFit/>
              </a:bodyPr>
              <a:lstStyle/>
              <a:p>
                <a:pPr algn="ctr">
                  <a:defRPr sz="14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'[7_KC_BR_2018.xlsx]BR_2018'!$H$18:$H$20</c:f>
              <c:strCache>
                <c:ptCount val="3"/>
                <c:pt idx="0">
                  <c:v>Renginių skaičius</c:v>
                </c:pt>
                <c:pt idx="1">
                  <c:v>Pajamos Eur</c:v>
                </c:pt>
                <c:pt idx="2">
                  <c:v>Renginių lankytojų skaičius</c:v>
                </c:pt>
              </c:strCache>
            </c:strRef>
          </c:cat>
          <c:val>
            <c:numRef>
              <c:f>'[7_KC_BR_2018.xlsx]BR_2018'!$K$18:$K$20</c:f>
              <c:numCache>
                <c:formatCode>0</c:formatCode>
                <c:ptCount val="3"/>
                <c:pt idx="0" formatCode="General">
                  <c:v>742</c:v>
                </c:pt>
                <c:pt idx="1">
                  <c:v>147325</c:v>
                </c:pt>
                <c:pt idx="2" formatCode="General">
                  <c:v>111931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04E-48AE-8EFE-CE01883BF8E0}"/>
            </c:ext>
          </c:extLst>
        </c:ser>
        <c:ser>
          <c:idx val="3"/>
          <c:order val="3"/>
          <c:tx>
            <c:strRef>
              <c:f>'[7_KC_BR_2018.xlsx]BR_2018'!$L$17</c:f>
              <c:strCache>
                <c:ptCount val="1"/>
                <c:pt idx="0">
                  <c:v>2017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4065933416818279E-2"/>
                  <c:y val="-2.5060909191367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304E-48AE-8EFE-CE01883BF8E0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172161118068189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304E-48AE-8EFE-CE01883BF8E0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5164833542045697E-3"/>
                  <c:y val="-1.94918182599529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304E-48AE-8EFE-CE01883BF8E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'[7_KC_BR_2018.xlsx]BR_2018'!$H$18:$H$20</c:f>
              <c:strCache>
                <c:ptCount val="3"/>
                <c:pt idx="0">
                  <c:v>Renginių skaičius</c:v>
                </c:pt>
                <c:pt idx="1">
                  <c:v>Pajamos Eur</c:v>
                </c:pt>
                <c:pt idx="2">
                  <c:v>Renginių lankytojų skaičius</c:v>
                </c:pt>
              </c:strCache>
            </c:strRef>
          </c:cat>
          <c:val>
            <c:numRef>
              <c:f>'[7_KC_BR_2018.xlsx]BR_2018'!$L$18:$L$20</c:f>
              <c:numCache>
                <c:formatCode>0</c:formatCode>
                <c:ptCount val="3"/>
                <c:pt idx="0" formatCode="General">
                  <c:v>530</c:v>
                </c:pt>
                <c:pt idx="1">
                  <c:v>142060.44</c:v>
                </c:pt>
                <c:pt idx="2" formatCode="General">
                  <c:v>181365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304E-48AE-8EFE-CE01883BF8E0}"/>
            </c:ext>
          </c:extLst>
        </c:ser>
        <c:ser>
          <c:idx val="4"/>
          <c:order val="4"/>
          <c:tx>
            <c:strRef>
              <c:f>'[7_KC_BR_2018.xlsx]BR_2018'!$M$17</c:f>
              <c:strCache>
                <c:ptCount val="1"/>
                <c:pt idx="0">
                  <c:v>2018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5238094534886426E-2"/>
                  <c:y val="-2.784545465707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304E-48AE-8EFE-CE01883BF8E0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3443222361363713E-2"/>
                  <c:y val="-1.39227273285378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304E-48AE-8EFE-CE01883BF8E0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0329667084089676E-3"/>
                  <c:y val="-8.35363639712266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304E-48AE-8EFE-CE01883BF8E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'[7_KC_BR_2018.xlsx]BR_2018'!$H$18:$H$20</c:f>
              <c:strCache>
                <c:ptCount val="3"/>
                <c:pt idx="0">
                  <c:v>Renginių skaičius</c:v>
                </c:pt>
                <c:pt idx="1">
                  <c:v>Pajamos Eur</c:v>
                </c:pt>
                <c:pt idx="2">
                  <c:v>Renginių lankytojų skaičius</c:v>
                </c:pt>
              </c:strCache>
            </c:strRef>
          </c:cat>
          <c:val>
            <c:numRef>
              <c:f>'[7_KC_BR_2018.xlsx]BR_2018'!$M$18:$M$20</c:f>
              <c:numCache>
                <c:formatCode>0</c:formatCode>
                <c:ptCount val="3"/>
                <c:pt idx="0" formatCode="General">
                  <c:v>516</c:v>
                </c:pt>
                <c:pt idx="1">
                  <c:v>158395.09</c:v>
                </c:pt>
                <c:pt idx="2" formatCode="General">
                  <c:v>241815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04E-48AE-8EFE-CE01883BF8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7575664"/>
        <c:axId val="217576208"/>
        <c:axId val="0"/>
      </c:bar3DChart>
      <c:catAx>
        <c:axId val="217575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lt-LT"/>
          </a:p>
        </c:txPr>
        <c:crossAx val="217576208"/>
        <c:crosses val="autoZero"/>
        <c:auto val="1"/>
        <c:lblAlgn val="ctr"/>
        <c:lblOffset val="100"/>
        <c:noMultiLvlLbl val="0"/>
      </c:catAx>
      <c:valAx>
        <c:axId val="2175762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lt-LT"/>
          </a:p>
        </c:txPr>
        <c:crossAx val="21757566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4327661254732538"/>
          <c:y val="0.84669125836898429"/>
          <c:w val="0.74176517315866486"/>
          <c:h val="0.10882354488862696"/>
        </c:manualLayout>
      </c:layout>
      <c:overlay val="0"/>
      <c:txPr>
        <a:bodyPr/>
        <a:lstStyle/>
        <a:p>
          <a:pPr>
            <a:defRPr sz="16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lt-LT"/>
        </a:p>
      </c:txPr>
    </c:legend>
    <c:plotVisOnly val="1"/>
    <c:dispBlanksAs val="gap"/>
    <c:showDLblsOverMax val="0"/>
  </c:chart>
  <c:spPr>
    <a:ln>
      <a:solidFill>
        <a:sysClr val="window" lastClr="FFFFFF">
          <a:lumMod val="65000"/>
        </a:sysClr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lt-LT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  <c:spPr>
        <a:solidFill>
          <a:srgbClr val="5B9BD5">
            <a:lumMod val="20000"/>
            <a:lumOff val="80000"/>
          </a:srgbClr>
        </a:solidFill>
        <a:ln>
          <a:solidFill>
            <a:sysClr val="window" lastClr="FFFFFF">
              <a:lumMod val="85000"/>
            </a:sysClr>
          </a:solidFill>
        </a:ln>
      </c:spPr>
    </c:floor>
    <c:sideWall>
      <c:thickness val="0"/>
      <c:spPr>
        <a:pattFill prst="pct70">
          <a:fgClr>
            <a:srgbClr val="4472C4">
              <a:lumMod val="20000"/>
              <a:lumOff val="80000"/>
            </a:srgbClr>
          </a:fgClr>
          <a:bgClr>
            <a:sysClr val="window" lastClr="FFFFFF"/>
          </a:bgClr>
        </a:pattFill>
      </c:spPr>
    </c:sideWall>
    <c:backWall>
      <c:thickness val="0"/>
      <c:spPr>
        <a:pattFill prst="pct70">
          <a:fgClr>
            <a:srgbClr val="4472C4">
              <a:lumMod val="20000"/>
              <a:lumOff val="80000"/>
            </a:srgbClr>
          </a:fgClr>
          <a:bgClr>
            <a:sysClr val="window" lastClr="FFFFFF"/>
          </a:bgClr>
        </a:pattFill>
      </c:spPr>
    </c:backWall>
    <c:plotArea>
      <c:layout>
        <c:manualLayout>
          <c:layoutTarget val="inner"/>
          <c:xMode val="edge"/>
          <c:yMode val="edge"/>
          <c:x val="7.4949883981893561E-2"/>
          <c:y val="3.9532897697214055E-2"/>
          <c:w val="0.91176509186351706"/>
          <c:h val="0.7170923058608639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'[7_KC_BR_2018.xlsx]IV_BR_2018'!$P$64</c:f>
              <c:strCache>
                <c:ptCount val="1"/>
                <c:pt idx="0">
                  <c:v> I ketv.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7.246376811594203E-3"/>
                  <c:y val="-2.91864249571051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DF6D-49F3-8261-06AB325C86E1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9476777359351819E-3"/>
                  <c:y val="-2.9186424957105148E-2"/>
                </c:manualLayout>
              </c:layout>
              <c:spPr/>
              <c:txPr>
                <a:bodyPr rot="0" vert="horz"/>
                <a:lstStyle/>
                <a:p>
                  <a:pPr algn="ctr">
                    <a:defRPr sz="14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F6D-49F3-8261-06AB325C86E1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4014797063410552E-2"/>
                  <c:y val="-2.9186424957105148E-2"/>
                </c:manualLayout>
              </c:layout>
              <c:spPr/>
              <c:txPr>
                <a:bodyPr rot="0" vert="horz"/>
                <a:lstStyle/>
                <a:p>
                  <a:pPr algn="ctr">
                    <a:defRPr sz="14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F6D-49F3-8261-06AB325C86E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rot="0" vert="horz" wrap="square" lIns="38100" tIns="19050" rIns="38100" bIns="19050" anchor="ctr">
                <a:spAutoFit/>
              </a:bodyPr>
              <a:lstStyle/>
              <a:p>
                <a:pPr algn="ctr">
                  <a:defRPr sz="14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'[7_KC_BR_2018.xlsx]IV_BR_2018'!$O$65:$O$67</c:f>
              <c:strCache>
                <c:ptCount val="3"/>
                <c:pt idx="0">
                  <c:v>Renginių skaičius</c:v>
                </c:pt>
                <c:pt idx="1">
                  <c:v>Pajamos Eur</c:v>
                </c:pt>
                <c:pt idx="2">
                  <c:v>Renginių lankytojų skaičius</c:v>
                </c:pt>
              </c:strCache>
            </c:strRef>
          </c:cat>
          <c:val>
            <c:numRef>
              <c:f>'[7_KC_BR_2018.xlsx]IV_BR_2018'!$P$65:$P$67</c:f>
              <c:numCache>
                <c:formatCode>0</c:formatCode>
                <c:ptCount val="3"/>
                <c:pt idx="0" formatCode="General">
                  <c:v>107</c:v>
                </c:pt>
                <c:pt idx="1">
                  <c:v>23736.229999999996</c:v>
                </c:pt>
                <c:pt idx="2" formatCode="General">
                  <c:v>39030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F6D-49F3-8261-06AB325C86E1}"/>
            </c:ext>
          </c:extLst>
        </c:ser>
        <c:ser>
          <c:idx val="1"/>
          <c:order val="1"/>
          <c:tx>
            <c:strRef>
              <c:f>'[7_KC_BR_2018.xlsx]IV_BR_2018'!$Q$64</c:f>
              <c:strCache>
                <c:ptCount val="1"/>
                <c:pt idx="0">
                  <c:v> II ketv.</c:v>
                </c:pt>
              </c:strCache>
            </c:strRef>
          </c:tx>
          <c:spPr>
            <a:solidFill>
              <a:srgbClr val="4472C4">
                <a:lumMod val="75000"/>
              </a:srgb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7.246376811594203E-3"/>
                  <c:y val="-2.91864249571051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DF6D-49F3-8261-06AB325C86E1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0352143482064742E-2"/>
                  <c:y val="-1.1674569982842059E-2"/>
                </c:manualLayout>
              </c:layout>
              <c:spPr/>
              <c:txPr>
                <a:bodyPr rot="0" vert="horz"/>
                <a:lstStyle/>
                <a:p>
                  <a:pPr algn="ctr">
                    <a:defRPr sz="14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F6D-49F3-8261-06AB325C86E1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914441401346571E-2"/>
                  <c:y val="-1.7511854974263195E-2"/>
                </c:manualLayout>
              </c:layout>
              <c:spPr/>
              <c:txPr>
                <a:bodyPr rot="0" vert="horz"/>
                <a:lstStyle/>
                <a:p>
                  <a:pPr algn="ctr">
                    <a:defRPr sz="14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DF6D-49F3-8261-06AB325C86E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rot="0" vert="horz" wrap="square" lIns="38100" tIns="19050" rIns="38100" bIns="19050" anchor="ctr">
                <a:spAutoFit/>
              </a:bodyPr>
              <a:lstStyle/>
              <a:p>
                <a:pPr algn="ctr">
                  <a:defRPr sz="14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'[7_KC_BR_2018.xlsx]IV_BR_2018'!$O$65:$O$67</c:f>
              <c:strCache>
                <c:ptCount val="3"/>
                <c:pt idx="0">
                  <c:v>Renginių skaičius</c:v>
                </c:pt>
                <c:pt idx="1">
                  <c:v>Pajamos Eur</c:v>
                </c:pt>
                <c:pt idx="2">
                  <c:v>Renginių lankytojų skaičius</c:v>
                </c:pt>
              </c:strCache>
            </c:strRef>
          </c:cat>
          <c:val>
            <c:numRef>
              <c:f>'[7_KC_BR_2018.xlsx]IV_BR_2018'!$Q$65:$Q$67</c:f>
              <c:numCache>
                <c:formatCode>0</c:formatCode>
                <c:ptCount val="3"/>
                <c:pt idx="0" formatCode="General">
                  <c:v>140</c:v>
                </c:pt>
                <c:pt idx="1">
                  <c:v>19433.43</c:v>
                </c:pt>
                <c:pt idx="2" formatCode="General">
                  <c:v>14043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F6D-49F3-8261-06AB325C86E1}"/>
            </c:ext>
          </c:extLst>
        </c:ser>
        <c:ser>
          <c:idx val="2"/>
          <c:order val="2"/>
          <c:tx>
            <c:strRef>
              <c:f>'[7_KC_BR_2018.xlsx]IV_BR_2018'!$R$64</c:f>
              <c:strCache>
                <c:ptCount val="1"/>
                <c:pt idx="0">
                  <c:v> III ketv.</c:v>
                </c:pt>
              </c:strCache>
            </c:strRef>
          </c:tx>
          <c:spPr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8.4541062801932361E-3"/>
                  <c:y val="-3.21050674528156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DF6D-49F3-8261-06AB325C86E1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6231884057971015E-3"/>
                  <c:y val="-2.04304974699736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DF6D-49F3-8261-06AB325C86E1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5479752820414703E-3"/>
                  <c:y val="-1.2388597157485779E-2"/>
                </c:manualLayout>
              </c:layout>
              <c:spPr/>
              <c:txPr>
                <a:bodyPr rot="0" vert="horz"/>
                <a:lstStyle/>
                <a:p>
                  <a:pPr algn="ctr">
                    <a:defRPr sz="14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DF6D-49F3-8261-06AB325C86E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rot="0" vert="horz" wrap="square" lIns="38100" tIns="19050" rIns="38100" bIns="19050" anchor="ctr">
                <a:spAutoFit/>
              </a:bodyPr>
              <a:lstStyle/>
              <a:p>
                <a:pPr algn="ctr">
                  <a:defRPr sz="14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'[7_KC_BR_2018.xlsx]IV_BR_2018'!$O$65:$O$67</c:f>
              <c:strCache>
                <c:ptCount val="3"/>
                <c:pt idx="0">
                  <c:v>Renginių skaičius</c:v>
                </c:pt>
                <c:pt idx="1">
                  <c:v>Pajamos Eur</c:v>
                </c:pt>
                <c:pt idx="2">
                  <c:v>Renginių lankytojų skaičius</c:v>
                </c:pt>
              </c:strCache>
            </c:strRef>
          </c:cat>
          <c:val>
            <c:numRef>
              <c:f>'[7_KC_BR_2018.xlsx]IV_BR_2018'!$R$65:$R$67</c:f>
              <c:numCache>
                <c:formatCode>0</c:formatCode>
                <c:ptCount val="3"/>
                <c:pt idx="0" formatCode="General">
                  <c:v>113</c:v>
                </c:pt>
                <c:pt idx="1">
                  <c:v>49338.44</c:v>
                </c:pt>
                <c:pt idx="2" formatCode="General">
                  <c:v>154494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DF6D-49F3-8261-06AB325C86E1}"/>
            </c:ext>
          </c:extLst>
        </c:ser>
        <c:ser>
          <c:idx val="3"/>
          <c:order val="3"/>
          <c:tx>
            <c:strRef>
              <c:f>'[7_KC_BR_2018.xlsx]IV_BR_2018'!$S$64</c:f>
              <c:strCache>
                <c:ptCount val="1"/>
                <c:pt idx="0">
                  <c:v> IV ketv.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6908212560386472E-2"/>
                  <c:y val="-3.1601773983082906E-2"/>
                </c:manualLayout>
              </c:layout>
              <c:spPr/>
              <c:txPr>
                <a:bodyPr rot="0" vert="horz"/>
                <a:lstStyle/>
                <a:p>
                  <a:pPr algn="ctr">
                    <a:defRPr sz="14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DF6D-49F3-8261-06AB325C86E1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253775343299479E-2"/>
                  <c:y val="-2.747545697438351E-2"/>
                </c:manualLayout>
              </c:layout>
              <c:spPr/>
              <c:txPr>
                <a:bodyPr rot="0" vert="horz"/>
                <a:lstStyle/>
                <a:p>
                  <a:pPr algn="ctr">
                    <a:defRPr sz="14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DF6D-49F3-8261-06AB325C86E1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7817242953326488E-2"/>
                  <c:y val="-1.4593212478552574E-2"/>
                </c:manualLayout>
              </c:layout>
              <c:spPr/>
              <c:txPr>
                <a:bodyPr rot="0" vert="horz"/>
                <a:lstStyle/>
                <a:p>
                  <a:pPr algn="ctr">
                    <a:defRPr sz="14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DF6D-49F3-8261-06AB325C86E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rot="0" vert="horz" wrap="square" lIns="38100" tIns="19050" rIns="38100" bIns="19050" anchor="ctr">
                <a:spAutoFit/>
              </a:bodyPr>
              <a:lstStyle/>
              <a:p>
                <a:pPr algn="ctr">
                  <a:defRPr sz="14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'[7_KC_BR_2018.xlsx]IV_BR_2018'!$O$65:$O$67</c:f>
              <c:strCache>
                <c:ptCount val="3"/>
                <c:pt idx="0">
                  <c:v>Renginių skaičius</c:v>
                </c:pt>
                <c:pt idx="1">
                  <c:v>Pajamos Eur</c:v>
                </c:pt>
                <c:pt idx="2">
                  <c:v>Renginių lankytojų skaičius</c:v>
                </c:pt>
              </c:strCache>
            </c:strRef>
          </c:cat>
          <c:val>
            <c:numRef>
              <c:f>'[7_KC_BR_2018.xlsx]IV_BR_2018'!$S$65:$S$67</c:f>
              <c:numCache>
                <c:formatCode>0</c:formatCode>
                <c:ptCount val="3"/>
                <c:pt idx="0" formatCode="General">
                  <c:v>156</c:v>
                </c:pt>
                <c:pt idx="1">
                  <c:v>65886.989999999991</c:v>
                </c:pt>
                <c:pt idx="2" formatCode="General">
                  <c:v>34248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DF6D-49F3-8261-06AB325C86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7578384"/>
        <c:axId val="217578928"/>
        <c:axId val="0"/>
      </c:bar3DChart>
      <c:catAx>
        <c:axId val="217578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lt-LT"/>
          </a:p>
        </c:txPr>
        <c:crossAx val="217578928"/>
        <c:crosses val="autoZero"/>
        <c:auto val="1"/>
        <c:lblAlgn val="ctr"/>
        <c:lblOffset val="100"/>
        <c:noMultiLvlLbl val="0"/>
      </c:catAx>
      <c:valAx>
        <c:axId val="2175789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lt-LT"/>
          </a:p>
        </c:txPr>
        <c:crossAx val="21757838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4718391908328529"/>
          <c:y val="0.88289041994750661"/>
          <c:w val="0.71027773967278485"/>
          <c:h val="8.9331802274715655E-2"/>
        </c:manualLayout>
      </c:layout>
      <c:overlay val="0"/>
      <c:txPr>
        <a:bodyPr/>
        <a:lstStyle/>
        <a:p>
          <a:pPr>
            <a:defRPr sz="16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lt-LT"/>
        </a:p>
      </c:txPr>
    </c:legend>
    <c:plotVisOnly val="1"/>
    <c:dispBlanksAs val="gap"/>
    <c:showDLblsOverMax val="0"/>
  </c:chart>
  <c:spPr>
    <a:ln>
      <a:solidFill>
        <a:sysClr val="window" lastClr="FFFFFF">
          <a:lumMod val="85000"/>
        </a:sysClr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lt-LT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7090922058655711"/>
          <c:y val="4.0860994939947208E-2"/>
          <c:w val="0.79968865304880365"/>
          <c:h val="0.8731073063044056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5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76C-44F4-B26C-34E72D3EC44E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76C-44F4-B26C-34E72D3EC44E}"/>
              </c:ext>
            </c:extLst>
          </c:dPt>
          <c:dLbls>
            <c:dLbl>
              <c:idx val="0"/>
              <c:layout>
                <c:manualLayout>
                  <c:x val="-8.120620791966221E-2"/>
                  <c:y val="8.755927487131543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76C-44F4-B26C-34E72D3EC44E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3900410336031932E-3"/>
                  <c:y val="-4.62962962962962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76C-44F4-B26C-34E72D3EC44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'[7_KC_BR_2018.xlsx]BR_2018'!$N$67:$N$69</c:f>
              <c:strCache>
                <c:ptCount val="3"/>
                <c:pt idx="0">
                  <c:v>Renginių skaičius</c:v>
                </c:pt>
                <c:pt idx="1">
                  <c:v>Pajamos</c:v>
                </c:pt>
                <c:pt idx="2">
                  <c:v>Renginių lankytojų skaičius</c:v>
                </c:pt>
              </c:strCache>
            </c:strRef>
          </c:cat>
          <c:val>
            <c:numRef>
              <c:f>'[7_KC_BR_2018.xlsx]BR_2018'!$O$67:$O$69</c:f>
              <c:numCache>
                <c:formatCode>0</c:formatCode>
                <c:ptCount val="3"/>
                <c:pt idx="0">
                  <c:v>-2.6415094339622698</c:v>
                </c:pt>
                <c:pt idx="1">
                  <c:v>11.498380548448253</c:v>
                </c:pt>
                <c:pt idx="2">
                  <c:v>33.3305764618311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76C-44F4-B26C-34E72D3EC4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7579472"/>
        <c:axId val="217580560"/>
      </c:barChart>
      <c:catAx>
        <c:axId val="217579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217580560"/>
        <c:crosses val="autoZero"/>
        <c:auto val="1"/>
        <c:lblAlgn val="ctr"/>
        <c:lblOffset val="100"/>
        <c:noMultiLvlLbl val="0"/>
      </c:catAx>
      <c:valAx>
        <c:axId val="2175805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21757947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pattFill prst="pct70">
      <a:fgClr>
        <a:srgbClr val="4472C4">
          <a:lumMod val="20000"/>
          <a:lumOff val="80000"/>
        </a:srgbClr>
      </a:fgClr>
      <a:bgClr>
        <a:sysClr val="window" lastClr="FFFFFF"/>
      </a:bgClr>
    </a:patt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/>
      </a:pPr>
      <a:endParaRPr lang="lt-LT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6207725428992407"/>
          <c:y val="4.5916001200514638E-2"/>
          <c:w val="0.73792270531400961"/>
          <c:h val="0.87532018887064178"/>
        </c:manualLayout>
      </c:layout>
      <c:pie3DChart>
        <c:varyColors val="1"/>
        <c:ser>
          <c:idx val="0"/>
          <c:order val="0"/>
          <c:spPr>
            <a:ln>
              <a:solidFill>
                <a:sysClr val="windowText" lastClr="000000">
                  <a:lumMod val="15000"/>
                  <a:lumOff val="85000"/>
                </a:sys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FFC000"/>
              </a:solidFill>
              <a:ln w="25400">
                <a:solidFill>
                  <a:sysClr val="windowText" lastClr="000000">
                    <a:lumMod val="15000"/>
                    <a:lumOff val="85000"/>
                  </a:sys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201-462A-A6AC-7925ED8D6A53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25400">
                <a:solidFill>
                  <a:sysClr val="windowText" lastClr="000000">
                    <a:lumMod val="15000"/>
                    <a:lumOff val="85000"/>
                  </a:sys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201-462A-A6AC-7925ED8D6A53}"/>
              </c:ext>
            </c:extLst>
          </c:dPt>
          <c:dPt>
            <c:idx val="2"/>
            <c:bubble3D val="0"/>
            <c:spPr>
              <a:solidFill>
                <a:srgbClr val="70AD47">
                  <a:lumMod val="60000"/>
                  <a:lumOff val="40000"/>
                </a:srgbClr>
              </a:solidFill>
              <a:ln w="25400">
                <a:solidFill>
                  <a:sysClr val="windowText" lastClr="000000">
                    <a:lumMod val="15000"/>
                    <a:lumOff val="85000"/>
                  </a:sys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201-462A-A6AC-7925ED8D6A53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 w="25400">
                <a:solidFill>
                  <a:sysClr val="windowText" lastClr="000000">
                    <a:lumMod val="15000"/>
                    <a:lumOff val="85000"/>
                  </a:sys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201-462A-A6AC-7925ED8D6A53}"/>
              </c:ext>
            </c:extLst>
          </c:dPt>
          <c:dPt>
            <c:idx val="4"/>
            <c:bubble3D val="0"/>
            <c:spPr>
              <a:solidFill>
                <a:srgbClr val="0070C0"/>
              </a:solidFill>
              <a:ln w="25400">
                <a:solidFill>
                  <a:sysClr val="windowText" lastClr="000000">
                    <a:lumMod val="15000"/>
                    <a:lumOff val="85000"/>
                  </a:sys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201-462A-A6AC-7925ED8D6A53}"/>
              </c:ext>
            </c:extLst>
          </c:dPt>
          <c:dPt>
            <c:idx val="5"/>
            <c:bubble3D val="0"/>
            <c:spPr>
              <a:solidFill>
                <a:srgbClr val="ED7D31">
                  <a:lumMod val="60000"/>
                  <a:lumOff val="40000"/>
                </a:srgbClr>
              </a:solidFill>
              <a:ln w="25400">
                <a:solidFill>
                  <a:sysClr val="windowText" lastClr="000000">
                    <a:lumMod val="15000"/>
                    <a:lumOff val="85000"/>
                  </a:sys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201-462A-A6AC-7925ED8D6A53}"/>
              </c:ext>
            </c:extLst>
          </c:dPt>
          <c:dPt>
            <c:idx val="6"/>
            <c:bubble3D val="0"/>
            <c:spPr>
              <a:solidFill>
                <a:srgbClr val="00B0F0"/>
              </a:solidFill>
              <a:ln w="25400">
                <a:solidFill>
                  <a:sysClr val="windowText" lastClr="000000">
                    <a:lumMod val="15000"/>
                    <a:lumOff val="85000"/>
                  </a:sys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F201-462A-A6AC-7925ED8D6A53}"/>
              </c:ext>
            </c:extLst>
          </c:dPt>
          <c:dLbls>
            <c:dLbl>
              <c:idx val="6"/>
              <c:layout>
                <c:manualLayout>
                  <c:x val="-1.570048309178744E-2"/>
                  <c:y val="-5.8372849914210293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F201-462A-A6AC-7925ED8D6A5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'[7_KC_BR_2018.xlsx]Lapas1'!$C$17:$C$23</c:f>
              <c:strCache>
                <c:ptCount val="7"/>
                <c:pt idx="0">
                  <c:v>Renginiai</c:v>
                </c:pt>
                <c:pt idx="1">
                  <c:v>Renginiai lauke, masiniai renginiai</c:v>
                </c:pt>
                <c:pt idx="2">
                  <c:v>Atvykstančių meno kolektyvų spektakliai, koncertai, renginiai</c:v>
                </c:pt>
                <c:pt idx="3">
                  <c:v>Patalpų nuoma</c:v>
                </c:pt>
                <c:pt idx="4">
                  <c:v>Bendruomenės užimtumas</c:v>
                </c:pt>
                <c:pt idx="5">
                  <c:v>Mėgėjų meno kolektyvų veikla</c:v>
                </c:pt>
                <c:pt idx="6">
                  <c:v>Kita veikla</c:v>
                </c:pt>
              </c:strCache>
            </c:strRef>
          </c:cat>
          <c:val>
            <c:numRef>
              <c:f>'[7_KC_BR_2018.xlsx]Lapas1'!$D$17:$D$23</c:f>
              <c:numCache>
                <c:formatCode>0</c:formatCode>
                <c:ptCount val="7"/>
                <c:pt idx="0">
                  <c:v>15.697674418604651</c:v>
                </c:pt>
                <c:pt idx="1">
                  <c:v>18.604651162790699</c:v>
                </c:pt>
                <c:pt idx="2">
                  <c:v>15.310077519379846</c:v>
                </c:pt>
                <c:pt idx="3">
                  <c:v>7.7519379844961236</c:v>
                </c:pt>
                <c:pt idx="4">
                  <c:v>10.465116279069768</c:v>
                </c:pt>
                <c:pt idx="5">
                  <c:v>28.875968992248062</c:v>
                </c:pt>
                <c:pt idx="6">
                  <c:v>3.2945736434108528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F201-462A-A6AC-7925ED8D6A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"/>
          <c:y val="0.56679127288762388"/>
          <c:w val="0.47487932214994866"/>
          <c:h val="0.4332087271123761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400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lt-LT"/>
        </a:p>
      </c:txPr>
    </c:legend>
    <c:plotVisOnly val="1"/>
    <c:dispBlanksAs val="gap"/>
    <c:showDLblsOverMax val="0"/>
  </c:chart>
  <c:spPr>
    <a:pattFill prst="pct70">
      <a:fgClr>
        <a:srgbClr val="4472C4">
          <a:lumMod val="20000"/>
          <a:lumOff val="80000"/>
        </a:srgbClr>
      </a:fgClr>
      <a:bgClr>
        <a:sysClr val="window" lastClr="FFFFFF"/>
      </a:bgClr>
    </a:patt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lt-LT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396133860576136"/>
          <c:y val="6.7432012621959761E-2"/>
          <c:w val="0.7560386473429952"/>
          <c:h val="0.80535757981135936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FFC000"/>
              </a:solidFill>
              <a:ln w="25400">
                <a:solidFill>
                  <a:srgbClr val="FFC000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323-4450-8675-84D2B49F9C6C}"/>
              </c:ext>
            </c:extLst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  <a:ln w="25400">
                <a:solidFill>
                  <a:schemeClr val="accent3">
                    <a:lumMod val="75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323-4450-8675-84D2B49F9C6C}"/>
              </c:ext>
            </c:extLst>
          </c:dPt>
          <c:dPt>
            <c:idx val="2"/>
            <c:bubble3D val="0"/>
            <c:spPr>
              <a:solidFill>
                <a:srgbClr val="7030A0"/>
              </a:solidFill>
              <a:ln w="25400">
                <a:solidFill>
                  <a:srgbClr val="7030A0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323-4450-8675-84D2B49F9C6C}"/>
              </c:ext>
            </c:extLst>
          </c:dPt>
          <c:dPt>
            <c:idx val="3"/>
            <c:bubble3D val="0"/>
            <c:spPr>
              <a:solidFill>
                <a:srgbClr val="0070C0"/>
              </a:solidFill>
              <a:ln w="25400">
                <a:solidFill>
                  <a:srgbClr val="0070C0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323-4450-8675-84D2B49F9C6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rgbClr val="00B0F0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323-4450-8675-84D2B49F9C6C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'[7_KC_BR_2018.xlsx]Lapas1'!$C$31:$C$41</c:f>
              <c:strCache>
                <c:ptCount val="11"/>
                <c:pt idx="0">
                  <c:v>Renginiai</c:v>
                </c:pt>
                <c:pt idx="1">
                  <c:v>Renginiai lauke, masiniai renginiai</c:v>
                </c:pt>
                <c:pt idx="2">
                  <c:v>Atvykstančių meno kolektyvų spektakliai, koncertai, renginiai</c:v>
                </c:pt>
                <c:pt idx="3">
                  <c:v>Patalpų nuoma</c:v>
                </c:pt>
                <c:pt idx="4">
                  <c:v>Bendruomenės užimtumas</c:v>
                </c:pt>
                <c:pt idx="5">
                  <c:v>Kita veikla</c:v>
                </c:pt>
                <c:pt idx="10">
                  <c:v>Mėgėjų meno kolektyvų veikla</c:v>
                </c:pt>
              </c:strCache>
            </c:strRef>
          </c:cat>
          <c:val>
            <c:numRef>
              <c:f>'[7_KC_BR_2018.xlsx]Lapas1'!$D$31:$D$35</c:f>
              <c:numCache>
                <c:formatCode>0</c:formatCode>
                <c:ptCount val="5"/>
                <c:pt idx="0">
                  <c:v>27.382982641696785</c:v>
                </c:pt>
                <c:pt idx="1">
                  <c:v>24.88672470844898</c:v>
                </c:pt>
                <c:pt idx="2">
                  <c:v>32.325882071218246</c:v>
                </c:pt>
                <c:pt idx="3">
                  <c:v>8.5064947404619673</c:v>
                </c:pt>
                <c:pt idx="4">
                  <c:v>3.3779456168748667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C323-4450-8675-84D2B49F9C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"/>
          <c:y val="0.62064587949729488"/>
          <c:w val="0.51107335767811635"/>
          <c:h val="0.35741374262353326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600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lt-LT"/>
        </a:p>
      </c:txPr>
    </c:legend>
    <c:plotVisOnly val="1"/>
    <c:dispBlanksAs val="gap"/>
    <c:showDLblsOverMax val="0"/>
  </c:chart>
  <c:spPr>
    <a:pattFill prst="pct70">
      <a:fgClr>
        <a:srgbClr val="4472C4">
          <a:lumMod val="20000"/>
          <a:lumOff val="80000"/>
        </a:srgbClr>
      </a:fgClr>
      <a:bgClr>
        <a:sysClr val="window" lastClr="FFFFFF"/>
      </a:bgClr>
    </a:pattFill>
    <a:ln w="9525" cap="flat" cmpd="sng" algn="ctr">
      <a:solidFill>
        <a:sysClr val="window" lastClr="FFFFFF">
          <a:lumMod val="65000"/>
        </a:sys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lt-LT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508917348314223"/>
          <c:y val="4.1450788923340663E-2"/>
          <c:w val="0.80491082651685775"/>
          <c:h val="0.83861534149111783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FFC000"/>
              </a:solidFill>
              <a:ln w="25400">
                <a:solidFill>
                  <a:srgbClr val="FFC000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5FE-4522-97D5-2D402544F38C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25400">
                <a:solidFill>
                  <a:srgbClr val="C00000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5FE-4522-97D5-2D402544F38C}"/>
              </c:ext>
            </c:extLst>
          </c:dPt>
          <c:dPt>
            <c:idx val="2"/>
            <c:bubble3D val="0"/>
            <c:spPr>
              <a:solidFill>
                <a:srgbClr val="70AD47">
                  <a:lumMod val="60000"/>
                  <a:lumOff val="40000"/>
                </a:srgbClr>
              </a:solidFill>
              <a:ln w="25400">
                <a:solidFill>
                  <a:srgbClr val="70AD47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5FE-4522-97D5-2D402544F38C}"/>
              </c:ext>
            </c:extLst>
          </c:dPt>
          <c:dPt>
            <c:idx val="3"/>
            <c:bubble3D val="0"/>
            <c:spPr>
              <a:solidFill>
                <a:srgbClr val="4472C4">
                  <a:lumMod val="75000"/>
                </a:srgbClr>
              </a:solidFill>
              <a:ln w="25400">
                <a:solidFill>
                  <a:srgbClr val="4472C4">
                    <a:lumMod val="75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5FE-4522-97D5-2D402544F38C}"/>
              </c:ext>
            </c:extLst>
          </c:dPt>
          <c:dPt>
            <c:idx val="4"/>
            <c:bubble3D val="0"/>
            <c:spPr>
              <a:solidFill>
                <a:srgbClr val="ED7D31">
                  <a:lumMod val="75000"/>
                </a:srgbClr>
              </a:solidFill>
              <a:ln w="25400">
                <a:solidFill>
                  <a:srgbClr val="ED7D31">
                    <a:lumMod val="75000"/>
                  </a:srgb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5FE-4522-97D5-2D402544F38C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lt-L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5FE-4522-97D5-2D402544F38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lt-L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5FE-4522-97D5-2D402544F38C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lt-L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5FE-4522-97D5-2D402544F38C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315930617368481E-2"/>
                  <c:y val="-5.8372849914210311E-3"/>
                </c:manualLayout>
              </c:layout>
              <c:spPr/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lt-LT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05FE-4522-97D5-2D402544F38C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lt-L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05FE-4522-97D5-2D402544F38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lt-L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'[7_KC_BR_2018.xlsx]Lapas1'!$C$46:$C$50</c:f>
              <c:strCache>
                <c:ptCount val="5"/>
                <c:pt idx="0">
                  <c:v>Renginiai</c:v>
                </c:pt>
                <c:pt idx="1">
                  <c:v>Renginiai lauke, masiniai renginiai</c:v>
                </c:pt>
                <c:pt idx="2">
                  <c:v>Atvykstančių meno kolektyvų spektakliai, koncertai, renginiai</c:v>
                </c:pt>
                <c:pt idx="3">
                  <c:v>Bendruomenės užimtumas</c:v>
                </c:pt>
                <c:pt idx="4">
                  <c:v>Mėgėjų meno kolektyvų veikla</c:v>
                </c:pt>
              </c:strCache>
            </c:strRef>
          </c:cat>
          <c:val>
            <c:numRef>
              <c:f>'[7_KC_BR_2018.xlsx]Lapas1'!$D$46:$D$50</c:f>
              <c:numCache>
                <c:formatCode>0</c:formatCode>
                <c:ptCount val="5"/>
                <c:pt idx="0">
                  <c:v>12.210160660008684</c:v>
                </c:pt>
                <c:pt idx="1">
                  <c:v>71.634513987966002</c:v>
                </c:pt>
                <c:pt idx="2">
                  <c:v>13.999958646072411</c:v>
                </c:pt>
                <c:pt idx="3" formatCode="0.0">
                  <c:v>0.14143043235531294</c:v>
                </c:pt>
                <c:pt idx="4">
                  <c:v>2.0139362735975852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05FE-4522-97D5-2D402544F3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"/>
          <c:y val="0.66927245233071875"/>
          <c:w val="0.47269694549050933"/>
          <c:h val="0.32780889223329585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400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lt-LT"/>
        </a:p>
      </c:txPr>
    </c:legend>
    <c:plotVisOnly val="1"/>
    <c:dispBlanksAs val="gap"/>
    <c:showDLblsOverMax val="0"/>
  </c:chart>
  <c:spPr>
    <a:pattFill prst="pct70">
      <a:fgClr>
        <a:srgbClr val="4472C4">
          <a:lumMod val="20000"/>
          <a:lumOff val="80000"/>
        </a:srgbClr>
      </a:fgClr>
      <a:bgClr>
        <a:sysClr val="window" lastClr="FFFFFF"/>
      </a:bgClr>
    </a:patt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lt-LT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350894926834785"/>
          <c:y val="8.6330935251798566E-2"/>
          <c:w val="0.87894887429563162"/>
          <c:h val="0.6690647482014388"/>
        </c:manualLayout>
      </c:layout>
      <c:lineChart>
        <c:grouping val="standard"/>
        <c:varyColors val="0"/>
        <c:ser>
          <c:idx val="0"/>
          <c:order val="0"/>
          <c:tx>
            <c:strRef>
              <c:f>'[7_KC_BR_2018 2019 02 04.xlsx]BR_2018'!$H$43</c:f>
              <c:strCache>
                <c:ptCount val="1"/>
                <c:pt idx="0">
                  <c:v>Renginių lankytojų skaičius (su bilietais)</c:v>
                </c:pt>
              </c:strCache>
            </c:strRef>
          </c:tx>
          <c:spPr>
            <a:ln w="25400">
              <a:solidFill>
                <a:srgbClr val="008000"/>
              </a:solidFill>
              <a:prstDash val="solid"/>
            </a:ln>
          </c:spPr>
          <c:marker>
            <c:symbol val="x"/>
            <c:size val="5"/>
            <c:spPr>
              <a:solidFill>
                <a:srgbClr val="008000"/>
              </a:solidFill>
              <a:ln>
                <a:solidFill>
                  <a:srgbClr val="008000"/>
                </a:solidFill>
                <a:prstDash val="solid"/>
              </a:ln>
            </c:spPr>
          </c:marker>
          <c:dLbls>
            <c:dLbl>
              <c:idx val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lt-L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lt-L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lt-L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lt-L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+mn-lt"/>
                    <a:ea typeface="Arial"/>
                    <a:cs typeface="Arial"/>
                  </a:defRPr>
                </a:pPr>
                <a:endParaRPr lang="lt-L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'[7_KC_BR_2018 2019 02 04.xlsx]BR_2018'!$I$42:$M$42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'[7_KC_BR_2018 2019 02 04.xlsx]BR_2018'!$I$43:$M$43</c:f>
              <c:numCache>
                <c:formatCode>General</c:formatCode>
                <c:ptCount val="5"/>
                <c:pt idx="0">
                  <c:v>31480</c:v>
                </c:pt>
                <c:pt idx="1">
                  <c:v>27108</c:v>
                </c:pt>
                <c:pt idx="2">
                  <c:v>31779</c:v>
                </c:pt>
                <c:pt idx="3">
                  <c:v>34001</c:v>
                </c:pt>
                <c:pt idx="4">
                  <c:v>42004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1601-46AE-B76B-7422A992756E}"/>
            </c:ext>
          </c:extLst>
        </c:ser>
        <c:ser>
          <c:idx val="1"/>
          <c:order val="1"/>
          <c:tx>
            <c:strRef>
              <c:f>'[7_KC_BR_2018 2019 02 04.xlsx]BR_2018'!$H$44</c:f>
              <c:strCache>
                <c:ptCount val="1"/>
                <c:pt idx="0">
                  <c:v>Renginių lankytojų skaičius (be bilietų)</c:v>
                </c:pt>
              </c:strCache>
            </c:strRef>
          </c:tx>
          <c:spPr>
            <a:ln w="25400">
              <a:solidFill>
                <a:srgbClr val="FF6600"/>
              </a:solidFill>
              <a:prstDash val="solid"/>
            </a:ln>
          </c:spPr>
          <c:marker>
            <c:symbol val="x"/>
            <c:size val="5"/>
            <c:spPr>
              <a:solidFill>
                <a:srgbClr val="FF6600"/>
              </a:solidFill>
              <a:ln>
                <a:solidFill>
                  <a:srgbClr val="FF66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3.5113260298984365E-2"/>
                  <c:y val="2.9648811469024011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lt-L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601-46AE-B76B-7422A992756E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2621533721328311E-2"/>
                  <c:y val="3.152639486980786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lt-L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1601-46AE-B76B-7422A992756E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2621533721328311E-2"/>
                  <c:y val="-3.454362773013725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lt-L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1601-46AE-B76B-7422A992756E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0859484955684977E-2"/>
                  <c:y val="-3.831626042380532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lt-L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1601-46AE-B76B-7422A992756E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4202898550724635E-2"/>
                  <c:y val="-4.22759620144424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1601-46AE-B76B-7422A992756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+mn-lt"/>
                    <a:ea typeface="Arial"/>
                    <a:cs typeface="Arial"/>
                  </a:defRPr>
                </a:pPr>
                <a:endParaRPr lang="lt-L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'[7_KC_BR_2018 2019 02 04.xlsx]BR_2018'!$I$42:$M$42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'[7_KC_BR_2018 2019 02 04.xlsx]BR_2018'!$I$44:$M$44</c:f>
              <c:numCache>
                <c:formatCode>General</c:formatCode>
                <c:ptCount val="5"/>
                <c:pt idx="0">
                  <c:v>14671</c:v>
                </c:pt>
                <c:pt idx="1">
                  <c:v>14654</c:v>
                </c:pt>
                <c:pt idx="2">
                  <c:v>80152</c:v>
                </c:pt>
                <c:pt idx="3">
                  <c:v>147364</c:v>
                </c:pt>
                <c:pt idx="4">
                  <c:v>199811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1601-46AE-B76B-7422A99275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7581104"/>
        <c:axId val="67896768"/>
      </c:lineChart>
      <c:catAx>
        <c:axId val="217581104"/>
        <c:scaling>
          <c:orientation val="minMax"/>
        </c:scaling>
        <c:delete val="0"/>
        <c:axPos val="b"/>
        <c:majorGridlines>
          <c:spPr>
            <a:ln w="3175">
              <a:solidFill>
                <a:srgbClr val="CCCCFF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lt-LT"/>
          </a:p>
        </c:txPr>
        <c:crossAx val="678967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7896768"/>
        <c:scaling>
          <c:orientation val="minMax"/>
        </c:scaling>
        <c:delete val="0"/>
        <c:axPos val="l"/>
        <c:majorGridlines>
          <c:spPr>
            <a:ln w="3175">
              <a:solidFill>
                <a:sysClr val="window" lastClr="FFFFFF">
                  <a:lumMod val="75000"/>
                </a:sysClr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lt-LT"/>
          </a:p>
        </c:txPr>
        <c:crossAx val="217581104"/>
        <c:crosses val="autoZero"/>
        <c:crossBetween val="between"/>
      </c:valAx>
      <c:spPr>
        <a:pattFill prst="pct70">
          <a:fgClr>
            <a:srgbClr val="4472C4">
              <a:lumMod val="20000"/>
              <a:lumOff val="80000"/>
            </a:srgbClr>
          </a:fgClr>
          <a:bgClr>
            <a:sysClr val="window" lastClr="FFFFFF"/>
          </a:bgClr>
        </a:pattFill>
        <a:ln w="12700">
          <a:solidFill>
            <a:sysClr val="window" lastClr="FFFFFF">
              <a:lumMod val="75000"/>
            </a:sysClr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9.8245798222590594E-2"/>
          <c:y val="0.84292565947242204"/>
          <c:w val="0.88245761385090016"/>
          <c:h val="0.13189448441246998"/>
        </c:manualLayout>
      </c:layout>
      <c:overlay val="0"/>
      <c:spPr>
        <a:solidFill>
          <a:srgbClr val="FFFFFF"/>
        </a:solidFill>
        <a:ln w="3175">
          <a:solidFill>
            <a:schemeClr val="bg1"/>
          </a:solidFill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lt-LT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ysClr val="window" lastClr="FFFFFF">
          <a:lumMod val="65000"/>
        </a:sysClr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lt-LT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536640800334741E-2"/>
          <c:y val="4.3093871356350621E-2"/>
          <c:w val="0.94134856784206322"/>
          <c:h val="0.646008193341909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'[7_KC_BR_2018.xlsx]Lapas1'!$C$78</c:f>
              <c:strCache>
                <c:ptCount val="1"/>
                <c:pt idx="0">
                  <c:v>Didžioji salė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'[7_KC_BR_2018.xlsx]Lapas1'!$D$77:$F$77</c:f>
              <c:strCache>
                <c:ptCount val="3"/>
                <c:pt idx="0">
                  <c:v>pajamos </c:v>
                </c:pt>
                <c:pt idx="1">
                  <c:v>renginių skaičius</c:v>
                </c:pt>
                <c:pt idx="2">
                  <c:v>lankytojų skaičius </c:v>
                </c:pt>
              </c:strCache>
            </c:strRef>
          </c:cat>
          <c:val>
            <c:numRef>
              <c:f>'[7_KC_BR_2018.xlsx]Lapas1'!$D$78:$F$78</c:f>
              <c:numCache>
                <c:formatCode>0</c:formatCode>
                <c:ptCount val="3"/>
                <c:pt idx="0">
                  <c:v>67.68699373170044</c:v>
                </c:pt>
                <c:pt idx="1">
                  <c:v>49.130434782608695</c:v>
                </c:pt>
                <c:pt idx="2">
                  <c:v>84.525100066711147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844-4475-AB2D-58DCE17D5C54}"/>
            </c:ext>
          </c:extLst>
        </c:ser>
        <c:ser>
          <c:idx val="1"/>
          <c:order val="1"/>
          <c:tx>
            <c:strRef>
              <c:f>'[7_KC_BR_2018.xlsx]Lapas1'!$C$79</c:f>
              <c:strCache>
                <c:ptCount val="1"/>
                <c:pt idx="0">
                  <c:v>Mažoji salė</c:v>
                </c:pt>
              </c:strCache>
            </c:strRef>
          </c:tx>
          <c:spPr>
            <a:solidFill>
              <a:srgbClr val="C0504D"/>
            </a:solidFill>
            <a:ln w="254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'[7_KC_BR_2018.xlsx]Lapas1'!$D$77:$F$77</c:f>
              <c:strCache>
                <c:ptCount val="3"/>
                <c:pt idx="0">
                  <c:v>pajamos </c:v>
                </c:pt>
                <c:pt idx="1">
                  <c:v>renginių skaičius</c:v>
                </c:pt>
                <c:pt idx="2">
                  <c:v>lankytojų skaičius </c:v>
                </c:pt>
              </c:strCache>
            </c:strRef>
          </c:cat>
          <c:val>
            <c:numRef>
              <c:f>'[7_KC_BR_2018.xlsx]Lapas1'!$D$79:$F$79</c:f>
              <c:numCache>
                <c:formatCode>0</c:formatCode>
                <c:ptCount val="3"/>
                <c:pt idx="0">
                  <c:v>0.78817254665009362</c:v>
                </c:pt>
                <c:pt idx="1">
                  <c:v>6.5217391304347823</c:v>
                </c:pt>
                <c:pt idx="2">
                  <c:v>1.0590393595730487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844-4475-AB2D-58DCE17D5C54}"/>
            </c:ext>
          </c:extLst>
        </c:ser>
        <c:ser>
          <c:idx val="2"/>
          <c:order val="2"/>
          <c:tx>
            <c:strRef>
              <c:f>'[7_KC_BR_2018.xlsx]Lapas1'!$C$80</c:f>
              <c:strCache>
                <c:ptCount val="1"/>
                <c:pt idx="0">
                  <c:v>Renginių salė</c:v>
                </c:pt>
              </c:strCache>
            </c:strRef>
          </c:tx>
          <c:spPr>
            <a:solidFill>
              <a:srgbClr val="9BBB59"/>
            </a:solidFill>
            <a:ln w="254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'[7_KC_BR_2018.xlsx]Lapas1'!$D$77:$F$77</c:f>
              <c:strCache>
                <c:ptCount val="3"/>
                <c:pt idx="0">
                  <c:v>pajamos </c:v>
                </c:pt>
                <c:pt idx="1">
                  <c:v>renginių skaičius</c:v>
                </c:pt>
                <c:pt idx="2">
                  <c:v>lankytojų skaičius </c:v>
                </c:pt>
              </c:strCache>
            </c:strRef>
          </c:cat>
          <c:val>
            <c:numRef>
              <c:f>'[7_KC_BR_2018.xlsx]Lapas1'!$D$80:$F$80</c:f>
              <c:numCache>
                <c:formatCode>0</c:formatCode>
                <c:ptCount val="3"/>
                <c:pt idx="0">
                  <c:v>29.225704064213421</c:v>
                </c:pt>
                <c:pt idx="1">
                  <c:v>27.391304347826086</c:v>
                </c:pt>
                <c:pt idx="2">
                  <c:v>12.883589059372916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844-4475-AB2D-58DCE17D5C54}"/>
            </c:ext>
          </c:extLst>
        </c:ser>
        <c:ser>
          <c:idx val="3"/>
          <c:order val="3"/>
          <c:tx>
            <c:strRef>
              <c:f>'[7_KC_BR_2018.xlsx]Lapas1'!$C$81</c:f>
              <c:strCache>
                <c:ptCount val="1"/>
                <c:pt idx="0">
                  <c:v>Konferencijų salė</c:v>
                </c:pt>
              </c:strCache>
            </c:strRef>
          </c:tx>
          <c:spPr>
            <a:solidFill>
              <a:srgbClr val="8064A2"/>
            </a:solidFill>
            <a:ln w="254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'[7_KC_BR_2018.xlsx]Lapas1'!$D$77:$F$77</c:f>
              <c:strCache>
                <c:ptCount val="3"/>
                <c:pt idx="0">
                  <c:v>pajamos </c:v>
                </c:pt>
                <c:pt idx="1">
                  <c:v>renginių skaičius</c:v>
                </c:pt>
                <c:pt idx="2">
                  <c:v>lankytojų skaičius </c:v>
                </c:pt>
              </c:strCache>
            </c:strRef>
          </c:cat>
          <c:val>
            <c:numRef>
              <c:f>'[7_KC_BR_2018.xlsx]Lapas1'!$D$81:$F$81</c:f>
              <c:numCache>
                <c:formatCode>0</c:formatCode>
                <c:ptCount val="3"/>
                <c:pt idx="0">
                  <c:v>0.55256808408655855</c:v>
                </c:pt>
                <c:pt idx="1">
                  <c:v>9.5652173913043477</c:v>
                </c:pt>
                <c:pt idx="2">
                  <c:v>0.5983155436957972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844-4475-AB2D-58DCE17D5C54}"/>
            </c:ext>
          </c:extLst>
        </c:ser>
        <c:ser>
          <c:idx val="4"/>
          <c:order val="4"/>
          <c:tx>
            <c:strRef>
              <c:f>'[7_KC_BR_2018.xlsx]Lapas1'!$C$82</c:f>
              <c:strCache>
                <c:ptCount val="1"/>
                <c:pt idx="0">
                  <c:v>Kitos rūmų patalpos</c:v>
                </c:pt>
              </c:strCache>
            </c:strRef>
          </c:tx>
          <c:spPr>
            <a:solidFill>
              <a:srgbClr val="FFC000">
                <a:lumMod val="60000"/>
                <a:lumOff val="40000"/>
              </a:srgbClr>
            </a:solidFill>
            <a:ln w="254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'[7_KC_BR_2018.xlsx]Lapas1'!$D$77:$F$77</c:f>
              <c:strCache>
                <c:ptCount val="3"/>
                <c:pt idx="0">
                  <c:v>pajamos </c:v>
                </c:pt>
                <c:pt idx="1">
                  <c:v>renginių skaičius</c:v>
                </c:pt>
                <c:pt idx="2">
                  <c:v>lankytojų skaičius </c:v>
                </c:pt>
              </c:strCache>
            </c:strRef>
          </c:cat>
          <c:val>
            <c:numRef>
              <c:f>'[7_KC_BR_2018.xlsx]Lapas1'!$D$82:$F$82</c:f>
              <c:numCache>
                <c:formatCode>0</c:formatCode>
                <c:ptCount val="3"/>
                <c:pt idx="0">
                  <c:v>1.7465615733494726</c:v>
                </c:pt>
                <c:pt idx="1">
                  <c:v>7.3913043478260869</c:v>
                </c:pt>
                <c:pt idx="2">
                  <c:v>0.93395597064709801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844-4475-AB2D-58DCE17D5C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5036704"/>
        <c:axId val="405045952"/>
      </c:barChart>
      <c:catAx>
        <c:axId val="405036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lt-LT"/>
          </a:p>
        </c:txPr>
        <c:crossAx val="405045952"/>
        <c:crosses val="autoZero"/>
        <c:auto val="1"/>
        <c:lblAlgn val="ctr"/>
        <c:lblOffset val="100"/>
        <c:noMultiLvlLbl val="0"/>
      </c:catAx>
      <c:valAx>
        <c:axId val="405045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65000"/>
                </a:sys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lt-LT"/>
          </a:p>
        </c:txPr>
        <c:crossAx val="405036704"/>
        <c:crosses val="autoZero"/>
        <c:crossBetween val="between"/>
      </c:valAx>
      <c:spPr>
        <a:pattFill prst="pct70">
          <a:fgClr>
            <a:srgbClr val="4472C4">
              <a:lumMod val="20000"/>
              <a:lumOff val="80000"/>
            </a:srgbClr>
          </a:fgClr>
          <a:bgClr>
            <a:sysClr val="window" lastClr="FFFFFF"/>
          </a:bgClr>
        </a:pattFill>
        <a:ln w="25400">
          <a:noFill/>
        </a:ln>
      </c:spPr>
    </c:plotArea>
    <c:legend>
      <c:legendPos val="b"/>
      <c:overlay val="0"/>
      <c:spPr>
        <a:noFill/>
        <a:ln w="25400">
          <a:noFill/>
        </a:ln>
      </c:spPr>
      <c:txPr>
        <a:bodyPr/>
        <a:lstStyle/>
        <a:p>
          <a:pPr>
            <a:defRPr sz="1600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lt-L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lt-LT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  <c:spPr>
        <a:solidFill>
          <a:srgbClr val="70AD47">
            <a:lumMod val="40000"/>
            <a:lumOff val="60000"/>
          </a:srgbClr>
        </a:solidFill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3643444026018487E-2"/>
          <c:y val="3.4192011744433551E-2"/>
          <c:w val="0.95307153181939219"/>
          <c:h val="0.7298872208961931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'Sheet1 (2)'!$A$257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5B9BD5"/>
            </a:solidFill>
            <a:ln w="254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7.1588366890380315E-3"/>
                  <c:y val="4.6296296296295444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953706873597322E-3"/>
                  <c:y val="-1.459321247855257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'Sheet1 (2)'!$B$254:$E$254</c:f>
              <c:strCache>
                <c:ptCount val="4"/>
                <c:pt idx="0">
                  <c:v>Finansuoti projektai </c:v>
                </c:pt>
                <c:pt idx="1">
                  <c:v>Gautas finansavimas (tūkst. Eur)</c:v>
                </c:pt>
                <c:pt idx="2">
                  <c:v>Iš miesto savivaldybės (tūkst. Eur)</c:v>
                </c:pt>
                <c:pt idx="3">
                  <c:v>Iš kitų fondų (tūkst. Eur)</c:v>
                </c:pt>
              </c:strCache>
            </c:strRef>
          </c:cat>
          <c:val>
            <c:numRef>
              <c:f>'Sheet1 (2)'!$B$257:$E$257</c:f>
              <c:numCache>
                <c:formatCode>0.00</c:formatCode>
                <c:ptCount val="4"/>
                <c:pt idx="0" formatCode="0">
                  <c:v>11</c:v>
                </c:pt>
                <c:pt idx="1">
                  <c:v>26.67400370713624</c:v>
                </c:pt>
                <c:pt idx="2">
                  <c:v>7.8487025023169608</c:v>
                </c:pt>
                <c:pt idx="3">
                  <c:v>18.825301204819279</c:v>
                </c:pt>
              </c:numCache>
            </c:numRef>
          </c:val>
        </c:ser>
        <c:ser>
          <c:idx val="1"/>
          <c:order val="1"/>
          <c:tx>
            <c:strRef>
              <c:f>'Sheet1 (2)'!$A$258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ED7D31"/>
            </a:solidFill>
            <a:ln w="254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7.1588366890379986E-3"/>
                  <c:y val="-8.4875562720133283E-17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0085396934078894E-3"/>
                  <c:y val="-7.0449595044099079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3285024154589372E-2"/>
                  <c:y val="-8.75592748713154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0301076495871026E-3"/>
                  <c:y val="-5.8372849914210293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'Sheet1 (2)'!$B$254:$E$254</c:f>
              <c:strCache>
                <c:ptCount val="4"/>
                <c:pt idx="0">
                  <c:v>Finansuoti projektai </c:v>
                </c:pt>
                <c:pt idx="1">
                  <c:v>Gautas finansavimas (tūkst. Eur)</c:v>
                </c:pt>
                <c:pt idx="2">
                  <c:v>Iš miesto savivaldybės (tūkst. Eur)</c:v>
                </c:pt>
                <c:pt idx="3">
                  <c:v>Iš kitų fondų (tūkst. Eur)</c:v>
                </c:pt>
              </c:strCache>
            </c:strRef>
          </c:cat>
          <c:val>
            <c:numRef>
              <c:f>'Sheet1 (2)'!$B$258:$E$258</c:f>
              <c:numCache>
                <c:formatCode>0.00</c:formatCode>
                <c:ptCount val="4"/>
                <c:pt idx="0" formatCode="0">
                  <c:v>10</c:v>
                </c:pt>
                <c:pt idx="1">
                  <c:v>32.39</c:v>
                </c:pt>
                <c:pt idx="2">
                  <c:v>6.62</c:v>
                </c:pt>
                <c:pt idx="3">
                  <c:v>25.77</c:v>
                </c:pt>
              </c:numCache>
            </c:numRef>
          </c:val>
        </c:ser>
        <c:ser>
          <c:idx val="2"/>
          <c:order val="2"/>
          <c:tx>
            <c:strRef>
              <c:f>'Sheet1 (2)'!$A$259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A5A5A5"/>
            </a:solidFill>
            <a:ln w="254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8.948545861297539E-3"/>
                  <c:y val="-8.4875562720133283E-17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0825820685457751E-2"/>
                  <c:y val="-9.963602000120423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8309178743960466E-3"/>
                  <c:y val="-5.350782762770201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302236676937122E-2"/>
                  <c:y val="-1.167456998284205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'Sheet1 (2)'!$B$254:$E$254</c:f>
              <c:strCache>
                <c:ptCount val="4"/>
                <c:pt idx="0">
                  <c:v>Finansuoti projektai </c:v>
                </c:pt>
                <c:pt idx="1">
                  <c:v>Gautas finansavimas (tūkst. Eur)</c:v>
                </c:pt>
                <c:pt idx="2">
                  <c:v>Iš miesto savivaldybės (tūkst. Eur)</c:v>
                </c:pt>
                <c:pt idx="3">
                  <c:v>Iš kitų fondų (tūkst. Eur)</c:v>
                </c:pt>
              </c:strCache>
            </c:strRef>
          </c:cat>
          <c:val>
            <c:numRef>
              <c:f>'Sheet1 (2)'!$B$259:$E$259</c:f>
              <c:numCache>
                <c:formatCode>0.0</c:formatCode>
                <c:ptCount val="4"/>
                <c:pt idx="0" formatCode="0">
                  <c:v>10</c:v>
                </c:pt>
                <c:pt idx="1">
                  <c:v>33.501000000000005</c:v>
                </c:pt>
                <c:pt idx="2">
                  <c:v>17.401</c:v>
                </c:pt>
                <c:pt idx="3">
                  <c:v>16.100000000000001</c:v>
                </c:pt>
              </c:numCache>
            </c:numRef>
          </c:val>
        </c:ser>
        <c:ser>
          <c:idx val="3"/>
          <c:order val="3"/>
          <c:tx>
            <c:strRef>
              <c:f>'Sheet1 (2)'!$A$260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C000"/>
            </a:solidFill>
            <a:ln w="254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0738255033557046E-2"/>
                  <c:y val="0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073823652478214E-2"/>
                  <c:y val="-7.5482529741427197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0869565217391216E-2"/>
                  <c:y val="-5.83728499142102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948545861297539E-3"/>
                  <c:y val="-4.2437781360066642E-17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'Sheet1 (2)'!$B$254:$E$254</c:f>
              <c:strCache>
                <c:ptCount val="4"/>
                <c:pt idx="0">
                  <c:v>Finansuoti projektai </c:v>
                </c:pt>
                <c:pt idx="1">
                  <c:v>Gautas finansavimas (tūkst. Eur)</c:v>
                </c:pt>
                <c:pt idx="2">
                  <c:v>Iš miesto savivaldybės (tūkst. Eur)</c:v>
                </c:pt>
                <c:pt idx="3">
                  <c:v>Iš kitų fondų (tūkst. Eur)</c:v>
                </c:pt>
              </c:strCache>
            </c:strRef>
          </c:cat>
          <c:val>
            <c:numRef>
              <c:f>'Sheet1 (2)'!$B$260:$E$260</c:f>
              <c:numCache>
                <c:formatCode>0.0</c:formatCode>
                <c:ptCount val="4"/>
                <c:pt idx="0" formatCode="0">
                  <c:v>7</c:v>
                </c:pt>
                <c:pt idx="1">
                  <c:v>16.3</c:v>
                </c:pt>
                <c:pt idx="2">
                  <c:v>9.4</c:v>
                </c:pt>
                <c:pt idx="3">
                  <c:v>6.9</c:v>
                </c:pt>
              </c:numCache>
            </c:numRef>
          </c:val>
        </c:ser>
        <c:ser>
          <c:idx val="4"/>
          <c:order val="4"/>
          <c:tx>
            <c:strRef>
              <c:f>'Sheet1 (2)'!$A$261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7.1588366890380315E-3"/>
                  <c:y val="-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94854586129747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8.9923542165924915E-3"/>
                  <c:y val="-5.83728499142102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073825503355691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'Sheet1 (2)'!$B$254:$E$254</c:f>
              <c:strCache>
                <c:ptCount val="4"/>
                <c:pt idx="0">
                  <c:v>Finansuoti projektai </c:v>
                </c:pt>
                <c:pt idx="1">
                  <c:v>Gautas finansavimas (tūkst. Eur)</c:v>
                </c:pt>
                <c:pt idx="2">
                  <c:v>Iš miesto savivaldybės (tūkst. Eur)</c:v>
                </c:pt>
                <c:pt idx="3">
                  <c:v>Iš kitų fondų (tūkst. Eur)</c:v>
                </c:pt>
              </c:strCache>
            </c:strRef>
          </c:cat>
          <c:val>
            <c:numRef>
              <c:f>'Sheet1 (2)'!$B$261:$E$261</c:f>
              <c:numCache>
                <c:formatCode>General</c:formatCode>
                <c:ptCount val="4"/>
                <c:pt idx="0">
                  <c:v>7</c:v>
                </c:pt>
                <c:pt idx="1">
                  <c:v>35.020000000000003</c:v>
                </c:pt>
                <c:pt idx="2">
                  <c:v>5.0199999999999996</c:v>
                </c:pt>
                <c:pt idx="3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05042688"/>
        <c:axId val="405047584"/>
        <c:axId val="0"/>
      </c:bar3DChart>
      <c:catAx>
        <c:axId val="405042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lt-LT"/>
          </a:p>
        </c:txPr>
        <c:crossAx val="405047584"/>
        <c:crosses val="autoZero"/>
        <c:auto val="1"/>
        <c:lblAlgn val="ctr"/>
        <c:lblOffset val="100"/>
        <c:noMultiLvlLbl val="0"/>
      </c:catAx>
      <c:valAx>
        <c:axId val="405047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75000"/>
                </a:sys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lt-LT"/>
          </a:p>
        </c:txPr>
        <c:crossAx val="405042688"/>
        <c:crosses val="autoZero"/>
        <c:crossBetween val="between"/>
      </c:valAx>
      <c:spPr>
        <a:pattFill prst="pct70">
          <a:fgClr>
            <a:srgbClr val="4472C4">
              <a:lumMod val="20000"/>
              <a:lumOff val="80000"/>
            </a:srgbClr>
          </a:fgClr>
          <a:bgClr>
            <a:sysClr val="window" lastClr="FFFFFF"/>
          </a:bgClr>
        </a:pattFill>
        <a:ln w="25400">
          <a:noFill/>
        </a:ln>
      </c:spPr>
    </c:plotArea>
    <c:legend>
      <c:legendPos val="b"/>
      <c:layout>
        <c:manualLayout>
          <c:xMode val="edge"/>
          <c:yMode val="edge"/>
          <c:x val="0.26898151318041769"/>
          <c:y val="0.91559584661085858"/>
          <c:w val="0.47773745673095214"/>
          <c:h val="6.6892298414878371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400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lt-L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lt-LT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quarter" idx="1"/>
          </p:nvPr>
        </p:nvSpPr>
        <p:spPr>
          <a:xfrm>
            <a:off x="3970938" y="2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FB1F41B-9DF6-46F4-85F2-C0CC9822D1FE}" type="datetimeFigureOut">
              <a:rPr lang="lt-LT" smtClean="0"/>
              <a:t>2019-02-06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256E04D-2CDC-4009-99B1-778F782E13D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771904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970885" y="0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6B220B-04FA-46FF-AB86-BA9EFE5D70CB}" type="datetimeFigureOut">
              <a:rPr lang="lt-LT" smtClean="0"/>
              <a:t>2019-02-06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701519" y="4473472"/>
            <a:ext cx="5607362" cy="366087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831160"/>
            <a:ext cx="3038319" cy="4652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970885" y="8831160"/>
            <a:ext cx="3038319" cy="4652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38C7B-5BFF-4517-B7B3-21734C66A1B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5972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smtClean="0"/>
              <a:t>Spustelėję redag. ruoš. paantrš. stilių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D985-4A87-40B2-9008-DF5BFA0A2BB5}" type="datetimeFigureOut">
              <a:rPr lang="lt-LT" smtClean="0"/>
              <a:t>2019-02-06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A1C1-493E-47FF-8C22-108C3F92EC7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31273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D985-4A87-40B2-9008-DF5BFA0A2BB5}" type="datetimeFigureOut">
              <a:rPr lang="lt-LT" smtClean="0"/>
              <a:t>2019-02-06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A1C1-493E-47FF-8C22-108C3F92EC7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36712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D985-4A87-40B2-9008-DF5BFA0A2BB5}" type="datetimeFigureOut">
              <a:rPr lang="lt-LT" smtClean="0"/>
              <a:t>2019-02-06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A1C1-493E-47FF-8C22-108C3F92EC7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25246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D985-4A87-40B2-9008-DF5BFA0A2BB5}" type="datetimeFigureOut">
              <a:rPr lang="lt-LT" smtClean="0"/>
              <a:t>2019-02-06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A1C1-493E-47FF-8C22-108C3F92EC7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37677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D985-4A87-40B2-9008-DF5BFA0A2BB5}" type="datetimeFigureOut">
              <a:rPr lang="lt-LT" smtClean="0"/>
              <a:t>2019-02-06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A1C1-493E-47FF-8C22-108C3F92EC7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06068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D985-4A87-40B2-9008-DF5BFA0A2BB5}" type="datetimeFigureOut">
              <a:rPr lang="lt-LT" smtClean="0"/>
              <a:t>2019-02-06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A1C1-493E-47FF-8C22-108C3F92EC7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72279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D985-4A87-40B2-9008-DF5BFA0A2BB5}" type="datetimeFigureOut">
              <a:rPr lang="lt-LT" smtClean="0"/>
              <a:t>2019-02-06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A1C1-493E-47FF-8C22-108C3F92EC7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88705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D985-4A87-40B2-9008-DF5BFA0A2BB5}" type="datetimeFigureOut">
              <a:rPr lang="lt-LT" smtClean="0"/>
              <a:t>2019-02-06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A1C1-493E-47FF-8C22-108C3F92EC7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3317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D985-4A87-40B2-9008-DF5BFA0A2BB5}" type="datetimeFigureOut">
              <a:rPr lang="lt-LT" smtClean="0"/>
              <a:t>2019-02-06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A1C1-493E-47FF-8C22-108C3F92EC7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23269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D985-4A87-40B2-9008-DF5BFA0A2BB5}" type="datetimeFigureOut">
              <a:rPr lang="lt-LT" smtClean="0"/>
              <a:t>2019-02-06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A1C1-493E-47FF-8C22-108C3F92EC7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50470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D985-4A87-40B2-9008-DF5BFA0A2BB5}" type="datetimeFigureOut">
              <a:rPr lang="lt-LT" smtClean="0"/>
              <a:t>2019-02-06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A1C1-493E-47FF-8C22-108C3F92EC7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0135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9D985-4A87-40B2-9008-DF5BFA0A2BB5}" type="datetimeFigureOut">
              <a:rPr lang="lt-LT" smtClean="0"/>
              <a:t>2019-02-06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FA1C1-493E-47FF-8C22-108C3F92EC7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40764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962630" y="2714888"/>
            <a:ext cx="10260287" cy="1110459"/>
          </a:xfrm>
        </p:spPr>
        <p:txBody>
          <a:bodyPr>
            <a:normAutofit/>
          </a:bodyPr>
          <a:lstStyle/>
          <a:p>
            <a:pPr algn="ctr"/>
            <a:r>
              <a:rPr lang="lt-LT" altLang="lt-LT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M. KULTŪROS </a:t>
            </a:r>
            <a:r>
              <a:rPr lang="lt-LT" altLang="lt-LT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</a:t>
            </a:r>
            <a:r>
              <a:rPr lang="en-US" altLang="lt-LT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lt-LT" altLang="lt-LT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PANEVĖŽIO BENDRUOMENIŲ RŪMŲ VEIKLA</a:t>
            </a:r>
            <a:endParaRPr lang="lt-LT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aveikslėlis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30" y="621379"/>
            <a:ext cx="2706160" cy="1862740"/>
          </a:xfrm>
          <a:prstGeom prst="rect">
            <a:avLst/>
          </a:prstGeom>
        </p:spPr>
      </p:pic>
      <p:pic>
        <p:nvPicPr>
          <p:cNvPr id="14" name="Paveikslėlis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30" y="4049141"/>
            <a:ext cx="2720546" cy="1926503"/>
          </a:xfrm>
          <a:prstGeom prst="rect">
            <a:avLst/>
          </a:prstGeom>
        </p:spPr>
      </p:pic>
      <p:pic>
        <p:nvPicPr>
          <p:cNvPr id="16" name="Paveikslėlis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726" y="4049141"/>
            <a:ext cx="2771191" cy="1923669"/>
          </a:xfrm>
          <a:prstGeom prst="rect">
            <a:avLst/>
          </a:prstGeom>
        </p:spPr>
      </p:pic>
      <p:pic>
        <p:nvPicPr>
          <p:cNvPr id="2051" name="Paveikslėlis 11" descr="http://www.panevezys.lt/images/67399/7818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517" y="621379"/>
            <a:ext cx="2564400" cy="186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aveikslėlis 2" descr="http://www.panevezys.lt/images/64030/7363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790" y="621380"/>
            <a:ext cx="2404586" cy="186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77128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4" r="-1"/>
          <a:stretch/>
        </p:blipFill>
        <p:spPr bwMode="auto">
          <a:xfrm>
            <a:off x="3668790" y="4056117"/>
            <a:ext cx="2400429" cy="1916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8272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012" y="621379"/>
            <a:ext cx="2647505" cy="186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8251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219" y="4056117"/>
            <a:ext cx="2856681" cy="1916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586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18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Kultūros centras Panevėžio bendruomenių rūmai</a:t>
            </a:r>
            <a:br>
              <a:rPr lang="lt-LT" altLang="lt-LT" sz="18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240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VEIKLOS POKYTIS</a:t>
            </a:r>
            <a:r>
              <a:rPr lang="lt-LT" altLang="lt-LT" sz="24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altLang="lt-LT" sz="18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(proc.)</a:t>
            </a:r>
            <a:r>
              <a:rPr lang="lt-LT" altLang="lt-LT" sz="180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altLang="lt-LT" sz="240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t-LT" altLang="lt-LT" sz="240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18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2017-2018 </a:t>
            </a:r>
            <a:r>
              <a:rPr lang="lt-LT" altLang="lt-LT" sz="18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</a:t>
            </a:r>
            <a:endParaRPr lang="lt-LT" dirty="0"/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4386"/>
              </p:ext>
            </p:extLst>
          </p:nvPr>
        </p:nvGraphicFramePr>
        <p:xfrm>
          <a:off x="1054359" y="2557463"/>
          <a:ext cx="10086392" cy="3584648"/>
        </p:xfrm>
        <a:graphic>
          <a:graphicData uri="http://schemas.openxmlformats.org/drawingml/2006/table">
            <a:tbl>
              <a:tblPr/>
              <a:tblGrid>
                <a:gridCol w="55847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604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629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7831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85813">
                <a:tc>
                  <a:txBody>
                    <a:bodyPr/>
                    <a:lstStyle/>
                    <a:p>
                      <a:pPr algn="l" fontAlgn="b"/>
                      <a:r>
                        <a:rPr kumimoji="0" lang="lt-LT" altLang="lt-LT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B9BD5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PAGAL LANKYTOJŲ SKAIČIŲ</a:t>
                      </a:r>
                      <a:endParaRPr lang="lt-LT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1" i="0" u="none" strike="noStrike" dirty="0">
                          <a:effectLst/>
                          <a:latin typeface="+mn-lt"/>
                        </a:rPr>
                        <a:t>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1" i="0" u="none" strike="noStrike" dirty="0">
                          <a:effectLst/>
                          <a:latin typeface="+mn-lt"/>
                        </a:rPr>
                        <a:t>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1" i="0" u="none" strike="noStrike" dirty="0">
                          <a:effectLst/>
                          <a:latin typeface="+mn-lt"/>
                        </a:rPr>
                        <a:t>Pokytis proc.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89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976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 smtClean="0">
                          <a:effectLst/>
                          <a:latin typeface="Calibri" panose="020F0502020204030204" pitchFamily="34" charset="0"/>
                        </a:rPr>
                        <a:t>     </a:t>
                      </a:r>
                      <a:r>
                        <a:rPr lang="lt-LT" sz="1400" b="1" i="0" u="none" strike="noStrike" dirty="0" smtClean="0">
                          <a:effectLst/>
                          <a:latin typeface="Calibri" panose="020F0502020204030204" pitchFamily="34" charset="0"/>
                        </a:rPr>
                        <a:t>Renginiai</a:t>
                      </a:r>
                      <a:endParaRPr lang="lt-LT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400" b="0" i="0" u="none" strike="noStrike" dirty="0">
                          <a:effectLst/>
                          <a:latin typeface="Arial"/>
                        </a:rPr>
                        <a:t>21254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400" b="0" i="0" u="none" strike="noStrike">
                          <a:effectLst/>
                          <a:latin typeface="Arial"/>
                        </a:rPr>
                        <a:t>12748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400" b="0" i="0" u="none" strike="noStrike">
                          <a:effectLst/>
                          <a:latin typeface="Arial"/>
                        </a:rPr>
                        <a:t>-40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rgbClr val="FFA893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5976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 smtClean="0">
                          <a:effectLst/>
                          <a:latin typeface="Calibri" panose="020F0502020204030204" pitchFamily="34" charset="0"/>
                        </a:rPr>
                        <a:t>     </a:t>
                      </a:r>
                      <a:r>
                        <a:rPr lang="lt-LT" sz="1400" b="1" i="0" u="none" strike="noStrike" dirty="0" smtClean="0">
                          <a:effectLst/>
                          <a:latin typeface="Calibri" panose="020F0502020204030204" pitchFamily="34" charset="0"/>
                        </a:rPr>
                        <a:t>Atvykstančių </a:t>
                      </a:r>
                      <a:r>
                        <a:rPr lang="lt-LT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meno kolektyvų spektakliai, koncertai renginiai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400" b="0" i="0" u="none" strike="noStrike" dirty="0">
                          <a:effectLst/>
                          <a:latin typeface="Arial"/>
                        </a:rPr>
                        <a:t>26605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400" b="0" i="0" u="none" strike="noStrike" dirty="0">
                          <a:effectLst/>
                          <a:latin typeface="Arial"/>
                        </a:rPr>
                        <a:t>26633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400" b="0" i="0" u="none" strike="noStrike" dirty="0">
                          <a:effectLst/>
                          <a:latin typeface="Arial"/>
                        </a:rPr>
                        <a:t>0,11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60">
                      <a:fgClr>
                        <a:srgbClr val="FFA893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5976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 smtClean="0">
                          <a:effectLst/>
                          <a:latin typeface="Calibri" panose="020F0502020204030204" pitchFamily="34" charset="0"/>
                        </a:rPr>
                        <a:t>     </a:t>
                      </a:r>
                      <a:r>
                        <a:rPr lang="lt-LT" sz="1400" b="1" i="0" u="none" strike="noStrike" dirty="0" smtClean="0">
                          <a:effectLst/>
                          <a:latin typeface="Calibri" panose="020F0502020204030204" pitchFamily="34" charset="0"/>
                        </a:rPr>
                        <a:t>Bendruomenės </a:t>
                      </a:r>
                      <a:r>
                        <a:rPr lang="lt-LT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užimtumas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400" b="0" i="0" u="none" strike="noStrike">
                          <a:effectLst/>
                          <a:latin typeface="Arial"/>
                        </a:rPr>
                        <a:t>1149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400" b="0" i="0" u="none" strike="noStrike" dirty="0">
                          <a:effectLst/>
                          <a:latin typeface="Arial"/>
                        </a:rPr>
                        <a:t>477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400" b="0" i="0" u="none" strike="noStrike">
                          <a:effectLst/>
                          <a:latin typeface="Arial"/>
                        </a:rPr>
                        <a:t>-58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rgbClr val="FFA893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5976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 smtClean="0">
                          <a:effectLst/>
                          <a:latin typeface="Calibri" panose="020F0502020204030204" pitchFamily="34" charset="0"/>
                        </a:rPr>
                        <a:t>     </a:t>
                      </a:r>
                      <a:r>
                        <a:rPr lang="lt-LT" sz="1400" b="1" i="0" u="none" strike="noStrike" dirty="0" smtClean="0">
                          <a:effectLst/>
                          <a:latin typeface="Calibri" panose="020F0502020204030204" pitchFamily="34" charset="0"/>
                        </a:rPr>
                        <a:t>Mėgėjų </a:t>
                      </a:r>
                      <a:r>
                        <a:rPr lang="lt-LT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meno kolektyvų veikla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400" b="0" i="0" u="none" strike="noStrike">
                          <a:effectLst/>
                          <a:latin typeface="Arial"/>
                        </a:rPr>
                        <a:t>3603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400" b="0" i="0" u="none" strike="noStrike" dirty="0">
                          <a:effectLst/>
                          <a:latin typeface="Arial"/>
                        </a:rPr>
                        <a:t>4897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400" b="0" i="0" u="none" strike="noStrike" dirty="0">
                          <a:effectLst/>
                          <a:latin typeface="Arial"/>
                        </a:rPr>
                        <a:t>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trellis">
                      <a:fgClr>
                        <a:srgbClr val="FFA893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59767">
                <a:tc>
                  <a:txBody>
                    <a:bodyPr/>
                    <a:lstStyle/>
                    <a:p>
                      <a:pPr algn="r" fontAlgn="ctr"/>
                      <a:r>
                        <a:rPr lang="lt-LT" sz="1400" b="1" i="0" u="none" strike="noStrike" dirty="0">
                          <a:effectLst/>
                          <a:latin typeface="Arial"/>
                        </a:rPr>
                        <a:t>IŠ VISO: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400" b="1" i="0" u="none" strike="noStrike">
                          <a:effectLst/>
                          <a:latin typeface="Arial"/>
                        </a:rPr>
                        <a:t>52611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400" b="1" i="0" u="none" strike="noStrike">
                          <a:effectLst/>
                          <a:latin typeface="Arial"/>
                        </a:rPr>
                        <a:t>44755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400" b="1" i="0" u="none" strike="noStrike" dirty="0">
                          <a:effectLst/>
                          <a:latin typeface="Arial"/>
                        </a:rPr>
                        <a:t>-15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89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8291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Kultūros centras Panevėžio bendruomenių rūmai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RENGINIŲ </a:t>
            </a:r>
            <a:r>
              <a:rPr lang="lt-LT" altLang="lt-LT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LANKYTOJŲ (SU BIBLIETAIS IR BE BILIETŲ) POKYTIS </a:t>
            </a: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(proc.)</a:t>
            </a:r>
            <a:r>
              <a:rPr lang="lt-LT" altLang="lt-LT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t-LT" altLang="lt-LT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2014-201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</a:t>
            </a:r>
            <a:endParaRPr lang="lt-LT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urinio vietos rezervavimo ženklas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108155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2266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Kultūros centras Panevėžio bendruomenių rūmai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VEIKLA </a:t>
            </a:r>
            <a:r>
              <a:rPr lang="lt-LT" altLang="lt-LT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PAGAL SALES 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(proc.)</a:t>
            </a:r>
            <a:r>
              <a:rPr lang="lt-LT" altLang="lt-LT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t-LT" altLang="lt-LT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</a:t>
            </a:r>
            <a:endParaRPr lang="lt-LT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a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527413"/>
              </p:ext>
            </p:extLst>
          </p:nvPr>
        </p:nvGraphicFramePr>
        <p:xfrm>
          <a:off x="838199" y="1825624"/>
          <a:ext cx="10748963" cy="4460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599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32027"/>
          </a:xfrm>
        </p:spPr>
        <p:txBody>
          <a:bodyPr>
            <a:normAutofit/>
          </a:bodyPr>
          <a:lstStyle/>
          <a:p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Kultūros centras Panevėžio bendruomenių rūmai</a:t>
            </a:r>
            <a:b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MASINIAI LAUKO RENGINIAI</a:t>
            </a: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m.</a:t>
            </a:r>
            <a:endParaRPr lang="lt-LT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urinio vietos rezervavimo ženklas 4"/>
          <p:cNvSpPr>
            <a:spLocks noGrp="1"/>
          </p:cNvSpPr>
          <p:nvPr>
            <p:ph idx="1"/>
          </p:nvPr>
        </p:nvSpPr>
        <p:spPr>
          <a:pattFill prst="smGri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pPr marL="0" indent="0">
              <a:buNone/>
            </a:pPr>
            <a:endParaRPr lang="lt-LT" u="sng" dirty="0" smtClean="0"/>
          </a:p>
          <a:p>
            <a:pPr marL="0" indent="0">
              <a:buNone/>
            </a:pPr>
            <a:r>
              <a:rPr lang="lt-LT" b="1" u="sng" dirty="0" smtClean="0">
                <a:solidFill>
                  <a:srgbClr val="C00000"/>
                </a:solidFill>
              </a:rPr>
              <a:t>Suorganizuotų renginių skaičius			96			</a:t>
            </a:r>
          </a:p>
          <a:p>
            <a:pPr marL="0" indent="0">
              <a:buNone/>
            </a:pPr>
            <a:r>
              <a:rPr lang="lt-LT" dirty="0" smtClean="0">
                <a:solidFill>
                  <a:schemeClr val="accent1">
                    <a:lumMod val="50000"/>
                  </a:schemeClr>
                </a:solidFill>
              </a:rPr>
              <a:t>Iš jų didžiausi: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lt-LT" sz="2400" dirty="0" smtClean="0">
                <a:solidFill>
                  <a:schemeClr val="accent1">
                    <a:lumMod val="50000"/>
                  </a:schemeClr>
                </a:solidFill>
              </a:rPr>
              <a:t>      „</a:t>
            </a:r>
            <a:r>
              <a:rPr lang="lt-LT" sz="2400" dirty="0">
                <a:solidFill>
                  <a:schemeClr val="accent1">
                    <a:lumMod val="50000"/>
                  </a:schemeClr>
                </a:solidFill>
              </a:rPr>
              <a:t>Laisvės pavasaris“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lt-LT" sz="2400" dirty="0" smtClean="0">
                <a:solidFill>
                  <a:schemeClr val="accent1">
                    <a:lumMod val="50000"/>
                  </a:schemeClr>
                </a:solidFill>
              </a:rPr>
              <a:t>      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Vasaros r</a:t>
            </a:r>
            <a:r>
              <a:rPr lang="lt-LT" sz="2400" dirty="0" smtClean="0">
                <a:solidFill>
                  <a:schemeClr val="accent1">
                    <a:lumMod val="50000"/>
                  </a:schemeClr>
                </a:solidFill>
              </a:rPr>
              <a:t>enginių </a:t>
            </a:r>
            <a:r>
              <a:rPr lang="lt-LT" sz="2400" dirty="0">
                <a:solidFill>
                  <a:schemeClr val="accent1">
                    <a:lumMod val="50000"/>
                  </a:schemeClr>
                </a:solidFill>
              </a:rPr>
              <a:t>ciklas „Susitikime penktadienį“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lt-LT" sz="2400" dirty="0" smtClean="0">
                <a:solidFill>
                  <a:schemeClr val="accent1">
                    <a:lumMod val="50000"/>
                  </a:schemeClr>
                </a:solidFill>
              </a:rPr>
              <a:t>      Panevėžio 51</a:t>
            </a:r>
            <a:r>
              <a:rPr lang="lt-LT" sz="2400" dirty="0">
                <a:solidFill>
                  <a:schemeClr val="accent1">
                    <a:lumMod val="50000"/>
                  </a:schemeClr>
                </a:solidFill>
              </a:rPr>
              <a:t>5</a:t>
            </a:r>
            <a:r>
              <a:rPr lang="lt-LT" sz="2400" dirty="0" smtClean="0">
                <a:solidFill>
                  <a:schemeClr val="accent1">
                    <a:lumMod val="50000"/>
                  </a:schemeClr>
                </a:solidFill>
              </a:rPr>
              <a:t> gimtadienis</a:t>
            </a:r>
            <a:endParaRPr lang="lt-LT" sz="2400" dirty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buFont typeface="Wingdings" panose="05000000000000000000" pitchFamily="2" charset="2"/>
              <a:buChar char="q"/>
            </a:pPr>
            <a:r>
              <a:rPr lang="lt-LT" sz="2400" dirty="0" smtClean="0">
                <a:solidFill>
                  <a:schemeClr val="accent1">
                    <a:lumMod val="50000"/>
                  </a:schemeClr>
                </a:solidFill>
              </a:rPr>
              <a:t>      „</a:t>
            </a:r>
            <a:r>
              <a:rPr lang="lt-LT" sz="2400" dirty="0">
                <a:solidFill>
                  <a:schemeClr val="accent1">
                    <a:lumMod val="50000"/>
                  </a:schemeClr>
                </a:solidFill>
              </a:rPr>
              <a:t>Vasarvidžio šventė</a:t>
            </a:r>
            <a:r>
              <a:rPr lang="lt-LT" sz="2400" dirty="0" smtClean="0">
                <a:solidFill>
                  <a:schemeClr val="accent1">
                    <a:lumMod val="50000"/>
                  </a:schemeClr>
                </a:solidFill>
              </a:rPr>
              <a:t>“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lt-LT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lt-LT" sz="2400" dirty="0" smtClean="0">
                <a:solidFill>
                  <a:schemeClr val="accent1">
                    <a:lumMod val="50000"/>
                  </a:schemeClr>
                </a:solidFill>
              </a:rPr>
              <a:t>     Užgavėnės</a:t>
            </a:r>
          </a:p>
          <a:p>
            <a:pPr marL="914400" lvl="2" indent="0">
              <a:buNone/>
            </a:pPr>
            <a:endParaRPr lang="lt-LT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60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Kultūros centras Panevėžio bendruomenių rūmai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BENDRUOMENĖS UŽIMTUMAS</a:t>
            </a:r>
            <a:r>
              <a:rPr lang="lt-LT" altLang="lt-LT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t-LT" altLang="lt-LT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1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lt-LT" altLang="lt-LT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</a:t>
            </a:r>
            <a:endParaRPr lang="lt-LT" sz="1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5177586"/>
              </p:ext>
            </p:extLst>
          </p:nvPr>
        </p:nvGraphicFramePr>
        <p:xfrm>
          <a:off x="838199" y="1690682"/>
          <a:ext cx="10677525" cy="4165585"/>
        </p:xfrm>
        <a:graphic>
          <a:graphicData uri="http://schemas.openxmlformats.org/drawingml/2006/table">
            <a:tbl>
              <a:tblPr/>
              <a:tblGrid>
                <a:gridCol w="4230074">
                  <a:extLst>
                    <a:ext uri="{9D8B030D-6E8A-4147-A177-3AD203B41FA5}">
                      <a16:colId xmlns="" xmlns:a16="http://schemas.microsoft.com/office/drawing/2014/main" val="3319775547"/>
                    </a:ext>
                  </a:extLst>
                </a:gridCol>
                <a:gridCol w="1292050">
                  <a:extLst>
                    <a:ext uri="{9D8B030D-6E8A-4147-A177-3AD203B41FA5}">
                      <a16:colId xmlns="" xmlns:a16="http://schemas.microsoft.com/office/drawing/2014/main" val="4218321679"/>
                    </a:ext>
                  </a:extLst>
                </a:gridCol>
                <a:gridCol w="1215292">
                  <a:extLst>
                    <a:ext uri="{9D8B030D-6E8A-4147-A177-3AD203B41FA5}">
                      <a16:colId xmlns="" xmlns:a16="http://schemas.microsoft.com/office/drawing/2014/main" val="1321387888"/>
                    </a:ext>
                  </a:extLst>
                </a:gridCol>
                <a:gridCol w="1048990">
                  <a:extLst>
                    <a:ext uri="{9D8B030D-6E8A-4147-A177-3AD203B41FA5}">
                      <a16:colId xmlns="" xmlns:a16="http://schemas.microsoft.com/office/drawing/2014/main" val="3111186047"/>
                    </a:ext>
                  </a:extLst>
                </a:gridCol>
                <a:gridCol w="1100161">
                  <a:extLst>
                    <a:ext uri="{9D8B030D-6E8A-4147-A177-3AD203B41FA5}">
                      <a16:colId xmlns="" xmlns:a16="http://schemas.microsoft.com/office/drawing/2014/main" val="4075285392"/>
                    </a:ext>
                  </a:extLst>
                </a:gridCol>
                <a:gridCol w="972234">
                  <a:extLst>
                    <a:ext uri="{9D8B030D-6E8A-4147-A177-3AD203B41FA5}">
                      <a16:colId xmlns="" xmlns:a16="http://schemas.microsoft.com/office/drawing/2014/main" val="4284470626"/>
                    </a:ext>
                  </a:extLst>
                </a:gridCol>
                <a:gridCol w="818724">
                  <a:extLst>
                    <a:ext uri="{9D8B030D-6E8A-4147-A177-3AD203B41FA5}">
                      <a16:colId xmlns="" xmlns:a16="http://schemas.microsoft.com/office/drawing/2014/main" val="4172687277"/>
                    </a:ext>
                  </a:extLst>
                </a:gridCol>
              </a:tblGrid>
              <a:tr h="366718">
                <a:tc>
                  <a:txBody>
                    <a:bodyPr/>
                    <a:lstStyle/>
                    <a:p>
                      <a:pPr algn="l" fontAlgn="b"/>
                      <a:r>
                        <a:rPr lang="lt-LT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lt-LT" sz="1600" b="0" i="1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mėgėjų meno kolektyvai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effectLst/>
                          <a:latin typeface="+mn-lt"/>
                        </a:rPr>
                        <a:t>KOLEKTYVŲ SKAIČIUS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+mn-lt"/>
                        </a:rPr>
                        <a:t>DALYVIŲ SKAIČIUS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64288507"/>
                  </a:ext>
                </a:extLst>
              </a:tr>
              <a:tr h="285549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+mn-lt"/>
                        </a:rPr>
                        <a:t>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effectLst/>
                          <a:latin typeface="+mn-lt"/>
                        </a:rPr>
                        <a:t>Pokytis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effectLst/>
                          <a:latin typeface="+mn-lt"/>
                        </a:rPr>
                        <a:t>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effectLst/>
                          <a:latin typeface="+mn-lt"/>
                        </a:rPr>
                        <a:t>Pokytis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74655491"/>
                  </a:ext>
                </a:extLst>
              </a:tr>
              <a:tr h="285549">
                <a:tc>
                  <a:txBody>
                    <a:bodyPr/>
                    <a:lstStyle/>
                    <a:p>
                      <a:pPr algn="r" fontAlgn="b"/>
                      <a:r>
                        <a:rPr lang="lt-LT" sz="1600" b="0" i="0" u="none" strike="noStrike" dirty="0">
                          <a:effectLst/>
                          <a:latin typeface="+mn-lt"/>
                        </a:rPr>
                        <a:t>Vaikų ir jaunimo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-57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134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117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effectLst/>
                          <a:latin typeface="+mn-lt"/>
                        </a:rPr>
                        <a:t>-13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679800"/>
                  </a:ext>
                </a:extLst>
              </a:tr>
              <a:tr h="285549">
                <a:tc>
                  <a:txBody>
                    <a:bodyPr/>
                    <a:lstStyle/>
                    <a:p>
                      <a:pPr algn="r" fontAlgn="b"/>
                      <a:r>
                        <a:rPr lang="lt-LT" sz="1600" b="0" i="0" u="none" strike="noStrike" dirty="0">
                          <a:effectLst/>
                          <a:latin typeface="+mn-lt"/>
                        </a:rPr>
                        <a:t>suaugusiųjų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252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286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72792220"/>
                  </a:ext>
                </a:extLst>
              </a:tr>
              <a:tr h="285549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54742377"/>
                  </a:ext>
                </a:extLst>
              </a:tr>
              <a:tr h="37227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studijos, klubai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effectLst/>
                          <a:latin typeface="+mn-lt"/>
                        </a:rPr>
                        <a:t>KOLEKTYVŲ SKAIČIUS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effectLst/>
                          <a:latin typeface="+mn-lt"/>
                        </a:rPr>
                        <a:t>DALYVIŲ SKAIČIUS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78501883"/>
                  </a:ext>
                </a:extLst>
              </a:tr>
              <a:tr h="285549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+mn-lt"/>
                        </a:rPr>
                        <a:t>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effectLst/>
                          <a:latin typeface="+mn-lt"/>
                        </a:rPr>
                        <a:t>Pokytis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+mn-lt"/>
                        </a:rPr>
                        <a:t>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effectLst/>
                          <a:latin typeface="+mn-lt"/>
                        </a:rPr>
                        <a:t>Pokytis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33159684"/>
                  </a:ext>
                </a:extLst>
              </a:tr>
              <a:tr h="285549">
                <a:tc>
                  <a:txBody>
                    <a:bodyPr/>
                    <a:lstStyle/>
                    <a:p>
                      <a:pPr algn="r" fontAlgn="b"/>
                      <a:r>
                        <a:rPr lang="lt-LT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Vaikų ir jaunimo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32104011"/>
                  </a:ext>
                </a:extLst>
              </a:tr>
              <a:tr h="285549">
                <a:tc>
                  <a:txBody>
                    <a:bodyPr/>
                    <a:lstStyle/>
                    <a:p>
                      <a:pPr algn="r" fontAlgn="b"/>
                      <a:r>
                        <a:rPr lang="lt-LT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suaugusiųjų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30328331"/>
                  </a:ext>
                </a:extLst>
              </a:tr>
              <a:tr h="285549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72554760"/>
                  </a:ext>
                </a:extLst>
              </a:tr>
              <a:tr h="285549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+mn-lt"/>
                        </a:rPr>
                        <a:t>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+mn-lt"/>
                        </a:rPr>
                        <a:t>Pokytis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61091040"/>
                  </a:ext>
                </a:extLst>
              </a:tr>
              <a:tr h="285549">
                <a:tc>
                  <a:txBody>
                    <a:bodyPr/>
                    <a:lstStyle/>
                    <a:p>
                      <a:pPr algn="r" fontAlgn="b"/>
                      <a:r>
                        <a:rPr lang="lt-LT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Mėgėjų meno kolektyvų ir studijų dalyviai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82081313"/>
                  </a:ext>
                </a:extLst>
              </a:tr>
              <a:tr h="285549">
                <a:tc>
                  <a:txBody>
                    <a:bodyPr/>
                    <a:lstStyle/>
                    <a:p>
                      <a:pPr algn="r" fontAlgn="b"/>
                      <a:r>
                        <a:rPr lang="lt-LT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Pravesti užsiėmimai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45446198"/>
                  </a:ext>
                </a:extLst>
              </a:tr>
              <a:tr h="285549">
                <a:tc>
                  <a:txBody>
                    <a:bodyPr/>
                    <a:lstStyle/>
                    <a:p>
                      <a:pPr algn="r" fontAlgn="b"/>
                      <a:r>
                        <a:rPr lang="lt-LT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Užsiėmimų lankytojai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46907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769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Kultūros centras Panevėžio bendruomenių rūmai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PROJEKTINĖ VEIKLA</a:t>
            </a:r>
            <a:r>
              <a:rPr lang="lt-LT" altLang="lt-LT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t-LT" altLang="lt-LT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r>
              <a:rPr lang="en-GB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-201</a:t>
            </a: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</a:t>
            </a:r>
            <a:endParaRPr lang="lt-LT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7386027"/>
              </p:ext>
            </p:extLst>
          </p:nvPr>
        </p:nvGraphicFramePr>
        <p:xfrm>
          <a:off x="838200" y="1825625"/>
          <a:ext cx="10983686" cy="4649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9231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838200" y="1838131"/>
            <a:ext cx="10515600" cy="4338832"/>
          </a:xfrm>
        </p:spPr>
        <p:txBody>
          <a:bodyPr/>
          <a:lstStyle/>
          <a:p>
            <a:pPr marL="0" indent="0" algn="ctr">
              <a:buNone/>
            </a:pPr>
            <a:r>
              <a:rPr lang="lt-LT" altLang="lt-LT" sz="5400" dirty="0">
                <a:solidFill>
                  <a:srgbClr val="5B9BD5">
                    <a:lumMod val="50000"/>
                  </a:srgbClr>
                </a:solidFill>
                <a:latin typeface="Arial"/>
                <a:ea typeface="+mj-ea"/>
                <a:cs typeface="+mj-cs"/>
              </a:rPr>
              <a:t>Informacija parengta </a:t>
            </a:r>
            <a:endParaRPr lang="lt-LT" altLang="lt-LT" sz="5400" dirty="0" smtClean="0">
              <a:solidFill>
                <a:srgbClr val="5B9BD5">
                  <a:lumMod val="50000"/>
                </a:srgbClr>
              </a:solidFill>
              <a:latin typeface="Arial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lt-LT" altLang="lt-LT" sz="5400" dirty="0" smtClean="0">
                <a:solidFill>
                  <a:srgbClr val="5B9BD5">
                    <a:lumMod val="50000"/>
                  </a:srgbClr>
                </a:solidFill>
                <a:latin typeface="Arial"/>
                <a:ea typeface="+mj-ea"/>
                <a:cs typeface="+mj-cs"/>
              </a:rPr>
              <a:t>pagal </a:t>
            </a:r>
            <a:r>
              <a:rPr lang="lt-LT" altLang="lt-LT" sz="5400" dirty="0">
                <a:solidFill>
                  <a:srgbClr val="5B9BD5">
                    <a:lumMod val="50000"/>
                  </a:srgbClr>
                </a:solidFill>
                <a:latin typeface="Arial"/>
                <a:ea typeface="+mj-ea"/>
                <a:cs typeface="+mj-cs"/>
              </a:rPr>
              <a:t/>
            </a:r>
            <a:br>
              <a:rPr lang="lt-LT" altLang="lt-LT" sz="5400" dirty="0">
                <a:solidFill>
                  <a:srgbClr val="5B9BD5">
                    <a:lumMod val="50000"/>
                  </a:srgbClr>
                </a:solidFill>
                <a:latin typeface="Arial"/>
                <a:ea typeface="+mj-ea"/>
                <a:cs typeface="+mj-cs"/>
              </a:rPr>
            </a:br>
            <a:r>
              <a:rPr lang="lt-LT" altLang="lt-LT" sz="5400" dirty="0">
                <a:solidFill>
                  <a:srgbClr val="5B9BD5">
                    <a:lumMod val="50000"/>
                  </a:srgbClr>
                </a:solidFill>
                <a:latin typeface="Arial"/>
                <a:ea typeface="+mj-ea"/>
                <a:cs typeface="+mj-cs"/>
              </a:rPr>
              <a:t>2018 m. įstaigos veiklos </a:t>
            </a:r>
            <a:endParaRPr lang="lt-LT" altLang="lt-LT" sz="5400" dirty="0" smtClean="0">
              <a:solidFill>
                <a:srgbClr val="5B9BD5">
                  <a:lumMod val="50000"/>
                </a:srgbClr>
              </a:solidFill>
              <a:latin typeface="Arial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lt-LT" altLang="lt-LT" sz="5400" dirty="0" smtClean="0">
                <a:solidFill>
                  <a:srgbClr val="5B9BD5">
                    <a:lumMod val="50000"/>
                  </a:srgbClr>
                </a:solidFill>
                <a:latin typeface="Arial"/>
                <a:ea typeface="+mj-ea"/>
                <a:cs typeface="+mj-cs"/>
              </a:rPr>
              <a:t>mėnesio </a:t>
            </a:r>
            <a:r>
              <a:rPr lang="lt-LT" altLang="lt-LT" sz="5400" dirty="0">
                <a:solidFill>
                  <a:srgbClr val="5B9BD5">
                    <a:lumMod val="50000"/>
                  </a:srgbClr>
                </a:solidFill>
                <a:latin typeface="Arial"/>
                <a:ea typeface="+mj-ea"/>
                <a:cs typeface="+mj-cs"/>
              </a:rPr>
              <a:t>ataskaitų </a:t>
            </a:r>
            <a:r>
              <a:rPr lang="lt-LT" altLang="lt-LT" sz="5400" dirty="0" smtClean="0">
                <a:solidFill>
                  <a:srgbClr val="5B9BD5">
                    <a:lumMod val="50000"/>
                  </a:srgbClr>
                </a:solidFill>
                <a:latin typeface="Arial"/>
                <a:ea typeface="+mj-ea"/>
                <a:cs typeface="+mj-cs"/>
              </a:rPr>
              <a:t>duomenis</a:t>
            </a:r>
            <a:r>
              <a:rPr lang="lt-LT" altLang="lt-LT" sz="5400" dirty="0" smtClean="0">
                <a:solidFill>
                  <a:srgbClr val="FF9900"/>
                </a:solidFill>
                <a:latin typeface="Arial"/>
                <a:ea typeface="+mj-ea"/>
                <a:cs typeface="+mj-cs"/>
                <a:sym typeface="Wingdings" panose="05000000000000000000" pitchFamily="2" charset="2"/>
              </a:rPr>
              <a:t></a:t>
            </a:r>
            <a:r>
              <a:rPr lang="lt-LT" altLang="lt-LT" sz="1800" dirty="0">
                <a:solidFill>
                  <a:srgbClr val="FF9900"/>
                </a:solidFill>
                <a:latin typeface="Arial"/>
                <a:ea typeface="+mj-ea"/>
                <a:cs typeface="+mj-cs"/>
              </a:rPr>
              <a:t/>
            </a:r>
            <a:br>
              <a:rPr lang="lt-LT" altLang="lt-LT" sz="1800" dirty="0">
                <a:solidFill>
                  <a:srgbClr val="FF9900"/>
                </a:solidFill>
                <a:latin typeface="Arial"/>
                <a:ea typeface="+mj-ea"/>
                <a:cs typeface="+mj-cs"/>
              </a:rPr>
            </a:b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0417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Kultūros centras Panevėžio bendruomenių rūmai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VEIKLOS REZULTATŲ POKYTIS 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2014-2018 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</a:t>
            </a:r>
            <a:endParaRPr lang="lt-LT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a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8349481"/>
              </p:ext>
            </p:extLst>
          </p:nvPr>
        </p:nvGraphicFramePr>
        <p:xfrm>
          <a:off x="838200" y="1825625"/>
          <a:ext cx="10834688" cy="4560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9909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Kultūros centras Panevėžio bendruomenių rūmai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SEZONIŠKUMO ĮTAKA VEIKLAI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I-IV ketv.</a:t>
            </a:r>
            <a:endParaRPr lang="lt-LT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a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3993684"/>
              </p:ext>
            </p:extLst>
          </p:nvPr>
        </p:nvGraphicFramePr>
        <p:xfrm>
          <a:off x="838200" y="1825624"/>
          <a:ext cx="10891838" cy="457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597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Kultūros centras Panevėžio bendruomenių rūmai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VEIKLOS REZULTATŲ POKYTIS </a:t>
            </a: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(proc.)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2017-2018 m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lt-LT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a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903242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3253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Kultūros centras Panevėžio bendruomenių rūmai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CENTRO </a:t>
            </a:r>
            <a:r>
              <a:rPr lang="lt-LT" altLang="lt-LT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VEIKLA</a:t>
            </a:r>
            <a:r>
              <a:rPr lang="lt-LT" altLang="lt-LT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altLang="lt-LT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PAGAL SRITIS </a:t>
            </a: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(proc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r>
              <a:rPr lang="lt-LT" altLang="lt-LT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altLang="lt-LT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t-LT" altLang="lt-LT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</a:t>
            </a:r>
            <a:endParaRPr lang="lt-LT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a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487752"/>
              </p:ext>
            </p:extLst>
          </p:nvPr>
        </p:nvGraphicFramePr>
        <p:xfrm>
          <a:off x="838200" y="1457325"/>
          <a:ext cx="10863264" cy="4972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7309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10208" y="383786"/>
            <a:ext cx="10515600" cy="1325563"/>
          </a:xfrm>
        </p:spPr>
        <p:txBody>
          <a:bodyPr/>
          <a:lstStyle/>
          <a:p>
            <a:r>
              <a:rPr lang="lt-LT" altLang="lt-LT" sz="18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Kultūros centras Panevėžio bendruomenių rūmai</a:t>
            </a:r>
            <a:br>
              <a:rPr lang="lt-LT" altLang="lt-LT" sz="18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2400" b="1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VEIKLOS POKYTIS</a:t>
            </a:r>
            <a:r>
              <a:rPr lang="lt-LT" altLang="lt-LT" sz="24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altLang="lt-LT" sz="18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(proc.)</a:t>
            </a:r>
            <a:r>
              <a:rPr lang="lt-LT" altLang="lt-LT" sz="180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altLang="lt-LT" sz="240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t-LT" altLang="lt-LT" sz="240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18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2017-201</a:t>
            </a:r>
            <a:r>
              <a:rPr lang="lt-LT" altLang="lt-LT" sz="18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lt-LT" altLang="lt-LT" sz="18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altLang="lt-LT" sz="18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</a:t>
            </a:r>
            <a:endParaRPr lang="lt-LT" dirty="0"/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1950452"/>
              </p:ext>
            </p:extLst>
          </p:nvPr>
        </p:nvGraphicFramePr>
        <p:xfrm>
          <a:off x="926592" y="2324068"/>
          <a:ext cx="10375393" cy="3859765"/>
        </p:xfrm>
        <a:graphic>
          <a:graphicData uri="http://schemas.openxmlformats.org/drawingml/2006/table">
            <a:tbl>
              <a:tblPr/>
              <a:tblGrid>
                <a:gridCol w="59217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4380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4732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6255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9979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altLang="lt-LT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PAGAL RENGINIŲ SKAIČIŲ </a:t>
                      </a:r>
                      <a:endParaRPr lang="lt-LT" sz="1600" b="0" i="0" u="none" strike="noStrike" dirty="0" smtClean="0">
                        <a:effectLst/>
                        <a:latin typeface="+mn-lt"/>
                      </a:endParaRPr>
                    </a:p>
                    <a:p>
                      <a:pPr algn="l" fontAlgn="b"/>
                      <a:endParaRPr lang="lt-LT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1" i="0" u="none" strike="noStrike" dirty="0" smtClean="0">
                          <a:effectLst/>
                          <a:latin typeface="+mn-lt"/>
                        </a:rPr>
                        <a:t>2017</a:t>
                      </a:r>
                      <a:endParaRPr lang="lt-LT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1" i="0" u="none" strike="noStrike" dirty="0" smtClean="0">
                          <a:effectLst/>
                          <a:latin typeface="+mn-lt"/>
                        </a:rPr>
                        <a:t>2018</a:t>
                      </a:r>
                      <a:endParaRPr lang="lt-LT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1" i="0" u="none" strike="noStrike" dirty="0">
                          <a:effectLst/>
                          <a:latin typeface="+mn-lt"/>
                        </a:rPr>
                        <a:t>Pokytis proc.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89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4996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1" u="none" strike="noStrike" dirty="0" smtClean="0">
                          <a:effectLst/>
                          <a:latin typeface="+mn-lt"/>
                        </a:rPr>
                        <a:t>       </a:t>
                      </a:r>
                      <a:r>
                        <a:rPr lang="lt-LT" sz="1600" b="1" i="1" u="none" strike="noStrike" dirty="0" smtClean="0">
                          <a:effectLst/>
                          <a:latin typeface="+mn-lt"/>
                        </a:rPr>
                        <a:t>Renginiai</a:t>
                      </a:r>
                      <a:endParaRPr lang="lt-LT" sz="1600" b="1" i="1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smGrid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smGrid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smGrid">
                      <a:fgClr>
                        <a:srgbClr val="FFA893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4996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1" u="none" strike="noStrike" dirty="0" smtClean="0">
                          <a:effectLst/>
                          <a:latin typeface="+mn-lt"/>
                        </a:rPr>
                        <a:t>       </a:t>
                      </a:r>
                      <a:r>
                        <a:rPr lang="lt-LT" sz="1600" b="1" i="1" u="none" strike="noStrike" dirty="0" smtClean="0">
                          <a:effectLst/>
                          <a:latin typeface="+mn-lt"/>
                        </a:rPr>
                        <a:t>Renginiai </a:t>
                      </a:r>
                      <a:r>
                        <a:rPr lang="lt-LT" sz="1600" b="1" i="1" u="none" strike="noStrike" dirty="0">
                          <a:effectLst/>
                          <a:latin typeface="+mn-lt"/>
                        </a:rPr>
                        <a:t>lauke, masiniai renginiai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smGrid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smGrid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smGrid">
                      <a:fgClr>
                        <a:srgbClr val="FFA893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4996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1" u="none" strike="noStrike" dirty="0" smtClean="0">
                          <a:effectLst/>
                          <a:latin typeface="+mn-lt"/>
                        </a:rPr>
                        <a:t>       </a:t>
                      </a:r>
                      <a:r>
                        <a:rPr lang="lt-LT" sz="1600" b="1" i="1" u="none" strike="noStrike" dirty="0" smtClean="0">
                          <a:effectLst/>
                          <a:latin typeface="+mn-lt"/>
                        </a:rPr>
                        <a:t>Atvykstančių </a:t>
                      </a:r>
                      <a:r>
                        <a:rPr lang="lt-LT" sz="1600" b="1" i="1" u="none" strike="noStrike" dirty="0">
                          <a:effectLst/>
                          <a:latin typeface="+mn-lt"/>
                        </a:rPr>
                        <a:t>meno kolektyvų spektakliai, koncertai renginiai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smGrid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smGrid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smGrid">
                      <a:fgClr>
                        <a:srgbClr val="FFA893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4996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1" u="none" strike="noStrike" dirty="0" smtClean="0">
                          <a:effectLst/>
                          <a:latin typeface="+mn-lt"/>
                        </a:rPr>
                        <a:t>       </a:t>
                      </a:r>
                      <a:r>
                        <a:rPr lang="lt-LT" sz="1600" b="1" i="1" u="none" strike="noStrike" dirty="0" smtClean="0">
                          <a:effectLst/>
                          <a:latin typeface="+mn-lt"/>
                        </a:rPr>
                        <a:t>Patalpų </a:t>
                      </a:r>
                      <a:r>
                        <a:rPr lang="lt-LT" sz="1600" b="1" i="1" u="none" strike="noStrike" dirty="0">
                          <a:effectLst/>
                          <a:latin typeface="+mn-lt"/>
                        </a:rPr>
                        <a:t>nuoma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smGrid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smGrid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smGrid">
                      <a:fgClr>
                        <a:srgbClr val="FFA893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4996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1" u="none" strike="noStrike" dirty="0" smtClean="0">
                          <a:effectLst/>
                          <a:latin typeface="+mn-lt"/>
                        </a:rPr>
                        <a:t>       </a:t>
                      </a:r>
                      <a:r>
                        <a:rPr lang="lt-LT" sz="1600" b="1" i="1" u="none" strike="noStrike" dirty="0" smtClean="0">
                          <a:effectLst/>
                          <a:latin typeface="+mn-lt"/>
                        </a:rPr>
                        <a:t>Bendruomenės </a:t>
                      </a:r>
                      <a:r>
                        <a:rPr lang="lt-LT" sz="1600" b="1" i="1" u="none" strike="noStrike" dirty="0">
                          <a:effectLst/>
                          <a:latin typeface="+mn-lt"/>
                        </a:rPr>
                        <a:t>užimtumas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smGrid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smGrid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smGrid">
                      <a:fgClr>
                        <a:srgbClr val="FFA893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4996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1" u="none" strike="noStrike" dirty="0" smtClean="0">
                          <a:effectLst/>
                          <a:latin typeface="+mn-lt"/>
                        </a:rPr>
                        <a:t>       </a:t>
                      </a:r>
                      <a:r>
                        <a:rPr lang="lt-LT" sz="1600" b="1" i="1" u="none" strike="noStrike" dirty="0" smtClean="0">
                          <a:effectLst/>
                          <a:latin typeface="+mn-lt"/>
                        </a:rPr>
                        <a:t>Mėgėjų </a:t>
                      </a:r>
                      <a:r>
                        <a:rPr lang="lt-LT" sz="1600" b="1" i="1" u="none" strike="noStrike" dirty="0">
                          <a:effectLst/>
                          <a:latin typeface="+mn-lt"/>
                        </a:rPr>
                        <a:t>meno kolektyvų veikla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smGrid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smGrid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smGrid">
                      <a:fgClr>
                        <a:srgbClr val="FFA893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4996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1" u="none" strike="noStrike" dirty="0" smtClean="0">
                          <a:effectLst/>
                          <a:latin typeface="+mn-lt"/>
                        </a:rPr>
                        <a:t>       </a:t>
                      </a:r>
                      <a:r>
                        <a:rPr lang="lt-LT" sz="1600" b="1" i="1" u="none" strike="noStrike" dirty="0" smtClean="0">
                          <a:effectLst/>
                          <a:latin typeface="+mn-lt"/>
                        </a:rPr>
                        <a:t>Kita </a:t>
                      </a:r>
                      <a:r>
                        <a:rPr lang="lt-LT" sz="1600" b="1" i="1" u="none" strike="noStrike" dirty="0">
                          <a:effectLst/>
                          <a:latin typeface="+mn-lt"/>
                        </a:rPr>
                        <a:t>veikla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smGrid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smGrid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smGrid">
                      <a:fgClr>
                        <a:srgbClr val="FFA893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94996">
                <a:tc>
                  <a:txBody>
                    <a:bodyPr/>
                    <a:lstStyle/>
                    <a:p>
                      <a:pPr algn="r" fontAlgn="b"/>
                      <a:r>
                        <a:rPr lang="lt-LT" sz="1600" b="1" i="0" u="none" strike="noStrike" dirty="0">
                          <a:effectLst/>
                          <a:latin typeface="+mn-lt"/>
                        </a:rPr>
                        <a:t>IŠ VISO: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smGrid">
                      <a:fgClr>
                        <a:srgbClr val="FFA893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938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Kultūros centras Panevėžio bendruomenių rūmai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UŽDIRBTOS PAJAMOS </a:t>
            </a:r>
            <a:r>
              <a:rPr lang="lt-LT" altLang="lt-LT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PAGAL VEIKLOS SRITIS </a:t>
            </a:r>
            <a:r>
              <a:rPr lang="lt-LT" altLang="lt-LT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(proc</a:t>
            </a:r>
            <a:r>
              <a:rPr lang="lt-LT" altLang="lt-LT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r>
              <a:rPr lang="lt-LT" altLang="lt-LT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t-LT" altLang="lt-LT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</a:t>
            </a:r>
            <a:endParaRPr lang="lt-LT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a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2127765"/>
              </p:ext>
            </p:extLst>
          </p:nvPr>
        </p:nvGraphicFramePr>
        <p:xfrm>
          <a:off x="957262" y="1543050"/>
          <a:ext cx="10829925" cy="4929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1431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18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Kultūros centras Panevėžio bendruomenių rūmai</a:t>
            </a:r>
            <a:br>
              <a:rPr lang="lt-LT" altLang="lt-LT" sz="18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240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VEIKLOS POKYTIS</a:t>
            </a:r>
            <a:r>
              <a:rPr lang="lt-LT" altLang="lt-LT" sz="24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altLang="lt-LT" sz="18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(proc.)</a:t>
            </a:r>
            <a:r>
              <a:rPr lang="lt-LT" altLang="lt-LT" sz="180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altLang="lt-LT" sz="240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t-LT" altLang="lt-LT" sz="240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18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2017-201</a:t>
            </a:r>
            <a:r>
              <a:rPr lang="lt-LT" altLang="lt-LT" sz="18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lt-LT" altLang="lt-LT" sz="18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altLang="lt-LT" sz="18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</a:t>
            </a:r>
            <a:endParaRPr lang="lt-LT" dirty="0"/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0862788"/>
              </p:ext>
            </p:extLst>
          </p:nvPr>
        </p:nvGraphicFramePr>
        <p:xfrm>
          <a:off x="938783" y="1987300"/>
          <a:ext cx="10448545" cy="4372200"/>
        </p:xfrm>
        <a:graphic>
          <a:graphicData uri="http://schemas.openxmlformats.org/drawingml/2006/table">
            <a:tbl>
              <a:tblPr/>
              <a:tblGrid>
                <a:gridCol w="57852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1646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1543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3139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465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altLang="lt-LT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PAGAL UŽDIRBTAS PAJAMAS </a:t>
                      </a:r>
                      <a:endParaRPr lang="lt-LT" sz="1600" b="0" i="0" u="none" strike="noStrike" dirty="0" smtClean="0">
                        <a:effectLst/>
                        <a:latin typeface="+mn-lt"/>
                      </a:endParaRPr>
                    </a:p>
                    <a:p>
                      <a:pPr algn="l" fontAlgn="b"/>
                      <a:endParaRPr lang="lt-L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1" i="0" u="none" strike="noStrike" dirty="0" smtClean="0">
                          <a:effectLst/>
                          <a:latin typeface="+mn-lt"/>
                        </a:rPr>
                        <a:t>2017</a:t>
                      </a:r>
                      <a:endParaRPr lang="lt-LT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1" i="0" u="none" strike="noStrike" dirty="0" smtClean="0">
                          <a:effectLst/>
                          <a:latin typeface="+mn-lt"/>
                        </a:rPr>
                        <a:t>2018</a:t>
                      </a:r>
                      <a:endParaRPr lang="lt-LT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1" i="0" u="none" strike="noStrike" dirty="0">
                          <a:effectLst/>
                          <a:latin typeface="+mn-lt"/>
                        </a:rPr>
                        <a:t>Pokytis proc.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89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652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1" u="none" strike="noStrike" dirty="0" smtClean="0">
                          <a:effectLst/>
                          <a:latin typeface="Calibri" panose="020F0502020204030204" pitchFamily="34" charset="0"/>
                        </a:rPr>
                        <a:t>      </a:t>
                      </a:r>
                      <a:r>
                        <a:rPr lang="lt-LT" sz="1600" b="1" i="1" u="none" strike="noStrike" dirty="0" smtClean="0">
                          <a:effectLst/>
                          <a:latin typeface="Calibri" panose="020F0502020204030204" pitchFamily="34" charset="0"/>
                        </a:rPr>
                        <a:t>Renginiai</a:t>
                      </a:r>
                      <a:endParaRPr lang="lt-LT" sz="1600" b="1" i="1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5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43373,3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rgbClr val="FFA893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652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1" u="none" strike="noStrike" dirty="0" smtClean="0">
                          <a:effectLst/>
                          <a:latin typeface="Calibri" panose="020F0502020204030204" pitchFamily="34" charset="0"/>
                        </a:rPr>
                        <a:t>      </a:t>
                      </a:r>
                      <a:r>
                        <a:rPr lang="lt-LT" sz="1600" b="1" i="1" u="none" strike="noStrike" dirty="0" smtClean="0">
                          <a:effectLst/>
                          <a:latin typeface="Calibri" panose="020F0502020204030204" pitchFamily="34" charset="0"/>
                        </a:rPr>
                        <a:t>Atvykstančių </a:t>
                      </a:r>
                      <a:r>
                        <a:rPr lang="lt-LT" sz="1600" b="1" i="1" u="none" strike="noStrike" dirty="0">
                          <a:effectLst/>
                          <a:latin typeface="Calibri" panose="020F0502020204030204" pitchFamily="34" charset="0"/>
                        </a:rPr>
                        <a:t>meno kolektyvų spektakliai, koncertai renginiai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46150,37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5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51202,61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rgbClr val="FFA893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652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1" u="none" strike="noStrike" dirty="0" smtClean="0">
                          <a:effectLst/>
                          <a:latin typeface="Calibri" panose="020F0502020204030204" pitchFamily="34" charset="0"/>
                        </a:rPr>
                        <a:t>      </a:t>
                      </a:r>
                      <a:r>
                        <a:rPr lang="lt-LT" sz="1600" b="1" i="1" u="none" strike="noStrike" dirty="0" smtClean="0">
                          <a:effectLst/>
                          <a:latin typeface="Calibri" panose="020F0502020204030204" pitchFamily="34" charset="0"/>
                        </a:rPr>
                        <a:t>Patalpų </a:t>
                      </a:r>
                      <a:r>
                        <a:rPr lang="lt-LT" sz="1600" b="1" i="1" u="none" strike="noStrike" dirty="0">
                          <a:effectLst/>
                          <a:latin typeface="Calibri" panose="020F0502020204030204" pitchFamily="34" charset="0"/>
                        </a:rPr>
                        <a:t>nuoma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19913,13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5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13473,87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rgbClr val="FFA893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4652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1" u="none" strike="noStrike" dirty="0" smtClean="0">
                          <a:effectLst/>
                          <a:latin typeface="Calibri" panose="020F0502020204030204" pitchFamily="34" charset="0"/>
                        </a:rPr>
                        <a:t>      </a:t>
                      </a:r>
                      <a:r>
                        <a:rPr lang="lt-LT" sz="1600" b="1" i="1" u="none" strike="noStrike" dirty="0" smtClean="0">
                          <a:effectLst/>
                          <a:latin typeface="Calibri" panose="020F0502020204030204" pitchFamily="34" charset="0"/>
                        </a:rPr>
                        <a:t>Bendruomenės </a:t>
                      </a:r>
                      <a:r>
                        <a:rPr lang="lt-LT" sz="1600" b="1" i="1" u="none" strike="noStrike" dirty="0">
                          <a:effectLst/>
                          <a:latin typeface="Calibri" panose="020F0502020204030204" pitchFamily="34" charset="0"/>
                        </a:rPr>
                        <a:t>užimtumas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6814,5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5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5350,5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rgbClr val="FFA893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4652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1" u="none" strike="noStrike" dirty="0" smtClean="0">
                          <a:effectLst/>
                          <a:latin typeface="Calibri" panose="020F0502020204030204" pitchFamily="34" charset="0"/>
                        </a:rPr>
                        <a:t>      </a:t>
                      </a:r>
                      <a:r>
                        <a:rPr lang="lt-LT" sz="1600" b="1" i="1" u="none" strike="noStrike" dirty="0" smtClean="0">
                          <a:effectLst/>
                          <a:latin typeface="Calibri" panose="020F0502020204030204" pitchFamily="34" charset="0"/>
                        </a:rPr>
                        <a:t>Kita </a:t>
                      </a:r>
                      <a:r>
                        <a:rPr lang="lt-LT" sz="1600" b="1" i="1" u="none" strike="noStrike" dirty="0">
                          <a:effectLst/>
                          <a:latin typeface="Calibri" panose="020F0502020204030204" pitchFamily="34" charset="0"/>
                        </a:rPr>
                        <a:t>veikla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1551,44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5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5575,46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rgbClr val="FFA893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46525">
                <a:tc>
                  <a:txBody>
                    <a:bodyPr/>
                    <a:lstStyle/>
                    <a:p>
                      <a:pPr algn="l" rtl="0" fontAlgn="b"/>
                      <a:r>
                        <a:rPr lang="lt-LT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</a:t>
                      </a:r>
                      <a:r>
                        <a:rPr lang="en-US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Renginiai </a:t>
                      </a:r>
                      <a:r>
                        <a:rPr lang="en-US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lauke, masiniai renginiai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5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39419,35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smGrid">
                      <a:fgClr>
                        <a:srgbClr val="FFA893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="" xmlns:a16="http://schemas.microsoft.com/office/drawing/2014/main" val="1207172768"/>
                  </a:ext>
                </a:extLst>
              </a:tr>
              <a:tr h="546525">
                <a:tc>
                  <a:txBody>
                    <a:bodyPr/>
                    <a:lstStyle/>
                    <a:p>
                      <a:pPr algn="r" fontAlgn="b"/>
                      <a:r>
                        <a:rPr lang="lt-LT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IŠ VISO</a:t>
                      </a:r>
                      <a:r>
                        <a:rPr lang="lt-LT" sz="1400" b="1" i="0" u="none" strike="noStrike" dirty="0" smtClean="0">
                          <a:effectLst/>
                          <a:latin typeface="Calibri" panose="020F0502020204030204" pitchFamily="34" charset="0"/>
                        </a:rPr>
                        <a:t>:</a:t>
                      </a:r>
                      <a:r>
                        <a:rPr lang="en-GB" sz="1400" b="1" i="0" u="none" strike="noStrike" dirty="0" smtClean="0"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endParaRPr lang="lt-LT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103707,4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158395,1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89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479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Kultūros centras Panevėžio bendruomenių rūmai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RENGINIŲ </a:t>
            </a:r>
            <a:r>
              <a:rPr lang="lt-LT" altLang="lt-LT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LANKYTOJAI PAGAL VEIKLOS SRITIS </a:t>
            </a: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proc.)</a:t>
            </a:r>
            <a:r>
              <a:rPr lang="lt-LT" altLang="lt-LT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t-LT" altLang="lt-LT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</a:t>
            </a:r>
            <a:endParaRPr lang="lt-LT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0608944"/>
              </p:ext>
            </p:extLst>
          </p:nvPr>
        </p:nvGraphicFramePr>
        <p:xfrm>
          <a:off x="838200" y="1585912"/>
          <a:ext cx="10863263" cy="4743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030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16371</TotalTime>
  <Words>342</Words>
  <Application>Microsoft Office PowerPoint</Application>
  <PresentationFormat>Plačiaekranė</PresentationFormat>
  <Paragraphs>179</Paragraphs>
  <Slides>16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„Office“ tema</vt:lpstr>
      <vt:lpstr>2018 M. KULTŪROS CENTRO PANEVĖŽIO BENDRUOMENIŲ RŪMŲ VEIKLA</vt:lpstr>
      <vt:lpstr>Kultūros centras Panevėžio bendruomenių rūmai VEIKLOS REZULTATŲ POKYTIS  2014-2018 m.</vt:lpstr>
      <vt:lpstr>Kultūros centras Panevėžio bendruomenių rūmai SEZONIŠKUMO ĮTAKA VEIKLAI 2018 m. I-IV ketv.</vt:lpstr>
      <vt:lpstr>Kultūros centras Panevėžio bendruomenių rūmai VEIKLOS REZULTATŲ POKYTIS (proc.) 2017-2018 m.</vt:lpstr>
      <vt:lpstr>Kultūros centras Panevėžio bendruomenių rūmai CENTRO VEIKLA PAGAL SRITIS (proc.)  2018 m.</vt:lpstr>
      <vt:lpstr>Kultūros centras Panevėžio bendruomenių rūmai VEIKLOS POKYTIS (proc.)  2017-2018 m.</vt:lpstr>
      <vt:lpstr>Kultūros centras Panevėžio bendruomenių rūmai UŽDIRBTOS PAJAMOS PAGAL VEIKLOS SRITIS (proc.) 2018 m.</vt:lpstr>
      <vt:lpstr>Kultūros centras Panevėžio bendruomenių rūmai VEIKLOS POKYTIS (proc.)  2017-2018 m.</vt:lpstr>
      <vt:lpstr>Kultūros centras Panevėžio bendruomenių rūmai RENGINIŲ LANKYTOJAI PAGAL VEIKLOS SRITIS (proc.) 2018 m.</vt:lpstr>
      <vt:lpstr>Kultūros centras Panevėžio bendruomenių rūmai VEIKLOS POKYTIS (proc.)  2017-2018 m.</vt:lpstr>
      <vt:lpstr>Kultūros centras Panevėžio bendruomenių rūmai RENGINIŲ LANKYTOJŲ (SU BIBLIETAIS IR BE BILIETŲ) POKYTIS (proc.) 2014-2018 m.</vt:lpstr>
      <vt:lpstr>Kultūros centras Panevėžio bendruomenių rūmai VEIKLA PAGAL SALES (proc.) 2018 m.</vt:lpstr>
      <vt:lpstr>Kultūros centras Panevėžio bendruomenių rūmai MASINIAI LAUKO RENGINIAI 2018 m.</vt:lpstr>
      <vt:lpstr>Kultūros centras Panevėžio bendruomenių rūmai BENDRUOMENĖS UŽIMTUMAS 2018 m.</vt:lpstr>
      <vt:lpstr>Kultūros centras Panevėžio bendruomenių rūmai PROJEKTINĖ VEIKLA 2014-2018 m.</vt:lpstr>
      <vt:lpstr>„PowerPoint“ pateiktis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2014 m.  kultūros ir meno įstaigų veiklos   A N A L I Z Ė</dc:title>
  <dc:creator>Danguolė Čepukienė</dc:creator>
  <cp:lastModifiedBy>Daiva Breivienė</cp:lastModifiedBy>
  <cp:revision>694</cp:revision>
  <cp:lastPrinted>2018-03-02T12:59:51Z</cp:lastPrinted>
  <dcterms:created xsi:type="dcterms:W3CDTF">2015-01-27T06:14:45Z</dcterms:created>
  <dcterms:modified xsi:type="dcterms:W3CDTF">2019-02-06T14:01:33Z</dcterms:modified>
</cp:coreProperties>
</file>