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rts/chart1.xml" ContentType="application/vnd.openxmlformats-officedocument.drawingml.chart+xml"/>
  <Override PartName="/ppt/theme/themeOverride1.xml" ContentType="application/vnd.openxmlformats-officedocument.themeOverride+xml"/>
  <Override PartName="/ppt/charts/chart2.xml" ContentType="application/vnd.openxmlformats-officedocument.drawingml.chart+xml"/>
  <Override PartName="/ppt/theme/themeOverride2.xml" ContentType="application/vnd.openxmlformats-officedocument.themeOverride+xml"/>
  <Override PartName="/ppt/charts/chart3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theme/themeOverride3.xml" ContentType="application/vnd.openxmlformats-officedocument.themeOverride+xml"/>
  <Override PartName="/ppt/charts/chart4.xml" ContentType="application/vnd.openxmlformats-officedocument.drawingml.chart+xml"/>
  <Override PartName="/ppt/theme/themeOverride4.xml" ContentType="application/vnd.openxmlformats-officedocument.themeOverride+xml"/>
  <Override PartName="/ppt/charts/chart5.xml" ContentType="application/vnd.openxmlformats-officedocument.drawingml.chart+xml"/>
  <Override PartName="/ppt/theme/themeOverride5.xml" ContentType="application/vnd.openxmlformats-officedocument.themeOverride+xml"/>
  <Override PartName="/ppt/charts/chart6.xml" ContentType="application/vnd.openxmlformats-officedocument.drawingml.chart+xml"/>
  <Override PartName="/ppt/theme/themeOverride6.xml" ContentType="application/vnd.openxmlformats-officedocument.themeOverride+xml"/>
  <Override PartName="/ppt/charts/chart7.xml" ContentType="application/vnd.openxmlformats-officedocument.drawingml.chart+xml"/>
  <Override PartName="/ppt/theme/themeOverride7.xml" ContentType="application/vnd.openxmlformats-officedocument.themeOverride+xml"/>
  <Override PartName="/ppt/charts/chart8.xml" ContentType="application/vnd.openxmlformats-officedocument.drawingml.chart+xml"/>
  <Override PartName="/ppt/theme/themeOverride8.xml" ContentType="application/vnd.openxmlformats-officedocument.themeOverride+xml"/>
  <Override PartName="/ppt/charts/chart9.xml" ContentType="application/vnd.openxmlformats-officedocument.drawingml.chart+xml"/>
  <Override PartName="/ppt/theme/themeOverride9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8"/>
  </p:notesMasterIdLst>
  <p:handoutMasterIdLst>
    <p:handoutMasterId r:id="rId19"/>
  </p:handoutMasterIdLst>
  <p:sldIdLst>
    <p:sldId id="354" r:id="rId2"/>
    <p:sldId id="359" r:id="rId3"/>
    <p:sldId id="357" r:id="rId4"/>
    <p:sldId id="360" r:id="rId5"/>
    <p:sldId id="358" r:id="rId6"/>
    <p:sldId id="395" r:id="rId7"/>
    <p:sldId id="361" r:id="rId8"/>
    <p:sldId id="396" r:id="rId9"/>
    <p:sldId id="362" r:id="rId10"/>
    <p:sldId id="397" r:id="rId11"/>
    <p:sldId id="367" r:id="rId12"/>
    <p:sldId id="363" r:id="rId13"/>
    <p:sldId id="382" r:id="rId14"/>
    <p:sldId id="364" r:id="rId15"/>
    <p:sldId id="366" r:id="rId16"/>
    <p:sldId id="398" r:id="rId17"/>
  </p:sldIdLst>
  <p:sldSz cx="12192000" cy="6858000"/>
  <p:notesSz cx="7010400" cy="9296400"/>
  <p:defaultTextStyle>
    <a:defPPr>
      <a:defRPr lang="lt-L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Numatytoji sekcija" id="{598C4E47-5946-46DB-B003-F0F983D0FBBE}">
          <p14:sldIdLst>
            <p14:sldId id="354"/>
            <p14:sldId id="359"/>
            <p14:sldId id="357"/>
            <p14:sldId id="360"/>
            <p14:sldId id="358"/>
            <p14:sldId id="395"/>
            <p14:sldId id="361"/>
            <p14:sldId id="396"/>
            <p14:sldId id="362"/>
            <p14:sldId id="397"/>
            <p14:sldId id="367"/>
            <p14:sldId id="363"/>
            <p14:sldId id="382"/>
            <p14:sldId id="364"/>
            <p14:sldId id="366"/>
            <p14:sldId id="398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ECFF"/>
    <a:srgbClr val="CC9900"/>
    <a:srgbClr val="FFCC99"/>
    <a:srgbClr val="CCFF66"/>
    <a:srgbClr val="E6E100"/>
    <a:srgbClr val="C4BF00"/>
    <a:srgbClr val="DAD500"/>
    <a:srgbClr val="E5F5FF"/>
    <a:srgbClr val="000000"/>
    <a:srgbClr val="FF99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Vidutinis stilius 2 – paryškinima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75DCB02-9BB8-47FD-8907-85C794F793BA}" styleName="Teminis stilius 1 – paryškinimas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78" d="100"/>
          <a:sy n="78" d="100"/>
        </p:scale>
        <p:origin x="600" y="8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oleObject" Target="file:///C:\Users\Namai\Downloads\7_KC_BR_2018.xlsx" TargetMode="External"/><Relationship Id="rId1" Type="http://schemas.openxmlformats.org/officeDocument/2006/relationships/themeOverride" Target="../theme/themeOverride1.xml"/></Relationships>
</file>

<file path=ppt/charts/_rels/chart2.xml.rels><?xml version="1.0" encoding="UTF-8" standalone="yes"?>
<Relationships xmlns="http://schemas.openxmlformats.org/package/2006/relationships"><Relationship Id="rId2" Type="http://schemas.openxmlformats.org/officeDocument/2006/relationships/oleObject" Target="file:///C:\Users\Namai\Downloads\7_KC_BR_2018.xlsx" TargetMode="External"/><Relationship Id="rId1" Type="http://schemas.openxmlformats.org/officeDocument/2006/relationships/themeOverride" Target="../theme/themeOverrid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3.xml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oleObject" Target="file:///C:\Users\Namai\Downloads\7_KC_BR_2018.xlsx" TargetMode="External"/></Relationships>
</file>

<file path=ppt/charts/_rels/chart4.xml.rels><?xml version="1.0" encoding="UTF-8" standalone="yes"?>
<Relationships xmlns="http://schemas.openxmlformats.org/package/2006/relationships"><Relationship Id="rId2" Type="http://schemas.openxmlformats.org/officeDocument/2006/relationships/oleObject" Target="file:///C:\Users\Namai\Downloads\7_KC_BR_2018.xlsx" TargetMode="External"/><Relationship Id="rId1" Type="http://schemas.openxmlformats.org/officeDocument/2006/relationships/themeOverride" Target="../theme/themeOverride4.xml"/></Relationships>
</file>

<file path=ppt/charts/_rels/chart5.xml.rels><?xml version="1.0" encoding="UTF-8" standalone="yes"?>
<Relationships xmlns="http://schemas.openxmlformats.org/package/2006/relationships"><Relationship Id="rId2" Type="http://schemas.openxmlformats.org/officeDocument/2006/relationships/oleObject" Target="file:///C:\Users\Namai\Downloads\7_KC_BR_2018.xlsx" TargetMode="External"/><Relationship Id="rId1" Type="http://schemas.openxmlformats.org/officeDocument/2006/relationships/themeOverride" Target="../theme/themeOverride5.xml"/></Relationships>
</file>

<file path=ppt/charts/_rels/chart6.xml.rels><?xml version="1.0" encoding="UTF-8" standalone="yes"?>
<Relationships xmlns="http://schemas.openxmlformats.org/package/2006/relationships"><Relationship Id="rId2" Type="http://schemas.openxmlformats.org/officeDocument/2006/relationships/oleObject" Target="file:///C:\Users\Namai\Downloads\7_KC_BR_2018.xlsx" TargetMode="External"/><Relationship Id="rId1" Type="http://schemas.openxmlformats.org/officeDocument/2006/relationships/themeOverride" Target="../theme/themeOverride6.xml"/></Relationships>
</file>

<file path=ppt/charts/_rels/chart7.xml.rels><?xml version="1.0" encoding="UTF-8" standalone="yes"?>
<Relationships xmlns="http://schemas.openxmlformats.org/package/2006/relationships"><Relationship Id="rId2" Type="http://schemas.openxmlformats.org/officeDocument/2006/relationships/oleObject" Target="file:///C:\Users\Danguole2\Desktop\1_%20VEIKLOS%20ATASKAITOS\2018\7_KC_BR_2018%202019%2002%2004.xlsx" TargetMode="External"/><Relationship Id="rId1" Type="http://schemas.openxmlformats.org/officeDocument/2006/relationships/themeOverride" Target="../theme/themeOverride7.xml"/></Relationships>
</file>

<file path=ppt/charts/_rels/chart8.xml.rels><?xml version="1.0" encoding="UTF-8" standalone="yes"?>
<Relationships xmlns="http://schemas.openxmlformats.org/package/2006/relationships"><Relationship Id="rId2" Type="http://schemas.openxmlformats.org/officeDocument/2006/relationships/oleObject" Target="file:///C:\Users\Namai\Downloads\7_KC_BR_2018.xlsx" TargetMode="External"/><Relationship Id="rId1" Type="http://schemas.openxmlformats.org/officeDocument/2006/relationships/themeOverride" Target="../theme/themeOverride8.xml"/></Relationships>
</file>

<file path=ppt/charts/_rels/chart9.xml.rels><?xml version="1.0" encoding="UTF-8" standalone="yes"?>
<Relationships xmlns="http://schemas.openxmlformats.org/package/2006/relationships"><Relationship Id="rId2" Type="http://schemas.openxmlformats.org/officeDocument/2006/relationships/oleObject" Target="file:///C:\Users\Danguole2\Desktop\1_%20VEIKLOS%20ATASKAITOS\2018\2018_Projektin&#279;%20veikla_2019-02-05.xls" TargetMode="External"/><Relationship Id="rId1" Type="http://schemas.openxmlformats.org/officeDocument/2006/relationships/themeOverride" Target="../theme/themeOverride9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lt-L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view3D>
      <c:rotX val="15"/>
      <c:rotY val="20"/>
      <c:depthPercent val="100"/>
      <c:rAngAx val="1"/>
    </c:view3D>
    <c:floor>
      <c:thickness val="0"/>
      <c:spPr>
        <a:solidFill>
          <a:srgbClr val="4472C4">
            <a:lumMod val="20000"/>
            <a:lumOff val="80000"/>
          </a:srgbClr>
        </a:solidFill>
      </c:spPr>
    </c:floor>
    <c:sideWall>
      <c:thickness val="0"/>
      <c:spPr>
        <a:solidFill>
          <a:srgbClr val="CCECFF"/>
        </a:solidFill>
      </c:spPr>
    </c:sideWall>
    <c:backWall>
      <c:thickness val="0"/>
      <c:spPr>
        <a:pattFill prst="pct70">
          <a:fgClr>
            <a:srgbClr val="4472C4">
              <a:lumMod val="20000"/>
              <a:lumOff val="80000"/>
            </a:srgbClr>
          </a:fgClr>
          <a:bgClr>
            <a:sysClr val="window" lastClr="FFFFFF"/>
          </a:bgClr>
        </a:pattFill>
      </c:spPr>
    </c:backWall>
    <c:plotArea>
      <c:layout>
        <c:manualLayout>
          <c:layoutTarget val="inner"/>
          <c:xMode val="edge"/>
          <c:yMode val="edge"/>
          <c:x val="7.4949883981893561E-2"/>
          <c:y val="3.9532897697214055E-2"/>
          <c:w val="0.91176509186351706"/>
          <c:h val="0.67328555032957693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'[7_KC_BR_2018.xlsx]BR_2018'!$I$17</c:f>
              <c:strCache>
                <c:ptCount val="1"/>
                <c:pt idx="0">
                  <c:v>2014</c:v>
                </c:pt>
              </c:strCache>
            </c:strRef>
          </c:tx>
          <c:spPr>
            <a:solidFill>
              <a:schemeClr val="tx2">
                <a:lumMod val="40000"/>
                <a:lumOff val="60000"/>
              </a:schemeClr>
            </a:solidFill>
          </c:spPr>
          <c:invertIfNegative val="0"/>
          <c:dPt>
            <c:idx val="1"/>
            <c:invertIfNegative val="0"/>
            <c:bubble3D val="0"/>
            <c:spPr>
              <a:solidFill>
                <a:schemeClr val="tx2">
                  <a:lumMod val="40000"/>
                  <a:lumOff val="60000"/>
                </a:schemeClr>
              </a:solidFill>
              <a:scene3d>
                <a:camera prst="orthographicFront"/>
                <a:lightRig rig="threePt" dir="t"/>
              </a:scene3d>
              <a:sp3d>
                <a:bevelT/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304E-48AE-8EFE-CE01883BF8E0}"/>
              </c:ext>
            </c:extLst>
          </c:dPt>
          <c:dPt>
            <c:idx val="2"/>
            <c:invertIfNegative val="0"/>
            <c:bubble3D val="0"/>
            <c:spPr>
              <a:solidFill>
                <a:schemeClr val="tx2">
                  <a:lumMod val="40000"/>
                  <a:lumOff val="60000"/>
                </a:schemeClr>
              </a:solidFill>
              <a:scene3d>
                <a:camera prst="orthographicFront"/>
                <a:lightRig rig="threePt" dir="t"/>
              </a:scene3d>
              <a:sp3d>
                <a:bevelT/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304E-48AE-8EFE-CE01883BF8E0}"/>
              </c:ext>
            </c:extLst>
          </c:dPt>
          <c:dLbls>
            <c:dLbl>
              <c:idx val="0"/>
              <c:layout>
                <c:manualLayout>
                  <c:x val="1.5238094534886447E-2"/>
                  <c:y val="-3.341454558849066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15-304E-48AE-8EFE-CE01883BF8E0}"/>
                </c:ex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4.6886444722726737E-3"/>
                  <c:y val="-1.392272732853777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3-304E-48AE-8EFE-CE01883BF8E0}"/>
                </c:ext>
                <c:ext xmlns:c15="http://schemas.microsoft.com/office/drawing/2012/chart" uri="{CE6537A1-D6FC-4f65-9D91-7224C49458BB}"/>
              </c:extLst>
            </c:dLbl>
            <c:spPr>
              <a:noFill/>
              <a:ln w="25400">
                <a:noFill/>
              </a:ln>
            </c:spPr>
            <c:txPr>
              <a:bodyPr rot="0" vert="horz" wrap="square" lIns="38100" tIns="19050" rIns="38100" bIns="19050" anchor="ctr">
                <a:spAutoFit/>
              </a:bodyPr>
              <a:lstStyle/>
              <a:p>
                <a:pPr algn="ctr">
                  <a:defRPr sz="1400" b="0" i="0" u="none" strike="noStrike" baseline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</a:defRPr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'[7_KC_BR_2018.xlsx]BR_2018'!$H$18:$H$20</c:f>
              <c:strCache>
                <c:ptCount val="3"/>
                <c:pt idx="0">
                  <c:v>Renginių skaičius</c:v>
                </c:pt>
                <c:pt idx="1">
                  <c:v>Pajamos Eur</c:v>
                </c:pt>
                <c:pt idx="2">
                  <c:v>Renginių lankytojų skaičius</c:v>
                </c:pt>
              </c:strCache>
            </c:strRef>
          </c:cat>
          <c:val>
            <c:numRef>
              <c:f>'[7_KC_BR_2018.xlsx]BR_2018'!$I$18:$I$20</c:f>
              <c:numCache>
                <c:formatCode>0.0</c:formatCode>
                <c:ptCount val="3"/>
                <c:pt idx="0" formatCode="General">
                  <c:v>672</c:v>
                </c:pt>
                <c:pt idx="1">
                  <c:v>121337.75486561631</c:v>
                </c:pt>
                <c:pt idx="2" formatCode="General">
                  <c:v>46151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4-304E-48AE-8EFE-CE01883BF8E0}"/>
            </c:ext>
          </c:extLst>
        </c:ser>
        <c:ser>
          <c:idx val="1"/>
          <c:order val="1"/>
          <c:tx>
            <c:strRef>
              <c:f>'[7_KC_BR_2018.xlsx]BR_2018'!$J$17</c:f>
              <c:strCache>
                <c:ptCount val="1"/>
                <c:pt idx="0">
                  <c:v>2015</c:v>
                </c:pt>
              </c:strCache>
            </c:strRef>
          </c:tx>
          <c:spPr>
            <a:solidFill>
              <a:schemeClr val="accent2">
                <a:lumMod val="40000"/>
                <a:lumOff val="60000"/>
              </a:schemeClr>
            </a:solidFill>
            <a:scene3d>
              <a:camera prst="orthographicFront"/>
              <a:lightRig rig="threePt" dir="t"/>
            </a:scene3d>
            <a:sp3d>
              <a:bevelT/>
            </a:sp3d>
          </c:spPr>
          <c:invertIfNegative val="0"/>
          <c:dLbls>
            <c:dLbl>
              <c:idx val="0"/>
              <c:layout>
                <c:manualLayout>
                  <c:x val="1.5238094534886469E-2"/>
                  <c:y val="-3.619909105419821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14-304E-48AE-8EFE-CE01883BF8E0}"/>
                </c:ex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1.5238094534886469E-2"/>
                  <c:y val="-8.353636397122716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10-304E-48AE-8EFE-CE01883BF8E0}"/>
                </c:ex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1.1721611180681813E-2"/>
                  <c:y val="-8.3536363971226657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C-304E-48AE-8EFE-CE01883BF8E0}"/>
                </c:ext>
                <c:ext xmlns:c15="http://schemas.microsoft.com/office/drawing/2012/chart" uri="{CE6537A1-D6FC-4f65-9D91-7224C49458BB}"/>
              </c:extLst>
            </c:dLbl>
            <c:spPr>
              <a:noFill/>
              <a:ln w="25400">
                <a:noFill/>
              </a:ln>
            </c:spPr>
            <c:txPr>
              <a:bodyPr rot="0" vert="horz" wrap="square" lIns="38100" tIns="19050" rIns="38100" bIns="19050" anchor="ctr">
                <a:spAutoFit/>
              </a:bodyPr>
              <a:lstStyle/>
              <a:p>
                <a:pPr algn="ctr">
                  <a:defRPr sz="1400" b="0" i="0" u="none" strike="noStrike" baseline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</a:defRPr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'[7_KC_BR_2018.xlsx]BR_2018'!$H$18:$H$20</c:f>
              <c:strCache>
                <c:ptCount val="3"/>
                <c:pt idx="0">
                  <c:v>Renginių skaičius</c:v>
                </c:pt>
                <c:pt idx="1">
                  <c:v>Pajamos Eur</c:v>
                </c:pt>
                <c:pt idx="2">
                  <c:v>Renginių lankytojų skaičius</c:v>
                </c:pt>
              </c:strCache>
            </c:strRef>
          </c:cat>
          <c:val>
            <c:numRef>
              <c:f>'[7_KC_BR_2018.xlsx]BR_2018'!$J$18:$J$20</c:f>
              <c:numCache>
                <c:formatCode>0</c:formatCode>
                <c:ptCount val="3"/>
                <c:pt idx="0" formatCode="General">
                  <c:v>653</c:v>
                </c:pt>
                <c:pt idx="1">
                  <c:v>98862</c:v>
                </c:pt>
                <c:pt idx="2" formatCode="General">
                  <c:v>41762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5-304E-48AE-8EFE-CE01883BF8E0}"/>
            </c:ext>
          </c:extLst>
        </c:ser>
        <c:ser>
          <c:idx val="2"/>
          <c:order val="2"/>
          <c:tx>
            <c:strRef>
              <c:f>'[7_KC_BR_2018.xlsx]BR_2018'!$K$17</c:f>
              <c:strCache>
                <c:ptCount val="1"/>
                <c:pt idx="0">
                  <c:v>2016</c:v>
                </c:pt>
              </c:strCache>
            </c:strRef>
          </c:tx>
          <c:spPr>
            <a:scene3d>
              <a:camera prst="orthographicFront"/>
              <a:lightRig rig="threePt" dir="t"/>
            </a:scene3d>
            <a:sp3d>
              <a:bevelT/>
            </a:sp3d>
          </c:spPr>
          <c:invertIfNegative val="0"/>
          <c:dLbls>
            <c:dLbl>
              <c:idx val="0"/>
              <c:layout>
                <c:manualLayout>
                  <c:x val="1.5238094534886469E-2"/>
                  <c:y val="-3.063000012278320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13-304E-48AE-8EFE-CE01883BF8E0}"/>
                </c:ex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2.3443222361363798E-3"/>
                  <c:y val="-1.949181825995288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E-304E-48AE-8EFE-CE01883BF8E0}"/>
                </c:ex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-5.860805590340949E-3"/>
                  <c:y val="-1.670727279424533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B-304E-48AE-8EFE-CE01883BF8E0}"/>
                </c:ext>
                <c:ext xmlns:c15="http://schemas.microsoft.com/office/drawing/2012/chart" uri="{CE6537A1-D6FC-4f65-9D91-7224C49458BB}"/>
              </c:extLst>
            </c:dLbl>
            <c:spPr>
              <a:noFill/>
              <a:ln w="25400">
                <a:noFill/>
              </a:ln>
            </c:spPr>
            <c:txPr>
              <a:bodyPr rot="0" vert="horz" wrap="square" lIns="38100" tIns="19050" rIns="38100" bIns="19050" anchor="ctr">
                <a:spAutoFit/>
              </a:bodyPr>
              <a:lstStyle/>
              <a:p>
                <a:pPr algn="ctr">
                  <a:defRPr sz="1400" b="0" i="0" u="none" strike="noStrike" baseline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</a:defRPr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'[7_KC_BR_2018.xlsx]BR_2018'!$H$18:$H$20</c:f>
              <c:strCache>
                <c:ptCount val="3"/>
                <c:pt idx="0">
                  <c:v>Renginių skaičius</c:v>
                </c:pt>
                <c:pt idx="1">
                  <c:v>Pajamos Eur</c:v>
                </c:pt>
                <c:pt idx="2">
                  <c:v>Renginių lankytojų skaičius</c:v>
                </c:pt>
              </c:strCache>
            </c:strRef>
          </c:cat>
          <c:val>
            <c:numRef>
              <c:f>'[7_KC_BR_2018.xlsx]BR_2018'!$K$18:$K$20</c:f>
              <c:numCache>
                <c:formatCode>0</c:formatCode>
                <c:ptCount val="3"/>
                <c:pt idx="0" formatCode="General">
                  <c:v>742</c:v>
                </c:pt>
                <c:pt idx="1">
                  <c:v>147325</c:v>
                </c:pt>
                <c:pt idx="2" formatCode="General">
                  <c:v>111931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6-304E-48AE-8EFE-CE01883BF8E0}"/>
            </c:ext>
          </c:extLst>
        </c:ser>
        <c:ser>
          <c:idx val="3"/>
          <c:order val="3"/>
          <c:tx>
            <c:strRef>
              <c:f>'[7_KC_BR_2018.xlsx]BR_2018'!$L$17</c:f>
              <c:strCache>
                <c:ptCount val="1"/>
                <c:pt idx="0">
                  <c:v>2017</c:v>
                </c:pt>
              </c:strCache>
            </c:strRef>
          </c:tx>
          <c:spPr>
            <a:scene3d>
              <a:camera prst="orthographicFront"/>
              <a:lightRig rig="threePt" dir="t"/>
            </a:scene3d>
            <a:sp3d>
              <a:bevelT/>
            </a:sp3d>
          </c:spPr>
          <c:invertIfNegative val="0"/>
          <c:dLbls>
            <c:dLbl>
              <c:idx val="0"/>
              <c:layout>
                <c:manualLayout>
                  <c:x val="1.4065933416818279E-2"/>
                  <c:y val="-2.506090919136799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12-304E-48AE-8EFE-CE01883BF8E0}"/>
                </c:ex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1.1721611180681898E-2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F-304E-48AE-8EFE-CE01883BF8E0}"/>
                </c:ex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-3.5164833542045697E-3"/>
                  <c:y val="-1.949181825995291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A-304E-48AE-8EFE-CE01883BF8E0}"/>
                </c:ex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vert="horz" wrap="square" lIns="38100" tIns="19050" rIns="38100" bIns="19050" anchor="ctr">
                <a:spAutoFit/>
              </a:bodyPr>
              <a:lstStyle/>
              <a:p>
                <a:pPr>
                  <a:defRPr sz="1400"/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'[7_KC_BR_2018.xlsx]BR_2018'!$H$18:$H$20</c:f>
              <c:strCache>
                <c:ptCount val="3"/>
                <c:pt idx="0">
                  <c:v>Renginių skaičius</c:v>
                </c:pt>
                <c:pt idx="1">
                  <c:v>Pajamos Eur</c:v>
                </c:pt>
                <c:pt idx="2">
                  <c:v>Renginių lankytojų skaičius</c:v>
                </c:pt>
              </c:strCache>
            </c:strRef>
          </c:cat>
          <c:val>
            <c:numRef>
              <c:f>'[7_KC_BR_2018.xlsx]BR_2018'!$L$18:$L$20</c:f>
              <c:numCache>
                <c:formatCode>0</c:formatCode>
                <c:ptCount val="3"/>
                <c:pt idx="0" formatCode="General">
                  <c:v>530</c:v>
                </c:pt>
                <c:pt idx="1">
                  <c:v>142060.44</c:v>
                </c:pt>
                <c:pt idx="2" formatCode="General">
                  <c:v>181365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7-304E-48AE-8EFE-CE01883BF8E0}"/>
            </c:ext>
          </c:extLst>
        </c:ser>
        <c:ser>
          <c:idx val="4"/>
          <c:order val="4"/>
          <c:tx>
            <c:strRef>
              <c:f>'[7_KC_BR_2018.xlsx]BR_2018'!$M$17</c:f>
              <c:strCache>
                <c:ptCount val="1"/>
                <c:pt idx="0">
                  <c:v>2018</c:v>
                </c:pt>
              </c:strCache>
            </c:strRef>
          </c:tx>
          <c:spPr>
            <a:scene3d>
              <a:camera prst="orthographicFront"/>
              <a:lightRig rig="threePt" dir="t"/>
            </a:scene3d>
            <a:sp3d>
              <a:bevelT/>
            </a:sp3d>
          </c:spPr>
          <c:invertIfNegative val="0"/>
          <c:dLbls>
            <c:dLbl>
              <c:idx val="0"/>
              <c:layout>
                <c:manualLayout>
                  <c:x val="1.5238094534886426E-2"/>
                  <c:y val="-2.784545465707555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11-304E-48AE-8EFE-CE01883BF8E0}"/>
                </c:ex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2.3443222361363713E-2"/>
                  <c:y val="-1.392272732853782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D-304E-48AE-8EFE-CE01883BF8E0}"/>
                </c:ex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7.0329667084089676E-3"/>
                  <c:y val="-8.3536363971226657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9-304E-48AE-8EFE-CE01883BF8E0}"/>
                </c:ex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vert="horz" wrap="square" lIns="38100" tIns="19050" rIns="38100" bIns="19050" anchor="ctr">
                <a:spAutoFit/>
              </a:bodyPr>
              <a:lstStyle/>
              <a:p>
                <a:pPr>
                  <a:defRPr sz="1400"/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'[7_KC_BR_2018.xlsx]BR_2018'!$H$18:$H$20</c:f>
              <c:strCache>
                <c:ptCount val="3"/>
                <c:pt idx="0">
                  <c:v>Renginių skaičius</c:v>
                </c:pt>
                <c:pt idx="1">
                  <c:v>Pajamos Eur</c:v>
                </c:pt>
                <c:pt idx="2">
                  <c:v>Renginių lankytojų skaičius</c:v>
                </c:pt>
              </c:strCache>
            </c:strRef>
          </c:cat>
          <c:val>
            <c:numRef>
              <c:f>'[7_KC_BR_2018.xlsx]BR_2018'!$M$18:$M$20</c:f>
              <c:numCache>
                <c:formatCode>0</c:formatCode>
                <c:ptCount val="3"/>
                <c:pt idx="0" formatCode="General">
                  <c:v>516</c:v>
                </c:pt>
                <c:pt idx="1">
                  <c:v>158395.09</c:v>
                </c:pt>
                <c:pt idx="2" formatCode="General">
                  <c:v>241815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8-304E-48AE-8EFE-CE01883BF8E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217575664"/>
        <c:axId val="217576208"/>
        <c:axId val="0"/>
      </c:bar3DChart>
      <c:catAx>
        <c:axId val="21757566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 rot="0" vert="horz"/>
          <a:lstStyle/>
          <a:p>
            <a:pPr>
              <a:defRPr sz="14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lt-LT"/>
          </a:p>
        </c:txPr>
        <c:crossAx val="217576208"/>
        <c:crosses val="autoZero"/>
        <c:auto val="1"/>
        <c:lblAlgn val="ctr"/>
        <c:lblOffset val="100"/>
        <c:noMultiLvlLbl val="0"/>
      </c:catAx>
      <c:valAx>
        <c:axId val="217576208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txPr>
          <a:bodyPr rot="0" vert="horz"/>
          <a:lstStyle/>
          <a:p>
            <a:pPr>
              <a:defRPr sz="14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lt-LT"/>
          </a:p>
        </c:txPr>
        <c:crossAx val="217575664"/>
        <c:crosses val="autoZero"/>
        <c:crossBetween val="between"/>
      </c:valAx>
      <c:spPr>
        <a:noFill/>
        <a:ln w="25400">
          <a:noFill/>
        </a:ln>
      </c:spPr>
    </c:plotArea>
    <c:legend>
      <c:legendPos val="b"/>
      <c:layout>
        <c:manualLayout>
          <c:xMode val="edge"/>
          <c:yMode val="edge"/>
          <c:x val="0.14327661254732538"/>
          <c:y val="0.84669125836898429"/>
          <c:w val="0.74176517315866486"/>
          <c:h val="0.10882354488862696"/>
        </c:manualLayout>
      </c:layout>
      <c:overlay val="0"/>
      <c:txPr>
        <a:bodyPr/>
        <a:lstStyle/>
        <a:p>
          <a:pPr>
            <a:defRPr sz="1600" b="0" i="0" u="none" strike="noStrike" baseline="0">
              <a:solidFill>
                <a:srgbClr val="000000"/>
              </a:solidFill>
              <a:latin typeface="Calibri"/>
              <a:ea typeface="Calibri"/>
              <a:cs typeface="Calibri"/>
            </a:defRPr>
          </a:pPr>
          <a:endParaRPr lang="lt-LT"/>
        </a:p>
      </c:txPr>
    </c:legend>
    <c:plotVisOnly val="1"/>
    <c:dispBlanksAs val="gap"/>
    <c:showDLblsOverMax val="0"/>
  </c:chart>
  <c:spPr>
    <a:ln>
      <a:solidFill>
        <a:sysClr val="window" lastClr="FFFFFF">
          <a:lumMod val="65000"/>
        </a:sysClr>
      </a:solidFill>
    </a:ln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lt-LT"/>
    </a:p>
  </c:txPr>
  <c:externalData r:id="rId2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lt-L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view3D>
      <c:rotX val="15"/>
      <c:rotY val="20"/>
      <c:depthPercent val="100"/>
      <c:rAngAx val="1"/>
    </c:view3D>
    <c:floor>
      <c:thickness val="0"/>
      <c:spPr>
        <a:solidFill>
          <a:srgbClr val="5B9BD5">
            <a:lumMod val="20000"/>
            <a:lumOff val="80000"/>
          </a:srgbClr>
        </a:solidFill>
        <a:ln>
          <a:solidFill>
            <a:sysClr val="window" lastClr="FFFFFF">
              <a:lumMod val="85000"/>
            </a:sysClr>
          </a:solidFill>
        </a:ln>
      </c:spPr>
    </c:floor>
    <c:sideWall>
      <c:thickness val="0"/>
      <c:spPr>
        <a:pattFill prst="pct70">
          <a:fgClr>
            <a:srgbClr val="4472C4">
              <a:lumMod val="20000"/>
              <a:lumOff val="80000"/>
            </a:srgbClr>
          </a:fgClr>
          <a:bgClr>
            <a:sysClr val="window" lastClr="FFFFFF"/>
          </a:bgClr>
        </a:pattFill>
      </c:spPr>
    </c:sideWall>
    <c:backWall>
      <c:thickness val="0"/>
      <c:spPr>
        <a:pattFill prst="pct70">
          <a:fgClr>
            <a:srgbClr val="4472C4">
              <a:lumMod val="20000"/>
              <a:lumOff val="80000"/>
            </a:srgbClr>
          </a:fgClr>
          <a:bgClr>
            <a:sysClr val="window" lastClr="FFFFFF"/>
          </a:bgClr>
        </a:pattFill>
      </c:spPr>
    </c:backWall>
    <c:plotArea>
      <c:layout>
        <c:manualLayout>
          <c:layoutTarget val="inner"/>
          <c:xMode val="edge"/>
          <c:yMode val="edge"/>
          <c:x val="7.4949883981893561E-2"/>
          <c:y val="3.9532897697214055E-2"/>
          <c:w val="0.91176509186351706"/>
          <c:h val="0.71709230586086392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'[7_KC_BR_2018.xlsx]IV_BR_2018'!$P$64</c:f>
              <c:strCache>
                <c:ptCount val="1"/>
                <c:pt idx="0">
                  <c:v> I ketv.</c:v>
                </c:pt>
              </c:strCache>
            </c:strRef>
          </c:tx>
          <c:spPr>
            <a:solidFill>
              <a:srgbClr val="92D050"/>
            </a:solidFill>
            <a:scene3d>
              <a:camera prst="orthographicFront"/>
              <a:lightRig rig="threePt" dir="t"/>
            </a:scene3d>
            <a:sp3d>
              <a:bevelT/>
            </a:sp3d>
          </c:spPr>
          <c:invertIfNegative val="0"/>
          <c:dLbls>
            <c:dLbl>
              <c:idx val="0"/>
              <c:layout>
                <c:manualLayout>
                  <c:x val="7.246376811594203E-3"/>
                  <c:y val="-2.918642495710514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F-DF6D-49F3-8261-06AB325C86E1}"/>
                </c:ex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6.9476777359351819E-3"/>
                  <c:y val="-2.9186424957105148E-2"/>
                </c:manualLayout>
              </c:layout>
              <c:spPr/>
              <c:txPr>
                <a:bodyPr rot="0" vert="horz"/>
                <a:lstStyle/>
                <a:p>
                  <a:pPr algn="ctr">
                    <a:defRPr sz="1400" b="0" i="0" u="none" strike="noStrike" baseline="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lt-LT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0-DF6D-49F3-8261-06AB325C86E1}"/>
                </c:ex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1.4014797063410552E-2"/>
                  <c:y val="-2.9186424957105148E-2"/>
                </c:manualLayout>
              </c:layout>
              <c:spPr/>
              <c:txPr>
                <a:bodyPr rot="0" vert="horz"/>
                <a:lstStyle/>
                <a:p>
                  <a:pPr algn="ctr">
                    <a:defRPr sz="1400" b="0" i="0" u="none" strike="noStrike" baseline="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lt-LT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1-DF6D-49F3-8261-06AB325C86E1}"/>
                </c:ext>
                <c:ext xmlns:c15="http://schemas.microsoft.com/office/drawing/2012/chart" uri="{CE6537A1-D6FC-4f65-9D91-7224C49458BB}"/>
              </c:extLst>
            </c:dLbl>
            <c:spPr>
              <a:noFill/>
              <a:ln w="25400">
                <a:noFill/>
              </a:ln>
            </c:spPr>
            <c:txPr>
              <a:bodyPr rot="0" vert="horz" wrap="square" lIns="38100" tIns="19050" rIns="38100" bIns="19050" anchor="ctr">
                <a:spAutoFit/>
              </a:bodyPr>
              <a:lstStyle/>
              <a:p>
                <a:pPr algn="ctr">
                  <a:defRPr sz="1400" b="0" i="0" u="none" strike="noStrike" baseline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</a:defRPr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'[7_KC_BR_2018.xlsx]IV_BR_2018'!$O$65:$O$67</c:f>
              <c:strCache>
                <c:ptCount val="3"/>
                <c:pt idx="0">
                  <c:v>Renginių skaičius</c:v>
                </c:pt>
                <c:pt idx="1">
                  <c:v>Pajamos Eur</c:v>
                </c:pt>
                <c:pt idx="2">
                  <c:v>Renginių lankytojų skaičius</c:v>
                </c:pt>
              </c:strCache>
            </c:strRef>
          </c:cat>
          <c:val>
            <c:numRef>
              <c:f>'[7_KC_BR_2018.xlsx]IV_BR_2018'!$P$65:$P$67</c:f>
              <c:numCache>
                <c:formatCode>0</c:formatCode>
                <c:ptCount val="3"/>
                <c:pt idx="0" formatCode="General">
                  <c:v>107</c:v>
                </c:pt>
                <c:pt idx="1">
                  <c:v>23736.229999999996</c:v>
                </c:pt>
                <c:pt idx="2" formatCode="General">
                  <c:v>39030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2-DF6D-49F3-8261-06AB325C86E1}"/>
            </c:ext>
          </c:extLst>
        </c:ser>
        <c:ser>
          <c:idx val="1"/>
          <c:order val="1"/>
          <c:tx>
            <c:strRef>
              <c:f>'[7_KC_BR_2018.xlsx]IV_BR_2018'!$Q$64</c:f>
              <c:strCache>
                <c:ptCount val="1"/>
                <c:pt idx="0">
                  <c:v> II ketv.</c:v>
                </c:pt>
              </c:strCache>
            </c:strRef>
          </c:tx>
          <c:spPr>
            <a:solidFill>
              <a:srgbClr val="4472C4">
                <a:lumMod val="75000"/>
              </a:srgbClr>
            </a:solidFill>
            <a:scene3d>
              <a:camera prst="orthographicFront"/>
              <a:lightRig rig="threePt" dir="t"/>
            </a:scene3d>
            <a:sp3d>
              <a:bevelT/>
            </a:sp3d>
          </c:spPr>
          <c:invertIfNegative val="0"/>
          <c:dLbls>
            <c:dLbl>
              <c:idx val="0"/>
              <c:layout>
                <c:manualLayout>
                  <c:x val="7.246376811594203E-3"/>
                  <c:y val="-2.918642495710514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E-DF6D-49F3-8261-06AB325C86E1}"/>
                </c:ex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2.0352143482064742E-2"/>
                  <c:y val="-1.1674569982842059E-2"/>
                </c:manualLayout>
              </c:layout>
              <c:spPr/>
              <c:txPr>
                <a:bodyPr rot="0" vert="horz"/>
                <a:lstStyle/>
                <a:p>
                  <a:pPr algn="ctr">
                    <a:defRPr sz="1400" b="0" i="0" u="none" strike="noStrike" baseline="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lt-LT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3-DF6D-49F3-8261-06AB325C86E1}"/>
                </c:ex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1.914441401346571E-2"/>
                  <c:y val="-1.7511854974263195E-2"/>
                </c:manualLayout>
              </c:layout>
              <c:spPr/>
              <c:txPr>
                <a:bodyPr rot="0" vert="horz"/>
                <a:lstStyle/>
                <a:p>
                  <a:pPr algn="ctr">
                    <a:defRPr sz="1400" b="0" i="0" u="none" strike="noStrike" baseline="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lt-LT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4-DF6D-49F3-8261-06AB325C86E1}"/>
                </c:ext>
                <c:ext xmlns:c15="http://schemas.microsoft.com/office/drawing/2012/chart" uri="{CE6537A1-D6FC-4f65-9D91-7224C49458BB}"/>
              </c:extLst>
            </c:dLbl>
            <c:spPr>
              <a:noFill/>
              <a:ln w="25400">
                <a:noFill/>
              </a:ln>
            </c:spPr>
            <c:txPr>
              <a:bodyPr rot="0" vert="horz" wrap="square" lIns="38100" tIns="19050" rIns="38100" bIns="19050" anchor="ctr">
                <a:spAutoFit/>
              </a:bodyPr>
              <a:lstStyle/>
              <a:p>
                <a:pPr algn="ctr">
                  <a:defRPr sz="1400" b="0" i="0" u="none" strike="noStrike" baseline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</a:defRPr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'[7_KC_BR_2018.xlsx]IV_BR_2018'!$O$65:$O$67</c:f>
              <c:strCache>
                <c:ptCount val="3"/>
                <c:pt idx="0">
                  <c:v>Renginių skaičius</c:v>
                </c:pt>
                <c:pt idx="1">
                  <c:v>Pajamos Eur</c:v>
                </c:pt>
                <c:pt idx="2">
                  <c:v>Renginių lankytojų skaičius</c:v>
                </c:pt>
              </c:strCache>
            </c:strRef>
          </c:cat>
          <c:val>
            <c:numRef>
              <c:f>'[7_KC_BR_2018.xlsx]IV_BR_2018'!$Q$65:$Q$67</c:f>
              <c:numCache>
                <c:formatCode>0</c:formatCode>
                <c:ptCount val="3"/>
                <c:pt idx="0" formatCode="General">
                  <c:v>140</c:v>
                </c:pt>
                <c:pt idx="1">
                  <c:v>19433.43</c:v>
                </c:pt>
                <c:pt idx="2" formatCode="General">
                  <c:v>14043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5-DF6D-49F3-8261-06AB325C86E1}"/>
            </c:ext>
          </c:extLst>
        </c:ser>
        <c:ser>
          <c:idx val="2"/>
          <c:order val="2"/>
          <c:tx>
            <c:strRef>
              <c:f>'[7_KC_BR_2018.xlsx]IV_BR_2018'!$R$64</c:f>
              <c:strCache>
                <c:ptCount val="1"/>
                <c:pt idx="0">
                  <c:v> III ketv.</c:v>
                </c:pt>
              </c:strCache>
            </c:strRef>
          </c:tx>
          <c:spPr>
            <a:solidFill>
              <a:srgbClr val="FFC000"/>
            </a:solidFill>
            <a:scene3d>
              <a:camera prst="orthographicFront"/>
              <a:lightRig rig="threePt" dir="t"/>
            </a:scene3d>
            <a:sp3d>
              <a:bevelT/>
            </a:sp3d>
          </c:spPr>
          <c:invertIfNegative val="0"/>
          <c:dLbls>
            <c:dLbl>
              <c:idx val="0"/>
              <c:layout>
                <c:manualLayout>
                  <c:x val="8.4541062801932361E-3"/>
                  <c:y val="-3.210506745281566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D-DF6D-49F3-8261-06AB325C86E1}"/>
                </c:ex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-3.6231884057971015E-3"/>
                  <c:y val="-2.043049746997360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C-DF6D-49F3-8261-06AB325C86E1}"/>
                </c:ex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9.5479752820414703E-3"/>
                  <c:y val="-1.2388597157485779E-2"/>
                </c:manualLayout>
              </c:layout>
              <c:spPr/>
              <c:txPr>
                <a:bodyPr rot="0" vert="horz"/>
                <a:lstStyle/>
                <a:p>
                  <a:pPr algn="ctr">
                    <a:defRPr sz="1400" b="0" i="0" u="none" strike="noStrike" baseline="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lt-LT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6-DF6D-49F3-8261-06AB325C86E1}"/>
                </c:ext>
                <c:ext xmlns:c15="http://schemas.microsoft.com/office/drawing/2012/chart" uri="{CE6537A1-D6FC-4f65-9D91-7224C49458BB}"/>
              </c:extLst>
            </c:dLbl>
            <c:spPr>
              <a:noFill/>
              <a:ln w="25400">
                <a:noFill/>
              </a:ln>
            </c:spPr>
            <c:txPr>
              <a:bodyPr rot="0" vert="horz" wrap="square" lIns="38100" tIns="19050" rIns="38100" bIns="19050" anchor="ctr">
                <a:spAutoFit/>
              </a:bodyPr>
              <a:lstStyle/>
              <a:p>
                <a:pPr algn="ctr">
                  <a:defRPr sz="1400" b="0" i="0" u="none" strike="noStrike" baseline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</a:defRPr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'[7_KC_BR_2018.xlsx]IV_BR_2018'!$O$65:$O$67</c:f>
              <c:strCache>
                <c:ptCount val="3"/>
                <c:pt idx="0">
                  <c:v>Renginių skaičius</c:v>
                </c:pt>
                <c:pt idx="1">
                  <c:v>Pajamos Eur</c:v>
                </c:pt>
                <c:pt idx="2">
                  <c:v>Renginių lankytojų skaičius</c:v>
                </c:pt>
              </c:strCache>
            </c:strRef>
          </c:cat>
          <c:val>
            <c:numRef>
              <c:f>'[7_KC_BR_2018.xlsx]IV_BR_2018'!$R$65:$R$67</c:f>
              <c:numCache>
                <c:formatCode>0</c:formatCode>
                <c:ptCount val="3"/>
                <c:pt idx="0" formatCode="General">
                  <c:v>113</c:v>
                </c:pt>
                <c:pt idx="1">
                  <c:v>49338.44</c:v>
                </c:pt>
                <c:pt idx="2" formatCode="General">
                  <c:v>154494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7-DF6D-49F3-8261-06AB325C86E1}"/>
            </c:ext>
          </c:extLst>
        </c:ser>
        <c:ser>
          <c:idx val="3"/>
          <c:order val="3"/>
          <c:tx>
            <c:strRef>
              <c:f>'[7_KC_BR_2018.xlsx]IV_BR_2018'!$S$64</c:f>
              <c:strCache>
                <c:ptCount val="1"/>
                <c:pt idx="0">
                  <c:v> IV ketv.</c:v>
                </c:pt>
              </c:strCache>
            </c:strRef>
          </c:tx>
          <c:spPr>
            <a:solidFill>
              <a:srgbClr val="C00000"/>
            </a:solidFill>
            <a:scene3d>
              <a:camera prst="orthographicFront"/>
              <a:lightRig rig="threePt" dir="t"/>
            </a:scene3d>
            <a:sp3d>
              <a:bevelT/>
            </a:sp3d>
          </c:spPr>
          <c:invertIfNegative val="0"/>
          <c:dLbls>
            <c:dLbl>
              <c:idx val="0"/>
              <c:layout>
                <c:manualLayout>
                  <c:x val="1.6908212560386472E-2"/>
                  <c:y val="-3.1601773983082906E-2"/>
                </c:manualLayout>
              </c:layout>
              <c:spPr/>
              <c:txPr>
                <a:bodyPr rot="0" vert="horz"/>
                <a:lstStyle/>
                <a:p>
                  <a:pPr algn="ctr">
                    <a:defRPr sz="1400" b="0" i="0" u="none" strike="noStrike" baseline="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lt-LT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8-DF6D-49F3-8261-06AB325C86E1}"/>
                </c:ex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1.4253775343299479E-2"/>
                  <c:y val="-2.747545697438351E-2"/>
                </c:manualLayout>
              </c:layout>
              <c:spPr/>
              <c:txPr>
                <a:bodyPr rot="0" vert="horz"/>
                <a:lstStyle/>
                <a:p>
                  <a:pPr algn="ctr">
                    <a:defRPr sz="1400" b="0" i="0" u="none" strike="noStrike" baseline="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lt-LT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9-DF6D-49F3-8261-06AB325C86E1}"/>
                </c:ex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1.7817242953326488E-2"/>
                  <c:y val="-1.4593212478552574E-2"/>
                </c:manualLayout>
              </c:layout>
              <c:spPr/>
              <c:txPr>
                <a:bodyPr rot="0" vert="horz"/>
                <a:lstStyle/>
                <a:p>
                  <a:pPr algn="ctr">
                    <a:defRPr sz="1400" b="0" i="0" u="none" strike="noStrike" baseline="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lt-LT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A-DF6D-49F3-8261-06AB325C86E1}"/>
                </c:ext>
                <c:ext xmlns:c15="http://schemas.microsoft.com/office/drawing/2012/chart" uri="{CE6537A1-D6FC-4f65-9D91-7224C49458BB}"/>
              </c:extLst>
            </c:dLbl>
            <c:spPr>
              <a:noFill/>
              <a:ln w="25400">
                <a:noFill/>
              </a:ln>
            </c:spPr>
            <c:txPr>
              <a:bodyPr rot="0" vert="horz" wrap="square" lIns="38100" tIns="19050" rIns="38100" bIns="19050" anchor="ctr">
                <a:spAutoFit/>
              </a:bodyPr>
              <a:lstStyle/>
              <a:p>
                <a:pPr algn="ctr">
                  <a:defRPr sz="1400" b="0" i="0" u="none" strike="noStrike" baseline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</a:defRPr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'[7_KC_BR_2018.xlsx]IV_BR_2018'!$O$65:$O$67</c:f>
              <c:strCache>
                <c:ptCount val="3"/>
                <c:pt idx="0">
                  <c:v>Renginių skaičius</c:v>
                </c:pt>
                <c:pt idx="1">
                  <c:v>Pajamos Eur</c:v>
                </c:pt>
                <c:pt idx="2">
                  <c:v>Renginių lankytojų skaičius</c:v>
                </c:pt>
              </c:strCache>
            </c:strRef>
          </c:cat>
          <c:val>
            <c:numRef>
              <c:f>'[7_KC_BR_2018.xlsx]IV_BR_2018'!$S$65:$S$67</c:f>
              <c:numCache>
                <c:formatCode>0</c:formatCode>
                <c:ptCount val="3"/>
                <c:pt idx="0" formatCode="General">
                  <c:v>156</c:v>
                </c:pt>
                <c:pt idx="1">
                  <c:v>65886.989999999991</c:v>
                </c:pt>
                <c:pt idx="2" formatCode="General">
                  <c:v>34248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B-DF6D-49F3-8261-06AB325C86E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217578384"/>
        <c:axId val="217578928"/>
        <c:axId val="0"/>
      </c:bar3DChart>
      <c:catAx>
        <c:axId val="21757838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 rot="0" vert="horz"/>
          <a:lstStyle/>
          <a:p>
            <a:pPr>
              <a:defRPr sz="14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lt-LT"/>
          </a:p>
        </c:txPr>
        <c:crossAx val="217578928"/>
        <c:crosses val="autoZero"/>
        <c:auto val="1"/>
        <c:lblAlgn val="ctr"/>
        <c:lblOffset val="100"/>
        <c:noMultiLvlLbl val="0"/>
      </c:catAx>
      <c:valAx>
        <c:axId val="217578928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txPr>
          <a:bodyPr rot="0" vert="horz"/>
          <a:lstStyle/>
          <a:p>
            <a:pPr>
              <a:defRPr sz="14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lt-LT"/>
          </a:p>
        </c:txPr>
        <c:crossAx val="217578384"/>
        <c:crosses val="autoZero"/>
        <c:crossBetween val="between"/>
      </c:valAx>
      <c:spPr>
        <a:noFill/>
        <a:ln w="25400">
          <a:noFill/>
        </a:ln>
      </c:spPr>
    </c:plotArea>
    <c:legend>
      <c:legendPos val="b"/>
      <c:layout>
        <c:manualLayout>
          <c:xMode val="edge"/>
          <c:yMode val="edge"/>
          <c:x val="0.14718391908328529"/>
          <c:y val="0.88289041994750661"/>
          <c:w val="0.71027773967278485"/>
          <c:h val="8.9331802274715655E-2"/>
        </c:manualLayout>
      </c:layout>
      <c:overlay val="0"/>
      <c:txPr>
        <a:bodyPr/>
        <a:lstStyle/>
        <a:p>
          <a:pPr>
            <a:defRPr sz="1600" b="0" i="0" u="none" strike="noStrike" baseline="0">
              <a:solidFill>
                <a:srgbClr val="000000"/>
              </a:solidFill>
              <a:latin typeface="Calibri"/>
              <a:ea typeface="Calibri"/>
              <a:cs typeface="Calibri"/>
            </a:defRPr>
          </a:pPr>
          <a:endParaRPr lang="lt-LT"/>
        </a:p>
      </c:txPr>
    </c:legend>
    <c:plotVisOnly val="1"/>
    <c:dispBlanksAs val="gap"/>
    <c:showDLblsOverMax val="0"/>
  </c:chart>
  <c:spPr>
    <a:ln>
      <a:solidFill>
        <a:sysClr val="window" lastClr="FFFFFF">
          <a:lumMod val="85000"/>
        </a:sysClr>
      </a:solidFill>
    </a:ln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lt-LT"/>
    </a:p>
  </c:txPr>
  <c:externalData r:id="rId2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lt-LT"/>
  <c:roundedCorners val="0"/>
  <mc:AlternateContent xmlns:mc="http://schemas.openxmlformats.org/markup-compatibility/2006">
    <mc:Choice xmlns:c14="http://schemas.microsoft.com/office/drawing/2007/8/2/chart" Requires="c14">
      <c14:style val="107"/>
    </mc:Choice>
    <mc:Fallback>
      <c:style val="7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>
        <c:manualLayout>
          <c:layoutTarget val="inner"/>
          <c:xMode val="edge"/>
          <c:yMode val="edge"/>
          <c:x val="0.17090922058655711"/>
          <c:y val="4.0860994939947208E-2"/>
          <c:w val="0.79968865304880365"/>
          <c:h val="0.87310730630440569"/>
        </c:manualLayout>
      </c:layout>
      <c:barChart>
        <c:barDir val="bar"/>
        <c:grouping val="clustered"/>
        <c:varyColors val="0"/>
        <c:ser>
          <c:idx val="0"/>
          <c:order val="0"/>
          <c:spPr>
            <a:solidFill>
              <a:schemeClr val="accent5"/>
            </a:solidFill>
            <a:ln>
              <a:noFill/>
            </a:ln>
            <a:effectLst/>
            <a:scene3d>
              <a:camera prst="orthographicFront"/>
              <a:lightRig rig="threePt" dir="t"/>
            </a:scene3d>
            <a:sp3d>
              <a:bevelT/>
            </a:sp3d>
          </c:spPr>
          <c:invertIfNegative val="0"/>
          <c:dPt>
            <c:idx val="1"/>
            <c:invertIfNegative val="0"/>
            <c:bubble3D val="0"/>
            <c:spPr>
              <a:solidFill>
                <a:srgbClr val="FFC000"/>
              </a:solidFill>
              <a:ln>
                <a:noFill/>
              </a:ln>
              <a:effectLst/>
              <a:scene3d>
                <a:camera prst="orthographicFront"/>
                <a:lightRig rig="threePt" dir="t"/>
              </a:scene3d>
              <a:sp3d>
                <a:bevelT/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776C-44F4-B26C-34E72D3EC44E}"/>
              </c:ext>
            </c:extLst>
          </c:dPt>
          <c:dPt>
            <c:idx val="2"/>
            <c:invertIfNegative val="0"/>
            <c:bubble3D val="0"/>
            <c:spPr>
              <a:solidFill>
                <a:srgbClr val="FFC000"/>
              </a:solidFill>
              <a:ln>
                <a:noFill/>
              </a:ln>
              <a:effectLst/>
              <a:scene3d>
                <a:camera prst="orthographicFront"/>
                <a:lightRig rig="threePt" dir="t"/>
              </a:scene3d>
              <a:sp3d>
                <a:bevelT/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776C-44F4-B26C-34E72D3EC44E}"/>
              </c:ext>
            </c:extLst>
          </c:dPt>
          <c:dLbls>
            <c:dLbl>
              <c:idx val="0"/>
              <c:layout>
                <c:manualLayout>
                  <c:x val="-8.120620791966221E-2"/>
                  <c:y val="8.7559274871315436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4-776C-44F4-B26C-34E72D3EC44E}"/>
                </c:ex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9.3900410336031932E-3"/>
                  <c:y val="-4.6296296296296294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1-776C-44F4-B26C-34E72D3EC44E}"/>
                </c:ext>
                <c:ext xmlns:c15="http://schemas.microsoft.com/office/drawing/2012/chart" uri="{CE6537A1-D6FC-4f65-9D91-7224C49458BB}"/>
              </c:extLst>
            </c:dLbl>
            <c:spPr>
              <a:noFill/>
              <a:ln w="25400"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'[7_KC_BR_2018.xlsx]BR_2018'!$N$67:$N$69</c:f>
              <c:strCache>
                <c:ptCount val="3"/>
                <c:pt idx="0">
                  <c:v>Renginių skaičius</c:v>
                </c:pt>
                <c:pt idx="1">
                  <c:v>Pajamos</c:v>
                </c:pt>
                <c:pt idx="2">
                  <c:v>Renginių lankytojų skaičius</c:v>
                </c:pt>
              </c:strCache>
            </c:strRef>
          </c:cat>
          <c:val>
            <c:numRef>
              <c:f>'[7_KC_BR_2018.xlsx]BR_2018'!$O$67:$O$69</c:f>
              <c:numCache>
                <c:formatCode>0</c:formatCode>
                <c:ptCount val="3"/>
                <c:pt idx="0">
                  <c:v>-2.6415094339622698</c:v>
                </c:pt>
                <c:pt idx="1">
                  <c:v>11.498380548448253</c:v>
                </c:pt>
                <c:pt idx="2">
                  <c:v>33.3305764618311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5-776C-44F4-B26C-34E72D3EC44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217579472"/>
        <c:axId val="217580560"/>
      </c:barChart>
      <c:catAx>
        <c:axId val="217579472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prstDash val="solid"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lt-LT"/>
          </a:p>
        </c:txPr>
        <c:crossAx val="217580560"/>
        <c:crosses val="autoZero"/>
        <c:auto val="1"/>
        <c:lblAlgn val="ctr"/>
        <c:lblOffset val="100"/>
        <c:noMultiLvlLbl val="0"/>
      </c:catAx>
      <c:valAx>
        <c:axId val="217580560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ysClr val="window" lastClr="FFFFFF">
                  <a:lumMod val="65000"/>
                </a:sysClr>
              </a:solidFill>
              <a:prstDash val="solid"/>
              <a:round/>
            </a:ln>
            <a:effectLst/>
          </c:spPr>
        </c:majorGridlines>
        <c:numFmt formatCode="0" sourceLinked="1"/>
        <c:majorTickMark val="none"/>
        <c:minorTickMark val="none"/>
        <c:tickLblPos val="nextTo"/>
        <c:spPr>
          <a:noFill/>
          <a:ln w="9525" cap="flat" cmpd="sng" algn="ctr">
            <a:noFill/>
            <a:prstDash val="solid"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t-LT"/>
          </a:p>
        </c:txPr>
        <c:crossAx val="217579472"/>
        <c:crosses val="autoZero"/>
        <c:crossBetween val="between"/>
      </c:valAx>
      <c:spPr>
        <a:noFill/>
        <a:ln w="25400">
          <a:noFill/>
        </a:ln>
        <a:effectLst/>
      </c:spPr>
    </c:plotArea>
    <c:plotVisOnly val="1"/>
    <c:dispBlanksAs val="gap"/>
    <c:showDLblsOverMax val="0"/>
  </c:chart>
  <c:spPr>
    <a:pattFill prst="pct70">
      <a:fgClr>
        <a:srgbClr val="4472C4">
          <a:lumMod val="20000"/>
          <a:lumOff val="80000"/>
        </a:srgbClr>
      </a:fgClr>
      <a:bgClr>
        <a:sysClr val="window" lastClr="FFFFFF"/>
      </a:bgClr>
    </a:pattFill>
    <a:ln w="9525" cap="flat" cmpd="sng" algn="ctr">
      <a:solidFill>
        <a:schemeClr val="tx1">
          <a:lumMod val="15000"/>
          <a:lumOff val="85000"/>
        </a:schemeClr>
      </a:solidFill>
      <a:prstDash val="solid"/>
      <a:round/>
    </a:ln>
    <a:effectLst/>
  </c:spPr>
  <c:txPr>
    <a:bodyPr/>
    <a:lstStyle/>
    <a:p>
      <a:pPr>
        <a:defRPr/>
      </a:pPr>
      <a:endParaRPr lang="lt-LT"/>
    </a:p>
  </c:txPr>
  <c:externalData r:id="rId4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lt-L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view3D>
      <c:rotX val="30"/>
      <c:rotY val="0"/>
      <c:rAngAx val="0"/>
      <c:perspective val="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0.26207725428992407"/>
          <c:y val="4.5916001200514638E-2"/>
          <c:w val="0.73792270531400961"/>
          <c:h val="0.87532018887064178"/>
        </c:manualLayout>
      </c:layout>
      <c:pie3DChart>
        <c:varyColors val="1"/>
        <c:ser>
          <c:idx val="0"/>
          <c:order val="0"/>
          <c:spPr>
            <a:ln>
              <a:solidFill>
                <a:sysClr val="windowText" lastClr="000000">
                  <a:lumMod val="15000"/>
                  <a:lumOff val="85000"/>
                </a:sysClr>
              </a:solidFill>
            </a:ln>
            <a:scene3d>
              <a:camera prst="orthographicFront"/>
              <a:lightRig rig="threePt" dir="t"/>
            </a:scene3d>
            <a:sp3d>
              <a:bevelT/>
            </a:sp3d>
          </c:spPr>
          <c:dPt>
            <c:idx val="0"/>
            <c:bubble3D val="0"/>
            <c:spPr>
              <a:solidFill>
                <a:srgbClr val="FFC000"/>
              </a:solidFill>
              <a:ln w="25400">
                <a:solidFill>
                  <a:sysClr val="windowText" lastClr="000000">
                    <a:lumMod val="15000"/>
                    <a:lumOff val="85000"/>
                  </a:sysClr>
                </a:solidFill>
              </a:ln>
              <a:effectLst/>
              <a:scene3d>
                <a:camera prst="orthographicFront"/>
                <a:lightRig rig="threePt" dir="t"/>
              </a:scene3d>
              <a:sp3d>
                <a:bevelT/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F201-462A-A6AC-7925ED8D6A53}"/>
              </c:ext>
            </c:extLst>
          </c:dPt>
          <c:dPt>
            <c:idx val="1"/>
            <c:bubble3D val="0"/>
            <c:spPr>
              <a:solidFill>
                <a:srgbClr val="C00000"/>
              </a:solidFill>
              <a:ln w="25400">
                <a:solidFill>
                  <a:sysClr val="windowText" lastClr="000000">
                    <a:lumMod val="15000"/>
                    <a:lumOff val="85000"/>
                  </a:sysClr>
                </a:solidFill>
              </a:ln>
              <a:effectLst/>
              <a:scene3d>
                <a:camera prst="orthographicFront"/>
                <a:lightRig rig="threePt" dir="t"/>
              </a:scene3d>
              <a:sp3d>
                <a:bevelT/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F201-462A-A6AC-7925ED8D6A53}"/>
              </c:ext>
            </c:extLst>
          </c:dPt>
          <c:dPt>
            <c:idx val="2"/>
            <c:bubble3D val="0"/>
            <c:spPr>
              <a:solidFill>
                <a:srgbClr val="70AD47">
                  <a:lumMod val="60000"/>
                  <a:lumOff val="40000"/>
                </a:srgbClr>
              </a:solidFill>
              <a:ln w="25400">
                <a:solidFill>
                  <a:sysClr val="windowText" lastClr="000000">
                    <a:lumMod val="15000"/>
                    <a:lumOff val="85000"/>
                  </a:sysClr>
                </a:solidFill>
              </a:ln>
              <a:effectLst/>
              <a:scene3d>
                <a:camera prst="orthographicFront"/>
                <a:lightRig rig="threePt" dir="t"/>
              </a:scene3d>
              <a:sp3d>
                <a:bevelT/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5-F201-462A-A6AC-7925ED8D6A53}"/>
              </c:ext>
            </c:extLst>
          </c:dPt>
          <c:dPt>
            <c:idx val="3"/>
            <c:bubble3D val="0"/>
            <c:spPr>
              <a:solidFill>
                <a:srgbClr val="7030A0"/>
              </a:solidFill>
              <a:ln w="25400">
                <a:solidFill>
                  <a:sysClr val="windowText" lastClr="000000">
                    <a:lumMod val="15000"/>
                    <a:lumOff val="85000"/>
                  </a:sysClr>
                </a:solidFill>
              </a:ln>
              <a:effectLst/>
              <a:scene3d>
                <a:camera prst="orthographicFront"/>
                <a:lightRig rig="threePt" dir="t"/>
              </a:scene3d>
              <a:sp3d>
                <a:bevelT/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7-F201-462A-A6AC-7925ED8D6A53}"/>
              </c:ext>
            </c:extLst>
          </c:dPt>
          <c:dPt>
            <c:idx val="4"/>
            <c:bubble3D val="0"/>
            <c:spPr>
              <a:solidFill>
                <a:srgbClr val="0070C0"/>
              </a:solidFill>
              <a:ln w="25400">
                <a:solidFill>
                  <a:sysClr val="windowText" lastClr="000000">
                    <a:lumMod val="15000"/>
                    <a:lumOff val="85000"/>
                  </a:sysClr>
                </a:solidFill>
              </a:ln>
              <a:effectLst/>
              <a:scene3d>
                <a:camera prst="orthographicFront"/>
                <a:lightRig rig="threePt" dir="t"/>
              </a:scene3d>
              <a:sp3d>
                <a:bevelT/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9-F201-462A-A6AC-7925ED8D6A53}"/>
              </c:ext>
            </c:extLst>
          </c:dPt>
          <c:dPt>
            <c:idx val="5"/>
            <c:bubble3D val="0"/>
            <c:spPr>
              <a:solidFill>
                <a:srgbClr val="ED7D31">
                  <a:lumMod val="60000"/>
                  <a:lumOff val="40000"/>
                </a:srgbClr>
              </a:solidFill>
              <a:ln w="25400">
                <a:solidFill>
                  <a:sysClr val="windowText" lastClr="000000">
                    <a:lumMod val="15000"/>
                    <a:lumOff val="85000"/>
                  </a:sysClr>
                </a:solidFill>
              </a:ln>
              <a:effectLst/>
              <a:scene3d>
                <a:camera prst="orthographicFront"/>
                <a:lightRig rig="threePt" dir="t"/>
              </a:scene3d>
              <a:sp3d>
                <a:bevelT/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B-F201-462A-A6AC-7925ED8D6A53}"/>
              </c:ext>
            </c:extLst>
          </c:dPt>
          <c:dPt>
            <c:idx val="6"/>
            <c:bubble3D val="0"/>
            <c:spPr>
              <a:solidFill>
                <a:srgbClr val="00B0F0"/>
              </a:solidFill>
              <a:ln w="25400">
                <a:solidFill>
                  <a:sysClr val="windowText" lastClr="000000">
                    <a:lumMod val="15000"/>
                    <a:lumOff val="85000"/>
                  </a:sysClr>
                </a:solidFill>
              </a:ln>
              <a:effectLst/>
              <a:scene3d>
                <a:camera prst="orthographicFront"/>
                <a:lightRig rig="threePt" dir="t"/>
              </a:scene3d>
              <a:sp3d>
                <a:bevelT/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D-F201-462A-A6AC-7925ED8D6A53}"/>
              </c:ext>
            </c:extLst>
          </c:dPt>
          <c:dLbls>
            <c:dLbl>
              <c:idx val="6"/>
              <c:layout>
                <c:manualLayout>
                  <c:x val="-1.570048309178744E-2"/>
                  <c:y val="-5.8372849914210293E-3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D-F201-462A-A6AC-7925ED8D6A53}"/>
                </c:ext>
                <c:ext xmlns:c15="http://schemas.microsoft.com/office/drawing/2012/chart" uri="{CE6537A1-D6FC-4f65-9D91-7224C49458BB}"/>
              </c:extLst>
            </c:dLbl>
            <c:spPr>
              <a:noFill/>
              <a:ln w="25400">
                <a:noFill/>
              </a:ln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600" b="0" i="0" u="none" strike="noStrike" baseline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</a:defRPr>
                </a:pPr>
                <a:endParaRPr lang="lt-LT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extLst xmlns:c16r2="http://schemas.microsoft.com/office/drawing/2015/06/chart">
              <c:ext xmlns:c15="http://schemas.microsoft.com/office/drawing/2012/chart" uri="{CE6537A1-D6FC-4f65-9D91-7224C49458BB}"/>
            </c:extLst>
          </c:dLbls>
          <c:cat>
            <c:strRef>
              <c:f>'[7_KC_BR_2018.xlsx]Lapas1'!$C$17:$C$23</c:f>
              <c:strCache>
                <c:ptCount val="7"/>
                <c:pt idx="0">
                  <c:v>Renginiai</c:v>
                </c:pt>
                <c:pt idx="1">
                  <c:v>Renginiai lauke, masiniai renginiai</c:v>
                </c:pt>
                <c:pt idx="2">
                  <c:v>Atvykstančių meno kolektyvų spektakliai, koncertai, renginiai</c:v>
                </c:pt>
                <c:pt idx="3">
                  <c:v>Patalpų nuoma</c:v>
                </c:pt>
                <c:pt idx="4">
                  <c:v>Bendruomenės užimtumas</c:v>
                </c:pt>
                <c:pt idx="5">
                  <c:v>Mėgėjų meno kolektyvų veikla</c:v>
                </c:pt>
                <c:pt idx="6">
                  <c:v>Kita veikla</c:v>
                </c:pt>
              </c:strCache>
            </c:strRef>
          </c:cat>
          <c:val>
            <c:numRef>
              <c:f>'[7_KC_BR_2018.xlsx]Lapas1'!$D$17:$D$23</c:f>
              <c:numCache>
                <c:formatCode>0</c:formatCode>
                <c:ptCount val="7"/>
                <c:pt idx="0">
                  <c:v>15.697674418604651</c:v>
                </c:pt>
                <c:pt idx="1">
                  <c:v>18.604651162790699</c:v>
                </c:pt>
                <c:pt idx="2">
                  <c:v>15.310077519379846</c:v>
                </c:pt>
                <c:pt idx="3">
                  <c:v>7.7519379844961236</c:v>
                </c:pt>
                <c:pt idx="4">
                  <c:v>10.465116279069768</c:v>
                </c:pt>
                <c:pt idx="5">
                  <c:v>28.875968992248062</c:v>
                </c:pt>
                <c:pt idx="6">
                  <c:v>3.2945736434108528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E-F201-462A-A6AC-7925ED8D6A5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  <c:spPr>
        <a:noFill/>
        <a:ln w="25400">
          <a:noFill/>
        </a:ln>
      </c:spPr>
    </c:plotArea>
    <c:legend>
      <c:legendPos val="b"/>
      <c:layout>
        <c:manualLayout>
          <c:xMode val="edge"/>
          <c:yMode val="edge"/>
          <c:x val="0"/>
          <c:y val="0.56679127288762388"/>
          <c:w val="0.47487932214994866"/>
          <c:h val="0.43320872711237612"/>
        </c:manualLayout>
      </c:layout>
      <c:overlay val="0"/>
      <c:spPr>
        <a:noFill/>
        <a:ln w="25400">
          <a:noFill/>
        </a:ln>
      </c:spPr>
      <c:txPr>
        <a:bodyPr/>
        <a:lstStyle/>
        <a:p>
          <a:pPr>
            <a:defRPr sz="1400" b="0" i="0" u="none" strike="noStrike" baseline="0">
              <a:solidFill>
                <a:srgbClr val="333333"/>
              </a:solidFill>
              <a:latin typeface="Calibri"/>
              <a:ea typeface="Calibri"/>
              <a:cs typeface="Calibri"/>
            </a:defRPr>
          </a:pPr>
          <a:endParaRPr lang="lt-LT"/>
        </a:p>
      </c:txPr>
    </c:legend>
    <c:plotVisOnly val="1"/>
    <c:dispBlanksAs val="gap"/>
    <c:showDLblsOverMax val="0"/>
  </c:chart>
  <c:spPr>
    <a:pattFill prst="pct70">
      <a:fgClr>
        <a:srgbClr val="4472C4">
          <a:lumMod val="20000"/>
          <a:lumOff val="80000"/>
        </a:srgbClr>
      </a:fgClr>
      <a:bgClr>
        <a:sysClr val="window" lastClr="FFFFFF"/>
      </a:bgClr>
    </a:pattFill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lt-LT"/>
    </a:p>
  </c:txPr>
  <c:externalData r:id="rId2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lt-L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view3D>
      <c:rotX val="30"/>
      <c:rotY val="0"/>
      <c:rAngAx val="0"/>
      <c:perspective val="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0.24396133860576136"/>
          <c:y val="6.7432012621959761E-2"/>
          <c:w val="0.7560386473429952"/>
          <c:h val="0.80535757981135936"/>
        </c:manualLayout>
      </c:layout>
      <c:pie3DChart>
        <c:varyColors val="1"/>
        <c:ser>
          <c:idx val="0"/>
          <c:order val="0"/>
          <c:spPr>
            <a:scene3d>
              <a:camera prst="orthographicFront"/>
              <a:lightRig rig="threePt" dir="t"/>
            </a:scene3d>
            <a:sp3d>
              <a:bevelT/>
            </a:sp3d>
          </c:spPr>
          <c:dPt>
            <c:idx val="0"/>
            <c:bubble3D val="0"/>
            <c:spPr>
              <a:solidFill>
                <a:srgbClr val="FFC000"/>
              </a:solidFill>
              <a:ln w="25400">
                <a:solidFill>
                  <a:srgbClr val="FFC000"/>
                </a:solidFill>
              </a:ln>
              <a:effectLst/>
              <a:scene3d>
                <a:camera prst="orthographicFront"/>
                <a:lightRig rig="threePt" dir="t"/>
              </a:scene3d>
              <a:sp3d>
                <a:bevelT/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C323-4450-8675-84D2B49F9C6C}"/>
              </c:ext>
            </c:extLst>
          </c:dPt>
          <c:dPt>
            <c:idx val="1"/>
            <c:bubble3D val="0"/>
            <c:spPr>
              <a:solidFill>
                <a:schemeClr val="accent3">
                  <a:lumMod val="75000"/>
                </a:schemeClr>
              </a:solidFill>
              <a:ln w="25400">
                <a:solidFill>
                  <a:schemeClr val="accent3">
                    <a:lumMod val="75000"/>
                  </a:schemeClr>
                </a:solidFill>
              </a:ln>
              <a:effectLst/>
              <a:scene3d>
                <a:camera prst="orthographicFront"/>
                <a:lightRig rig="threePt" dir="t"/>
              </a:scene3d>
              <a:sp3d>
                <a:bevelT/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C323-4450-8675-84D2B49F9C6C}"/>
              </c:ext>
            </c:extLst>
          </c:dPt>
          <c:dPt>
            <c:idx val="2"/>
            <c:bubble3D val="0"/>
            <c:spPr>
              <a:solidFill>
                <a:srgbClr val="7030A0"/>
              </a:solidFill>
              <a:ln w="25400">
                <a:solidFill>
                  <a:srgbClr val="7030A0"/>
                </a:solidFill>
              </a:ln>
              <a:effectLst/>
              <a:scene3d>
                <a:camera prst="orthographicFront"/>
                <a:lightRig rig="threePt" dir="t"/>
              </a:scene3d>
              <a:sp3d>
                <a:bevelT/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5-C323-4450-8675-84D2B49F9C6C}"/>
              </c:ext>
            </c:extLst>
          </c:dPt>
          <c:dPt>
            <c:idx val="3"/>
            <c:bubble3D val="0"/>
            <c:spPr>
              <a:solidFill>
                <a:srgbClr val="0070C0"/>
              </a:solidFill>
              <a:ln w="25400">
                <a:solidFill>
                  <a:srgbClr val="0070C0"/>
                </a:solidFill>
              </a:ln>
              <a:effectLst/>
              <a:scene3d>
                <a:camera prst="orthographicFront"/>
                <a:lightRig rig="threePt" dir="t"/>
              </a:scene3d>
              <a:sp3d>
                <a:bevelT/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7-C323-4450-8675-84D2B49F9C6C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 w="25400">
                <a:solidFill>
                  <a:srgbClr val="00B0F0"/>
                </a:solidFill>
              </a:ln>
              <a:effectLst/>
              <a:scene3d>
                <a:camera prst="orthographicFront"/>
                <a:lightRig rig="threePt" dir="t"/>
              </a:scene3d>
              <a:sp3d>
                <a:bevelT/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9-C323-4450-8675-84D2B49F9C6C}"/>
              </c:ext>
            </c:extLst>
          </c:dPt>
          <c:dLbls>
            <c:spPr>
              <a:noFill/>
              <a:ln w="25400">
                <a:noFill/>
              </a:ln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400" b="0" i="0" u="none" strike="noStrike" baseline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</a:defRPr>
                </a:pPr>
                <a:endParaRPr lang="lt-LT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extLst xmlns:c16r2="http://schemas.microsoft.com/office/drawing/2015/06/chart">
              <c:ext xmlns:c15="http://schemas.microsoft.com/office/drawing/2012/chart" uri="{CE6537A1-D6FC-4f65-9D91-7224C49458BB}"/>
            </c:extLst>
          </c:dLbls>
          <c:cat>
            <c:strRef>
              <c:f>'[7_KC_BR_2018.xlsx]Lapas1'!$C$31:$C$41</c:f>
              <c:strCache>
                <c:ptCount val="11"/>
                <c:pt idx="0">
                  <c:v>Renginiai</c:v>
                </c:pt>
                <c:pt idx="1">
                  <c:v>Renginiai lauke, masiniai renginiai</c:v>
                </c:pt>
                <c:pt idx="2">
                  <c:v>Atvykstančių meno kolektyvų spektakliai, koncertai, renginiai</c:v>
                </c:pt>
                <c:pt idx="3">
                  <c:v>Patalpų nuoma</c:v>
                </c:pt>
                <c:pt idx="4">
                  <c:v>Bendruomenės užimtumas</c:v>
                </c:pt>
                <c:pt idx="5">
                  <c:v>Kita veikla</c:v>
                </c:pt>
                <c:pt idx="10">
                  <c:v>Mėgėjų meno kolektyvų veikla</c:v>
                </c:pt>
              </c:strCache>
            </c:strRef>
          </c:cat>
          <c:val>
            <c:numRef>
              <c:f>'[7_KC_BR_2018.xlsx]Lapas1'!$D$31:$D$35</c:f>
              <c:numCache>
                <c:formatCode>0</c:formatCode>
                <c:ptCount val="5"/>
                <c:pt idx="0">
                  <c:v>27.382982641696785</c:v>
                </c:pt>
                <c:pt idx="1">
                  <c:v>24.88672470844898</c:v>
                </c:pt>
                <c:pt idx="2">
                  <c:v>32.325882071218246</c:v>
                </c:pt>
                <c:pt idx="3">
                  <c:v>8.5064947404619673</c:v>
                </c:pt>
                <c:pt idx="4">
                  <c:v>3.3779456168748667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A-C323-4450-8675-84D2B49F9C6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  <c:spPr>
        <a:noFill/>
        <a:ln w="25400">
          <a:noFill/>
        </a:ln>
      </c:spPr>
    </c:plotArea>
    <c:legend>
      <c:legendPos val="b"/>
      <c:layout>
        <c:manualLayout>
          <c:xMode val="edge"/>
          <c:yMode val="edge"/>
          <c:x val="0"/>
          <c:y val="0.62064587949729488"/>
          <c:w val="0.51107335767811635"/>
          <c:h val="0.35741374262353326"/>
        </c:manualLayout>
      </c:layout>
      <c:overlay val="0"/>
      <c:spPr>
        <a:noFill/>
        <a:ln w="25400">
          <a:noFill/>
        </a:ln>
      </c:spPr>
      <c:txPr>
        <a:bodyPr/>
        <a:lstStyle/>
        <a:p>
          <a:pPr>
            <a:defRPr sz="1600" b="0" i="0" u="none" strike="noStrike" baseline="0">
              <a:solidFill>
                <a:srgbClr val="333333"/>
              </a:solidFill>
              <a:latin typeface="Calibri"/>
              <a:ea typeface="Calibri"/>
              <a:cs typeface="Calibri"/>
            </a:defRPr>
          </a:pPr>
          <a:endParaRPr lang="lt-LT"/>
        </a:p>
      </c:txPr>
    </c:legend>
    <c:plotVisOnly val="1"/>
    <c:dispBlanksAs val="gap"/>
    <c:showDLblsOverMax val="0"/>
  </c:chart>
  <c:spPr>
    <a:pattFill prst="pct70">
      <a:fgClr>
        <a:srgbClr val="4472C4">
          <a:lumMod val="20000"/>
          <a:lumOff val="80000"/>
        </a:srgbClr>
      </a:fgClr>
      <a:bgClr>
        <a:sysClr val="window" lastClr="FFFFFF"/>
      </a:bgClr>
    </a:pattFill>
    <a:ln w="9525" cap="flat" cmpd="sng" algn="ctr">
      <a:solidFill>
        <a:sysClr val="window" lastClr="FFFFFF">
          <a:lumMod val="65000"/>
        </a:sysClr>
      </a:solidFill>
      <a:round/>
    </a:ln>
    <a:effectLst/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lt-LT"/>
    </a:p>
  </c:txPr>
  <c:externalData r:id="rId2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lt-L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view3D>
      <c:rotX val="30"/>
      <c:rotY val="0"/>
      <c:rAngAx val="0"/>
      <c:perspective val="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0.19508917348314223"/>
          <c:y val="4.1450788923340663E-2"/>
          <c:w val="0.80491082651685775"/>
          <c:h val="0.83861534149111783"/>
        </c:manualLayout>
      </c:layout>
      <c:pie3DChart>
        <c:varyColors val="1"/>
        <c:ser>
          <c:idx val="0"/>
          <c:order val="0"/>
          <c:spPr>
            <a:scene3d>
              <a:camera prst="orthographicFront"/>
              <a:lightRig rig="threePt" dir="t"/>
            </a:scene3d>
            <a:sp3d>
              <a:bevelT/>
            </a:sp3d>
          </c:spPr>
          <c:dPt>
            <c:idx val="0"/>
            <c:bubble3D val="0"/>
            <c:spPr>
              <a:solidFill>
                <a:srgbClr val="FFC000"/>
              </a:solidFill>
              <a:ln w="25400">
                <a:solidFill>
                  <a:srgbClr val="FFC000"/>
                </a:solidFill>
              </a:ln>
              <a:effectLst/>
              <a:scene3d>
                <a:camera prst="orthographicFront"/>
                <a:lightRig rig="threePt" dir="t"/>
              </a:scene3d>
              <a:sp3d>
                <a:bevelT/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05FE-4522-97D5-2D402544F38C}"/>
              </c:ext>
            </c:extLst>
          </c:dPt>
          <c:dPt>
            <c:idx val="1"/>
            <c:bubble3D val="0"/>
            <c:spPr>
              <a:solidFill>
                <a:srgbClr val="C00000"/>
              </a:solidFill>
              <a:ln w="25400">
                <a:solidFill>
                  <a:srgbClr val="C00000"/>
                </a:solidFill>
              </a:ln>
              <a:effectLst/>
              <a:scene3d>
                <a:camera prst="orthographicFront"/>
                <a:lightRig rig="threePt" dir="t"/>
              </a:scene3d>
              <a:sp3d>
                <a:bevelT/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05FE-4522-97D5-2D402544F38C}"/>
              </c:ext>
            </c:extLst>
          </c:dPt>
          <c:dPt>
            <c:idx val="2"/>
            <c:bubble3D val="0"/>
            <c:spPr>
              <a:solidFill>
                <a:srgbClr val="70AD47">
                  <a:lumMod val="60000"/>
                  <a:lumOff val="40000"/>
                </a:srgbClr>
              </a:solidFill>
              <a:ln w="25400">
                <a:solidFill>
                  <a:srgbClr val="70AD47">
                    <a:lumMod val="60000"/>
                    <a:lumOff val="40000"/>
                  </a:srgbClr>
                </a:solidFill>
              </a:ln>
              <a:effectLst/>
              <a:scene3d>
                <a:camera prst="orthographicFront"/>
                <a:lightRig rig="threePt" dir="t"/>
              </a:scene3d>
              <a:sp3d>
                <a:bevelT/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5-05FE-4522-97D5-2D402544F38C}"/>
              </c:ext>
            </c:extLst>
          </c:dPt>
          <c:dPt>
            <c:idx val="3"/>
            <c:bubble3D val="0"/>
            <c:spPr>
              <a:solidFill>
                <a:srgbClr val="4472C4">
                  <a:lumMod val="75000"/>
                </a:srgbClr>
              </a:solidFill>
              <a:ln w="25400">
                <a:solidFill>
                  <a:srgbClr val="4472C4">
                    <a:lumMod val="75000"/>
                  </a:srgbClr>
                </a:solidFill>
              </a:ln>
              <a:effectLst/>
              <a:scene3d>
                <a:camera prst="orthographicFront"/>
                <a:lightRig rig="threePt" dir="t"/>
              </a:scene3d>
              <a:sp3d>
                <a:bevelT/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7-05FE-4522-97D5-2D402544F38C}"/>
              </c:ext>
            </c:extLst>
          </c:dPt>
          <c:dPt>
            <c:idx val="4"/>
            <c:bubble3D val="0"/>
            <c:spPr>
              <a:solidFill>
                <a:srgbClr val="ED7D31">
                  <a:lumMod val="75000"/>
                </a:srgbClr>
              </a:solidFill>
              <a:ln w="25400">
                <a:solidFill>
                  <a:srgbClr val="ED7D31">
                    <a:lumMod val="75000"/>
                  </a:srgbClr>
                </a:solidFill>
              </a:ln>
              <a:scene3d>
                <a:camera prst="orthographicFront"/>
                <a:lightRig rig="threePt" dir="t"/>
              </a:scene3d>
              <a:sp3d>
                <a:bevelT/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9-05FE-4522-97D5-2D402544F38C}"/>
              </c:ext>
            </c:extLst>
          </c:dPt>
          <c:dLbls>
            <c:dLbl>
              <c:idx val="0"/>
              <c:spPr/>
              <c:txPr>
                <a:bodyPr/>
                <a:lstStyle/>
                <a:p>
                  <a:pPr>
                    <a:defRPr sz="1400" b="0" i="0" u="none" strike="noStrike" baseline="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lt-LT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1-05FE-4522-97D5-2D402544F38C}"/>
                </c:ext>
                <c:ext xmlns:c15="http://schemas.microsoft.com/office/drawing/2012/chart" uri="{CE6537A1-D6FC-4f65-9D91-7224C49458BB}"/>
              </c:extLst>
            </c:dLbl>
            <c:dLbl>
              <c:idx val="1"/>
              <c:spPr/>
              <c:txPr>
                <a:bodyPr/>
                <a:lstStyle/>
                <a:p>
                  <a:pPr>
                    <a:defRPr sz="1400" b="0" i="0" u="none" strike="noStrike" baseline="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lt-LT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3-05FE-4522-97D5-2D402544F38C}"/>
                </c:ext>
                <c:ext xmlns:c15="http://schemas.microsoft.com/office/drawing/2012/chart" uri="{CE6537A1-D6FC-4f65-9D91-7224C49458BB}"/>
              </c:extLst>
            </c:dLbl>
            <c:dLbl>
              <c:idx val="2"/>
              <c:spPr/>
              <c:txPr>
                <a:bodyPr/>
                <a:lstStyle/>
                <a:p>
                  <a:pPr>
                    <a:defRPr sz="1400" b="0" i="0" u="none" strike="noStrike" baseline="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lt-LT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5-05FE-4522-97D5-2D402544F38C}"/>
                </c:ex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-1.315930617368481E-2"/>
                  <c:y val="-5.8372849914210311E-3"/>
                </c:manualLayout>
              </c:layout>
              <c:spPr/>
              <c:txPr>
                <a:bodyPr/>
                <a:lstStyle/>
                <a:p>
                  <a:pPr>
                    <a:defRPr sz="1400" b="0" i="0" u="none" strike="noStrike" baseline="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lt-LT"/>
                </a:p>
              </c:txPr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7-05FE-4522-97D5-2D402544F38C}"/>
                </c:ext>
                <c:ext xmlns:c15="http://schemas.microsoft.com/office/drawing/2012/chart" uri="{CE6537A1-D6FC-4f65-9D91-7224C49458BB}"/>
              </c:extLst>
            </c:dLbl>
            <c:dLbl>
              <c:idx val="4"/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1400" b="0" i="0" u="none" strike="noStrike" baseline="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lt-LT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9-05FE-4522-97D5-2D402544F38C}"/>
                </c:ex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400"/>
                </a:pPr>
                <a:endParaRPr lang="lt-LT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 xmlns:c16r2="http://schemas.microsoft.com/office/drawing/2015/06/chart">
              <c:ext xmlns:c15="http://schemas.microsoft.com/office/drawing/2012/chart" uri="{CE6537A1-D6FC-4f65-9D91-7224C49458BB}"/>
            </c:extLst>
          </c:dLbls>
          <c:cat>
            <c:strRef>
              <c:f>'[7_KC_BR_2018.xlsx]Lapas1'!$C$46:$C$50</c:f>
              <c:strCache>
                <c:ptCount val="5"/>
                <c:pt idx="0">
                  <c:v>Renginiai</c:v>
                </c:pt>
                <c:pt idx="1">
                  <c:v>Renginiai lauke, masiniai renginiai</c:v>
                </c:pt>
                <c:pt idx="2">
                  <c:v>Atvykstančių meno kolektyvų spektakliai, koncertai, renginiai</c:v>
                </c:pt>
                <c:pt idx="3">
                  <c:v>Bendruomenės užimtumas</c:v>
                </c:pt>
                <c:pt idx="4">
                  <c:v>Mėgėjų meno kolektyvų veikla</c:v>
                </c:pt>
              </c:strCache>
            </c:strRef>
          </c:cat>
          <c:val>
            <c:numRef>
              <c:f>'[7_KC_BR_2018.xlsx]Lapas1'!$D$46:$D$50</c:f>
              <c:numCache>
                <c:formatCode>0</c:formatCode>
                <c:ptCount val="5"/>
                <c:pt idx="0">
                  <c:v>12.210160660008684</c:v>
                </c:pt>
                <c:pt idx="1">
                  <c:v>71.634513987966002</c:v>
                </c:pt>
                <c:pt idx="2">
                  <c:v>13.999958646072411</c:v>
                </c:pt>
                <c:pt idx="3" formatCode="0.0">
                  <c:v>0.14143043235531294</c:v>
                </c:pt>
                <c:pt idx="4">
                  <c:v>2.0139362735975852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A-05FE-4522-97D5-2D402544F38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  <c:spPr>
        <a:noFill/>
        <a:ln w="25400">
          <a:noFill/>
        </a:ln>
      </c:spPr>
    </c:plotArea>
    <c:legend>
      <c:legendPos val="b"/>
      <c:layout>
        <c:manualLayout>
          <c:xMode val="edge"/>
          <c:yMode val="edge"/>
          <c:x val="0"/>
          <c:y val="0.66927245233071875"/>
          <c:w val="0.47269694549050933"/>
          <c:h val="0.32780889223329585"/>
        </c:manualLayout>
      </c:layout>
      <c:overlay val="0"/>
      <c:spPr>
        <a:noFill/>
        <a:ln w="25400">
          <a:noFill/>
        </a:ln>
      </c:spPr>
      <c:txPr>
        <a:bodyPr/>
        <a:lstStyle/>
        <a:p>
          <a:pPr>
            <a:defRPr sz="1400" b="0" i="0" u="none" strike="noStrike" baseline="0">
              <a:solidFill>
                <a:srgbClr val="333333"/>
              </a:solidFill>
              <a:latin typeface="Calibri"/>
              <a:ea typeface="Calibri"/>
              <a:cs typeface="Calibri"/>
            </a:defRPr>
          </a:pPr>
          <a:endParaRPr lang="lt-LT"/>
        </a:p>
      </c:txPr>
    </c:legend>
    <c:plotVisOnly val="1"/>
    <c:dispBlanksAs val="gap"/>
    <c:showDLblsOverMax val="0"/>
  </c:chart>
  <c:spPr>
    <a:pattFill prst="pct70">
      <a:fgClr>
        <a:srgbClr val="4472C4">
          <a:lumMod val="20000"/>
          <a:lumOff val="80000"/>
        </a:srgbClr>
      </a:fgClr>
      <a:bgClr>
        <a:sysClr val="window" lastClr="FFFFFF"/>
      </a:bgClr>
    </a:pattFill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lt-LT"/>
    </a:p>
  </c:txPr>
  <c:externalData r:id="rId2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lt-L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>
        <c:manualLayout>
          <c:layoutTarget val="inner"/>
          <c:xMode val="edge"/>
          <c:yMode val="edge"/>
          <c:x val="0.10350894926834785"/>
          <c:y val="8.6330935251798566E-2"/>
          <c:w val="0.87894887429563162"/>
          <c:h val="0.6690647482014388"/>
        </c:manualLayout>
      </c:layout>
      <c:lineChart>
        <c:grouping val="standard"/>
        <c:varyColors val="0"/>
        <c:ser>
          <c:idx val="0"/>
          <c:order val="0"/>
          <c:tx>
            <c:strRef>
              <c:f>'[7_KC_BR_2018 2019 02 04.xlsx]BR_2018'!$H$43</c:f>
              <c:strCache>
                <c:ptCount val="1"/>
                <c:pt idx="0">
                  <c:v>Renginių lankytojų skaičius (su bilietais)</c:v>
                </c:pt>
              </c:strCache>
            </c:strRef>
          </c:tx>
          <c:spPr>
            <a:ln w="25400">
              <a:solidFill>
                <a:srgbClr val="008000"/>
              </a:solidFill>
              <a:prstDash val="solid"/>
            </a:ln>
          </c:spPr>
          <c:marker>
            <c:symbol val="x"/>
            <c:size val="5"/>
            <c:spPr>
              <a:solidFill>
                <a:srgbClr val="008000"/>
              </a:solidFill>
              <a:ln>
                <a:solidFill>
                  <a:srgbClr val="008000"/>
                </a:solidFill>
                <a:prstDash val="solid"/>
              </a:ln>
            </c:spPr>
          </c:marker>
          <c:dLbls>
            <c:dLbl>
              <c:idx val="0"/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1200" b="0" i="0" u="none" strike="noStrike" baseline="0">
                      <a:solidFill>
                        <a:srgbClr val="000000"/>
                      </a:solidFill>
                      <a:latin typeface="+mn-lt"/>
                      <a:ea typeface="Arial"/>
                      <a:cs typeface="Arial"/>
                    </a:defRPr>
                  </a:pPr>
                  <a:endParaRPr lang="lt-LT"/>
                </a:p>
              </c:txPr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1200" b="0" i="0" u="none" strike="noStrike" baseline="0">
                      <a:solidFill>
                        <a:srgbClr val="000000"/>
                      </a:solidFill>
                      <a:latin typeface="+mn-lt"/>
                      <a:ea typeface="Arial"/>
                      <a:cs typeface="Arial"/>
                    </a:defRPr>
                  </a:pPr>
                  <a:endParaRPr lang="lt-LT"/>
                </a:p>
              </c:txPr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1200" b="0" i="0" u="none" strike="noStrike" baseline="0">
                      <a:solidFill>
                        <a:srgbClr val="000000"/>
                      </a:solidFill>
                      <a:latin typeface="+mn-lt"/>
                      <a:ea typeface="Arial"/>
                      <a:cs typeface="Arial"/>
                    </a:defRPr>
                  </a:pPr>
                  <a:endParaRPr lang="lt-LT"/>
                </a:p>
              </c:txPr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1200" b="0" i="0" u="none" strike="noStrike" baseline="0">
                      <a:solidFill>
                        <a:srgbClr val="000000"/>
                      </a:solidFill>
                      <a:latin typeface="+mn-lt"/>
                      <a:ea typeface="Arial"/>
                      <a:cs typeface="Arial"/>
                    </a:defRPr>
                  </a:pPr>
                  <a:endParaRPr lang="lt-LT"/>
                </a:p>
              </c:txPr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</c:dLbl>
            <c:spPr>
              <a:noFill/>
              <a:ln w="25400">
                <a:noFill/>
              </a:ln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200" b="0" i="0" u="none" strike="noStrike" baseline="0">
                    <a:solidFill>
                      <a:srgbClr val="000000"/>
                    </a:solidFill>
                    <a:latin typeface="+mn-lt"/>
                    <a:ea typeface="Arial"/>
                    <a:cs typeface="Arial"/>
                  </a:defRPr>
                </a:pPr>
                <a:endParaRPr lang="lt-LT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'[7_KC_BR_2018 2019 02 04.xlsx]BR_2018'!$I$42:$M$42</c:f>
              <c:numCache>
                <c:formatCode>General</c:formatCode>
                <c:ptCount val="5"/>
                <c:pt idx="0">
                  <c:v>2014</c:v>
                </c:pt>
                <c:pt idx="1">
                  <c:v>2015</c:v>
                </c:pt>
                <c:pt idx="2">
                  <c:v>2016</c:v>
                </c:pt>
                <c:pt idx="3">
                  <c:v>2017</c:v>
                </c:pt>
                <c:pt idx="4">
                  <c:v>2018</c:v>
                </c:pt>
              </c:numCache>
            </c:numRef>
          </c:cat>
          <c:val>
            <c:numRef>
              <c:f>'[7_KC_BR_2018 2019 02 04.xlsx]BR_2018'!$I$43:$M$43</c:f>
              <c:numCache>
                <c:formatCode>General</c:formatCode>
                <c:ptCount val="5"/>
                <c:pt idx="0">
                  <c:v>31480</c:v>
                </c:pt>
                <c:pt idx="1">
                  <c:v>27108</c:v>
                </c:pt>
                <c:pt idx="2">
                  <c:v>31779</c:v>
                </c:pt>
                <c:pt idx="3">
                  <c:v>34001</c:v>
                </c:pt>
                <c:pt idx="4">
                  <c:v>42004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4-1601-46AE-B76B-7422A992756E}"/>
            </c:ext>
          </c:extLst>
        </c:ser>
        <c:ser>
          <c:idx val="1"/>
          <c:order val="1"/>
          <c:tx>
            <c:strRef>
              <c:f>'[7_KC_BR_2018 2019 02 04.xlsx]BR_2018'!$H$44</c:f>
              <c:strCache>
                <c:ptCount val="1"/>
                <c:pt idx="0">
                  <c:v>Renginių lankytojų skaičius (be bilietų)</c:v>
                </c:pt>
              </c:strCache>
            </c:strRef>
          </c:tx>
          <c:spPr>
            <a:ln w="25400">
              <a:solidFill>
                <a:srgbClr val="FF6600"/>
              </a:solidFill>
              <a:prstDash val="solid"/>
            </a:ln>
          </c:spPr>
          <c:marker>
            <c:symbol val="x"/>
            <c:size val="5"/>
            <c:spPr>
              <a:solidFill>
                <a:srgbClr val="FF6600"/>
              </a:solidFill>
              <a:ln>
                <a:solidFill>
                  <a:srgbClr val="FF6600"/>
                </a:solidFill>
                <a:prstDash val="solid"/>
              </a:ln>
            </c:spPr>
          </c:marker>
          <c:dLbls>
            <c:dLbl>
              <c:idx val="0"/>
              <c:layout>
                <c:manualLayout>
                  <c:x val="-3.5113260298984365E-2"/>
                  <c:y val="2.9648811469024011E-2"/>
                </c:manualLayout>
              </c:layout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1200" b="0" i="0" u="none" strike="noStrike" baseline="0">
                      <a:solidFill>
                        <a:srgbClr val="000000"/>
                      </a:solidFill>
                      <a:latin typeface="+mn-lt"/>
                      <a:ea typeface="Arial"/>
                      <a:cs typeface="Arial"/>
                    </a:defRPr>
                  </a:pPr>
                  <a:endParaRPr lang="lt-LT"/>
                </a:p>
              </c:txPr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5-1601-46AE-B76B-7422A992756E}"/>
                </c:ex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-3.2621533721328311E-2"/>
                  <c:y val="3.1526394869807864E-2"/>
                </c:manualLayout>
              </c:layout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1200" b="0" i="0" u="none" strike="noStrike" baseline="0">
                      <a:solidFill>
                        <a:srgbClr val="000000"/>
                      </a:solidFill>
                      <a:latin typeface="+mn-lt"/>
                      <a:ea typeface="Arial"/>
                      <a:cs typeface="Arial"/>
                    </a:defRPr>
                  </a:pPr>
                  <a:endParaRPr lang="lt-LT"/>
                </a:p>
              </c:txPr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6-1601-46AE-B76B-7422A992756E}"/>
                </c:ex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-3.2621533721328311E-2"/>
                  <c:y val="-3.4543627730137257E-2"/>
                </c:manualLayout>
              </c:layout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1200" b="0" i="0" u="none" strike="noStrike" baseline="0">
                      <a:solidFill>
                        <a:srgbClr val="000000"/>
                      </a:solidFill>
                      <a:latin typeface="+mn-lt"/>
                      <a:ea typeface="Arial"/>
                      <a:cs typeface="Arial"/>
                    </a:defRPr>
                  </a:pPr>
                  <a:endParaRPr lang="lt-LT"/>
                </a:p>
              </c:txPr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7-1601-46AE-B76B-7422A992756E}"/>
                </c:ex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-4.0859484955684977E-2"/>
                  <c:y val="-3.8316260423805329E-2"/>
                </c:manualLayout>
              </c:layout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1200" b="0" i="0" u="none" strike="noStrike" baseline="0">
                      <a:solidFill>
                        <a:srgbClr val="000000"/>
                      </a:solidFill>
                      <a:latin typeface="+mn-lt"/>
                      <a:ea typeface="Arial"/>
                      <a:cs typeface="Arial"/>
                    </a:defRPr>
                  </a:pPr>
                  <a:endParaRPr lang="lt-LT"/>
                </a:p>
              </c:txPr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8-1601-46AE-B76B-7422A992756E}"/>
                </c:ext>
                <c:ext xmlns:c15="http://schemas.microsoft.com/office/drawing/2012/chart" uri="{CE6537A1-D6FC-4f65-9D91-7224C49458BB}"/>
              </c:extLst>
            </c:dLbl>
            <c:dLbl>
              <c:idx val="4"/>
              <c:layout>
                <c:manualLayout>
                  <c:x val="-3.4202898550724635E-2"/>
                  <c:y val="-4.2275962014442482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9-1601-46AE-B76B-7422A992756E}"/>
                </c:ext>
                <c:ext xmlns:c15="http://schemas.microsoft.com/office/drawing/2012/chart" uri="{CE6537A1-D6FC-4f65-9D91-7224C49458BB}"/>
              </c:extLst>
            </c:dLbl>
            <c:spPr>
              <a:noFill/>
              <a:ln w="25400">
                <a:noFill/>
              </a:ln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200" b="0" i="0" u="none" strike="noStrike" baseline="0">
                    <a:solidFill>
                      <a:srgbClr val="000000"/>
                    </a:solidFill>
                    <a:latin typeface="+mn-lt"/>
                    <a:ea typeface="Arial"/>
                    <a:cs typeface="Arial"/>
                  </a:defRPr>
                </a:pPr>
                <a:endParaRPr lang="lt-LT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'[7_KC_BR_2018 2019 02 04.xlsx]BR_2018'!$I$42:$M$42</c:f>
              <c:numCache>
                <c:formatCode>General</c:formatCode>
                <c:ptCount val="5"/>
                <c:pt idx="0">
                  <c:v>2014</c:v>
                </c:pt>
                <c:pt idx="1">
                  <c:v>2015</c:v>
                </c:pt>
                <c:pt idx="2">
                  <c:v>2016</c:v>
                </c:pt>
                <c:pt idx="3">
                  <c:v>2017</c:v>
                </c:pt>
                <c:pt idx="4">
                  <c:v>2018</c:v>
                </c:pt>
              </c:numCache>
            </c:numRef>
          </c:cat>
          <c:val>
            <c:numRef>
              <c:f>'[7_KC_BR_2018 2019 02 04.xlsx]BR_2018'!$I$44:$M$44</c:f>
              <c:numCache>
                <c:formatCode>General</c:formatCode>
                <c:ptCount val="5"/>
                <c:pt idx="0">
                  <c:v>14671</c:v>
                </c:pt>
                <c:pt idx="1">
                  <c:v>14654</c:v>
                </c:pt>
                <c:pt idx="2">
                  <c:v>80152</c:v>
                </c:pt>
                <c:pt idx="3">
                  <c:v>147364</c:v>
                </c:pt>
                <c:pt idx="4">
                  <c:v>199811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A-1601-46AE-B76B-7422A992756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217581104"/>
        <c:axId val="67896768"/>
      </c:lineChart>
      <c:catAx>
        <c:axId val="217581104"/>
        <c:scaling>
          <c:orientation val="minMax"/>
        </c:scaling>
        <c:delete val="0"/>
        <c:axPos val="b"/>
        <c:majorGridlines>
          <c:spPr>
            <a:ln w="3175">
              <a:solidFill>
                <a:srgbClr val="CCCCFF"/>
              </a:solidFill>
              <a:prstDash val="solid"/>
            </a:ln>
          </c:spPr>
        </c:majorGridlines>
        <c:numFmt formatCode="General" sourceLinked="1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1400" b="1" i="0" u="none" strike="noStrike" baseline="0">
                <a:solidFill>
                  <a:srgbClr val="000000"/>
                </a:solidFill>
                <a:latin typeface="+mn-lt"/>
                <a:ea typeface="Arial"/>
                <a:cs typeface="Arial"/>
              </a:defRPr>
            </a:pPr>
            <a:endParaRPr lang="lt-LT"/>
          </a:p>
        </c:txPr>
        <c:crossAx val="67896768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67896768"/>
        <c:scaling>
          <c:orientation val="minMax"/>
        </c:scaling>
        <c:delete val="0"/>
        <c:axPos val="l"/>
        <c:majorGridlines>
          <c:spPr>
            <a:ln w="3175">
              <a:solidFill>
                <a:sysClr val="window" lastClr="FFFFFF">
                  <a:lumMod val="75000"/>
                </a:sysClr>
              </a:solidFill>
              <a:prstDash val="solid"/>
            </a:ln>
          </c:spPr>
        </c:majorGridlines>
        <c:numFmt formatCode="General" sourceLinked="1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1400" b="1" i="0" u="none" strike="noStrike" baseline="0">
                <a:solidFill>
                  <a:srgbClr val="000000"/>
                </a:solidFill>
                <a:latin typeface="+mn-lt"/>
                <a:ea typeface="Arial"/>
                <a:cs typeface="Arial"/>
              </a:defRPr>
            </a:pPr>
            <a:endParaRPr lang="lt-LT"/>
          </a:p>
        </c:txPr>
        <c:crossAx val="217581104"/>
        <c:crosses val="autoZero"/>
        <c:crossBetween val="between"/>
      </c:valAx>
      <c:spPr>
        <a:pattFill prst="pct70">
          <a:fgClr>
            <a:srgbClr val="4472C4">
              <a:lumMod val="20000"/>
              <a:lumOff val="80000"/>
            </a:srgbClr>
          </a:fgClr>
          <a:bgClr>
            <a:sysClr val="window" lastClr="FFFFFF"/>
          </a:bgClr>
        </a:pattFill>
        <a:ln w="12700">
          <a:solidFill>
            <a:sysClr val="window" lastClr="FFFFFF">
              <a:lumMod val="75000"/>
            </a:sysClr>
          </a:solidFill>
          <a:prstDash val="solid"/>
        </a:ln>
      </c:spPr>
    </c:plotArea>
    <c:legend>
      <c:legendPos val="b"/>
      <c:layout>
        <c:manualLayout>
          <c:xMode val="edge"/>
          <c:yMode val="edge"/>
          <c:x val="9.8245798222590594E-2"/>
          <c:y val="0.84292565947242204"/>
          <c:w val="0.88245761385090016"/>
          <c:h val="0.13189448441246998"/>
        </c:manualLayout>
      </c:layout>
      <c:overlay val="0"/>
      <c:spPr>
        <a:solidFill>
          <a:srgbClr val="FFFFFF"/>
        </a:solidFill>
        <a:ln w="3175">
          <a:solidFill>
            <a:schemeClr val="bg1"/>
          </a:solidFill>
          <a:prstDash val="solid"/>
        </a:ln>
      </c:spPr>
      <c:txPr>
        <a:bodyPr/>
        <a:lstStyle/>
        <a:p>
          <a:pPr>
            <a:defRPr sz="1400" b="0" i="0" u="none" strike="noStrike" baseline="0">
              <a:solidFill>
                <a:srgbClr val="000000"/>
              </a:solidFill>
              <a:latin typeface="Arial"/>
              <a:ea typeface="Arial"/>
              <a:cs typeface="Arial"/>
            </a:defRPr>
          </a:pPr>
          <a:endParaRPr lang="lt-LT"/>
        </a:p>
      </c:txPr>
    </c:legend>
    <c:plotVisOnly val="1"/>
    <c:dispBlanksAs val="gap"/>
    <c:showDLblsOverMax val="0"/>
  </c:chart>
  <c:spPr>
    <a:solidFill>
      <a:srgbClr val="FFFFFF"/>
    </a:solidFill>
    <a:ln w="3175">
      <a:solidFill>
        <a:sysClr val="window" lastClr="FFFFFF">
          <a:lumMod val="65000"/>
        </a:sysClr>
      </a:solidFill>
      <a:prstDash val="solid"/>
    </a:ln>
  </c:spPr>
  <c:txPr>
    <a:bodyPr/>
    <a:lstStyle/>
    <a:p>
      <a:pPr>
        <a:defRPr sz="800" b="0" i="0" u="none" strike="noStrike" baseline="0">
          <a:solidFill>
            <a:srgbClr val="000000"/>
          </a:solidFill>
          <a:latin typeface="Arial"/>
          <a:ea typeface="Arial"/>
          <a:cs typeface="Arial"/>
        </a:defRPr>
      </a:pPr>
      <a:endParaRPr lang="lt-LT"/>
    </a:p>
  </c:txPr>
  <c:externalData r:id="rId2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lt-L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>
        <c:manualLayout>
          <c:layoutTarget val="inner"/>
          <c:xMode val="edge"/>
          <c:yMode val="edge"/>
          <c:x val="4.536640800334741E-2"/>
          <c:y val="4.3093871356350621E-2"/>
          <c:w val="0.94134856784206322"/>
          <c:h val="0.64600819334190995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'[7_KC_BR_2018.xlsx]Lapas1'!$C$78</c:f>
              <c:strCache>
                <c:ptCount val="1"/>
                <c:pt idx="0">
                  <c:v>Didžioji salė</c:v>
                </c:pt>
              </c:strCache>
            </c:strRef>
          </c:tx>
          <c:spPr>
            <a:solidFill>
              <a:srgbClr val="4F81BD"/>
            </a:solidFill>
            <a:ln w="25400">
              <a:noFill/>
            </a:ln>
            <a:scene3d>
              <a:camera prst="orthographicFront"/>
              <a:lightRig rig="threePt" dir="t"/>
            </a:scene3d>
            <a:sp3d>
              <a:bevelT/>
            </a:sp3d>
          </c:spPr>
          <c:invertIfNegative val="0"/>
          <c:dLbls>
            <c:spPr>
              <a:noFill/>
              <a:ln w="25400">
                <a:noFill/>
              </a:ln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400" b="0" i="0" u="none" strike="noStrike" baseline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</a:defRPr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'[7_KC_BR_2018.xlsx]Lapas1'!$D$77:$F$77</c:f>
              <c:strCache>
                <c:ptCount val="3"/>
                <c:pt idx="0">
                  <c:v>pajamos </c:v>
                </c:pt>
                <c:pt idx="1">
                  <c:v>renginių skaičius</c:v>
                </c:pt>
                <c:pt idx="2">
                  <c:v>lankytojų skaičius </c:v>
                </c:pt>
              </c:strCache>
            </c:strRef>
          </c:cat>
          <c:val>
            <c:numRef>
              <c:f>'[7_KC_BR_2018.xlsx]Lapas1'!$D$78:$F$78</c:f>
              <c:numCache>
                <c:formatCode>0</c:formatCode>
                <c:ptCount val="3"/>
                <c:pt idx="0">
                  <c:v>67.68699373170044</c:v>
                </c:pt>
                <c:pt idx="1">
                  <c:v>49.130434782608695</c:v>
                </c:pt>
                <c:pt idx="2">
                  <c:v>84.525100066711147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3844-4475-AB2D-58DCE17D5C54}"/>
            </c:ext>
          </c:extLst>
        </c:ser>
        <c:ser>
          <c:idx val="1"/>
          <c:order val="1"/>
          <c:tx>
            <c:strRef>
              <c:f>'[7_KC_BR_2018.xlsx]Lapas1'!$C$79</c:f>
              <c:strCache>
                <c:ptCount val="1"/>
                <c:pt idx="0">
                  <c:v>Mažoji salė</c:v>
                </c:pt>
              </c:strCache>
            </c:strRef>
          </c:tx>
          <c:spPr>
            <a:solidFill>
              <a:srgbClr val="C0504D"/>
            </a:solidFill>
            <a:ln w="25400">
              <a:noFill/>
            </a:ln>
            <a:scene3d>
              <a:camera prst="orthographicFront"/>
              <a:lightRig rig="threePt" dir="t"/>
            </a:scene3d>
            <a:sp3d>
              <a:bevelT/>
            </a:sp3d>
          </c:spPr>
          <c:invertIfNegative val="0"/>
          <c:dLbls>
            <c:spPr>
              <a:noFill/>
              <a:ln w="25400">
                <a:noFill/>
              </a:ln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400" b="0" i="0" u="none" strike="noStrike" baseline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</a:defRPr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'[7_KC_BR_2018.xlsx]Lapas1'!$D$77:$F$77</c:f>
              <c:strCache>
                <c:ptCount val="3"/>
                <c:pt idx="0">
                  <c:v>pajamos </c:v>
                </c:pt>
                <c:pt idx="1">
                  <c:v>renginių skaičius</c:v>
                </c:pt>
                <c:pt idx="2">
                  <c:v>lankytojų skaičius </c:v>
                </c:pt>
              </c:strCache>
            </c:strRef>
          </c:cat>
          <c:val>
            <c:numRef>
              <c:f>'[7_KC_BR_2018.xlsx]Lapas1'!$D$79:$F$79</c:f>
              <c:numCache>
                <c:formatCode>0</c:formatCode>
                <c:ptCount val="3"/>
                <c:pt idx="0">
                  <c:v>0.78817254665009362</c:v>
                </c:pt>
                <c:pt idx="1">
                  <c:v>6.5217391304347823</c:v>
                </c:pt>
                <c:pt idx="2">
                  <c:v>1.0590393595730487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3844-4475-AB2D-58DCE17D5C54}"/>
            </c:ext>
          </c:extLst>
        </c:ser>
        <c:ser>
          <c:idx val="2"/>
          <c:order val="2"/>
          <c:tx>
            <c:strRef>
              <c:f>'[7_KC_BR_2018.xlsx]Lapas1'!$C$80</c:f>
              <c:strCache>
                <c:ptCount val="1"/>
                <c:pt idx="0">
                  <c:v>Renginių salė</c:v>
                </c:pt>
              </c:strCache>
            </c:strRef>
          </c:tx>
          <c:spPr>
            <a:solidFill>
              <a:srgbClr val="9BBB59"/>
            </a:solidFill>
            <a:ln w="25400">
              <a:noFill/>
            </a:ln>
            <a:scene3d>
              <a:camera prst="orthographicFront"/>
              <a:lightRig rig="threePt" dir="t"/>
            </a:scene3d>
            <a:sp3d>
              <a:bevelT/>
            </a:sp3d>
          </c:spPr>
          <c:invertIfNegative val="0"/>
          <c:dLbls>
            <c:spPr>
              <a:noFill/>
              <a:ln w="25400">
                <a:noFill/>
              </a:ln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400" b="0" i="0" u="none" strike="noStrike" baseline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</a:defRPr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'[7_KC_BR_2018.xlsx]Lapas1'!$D$77:$F$77</c:f>
              <c:strCache>
                <c:ptCount val="3"/>
                <c:pt idx="0">
                  <c:v>pajamos </c:v>
                </c:pt>
                <c:pt idx="1">
                  <c:v>renginių skaičius</c:v>
                </c:pt>
                <c:pt idx="2">
                  <c:v>lankytojų skaičius </c:v>
                </c:pt>
              </c:strCache>
            </c:strRef>
          </c:cat>
          <c:val>
            <c:numRef>
              <c:f>'[7_KC_BR_2018.xlsx]Lapas1'!$D$80:$F$80</c:f>
              <c:numCache>
                <c:formatCode>0</c:formatCode>
                <c:ptCount val="3"/>
                <c:pt idx="0">
                  <c:v>29.225704064213421</c:v>
                </c:pt>
                <c:pt idx="1">
                  <c:v>27.391304347826086</c:v>
                </c:pt>
                <c:pt idx="2">
                  <c:v>12.883589059372916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2-3844-4475-AB2D-58DCE17D5C54}"/>
            </c:ext>
          </c:extLst>
        </c:ser>
        <c:ser>
          <c:idx val="3"/>
          <c:order val="3"/>
          <c:tx>
            <c:strRef>
              <c:f>'[7_KC_BR_2018.xlsx]Lapas1'!$C$81</c:f>
              <c:strCache>
                <c:ptCount val="1"/>
                <c:pt idx="0">
                  <c:v>Konferencijų salė</c:v>
                </c:pt>
              </c:strCache>
            </c:strRef>
          </c:tx>
          <c:spPr>
            <a:solidFill>
              <a:srgbClr val="8064A2"/>
            </a:solidFill>
            <a:ln w="25400">
              <a:noFill/>
            </a:ln>
            <a:scene3d>
              <a:camera prst="orthographicFront"/>
              <a:lightRig rig="threePt" dir="t"/>
            </a:scene3d>
            <a:sp3d>
              <a:bevelT/>
            </a:sp3d>
          </c:spPr>
          <c:invertIfNegative val="0"/>
          <c:dLbls>
            <c:spPr>
              <a:noFill/>
              <a:ln w="25400">
                <a:noFill/>
              </a:ln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400" b="0" i="0" u="none" strike="noStrike" baseline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</a:defRPr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'[7_KC_BR_2018.xlsx]Lapas1'!$D$77:$F$77</c:f>
              <c:strCache>
                <c:ptCount val="3"/>
                <c:pt idx="0">
                  <c:v>pajamos </c:v>
                </c:pt>
                <c:pt idx="1">
                  <c:v>renginių skaičius</c:v>
                </c:pt>
                <c:pt idx="2">
                  <c:v>lankytojų skaičius </c:v>
                </c:pt>
              </c:strCache>
            </c:strRef>
          </c:cat>
          <c:val>
            <c:numRef>
              <c:f>'[7_KC_BR_2018.xlsx]Lapas1'!$D$81:$F$81</c:f>
              <c:numCache>
                <c:formatCode>0</c:formatCode>
                <c:ptCount val="3"/>
                <c:pt idx="0">
                  <c:v>0.55256808408655855</c:v>
                </c:pt>
                <c:pt idx="1">
                  <c:v>9.5652173913043477</c:v>
                </c:pt>
                <c:pt idx="2">
                  <c:v>0.5983155436957972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3-3844-4475-AB2D-58DCE17D5C54}"/>
            </c:ext>
          </c:extLst>
        </c:ser>
        <c:ser>
          <c:idx val="4"/>
          <c:order val="4"/>
          <c:tx>
            <c:strRef>
              <c:f>'[7_KC_BR_2018.xlsx]Lapas1'!$C$82</c:f>
              <c:strCache>
                <c:ptCount val="1"/>
                <c:pt idx="0">
                  <c:v>Kitos rūmų patalpos</c:v>
                </c:pt>
              </c:strCache>
            </c:strRef>
          </c:tx>
          <c:spPr>
            <a:solidFill>
              <a:srgbClr val="FFC000">
                <a:lumMod val="60000"/>
                <a:lumOff val="40000"/>
              </a:srgbClr>
            </a:solidFill>
            <a:ln w="25400">
              <a:noFill/>
            </a:ln>
            <a:scene3d>
              <a:camera prst="orthographicFront"/>
              <a:lightRig rig="threePt" dir="t"/>
            </a:scene3d>
            <a:sp3d>
              <a:bevelT/>
            </a:sp3d>
          </c:spPr>
          <c:invertIfNegative val="0"/>
          <c:dLbls>
            <c:spPr>
              <a:noFill/>
              <a:ln w="25400">
                <a:noFill/>
              </a:ln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400" b="0" i="0" u="none" strike="noStrike" baseline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</a:defRPr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'[7_KC_BR_2018.xlsx]Lapas1'!$D$77:$F$77</c:f>
              <c:strCache>
                <c:ptCount val="3"/>
                <c:pt idx="0">
                  <c:v>pajamos </c:v>
                </c:pt>
                <c:pt idx="1">
                  <c:v>renginių skaičius</c:v>
                </c:pt>
                <c:pt idx="2">
                  <c:v>lankytojų skaičius </c:v>
                </c:pt>
              </c:strCache>
            </c:strRef>
          </c:cat>
          <c:val>
            <c:numRef>
              <c:f>'[7_KC_BR_2018.xlsx]Lapas1'!$D$82:$F$82</c:f>
              <c:numCache>
                <c:formatCode>0</c:formatCode>
                <c:ptCount val="3"/>
                <c:pt idx="0">
                  <c:v>1.7465615733494726</c:v>
                </c:pt>
                <c:pt idx="1">
                  <c:v>7.3913043478260869</c:v>
                </c:pt>
                <c:pt idx="2">
                  <c:v>0.93395597064709801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4-3844-4475-AB2D-58DCE17D5C5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405036704"/>
        <c:axId val="405045952"/>
      </c:barChart>
      <c:catAx>
        <c:axId val="40503670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vert="horz"/>
          <a:lstStyle/>
          <a:p>
            <a:pPr>
              <a:defRPr sz="1600" b="0" i="0" u="none" strike="noStrike" baseline="0">
                <a:solidFill>
                  <a:srgbClr val="333333"/>
                </a:solidFill>
                <a:latin typeface="Calibri"/>
                <a:ea typeface="Calibri"/>
                <a:cs typeface="Calibri"/>
              </a:defRPr>
            </a:pPr>
            <a:endParaRPr lang="lt-LT"/>
          </a:p>
        </c:txPr>
        <c:crossAx val="405045952"/>
        <c:crosses val="autoZero"/>
        <c:auto val="1"/>
        <c:lblAlgn val="ctr"/>
        <c:lblOffset val="100"/>
        <c:noMultiLvlLbl val="0"/>
      </c:catAx>
      <c:valAx>
        <c:axId val="40504595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ysClr val="window" lastClr="FFFFFF">
                  <a:lumMod val="65000"/>
                </a:sysClr>
              </a:solidFill>
              <a:round/>
            </a:ln>
            <a:effectLst/>
          </c:spPr>
        </c:majorGridlines>
        <c:numFmt formatCode="0" sourceLinked="1"/>
        <c:majorTickMark val="none"/>
        <c:minorTickMark val="none"/>
        <c:tickLblPos val="nextTo"/>
        <c:spPr>
          <a:ln w="9525">
            <a:noFill/>
          </a:ln>
        </c:spPr>
        <c:txPr>
          <a:bodyPr rot="0" vert="horz"/>
          <a:lstStyle/>
          <a:p>
            <a:pPr>
              <a:defRPr sz="1600" b="1" i="0" u="none" strike="noStrike" baseline="0">
                <a:solidFill>
                  <a:srgbClr val="333333"/>
                </a:solidFill>
                <a:latin typeface="Calibri"/>
                <a:ea typeface="Calibri"/>
                <a:cs typeface="Calibri"/>
              </a:defRPr>
            </a:pPr>
            <a:endParaRPr lang="lt-LT"/>
          </a:p>
        </c:txPr>
        <c:crossAx val="405036704"/>
        <c:crosses val="autoZero"/>
        <c:crossBetween val="between"/>
      </c:valAx>
      <c:spPr>
        <a:pattFill prst="pct70">
          <a:fgClr>
            <a:srgbClr val="4472C4">
              <a:lumMod val="20000"/>
              <a:lumOff val="80000"/>
            </a:srgbClr>
          </a:fgClr>
          <a:bgClr>
            <a:sysClr val="window" lastClr="FFFFFF"/>
          </a:bgClr>
        </a:pattFill>
        <a:ln w="25400">
          <a:noFill/>
        </a:ln>
      </c:spPr>
    </c:plotArea>
    <c:legend>
      <c:legendPos val="b"/>
      <c:overlay val="0"/>
      <c:spPr>
        <a:noFill/>
        <a:ln w="25400">
          <a:noFill/>
        </a:ln>
      </c:spPr>
      <c:txPr>
        <a:bodyPr/>
        <a:lstStyle/>
        <a:p>
          <a:pPr>
            <a:defRPr sz="1600" b="0" i="0" u="none" strike="noStrike" baseline="0">
              <a:solidFill>
                <a:srgbClr val="333333"/>
              </a:solidFill>
              <a:latin typeface="Calibri"/>
              <a:ea typeface="Calibri"/>
              <a:cs typeface="Calibri"/>
            </a:defRPr>
          </a:pPr>
          <a:endParaRPr lang="lt-LT"/>
        </a:p>
      </c:txPr>
    </c:legend>
    <c:plotVisOnly val="1"/>
    <c:dispBlanksAs val="gap"/>
    <c:showDLblsOverMax val="0"/>
  </c:chart>
  <c:spPr>
    <a:solidFill>
      <a:schemeClr val="bg1"/>
    </a:solidFill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lt-LT"/>
    </a:p>
  </c:txPr>
  <c:externalData r:id="rId2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lt-L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view3D>
      <c:rotX val="15"/>
      <c:rotY val="20"/>
      <c:depthPercent val="100"/>
      <c:rAngAx val="1"/>
    </c:view3D>
    <c:floor>
      <c:thickness val="0"/>
      <c:spPr>
        <a:solidFill>
          <a:srgbClr val="70AD47">
            <a:lumMod val="40000"/>
            <a:lumOff val="60000"/>
          </a:srgbClr>
        </a:solidFill>
        <a:ln w="6350">
          <a:noFill/>
        </a:ln>
      </c:spPr>
    </c:floor>
    <c:sideWall>
      <c:thickness val="0"/>
      <c:spPr>
        <a:noFill/>
        <a:ln w="25400">
          <a:noFill/>
        </a:ln>
      </c:spPr>
    </c:sideWall>
    <c:backWall>
      <c:thickness val="0"/>
      <c:spPr>
        <a:noFill/>
        <a:ln w="25400">
          <a:noFill/>
        </a:ln>
      </c:spPr>
    </c:backWall>
    <c:plotArea>
      <c:layout>
        <c:manualLayout>
          <c:layoutTarget val="inner"/>
          <c:xMode val="edge"/>
          <c:yMode val="edge"/>
          <c:x val="3.3643444026018487E-2"/>
          <c:y val="3.4192011744433551E-2"/>
          <c:w val="0.95307153181939219"/>
          <c:h val="0.72988722089619318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'Sheet1 (2)'!$A$257</c:f>
              <c:strCache>
                <c:ptCount val="1"/>
                <c:pt idx="0">
                  <c:v>2014</c:v>
                </c:pt>
              </c:strCache>
            </c:strRef>
          </c:tx>
          <c:spPr>
            <a:solidFill>
              <a:srgbClr val="5B9BD5"/>
            </a:solidFill>
            <a:ln w="25400">
              <a:noFill/>
            </a:ln>
            <a:scene3d>
              <a:camera prst="orthographicFront"/>
              <a:lightRig rig="threePt" dir="t"/>
            </a:scene3d>
            <a:sp3d>
              <a:bevelT/>
            </a:sp3d>
          </c:spPr>
          <c:invertIfNegative val="0"/>
          <c:dLbls>
            <c:dLbl>
              <c:idx val="0"/>
              <c:layout>
                <c:manualLayout>
                  <c:x val="7.1588366890380315E-3"/>
                  <c:y val="4.6296296296295444E-3"/>
                </c:manualLayout>
              </c:layout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1200" b="0" i="0" u="none" strike="noStrike" baseline="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lt-LT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-2.953706873597322E-3"/>
                  <c:y val="-1.4593212478552574E-2"/>
                </c:manualLayout>
              </c:layout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1200" b="0" i="0" u="none" strike="noStrike" baseline="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lt-LT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 w="25400">
                <a:noFill/>
              </a:ln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200" b="0" i="0" u="none" strike="noStrike" baseline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</a:defRPr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'Sheet1 (2)'!$B$254:$E$254</c:f>
              <c:strCache>
                <c:ptCount val="4"/>
                <c:pt idx="0">
                  <c:v>Finansuoti projektai </c:v>
                </c:pt>
                <c:pt idx="1">
                  <c:v>Gautas finansavimas (tūkst. Eur)</c:v>
                </c:pt>
                <c:pt idx="2">
                  <c:v>Iš miesto savivaldybės (tūkst. Eur)</c:v>
                </c:pt>
                <c:pt idx="3">
                  <c:v>Iš kitų fondų (tūkst. Eur)</c:v>
                </c:pt>
              </c:strCache>
            </c:strRef>
          </c:cat>
          <c:val>
            <c:numRef>
              <c:f>'Sheet1 (2)'!$B$257:$E$257</c:f>
              <c:numCache>
                <c:formatCode>0.00</c:formatCode>
                <c:ptCount val="4"/>
                <c:pt idx="0" formatCode="0">
                  <c:v>11</c:v>
                </c:pt>
                <c:pt idx="1">
                  <c:v>26.67400370713624</c:v>
                </c:pt>
                <c:pt idx="2">
                  <c:v>7.8487025023169608</c:v>
                </c:pt>
                <c:pt idx="3">
                  <c:v>18.825301204819279</c:v>
                </c:pt>
              </c:numCache>
            </c:numRef>
          </c:val>
        </c:ser>
        <c:ser>
          <c:idx val="1"/>
          <c:order val="1"/>
          <c:tx>
            <c:strRef>
              <c:f>'Sheet1 (2)'!$A$258</c:f>
              <c:strCache>
                <c:ptCount val="1"/>
                <c:pt idx="0">
                  <c:v>2015</c:v>
                </c:pt>
              </c:strCache>
            </c:strRef>
          </c:tx>
          <c:spPr>
            <a:solidFill>
              <a:srgbClr val="ED7D31"/>
            </a:solidFill>
            <a:ln w="25400">
              <a:noFill/>
            </a:ln>
            <a:scene3d>
              <a:camera prst="orthographicFront"/>
              <a:lightRig rig="threePt" dir="t"/>
            </a:scene3d>
            <a:sp3d>
              <a:bevelT/>
            </a:sp3d>
          </c:spPr>
          <c:invertIfNegative val="0"/>
          <c:dLbls>
            <c:dLbl>
              <c:idx val="0"/>
              <c:layout>
                <c:manualLayout>
                  <c:x val="7.1588366890379986E-3"/>
                  <c:y val="-8.4875562720133283E-17"/>
                </c:manualLayout>
              </c:layout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1200" b="0" i="0" u="none" strike="noStrike" baseline="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lt-LT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-2.0085396934078894E-3"/>
                  <c:y val="-7.0449595044099079E-3"/>
                </c:manualLayout>
              </c:layout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1200" b="0" i="0" u="none" strike="noStrike" baseline="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lt-LT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1.3285024154589372E-2"/>
                  <c:y val="-8.7559274871315436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4.0301076495871026E-3"/>
                  <c:y val="-5.8372849914210293E-3"/>
                </c:manualLayout>
              </c:layout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1200" b="0" i="0" u="none" strike="noStrike" baseline="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lt-LT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 w="25400">
                <a:noFill/>
              </a:ln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200" b="0" i="0" u="none" strike="noStrike" baseline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</a:defRPr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'Sheet1 (2)'!$B$254:$E$254</c:f>
              <c:strCache>
                <c:ptCount val="4"/>
                <c:pt idx="0">
                  <c:v>Finansuoti projektai </c:v>
                </c:pt>
                <c:pt idx="1">
                  <c:v>Gautas finansavimas (tūkst. Eur)</c:v>
                </c:pt>
                <c:pt idx="2">
                  <c:v>Iš miesto savivaldybės (tūkst. Eur)</c:v>
                </c:pt>
                <c:pt idx="3">
                  <c:v>Iš kitų fondų (tūkst. Eur)</c:v>
                </c:pt>
              </c:strCache>
            </c:strRef>
          </c:cat>
          <c:val>
            <c:numRef>
              <c:f>'Sheet1 (2)'!$B$258:$E$258</c:f>
              <c:numCache>
                <c:formatCode>0.00</c:formatCode>
                <c:ptCount val="4"/>
                <c:pt idx="0" formatCode="0">
                  <c:v>10</c:v>
                </c:pt>
                <c:pt idx="1">
                  <c:v>32.39</c:v>
                </c:pt>
                <c:pt idx="2">
                  <c:v>6.62</c:v>
                </c:pt>
                <c:pt idx="3">
                  <c:v>25.77</c:v>
                </c:pt>
              </c:numCache>
            </c:numRef>
          </c:val>
        </c:ser>
        <c:ser>
          <c:idx val="2"/>
          <c:order val="2"/>
          <c:tx>
            <c:strRef>
              <c:f>'Sheet1 (2)'!$A$259</c:f>
              <c:strCache>
                <c:ptCount val="1"/>
                <c:pt idx="0">
                  <c:v>2016</c:v>
                </c:pt>
              </c:strCache>
            </c:strRef>
          </c:tx>
          <c:spPr>
            <a:solidFill>
              <a:srgbClr val="A5A5A5"/>
            </a:solidFill>
            <a:ln w="25400">
              <a:noFill/>
            </a:ln>
            <a:scene3d>
              <a:camera prst="orthographicFront"/>
              <a:lightRig rig="threePt" dir="t"/>
            </a:scene3d>
            <a:sp3d>
              <a:bevelT/>
            </a:sp3d>
          </c:spPr>
          <c:invertIfNegative val="0"/>
          <c:dLbls>
            <c:dLbl>
              <c:idx val="0"/>
              <c:layout>
                <c:manualLayout>
                  <c:x val="8.948545861297539E-3"/>
                  <c:y val="-8.4875562720133283E-17"/>
                </c:manualLayout>
              </c:layout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1200" b="0" i="0" u="none" strike="noStrike" baseline="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lt-LT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1.0825820685457751E-2"/>
                  <c:y val="-9.963602000120423E-3"/>
                </c:manualLayout>
              </c:layout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1200" b="0" i="0" u="none" strike="noStrike" baseline="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lt-LT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4.8309178743960466E-3"/>
                  <c:y val="-5.3507827627702014E-17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1.302236676937122E-2"/>
                  <c:y val="-1.1674569982842059E-2"/>
                </c:manualLayout>
              </c:layout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1200" b="0" i="0" u="none" strike="noStrike" baseline="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lt-LT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 w="25400">
                <a:noFill/>
              </a:ln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200" b="0" i="0" u="none" strike="noStrike" baseline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</a:defRPr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'Sheet1 (2)'!$B$254:$E$254</c:f>
              <c:strCache>
                <c:ptCount val="4"/>
                <c:pt idx="0">
                  <c:v>Finansuoti projektai </c:v>
                </c:pt>
                <c:pt idx="1">
                  <c:v>Gautas finansavimas (tūkst. Eur)</c:v>
                </c:pt>
                <c:pt idx="2">
                  <c:v>Iš miesto savivaldybės (tūkst. Eur)</c:v>
                </c:pt>
                <c:pt idx="3">
                  <c:v>Iš kitų fondų (tūkst. Eur)</c:v>
                </c:pt>
              </c:strCache>
            </c:strRef>
          </c:cat>
          <c:val>
            <c:numRef>
              <c:f>'Sheet1 (2)'!$B$259:$E$259</c:f>
              <c:numCache>
                <c:formatCode>0.0</c:formatCode>
                <c:ptCount val="4"/>
                <c:pt idx="0" formatCode="0">
                  <c:v>10</c:v>
                </c:pt>
                <c:pt idx="1">
                  <c:v>33.501000000000005</c:v>
                </c:pt>
                <c:pt idx="2">
                  <c:v>17.401</c:v>
                </c:pt>
                <c:pt idx="3">
                  <c:v>16.100000000000001</c:v>
                </c:pt>
              </c:numCache>
            </c:numRef>
          </c:val>
        </c:ser>
        <c:ser>
          <c:idx val="3"/>
          <c:order val="3"/>
          <c:tx>
            <c:strRef>
              <c:f>'Sheet1 (2)'!$A$260</c:f>
              <c:strCache>
                <c:ptCount val="1"/>
                <c:pt idx="0">
                  <c:v>2017</c:v>
                </c:pt>
              </c:strCache>
            </c:strRef>
          </c:tx>
          <c:spPr>
            <a:solidFill>
              <a:srgbClr val="FFC000"/>
            </a:solidFill>
            <a:ln w="25400">
              <a:noFill/>
            </a:ln>
            <a:scene3d>
              <a:camera prst="orthographicFront"/>
              <a:lightRig rig="threePt" dir="t"/>
            </a:scene3d>
            <a:sp3d>
              <a:bevelT/>
            </a:sp3d>
          </c:spPr>
          <c:invertIfNegative val="0"/>
          <c:dLbls>
            <c:dLbl>
              <c:idx val="0"/>
              <c:layout>
                <c:manualLayout>
                  <c:x val="1.0738255033557046E-2"/>
                  <c:y val="0"/>
                </c:manualLayout>
              </c:layout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1200" b="0" i="0" u="none" strike="noStrike" baseline="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lt-LT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1.073823652478214E-2"/>
                  <c:y val="-7.5482529741427197E-3"/>
                </c:manualLayout>
              </c:layout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1200" b="0" i="0" u="none" strike="noStrike" baseline="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lt-LT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1.0869565217391216E-2"/>
                  <c:y val="-5.8372849914210293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8.948545861297539E-3"/>
                  <c:y val="-4.2437781360066642E-17"/>
                </c:manualLayout>
              </c:layout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1200" b="0" i="0" u="none" strike="noStrike" baseline="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lt-LT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 w="25400">
                <a:noFill/>
              </a:ln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200" b="0" i="0" u="none" strike="noStrike" baseline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</a:defRPr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'Sheet1 (2)'!$B$254:$E$254</c:f>
              <c:strCache>
                <c:ptCount val="4"/>
                <c:pt idx="0">
                  <c:v>Finansuoti projektai </c:v>
                </c:pt>
                <c:pt idx="1">
                  <c:v>Gautas finansavimas (tūkst. Eur)</c:v>
                </c:pt>
                <c:pt idx="2">
                  <c:v>Iš miesto savivaldybės (tūkst. Eur)</c:v>
                </c:pt>
                <c:pt idx="3">
                  <c:v>Iš kitų fondų (tūkst. Eur)</c:v>
                </c:pt>
              </c:strCache>
            </c:strRef>
          </c:cat>
          <c:val>
            <c:numRef>
              <c:f>'Sheet1 (2)'!$B$260:$E$260</c:f>
              <c:numCache>
                <c:formatCode>0.0</c:formatCode>
                <c:ptCount val="4"/>
                <c:pt idx="0" formatCode="0">
                  <c:v>7</c:v>
                </c:pt>
                <c:pt idx="1">
                  <c:v>16.3</c:v>
                </c:pt>
                <c:pt idx="2">
                  <c:v>9.4</c:v>
                </c:pt>
                <c:pt idx="3">
                  <c:v>6.9</c:v>
                </c:pt>
              </c:numCache>
            </c:numRef>
          </c:val>
        </c:ser>
        <c:ser>
          <c:idx val="4"/>
          <c:order val="4"/>
          <c:tx>
            <c:strRef>
              <c:f>'Sheet1 (2)'!$A$261</c:f>
              <c:strCache>
                <c:ptCount val="1"/>
                <c:pt idx="0">
                  <c:v>2018</c:v>
                </c:pt>
              </c:strCache>
            </c:strRef>
          </c:tx>
          <c:spPr>
            <a:solidFill>
              <a:srgbClr val="C00000"/>
            </a:solidFill>
            <a:scene3d>
              <a:camera prst="orthographicFront"/>
              <a:lightRig rig="threePt" dir="t"/>
            </a:scene3d>
            <a:sp3d>
              <a:bevelT/>
            </a:sp3d>
          </c:spPr>
          <c:invertIfNegative val="0"/>
          <c:dLbls>
            <c:dLbl>
              <c:idx val="0"/>
              <c:layout>
                <c:manualLayout>
                  <c:x val="7.1588366890380315E-3"/>
                  <c:y val="-4.6296296296296294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8.948545861297473E-3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8.9923542165924915E-3"/>
                  <c:y val="-5.8372849914210293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1.0738255033556916E-2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 w="25400">
                <a:noFill/>
              </a:ln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200"/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'Sheet1 (2)'!$B$254:$E$254</c:f>
              <c:strCache>
                <c:ptCount val="4"/>
                <c:pt idx="0">
                  <c:v>Finansuoti projektai </c:v>
                </c:pt>
                <c:pt idx="1">
                  <c:v>Gautas finansavimas (tūkst. Eur)</c:v>
                </c:pt>
                <c:pt idx="2">
                  <c:v>Iš miesto savivaldybės (tūkst. Eur)</c:v>
                </c:pt>
                <c:pt idx="3">
                  <c:v>Iš kitų fondų (tūkst. Eur)</c:v>
                </c:pt>
              </c:strCache>
            </c:strRef>
          </c:cat>
          <c:val>
            <c:numRef>
              <c:f>'Sheet1 (2)'!$B$261:$E$261</c:f>
              <c:numCache>
                <c:formatCode>General</c:formatCode>
                <c:ptCount val="4"/>
                <c:pt idx="0">
                  <c:v>7</c:v>
                </c:pt>
                <c:pt idx="1">
                  <c:v>35.020000000000003</c:v>
                </c:pt>
                <c:pt idx="2">
                  <c:v>5.0199999999999996</c:v>
                </c:pt>
                <c:pt idx="3">
                  <c:v>30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405042688"/>
        <c:axId val="405047584"/>
        <c:axId val="0"/>
      </c:bar3DChart>
      <c:catAx>
        <c:axId val="40504268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ln w="6350">
            <a:noFill/>
          </a:ln>
        </c:spPr>
        <c:txPr>
          <a:bodyPr rot="0" vert="horz"/>
          <a:lstStyle/>
          <a:p>
            <a:pPr>
              <a:defRPr sz="1400" b="1" i="0" u="none" strike="noStrike" baseline="0">
                <a:solidFill>
                  <a:srgbClr val="333333"/>
                </a:solidFill>
                <a:latin typeface="Calibri"/>
                <a:ea typeface="Calibri"/>
                <a:cs typeface="Calibri"/>
              </a:defRPr>
            </a:pPr>
            <a:endParaRPr lang="lt-LT"/>
          </a:p>
        </c:txPr>
        <c:crossAx val="405047584"/>
        <c:crosses val="autoZero"/>
        <c:auto val="1"/>
        <c:lblAlgn val="ctr"/>
        <c:lblOffset val="100"/>
        <c:noMultiLvlLbl val="0"/>
      </c:catAx>
      <c:valAx>
        <c:axId val="40504758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ysClr val="window" lastClr="FFFFFF">
                  <a:lumMod val="75000"/>
                </a:sysClr>
              </a:solidFill>
              <a:round/>
            </a:ln>
            <a:effectLst/>
          </c:spPr>
        </c:majorGridlines>
        <c:numFmt formatCode="0" sourceLinked="1"/>
        <c:majorTickMark val="none"/>
        <c:minorTickMark val="none"/>
        <c:tickLblPos val="nextTo"/>
        <c:spPr>
          <a:ln w="6350">
            <a:noFill/>
          </a:ln>
        </c:spPr>
        <c:txPr>
          <a:bodyPr rot="0" vert="horz"/>
          <a:lstStyle/>
          <a:p>
            <a:pPr>
              <a:defRPr sz="1200" b="1" i="0" u="none" strike="noStrike" baseline="0">
                <a:solidFill>
                  <a:srgbClr val="333333"/>
                </a:solidFill>
                <a:latin typeface="Calibri"/>
                <a:ea typeface="Calibri"/>
                <a:cs typeface="Calibri"/>
              </a:defRPr>
            </a:pPr>
            <a:endParaRPr lang="lt-LT"/>
          </a:p>
        </c:txPr>
        <c:crossAx val="405042688"/>
        <c:crosses val="autoZero"/>
        <c:crossBetween val="between"/>
      </c:valAx>
      <c:spPr>
        <a:pattFill prst="pct70">
          <a:fgClr>
            <a:srgbClr val="4472C4">
              <a:lumMod val="20000"/>
              <a:lumOff val="80000"/>
            </a:srgbClr>
          </a:fgClr>
          <a:bgClr>
            <a:sysClr val="window" lastClr="FFFFFF"/>
          </a:bgClr>
        </a:pattFill>
        <a:ln w="25400">
          <a:noFill/>
        </a:ln>
      </c:spPr>
    </c:plotArea>
    <c:legend>
      <c:legendPos val="b"/>
      <c:layout>
        <c:manualLayout>
          <c:xMode val="edge"/>
          <c:yMode val="edge"/>
          <c:x val="0.26898151318041769"/>
          <c:y val="0.91559584661085858"/>
          <c:w val="0.47773745673095214"/>
          <c:h val="6.6892298414878371E-2"/>
        </c:manualLayout>
      </c:layout>
      <c:overlay val="0"/>
      <c:spPr>
        <a:noFill/>
        <a:ln w="25400">
          <a:noFill/>
        </a:ln>
      </c:spPr>
      <c:txPr>
        <a:bodyPr/>
        <a:lstStyle/>
        <a:p>
          <a:pPr>
            <a:defRPr sz="1400" b="0" i="0" u="none" strike="noStrike" baseline="0">
              <a:solidFill>
                <a:srgbClr val="333333"/>
              </a:solidFill>
              <a:latin typeface="Calibri"/>
              <a:ea typeface="Calibri"/>
              <a:cs typeface="Calibri"/>
            </a:defRPr>
          </a:pPr>
          <a:endParaRPr lang="lt-LT"/>
        </a:p>
      </c:txPr>
    </c:legend>
    <c:plotVisOnly val="1"/>
    <c:dispBlanksAs val="gap"/>
    <c:showDLblsOverMax val="0"/>
  </c:chart>
  <c:spPr>
    <a:solidFill>
      <a:schemeClr val="bg1"/>
    </a:solidFill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lt-LT"/>
    </a:p>
  </c:txPr>
  <c:externalData r:id="rId2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withinLinear" id="18">
  <a:schemeClr val="accent5"/>
</cs:colorStyle>
</file>

<file path=ppt/charts/style1.xml><?xml version="1.0" encoding="utf-8"?>
<cs:chartStyle xmlns:cs="http://schemas.microsoft.com/office/drawing/2012/chartStyle" xmlns:a="http://schemas.openxmlformats.org/drawingml/2006/main" id="102">
  <cs:axisTitle>
    <cs:lnRef idx="0"/>
    <cs:fillRef idx="0"/>
    <cs:effectRef idx="0"/>
    <cs:fontRef idx="minor">
      <a:schemeClr val="tx1"/>
    </cs:fontRef>
    <cs:defRPr sz="1000" b="1" kern="1200"/>
  </cs:axisTitle>
  <cs:category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categoryAxis>
  <cs:chartArea mods="allowNoFillOverride allowNoLineOverride">
    <cs:lnRef idx="1">
      <a:schemeClr val="tx1">
        <a:tint val="75000"/>
      </a:schemeClr>
    </cs:lnRef>
    <cs:fillRef idx="1">
      <a:schemeClr val="bg1"/>
    </cs:fillRef>
    <cs:effectRef idx="0"/>
    <cs:fontRef idx="minor">
      <a:schemeClr val="tx1"/>
    </cs:fontRef>
    <cs:spPr>
      <a:ln>
        <a:round/>
      </a:ln>
    </cs:spPr>
    <cs:defRPr sz="1000" kern="1200"/>
  </cs:chartArea>
  <cs:dataLabel>
    <cs:lnRef idx="0"/>
    <cs:fillRef idx="0"/>
    <cs:effectRef idx="0"/>
    <cs:fontRef idx="minor">
      <a:schemeClr val="tx1"/>
    </cs:fontRef>
    <cs:defRPr sz="1000" kern="1200"/>
  </cs:dataLabel>
  <cs:dataLabelCallout>
    <cs:lnRef idx="0"/>
    <cs:fillRef idx="0"/>
    <cs:effectRef idx="0"/>
    <cs:fontRef idx="minor">
      <a:schemeClr val="dk1"/>
    </cs:fontRef>
    <cs:spPr>
      <a:solidFill>
        <a:schemeClr val="lt1"/>
      </a:solidFill>
      <a:ln>
        <a:solidFill>
          <a:schemeClr val="dk1">
            <a:lumMod val="65000"/>
            <a:lumOff val="35000"/>
          </a:schemeClr>
        </a:solidFill>
      </a:ln>
    </cs:spPr>
    <cs:defRPr sz="1000" kern="1200"/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1">
      <cs:styleClr val="auto"/>
    </cs:lnRef>
    <cs:lineWidthScale>3</cs:lineWidthScale>
    <cs:fillRef idx="0"/>
    <cs:effectRef idx="0"/>
    <cs:fontRef idx="minor">
      <a:schemeClr val="tx1"/>
    </cs:fontRef>
    <cs:spPr>
      <a:ln cap="rnd">
        <a:round/>
      </a:ln>
    </cs:spPr>
  </cs:dataPointLine>
  <cs:dataPointMarker>
    <cs:lnRef idx="1">
      <cs:styleClr val="auto"/>
    </cs:lnRef>
    <cs:fillRef idx="1">
      <cs:styleClr val="auto"/>
    </cs:fillRef>
    <cs:effectRef idx="0"/>
    <cs:fontRef idx="minor">
      <a:schemeClr val="tx1"/>
    </cs:fontRef>
    <cs:spPr>
      <a:ln>
        <a:round/>
      </a:ln>
    </cs:spPr>
  </cs:dataPointMarker>
  <cs:dataPointMarkerLayout/>
  <cs:dataPointWireframe>
    <cs:lnRef idx="1">
      <cs:styleClr val="auto"/>
    </cs:lnRef>
    <cs:fillRef idx="0"/>
    <cs:effectRef idx="0"/>
    <cs:fontRef idx="minor">
      <a:schemeClr val="tx1"/>
    </cs:fontRef>
    <cs:spPr>
      <a:ln>
        <a:round/>
      </a:ln>
    </cs:spPr>
  </cs:dataPointWireframe>
  <cs:dataTable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dataTable>
  <cs:downBar>
    <cs:lnRef idx="1">
      <a:schemeClr val="tx1"/>
    </cs:lnRef>
    <cs:fillRef idx="1">
      <a:schemeClr val="dk1">
        <a:tint val="95000"/>
      </a:schemeClr>
    </cs:fillRef>
    <cs:effectRef idx="0"/>
    <cs:fontRef idx="minor">
      <a:schemeClr val="tx1"/>
    </cs:fontRef>
    <cs:spPr>
      <a:ln>
        <a:round/>
      </a:ln>
    </cs:spPr>
  </cs:downBar>
  <cs:drop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dropLine>
  <cs:errorBar>
    <cs:lnRef idx="1">
      <a:schemeClr val="tx1"/>
    </cs:lnRef>
    <cs:fillRef idx="1">
      <a:schemeClr val="tx1"/>
    </cs:fillRef>
    <cs:effectRef idx="0"/>
    <cs:fontRef idx="minor">
      <a:schemeClr val="tx1"/>
    </cs:fontRef>
    <cs:spPr>
      <a:ln>
        <a:round/>
      </a:ln>
    </cs:spPr>
  </cs:errorBar>
  <cs:flo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floor>
  <cs:gridlineMaj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gridlineMajor>
  <cs:gridlineMinor>
    <cs:lnRef idx="1">
      <a:schemeClr val="tx1">
        <a:tint val="50000"/>
      </a:schemeClr>
    </cs:lnRef>
    <cs:fillRef idx="0"/>
    <cs:effectRef idx="0"/>
    <cs:fontRef idx="minor">
      <a:schemeClr val="tx1"/>
    </cs:fontRef>
    <cs:spPr>
      <a:ln>
        <a:round/>
      </a:ln>
    </cs:spPr>
  </cs:gridlineMinor>
  <cs:hiLo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hiLoLine>
  <cs:leader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leaderLine>
  <cs:legend>
    <cs:lnRef idx="0"/>
    <cs:fillRef idx="0"/>
    <cs:effectRef idx="0"/>
    <cs:fontRef idx="minor">
      <a:schemeClr val="tx1"/>
    </cs:fontRef>
    <cs:defRPr sz="1000" kern="1200"/>
  </cs:legend>
  <cs:plotArea mods="allowNoFillOverride allowNoLineOverride">
    <cs:lnRef idx="0"/>
    <cs:fillRef idx="1">
      <a:schemeClr val="bg1"/>
    </cs:fillRef>
    <cs:effectRef idx="0"/>
    <cs:fontRef idx="minor">
      <a:schemeClr val="tx1"/>
    </cs:fontRef>
  </cs:plotArea>
  <cs:plotArea3D>
    <cs:lnRef idx="0"/>
    <cs:fillRef idx="0"/>
    <cs:effectRef idx="0"/>
    <cs:fontRef idx="minor">
      <a:schemeClr val="tx1"/>
    </cs:fontRef>
  </cs:plotArea3D>
  <cs:series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seriesAxis>
  <cs:series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seriesLine>
  <cs:title>
    <cs:lnRef idx="0"/>
    <cs:fillRef idx="0"/>
    <cs:effectRef idx="0"/>
    <cs:fontRef idx="minor">
      <a:schemeClr val="tx1"/>
    </cs:fontRef>
    <cs:defRPr sz="1800" b="1" kern="1200"/>
  </cs:title>
  <cs:trendline>
    <cs:lnRef idx="1">
      <a:schemeClr val="tx1"/>
    </cs:lnRef>
    <cs:fillRef idx="0"/>
    <cs:effectRef idx="0"/>
    <cs:fontRef idx="minor">
      <a:schemeClr val="tx1"/>
    </cs:fontRef>
    <cs:spPr>
      <a:ln cap="rnd">
        <a:round/>
      </a:ln>
    </cs:spPr>
  </cs:trendline>
  <cs:trendlineLabel>
    <cs:lnRef idx="0"/>
    <cs:fillRef idx="0"/>
    <cs:effectRef idx="0"/>
    <cs:fontRef idx="minor">
      <a:schemeClr val="tx1"/>
    </cs:fontRef>
    <cs:defRPr sz="1000" kern="1200"/>
  </cs:trendlineLabel>
  <cs:upBar>
    <cs:lnRef idx="1">
      <a:schemeClr val="tx1"/>
    </cs:lnRef>
    <cs:fillRef idx="1">
      <a:schemeClr val="dk1">
        <a:tint val="5000"/>
      </a:schemeClr>
    </cs:fillRef>
    <cs:effectRef idx="0"/>
    <cs:fontRef idx="minor">
      <a:schemeClr val="tx1"/>
    </cs:fontRef>
    <cs:spPr>
      <a:ln>
        <a:round/>
      </a:ln>
    </cs:spPr>
  </cs:upBar>
  <cs:value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valueAxis>
  <cs:wall>
    <cs:lnRef idx="0"/>
    <cs:fillRef idx="0"/>
    <cs:effectRef idx="0"/>
    <cs:fontRef idx="minor">
      <a:schemeClr val="tx1"/>
    </cs:fontRef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s vietos rezervavimo ženklas 1"/>
          <p:cNvSpPr>
            <a:spLocks noGrp="1"/>
          </p:cNvSpPr>
          <p:nvPr>
            <p:ph type="hdr" sz="quarter"/>
          </p:nvPr>
        </p:nvSpPr>
        <p:spPr>
          <a:xfrm>
            <a:off x="0" y="2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lt-LT"/>
          </a:p>
        </p:txBody>
      </p:sp>
      <p:sp>
        <p:nvSpPr>
          <p:cNvPr id="3" name="Datos vietos rezervavimo ženklas 2"/>
          <p:cNvSpPr>
            <a:spLocks noGrp="1"/>
          </p:cNvSpPr>
          <p:nvPr>
            <p:ph type="dt" sz="quarter" idx="1"/>
          </p:nvPr>
        </p:nvSpPr>
        <p:spPr>
          <a:xfrm>
            <a:off x="3970938" y="2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0FB1F41B-9DF6-46F4-85F2-C0CC9822D1FE}" type="datetimeFigureOut">
              <a:rPr lang="lt-LT" smtClean="0"/>
              <a:t>2019-02-06</a:t>
            </a:fld>
            <a:endParaRPr lang="lt-LT"/>
          </a:p>
        </p:txBody>
      </p:sp>
      <p:sp>
        <p:nvSpPr>
          <p:cNvPr id="4" name="Poraštės vietos rezervavimo ženklas 3"/>
          <p:cNvSpPr>
            <a:spLocks noGrp="1"/>
          </p:cNvSpPr>
          <p:nvPr>
            <p:ph type="ftr" sz="quarter" idx="2"/>
          </p:nvPr>
        </p:nvSpPr>
        <p:spPr>
          <a:xfrm>
            <a:off x="0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lt-LT"/>
          </a:p>
        </p:txBody>
      </p:sp>
      <p:sp>
        <p:nvSpPr>
          <p:cNvPr id="5" name="Skaidrės numerio vietos rezervavimo ženklas 4"/>
          <p:cNvSpPr>
            <a:spLocks noGrp="1"/>
          </p:cNvSpPr>
          <p:nvPr>
            <p:ph type="sldNum" sz="quarter" idx="3"/>
          </p:nvPr>
        </p:nvSpPr>
        <p:spPr>
          <a:xfrm>
            <a:off x="3970938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5256E04D-2CDC-4009-99B1-778F782E13DD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407719048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s vietos rezervavimo ženklas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8319" cy="46524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lt-LT"/>
          </a:p>
        </p:txBody>
      </p:sp>
      <p:sp>
        <p:nvSpPr>
          <p:cNvPr id="3" name="Datos vietos rezervavimo ženklas 2"/>
          <p:cNvSpPr>
            <a:spLocks noGrp="1"/>
          </p:cNvSpPr>
          <p:nvPr>
            <p:ph type="dt" idx="1"/>
          </p:nvPr>
        </p:nvSpPr>
        <p:spPr>
          <a:xfrm>
            <a:off x="3970885" y="0"/>
            <a:ext cx="3038319" cy="46524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F6B220B-04FA-46FF-AB86-BA9EFE5D70CB}" type="datetimeFigureOut">
              <a:rPr lang="lt-LT" smtClean="0"/>
              <a:t>2019-02-06</a:t>
            </a:fld>
            <a:endParaRPr lang="lt-LT"/>
          </a:p>
        </p:txBody>
      </p:sp>
      <p:sp>
        <p:nvSpPr>
          <p:cNvPr id="4" name="Skaidrės vaizdo vietos rezervavimo ženklas 3"/>
          <p:cNvSpPr>
            <a:spLocks noGrp="1" noRot="1" noChangeAspect="1"/>
          </p:cNvSpPr>
          <p:nvPr>
            <p:ph type="sldImg" idx="2"/>
          </p:nvPr>
        </p:nvSpPr>
        <p:spPr>
          <a:xfrm>
            <a:off x="717550" y="1162050"/>
            <a:ext cx="5575300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lt-LT"/>
          </a:p>
        </p:txBody>
      </p:sp>
      <p:sp>
        <p:nvSpPr>
          <p:cNvPr id="5" name="Pastabų vietos rezervavimo ženklas 4"/>
          <p:cNvSpPr>
            <a:spLocks noGrp="1"/>
          </p:cNvSpPr>
          <p:nvPr>
            <p:ph type="body" sz="quarter" idx="3"/>
          </p:nvPr>
        </p:nvSpPr>
        <p:spPr>
          <a:xfrm>
            <a:off x="701519" y="4473472"/>
            <a:ext cx="5607362" cy="366087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lt-LT" smtClean="0"/>
              <a:t>Spustelėję redag. ruoš. teksto stilių</a:t>
            </a:r>
          </a:p>
          <a:p>
            <a:pPr lvl="1"/>
            <a:r>
              <a:rPr lang="lt-LT" smtClean="0"/>
              <a:t>Antras lygmuo</a:t>
            </a:r>
          </a:p>
          <a:p>
            <a:pPr lvl="2"/>
            <a:r>
              <a:rPr lang="lt-LT" smtClean="0"/>
              <a:t>Trečias lygmuo</a:t>
            </a:r>
          </a:p>
          <a:p>
            <a:pPr lvl="3"/>
            <a:r>
              <a:rPr lang="lt-LT" smtClean="0"/>
              <a:t>Ketvirtas lygmuo</a:t>
            </a:r>
          </a:p>
          <a:p>
            <a:pPr lvl="4"/>
            <a:r>
              <a:rPr lang="lt-LT" smtClean="0"/>
              <a:t>Penktas lygmuo</a:t>
            </a:r>
            <a:endParaRPr lang="lt-LT"/>
          </a:p>
        </p:txBody>
      </p:sp>
      <p:sp>
        <p:nvSpPr>
          <p:cNvPr id="6" name="Poraštės vietos rezervavimo ženklas 5"/>
          <p:cNvSpPr>
            <a:spLocks noGrp="1"/>
          </p:cNvSpPr>
          <p:nvPr>
            <p:ph type="ftr" sz="quarter" idx="4"/>
          </p:nvPr>
        </p:nvSpPr>
        <p:spPr>
          <a:xfrm>
            <a:off x="0" y="8831160"/>
            <a:ext cx="3038319" cy="46524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lt-LT"/>
          </a:p>
        </p:txBody>
      </p:sp>
      <p:sp>
        <p:nvSpPr>
          <p:cNvPr id="7" name="Skaidrės numerio vietos rezervavimo ženklas 6"/>
          <p:cNvSpPr>
            <a:spLocks noGrp="1"/>
          </p:cNvSpPr>
          <p:nvPr>
            <p:ph type="sldNum" sz="quarter" idx="5"/>
          </p:nvPr>
        </p:nvSpPr>
        <p:spPr>
          <a:xfrm>
            <a:off x="3970885" y="8831160"/>
            <a:ext cx="3038319" cy="46524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3A38C7B-5BFF-4517-B7B3-21734C66A1B6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20597224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Pavadinimo skaidr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lt-LT" smtClean="0"/>
              <a:t>Spustelėję redag. ruoš. pavad. stilių</a:t>
            </a:r>
            <a:endParaRPr lang="lt-LT"/>
          </a:p>
        </p:txBody>
      </p:sp>
      <p:sp>
        <p:nvSpPr>
          <p:cNvPr id="3" name="Antrinis pavadinimas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lt-LT" smtClean="0"/>
              <a:t>Spustelėję redag. ruoš. paantrš. stilių</a:t>
            </a:r>
            <a:endParaRPr lang="lt-LT"/>
          </a:p>
        </p:txBody>
      </p:sp>
      <p:sp>
        <p:nvSpPr>
          <p:cNvPr id="4" name="Datos vietos rezervavimo ženklas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29D985-4A87-40B2-9008-DF5BFA0A2BB5}" type="datetimeFigureOut">
              <a:rPr lang="lt-LT" smtClean="0"/>
              <a:t>2019-02-06</a:t>
            </a:fld>
            <a:endParaRPr lang="lt-LT"/>
          </a:p>
        </p:txBody>
      </p:sp>
      <p:sp>
        <p:nvSpPr>
          <p:cNvPr id="5" name="Poraštės vietos rezervavimo ženklas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6" name="Skaidrės numerio vietos rezervavimo ženklas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0FA1C1-493E-47FF-8C22-108C3F92EC72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33312738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Pavadinimas ir vertikalus tekst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 smtClean="0"/>
              <a:t>Spustelėję redag. ruoš. pavad. stilių</a:t>
            </a:r>
            <a:endParaRPr lang="lt-LT"/>
          </a:p>
        </p:txBody>
      </p:sp>
      <p:sp>
        <p:nvSpPr>
          <p:cNvPr id="3" name="Vertikalaus teksto vietos rezervavimo ženklas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lt-LT" smtClean="0"/>
              <a:t>Spustelėję redag. ruoš. teksto stilių</a:t>
            </a:r>
          </a:p>
          <a:p>
            <a:pPr lvl="1"/>
            <a:r>
              <a:rPr lang="lt-LT" smtClean="0"/>
              <a:t>Antras lygmuo</a:t>
            </a:r>
          </a:p>
          <a:p>
            <a:pPr lvl="2"/>
            <a:r>
              <a:rPr lang="lt-LT" smtClean="0"/>
              <a:t>Trečias lygmuo</a:t>
            </a:r>
          </a:p>
          <a:p>
            <a:pPr lvl="3"/>
            <a:r>
              <a:rPr lang="lt-LT" smtClean="0"/>
              <a:t>Ketvirtas lygmuo</a:t>
            </a:r>
          </a:p>
          <a:p>
            <a:pPr lvl="4"/>
            <a:r>
              <a:rPr lang="lt-LT" smtClean="0"/>
              <a:t>Penktas lygmuo</a:t>
            </a:r>
            <a:endParaRPr lang="lt-LT"/>
          </a:p>
        </p:txBody>
      </p:sp>
      <p:sp>
        <p:nvSpPr>
          <p:cNvPr id="4" name="Datos vietos rezervavimo ženklas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29D985-4A87-40B2-9008-DF5BFA0A2BB5}" type="datetimeFigureOut">
              <a:rPr lang="lt-LT" smtClean="0"/>
              <a:t>2019-02-06</a:t>
            </a:fld>
            <a:endParaRPr lang="lt-LT"/>
          </a:p>
        </p:txBody>
      </p:sp>
      <p:sp>
        <p:nvSpPr>
          <p:cNvPr id="5" name="Poraštės vietos rezervavimo ženklas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6" name="Skaidrės numerio vietos rezervavimo ženklas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0FA1C1-493E-47FF-8C22-108C3F92EC72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19367123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us pavadinimas ir tekst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us pavadinimas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lt-LT" smtClean="0"/>
              <a:t>Spustelėję redag. ruoš. pavad. stilių</a:t>
            </a:r>
            <a:endParaRPr lang="lt-LT"/>
          </a:p>
        </p:txBody>
      </p:sp>
      <p:sp>
        <p:nvSpPr>
          <p:cNvPr id="3" name="Vertikalaus teksto vietos rezervavimo ženklas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lt-LT" smtClean="0"/>
              <a:t>Spustelėję redag. ruoš. teksto stilių</a:t>
            </a:r>
          </a:p>
          <a:p>
            <a:pPr lvl="1"/>
            <a:r>
              <a:rPr lang="lt-LT" smtClean="0"/>
              <a:t>Antras lygmuo</a:t>
            </a:r>
          </a:p>
          <a:p>
            <a:pPr lvl="2"/>
            <a:r>
              <a:rPr lang="lt-LT" smtClean="0"/>
              <a:t>Trečias lygmuo</a:t>
            </a:r>
          </a:p>
          <a:p>
            <a:pPr lvl="3"/>
            <a:r>
              <a:rPr lang="lt-LT" smtClean="0"/>
              <a:t>Ketvirtas lygmuo</a:t>
            </a:r>
          </a:p>
          <a:p>
            <a:pPr lvl="4"/>
            <a:r>
              <a:rPr lang="lt-LT" smtClean="0"/>
              <a:t>Penktas lygmuo</a:t>
            </a:r>
            <a:endParaRPr lang="lt-LT"/>
          </a:p>
        </p:txBody>
      </p:sp>
      <p:sp>
        <p:nvSpPr>
          <p:cNvPr id="4" name="Datos vietos rezervavimo ženklas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29D985-4A87-40B2-9008-DF5BFA0A2BB5}" type="datetimeFigureOut">
              <a:rPr lang="lt-LT" smtClean="0"/>
              <a:t>2019-02-06</a:t>
            </a:fld>
            <a:endParaRPr lang="lt-LT"/>
          </a:p>
        </p:txBody>
      </p:sp>
      <p:sp>
        <p:nvSpPr>
          <p:cNvPr id="5" name="Poraštės vietos rezervavimo ženklas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6" name="Skaidrės numerio vietos rezervavimo ženklas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0FA1C1-493E-47FF-8C22-108C3F92EC72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25252468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Pavadinimas ir turiny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 smtClean="0"/>
              <a:t>Spustelėję redag. ruoš. pavad. stilių</a:t>
            </a:r>
            <a:endParaRPr lang="lt-LT"/>
          </a:p>
        </p:txBody>
      </p:sp>
      <p:sp>
        <p:nvSpPr>
          <p:cNvPr id="3" name="Turinio vietos rezervavimo ženklas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lt-LT" smtClean="0"/>
              <a:t>Spustelėję redag. ruoš. teksto stilių</a:t>
            </a:r>
          </a:p>
          <a:p>
            <a:pPr lvl="1"/>
            <a:r>
              <a:rPr lang="lt-LT" smtClean="0"/>
              <a:t>Antras lygmuo</a:t>
            </a:r>
          </a:p>
          <a:p>
            <a:pPr lvl="2"/>
            <a:r>
              <a:rPr lang="lt-LT" smtClean="0"/>
              <a:t>Trečias lygmuo</a:t>
            </a:r>
          </a:p>
          <a:p>
            <a:pPr lvl="3"/>
            <a:r>
              <a:rPr lang="lt-LT" smtClean="0"/>
              <a:t>Ketvirtas lygmuo</a:t>
            </a:r>
          </a:p>
          <a:p>
            <a:pPr lvl="4"/>
            <a:r>
              <a:rPr lang="lt-LT" smtClean="0"/>
              <a:t>Penktas lygmuo</a:t>
            </a:r>
            <a:endParaRPr lang="lt-LT"/>
          </a:p>
        </p:txBody>
      </p:sp>
      <p:sp>
        <p:nvSpPr>
          <p:cNvPr id="4" name="Datos vietos rezervavimo ženklas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29D985-4A87-40B2-9008-DF5BFA0A2BB5}" type="datetimeFigureOut">
              <a:rPr lang="lt-LT" smtClean="0"/>
              <a:t>2019-02-06</a:t>
            </a:fld>
            <a:endParaRPr lang="lt-LT"/>
          </a:p>
        </p:txBody>
      </p:sp>
      <p:sp>
        <p:nvSpPr>
          <p:cNvPr id="5" name="Poraštės vietos rezervavimo ženklas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6" name="Skaidrės numerio vietos rezervavimo ženklas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0FA1C1-493E-47FF-8C22-108C3F92EC72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11376778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kcijos antrašt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lt-LT" smtClean="0"/>
              <a:t>Spustelėję redag. ruoš. pavad. stilių</a:t>
            </a:r>
            <a:endParaRPr lang="lt-LT"/>
          </a:p>
        </p:txBody>
      </p:sp>
      <p:sp>
        <p:nvSpPr>
          <p:cNvPr id="3" name="Teksto vietos rezervavimo ženklas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lt-LT" smtClean="0"/>
              <a:t>Spustelėję redag. ruoš. teksto stilių</a:t>
            </a:r>
          </a:p>
        </p:txBody>
      </p:sp>
      <p:sp>
        <p:nvSpPr>
          <p:cNvPr id="4" name="Datos vietos rezervavimo ženklas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29D985-4A87-40B2-9008-DF5BFA0A2BB5}" type="datetimeFigureOut">
              <a:rPr lang="lt-LT" smtClean="0"/>
              <a:t>2019-02-06</a:t>
            </a:fld>
            <a:endParaRPr lang="lt-LT"/>
          </a:p>
        </p:txBody>
      </p:sp>
      <p:sp>
        <p:nvSpPr>
          <p:cNvPr id="5" name="Poraštės vietos rezervavimo ženklas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6" name="Skaidrės numerio vietos rezervavimo ženklas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0FA1C1-493E-47FF-8C22-108C3F92EC72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34060681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 turinia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 smtClean="0"/>
              <a:t>Spustelėję redag. ruoš. pavad. stilių</a:t>
            </a:r>
            <a:endParaRPr lang="lt-LT"/>
          </a:p>
        </p:txBody>
      </p:sp>
      <p:sp>
        <p:nvSpPr>
          <p:cNvPr id="3" name="Turinio vietos rezervavimo ženklas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lt-LT" smtClean="0"/>
              <a:t>Spustelėję redag. ruoš. teksto stilių</a:t>
            </a:r>
          </a:p>
          <a:p>
            <a:pPr lvl="1"/>
            <a:r>
              <a:rPr lang="lt-LT" smtClean="0"/>
              <a:t>Antras lygmuo</a:t>
            </a:r>
          </a:p>
          <a:p>
            <a:pPr lvl="2"/>
            <a:r>
              <a:rPr lang="lt-LT" smtClean="0"/>
              <a:t>Trečias lygmuo</a:t>
            </a:r>
          </a:p>
          <a:p>
            <a:pPr lvl="3"/>
            <a:r>
              <a:rPr lang="lt-LT" smtClean="0"/>
              <a:t>Ketvirtas lygmuo</a:t>
            </a:r>
          </a:p>
          <a:p>
            <a:pPr lvl="4"/>
            <a:r>
              <a:rPr lang="lt-LT" smtClean="0"/>
              <a:t>Penktas lygmuo</a:t>
            </a:r>
            <a:endParaRPr lang="lt-LT"/>
          </a:p>
        </p:txBody>
      </p:sp>
      <p:sp>
        <p:nvSpPr>
          <p:cNvPr id="4" name="Turinio vietos rezervavimo ženklas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lt-LT" smtClean="0"/>
              <a:t>Spustelėję redag. ruoš. teksto stilių</a:t>
            </a:r>
          </a:p>
          <a:p>
            <a:pPr lvl="1"/>
            <a:r>
              <a:rPr lang="lt-LT" smtClean="0"/>
              <a:t>Antras lygmuo</a:t>
            </a:r>
          </a:p>
          <a:p>
            <a:pPr lvl="2"/>
            <a:r>
              <a:rPr lang="lt-LT" smtClean="0"/>
              <a:t>Trečias lygmuo</a:t>
            </a:r>
          </a:p>
          <a:p>
            <a:pPr lvl="3"/>
            <a:r>
              <a:rPr lang="lt-LT" smtClean="0"/>
              <a:t>Ketvirtas lygmuo</a:t>
            </a:r>
          </a:p>
          <a:p>
            <a:pPr lvl="4"/>
            <a:r>
              <a:rPr lang="lt-LT" smtClean="0"/>
              <a:t>Penktas lygmuo</a:t>
            </a:r>
            <a:endParaRPr lang="lt-LT"/>
          </a:p>
        </p:txBody>
      </p:sp>
      <p:sp>
        <p:nvSpPr>
          <p:cNvPr id="5" name="Datos vietos rezervavimo ženklas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29D985-4A87-40B2-9008-DF5BFA0A2BB5}" type="datetimeFigureOut">
              <a:rPr lang="lt-LT" smtClean="0"/>
              <a:t>2019-02-06</a:t>
            </a:fld>
            <a:endParaRPr lang="lt-LT"/>
          </a:p>
        </p:txBody>
      </p:sp>
      <p:sp>
        <p:nvSpPr>
          <p:cNvPr id="6" name="Poraštės vietos rezervavimo ženklas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7" name="Skaidrės numerio vietos rezervavimo ženklas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0FA1C1-493E-47FF-8C22-108C3F92EC72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33722797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Lyginim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lt-LT" smtClean="0"/>
              <a:t>Spustelėję redag. ruoš. pavad. stilių</a:t>
            </a:r>
            <a:endParaRPr lang="lt-LT"/>
          </a:p>
        </p:txBody>
      </p:sp>
      <p:sp>
        <p:nvSpPr>
          <p:cNvPr id="3" name="Teksto vietos rezervavimo ženklas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lt-LT" smtClean="0"/>
              <a:t>Spustelėję redag. ruoš. teksto stilių</a:t>
            </a:r>
          </a:p>
        </p:txBody>
      </p:sp>
      <p:sp>
        <p:nvSpPr>
          <p:cNvPr id="4" name="Turinio vietos rezervavimo ženklas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lt-LT" smtClean="0"/>
              <a:t>Spustelėję redag. ruoš. teksto stilių</a:t>
            </a:r>
          </a:p>
          <a:p>
            <a:pPr lvl="1"/>
            <a:r>
              <a:rPr lang="lt-LT" smtClean="0"/>
              <a:t>Antras lygmuo</a:t>
            </a:r>
          </a:p>
          <a:p>
            <a:pPr lvl="2"/>
            <a:r>
              <a:rPr lang="lt-LT" smtClean="0"/>
              <a:t>Trečias lygmuo</a:t>
            </a:r>
          </a:p>
          <a:p>
            <a:pPr lvl="3"/>
            <a:r>
              <a:rPr lang="lt-LT" smtClean="0"/>
              <a:t>Ketvirtas lygmuo</a:t>
            </a:r>
          </a:p>
          <a:p>
            <a:pPr lvl="4"/>
            <a:r>
              <a:rPr lang="lt-LT" smtClean="0"/>
              <a:t>Penktas lygmuo</a:t>
            </a:r>
            <a:endParaRPr lang="lt-LT"/>
          </a:p>
        </p:txBody>
      </p:sp>
      <p:sp>
        <p:nvSpPr>
          <p:cNvPr id="5" name="Teksto vietos rezervavimo ženklas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lt-LT" smtClean="0"/>
              <a:t>Spustelėję redag. ruoš. teksto stilių</a:t>
            </a:r>
          </a:p>
        </p:txBody>
      </p:sp>
      <p:sp>
        <p:nvSpPr>
          <p:cNvPr id="6" name="Turinio vietos rezervavimo ženklas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lt-LT" smtClean="0"/>
              <a:t>Spustelėję redag. ruoš. teksto stilių</a:t>
            </a:r>
          </a:p>
          <a:p>
            <a:pPr lvl="1"/>
            <a:r>
              <a:rPr lang="lt-LT" smtClean="0"/>
              <a:t>Antras lygmuo</a:t>
            </a:r>
          </a:p>
          <a:p>
            <a:pPr lvl="2"/>
            <a:r>
              <a:rPr lang="lt-LT" smtClean="0"/>
              <a:t>Trečias lygmuo</a:t>
            </a:r>
          </a:p>
          <a:p>
            <a:pPr lvl="3"/>
            <a:r>
              <a:rPr lang="lt-LT" smtClean="0"/>
              <a:t>Ketvirtas lygmuo</a:t>
            </a:r>
          </a:p>
          <a:p>
            <a:pPr lvl="4"/>
            <a:r>
              <a:rPr lang="lt-LT" smtClean="0"/>
              <a:t>Penktas lygmuo</a:t>
            </a:r>
            <a:endParaRPr lang="lt-LT"/>
          </a:p>
        </p:txBody>
      </p:sp>
      <p:sp>
        <p:nvSpPr>
          <p:cNvPr id="7" name="Datos vietos rezervavimo ženklas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29D985-4A87-40B2-9008-DF5BFA0A2BB5}" type="datetimeFigureOut">
              <a:rPr lang="lt-LT" smtClean="0"/>
              <a:t>2019-02-06</a:t>
            </a:fld>
            <a:endParaRPr lang="lt-LT"/>
          </a:p>
        </p:txBody>
      </p:sp>
      <p:sp>
        <p:nvSpPr>
          <p:cNvPr id="8" name="Poraštės vietos rezervavimo ženklas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9" name="Skaidrės numerio vietos rezervavimo ženklas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0FA1C1-493E-47FF-8C22-108C3F92EC72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24887057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k pavadinim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 smtClean="0"/>
              <a:t>Spustelėję redag. ruoš. pavad. stilių</a:t>
            </a:r>
            <a:endParaRPr lang="lt-LT"/>
          </a:p>
        </p:txBody>
      </p:sp>
      <p:sp>
        <p:nvSpPr>
          <p:cNvPr id="3" name="Datos vietos rezervavimo ženklas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29D985-4A87-40B2-9008-DF5BFA0A2BB5}" type="datetimeFigureOut">
              <a:rPr lang="lt-LT" smtClean="0"/>
              <a:t>2019-02-06</a:t>
            </a:fld>
            <a:endParaRPr lang="lt-LT"/>
          </a:p>
        </p:txBody>
      </p:sp>
      <p:sp>
        <p:nvSpPr>
          <p:cNvPr id="4" name="Poraštės vietos rezervavimo ženklas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5" name="Skaidrės numerio vietos rezervavimo ženklas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0FA1C1-493E-47FF-8C22-108C3F92EC72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2133173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ušč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os vietos rezervavimo ženklas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29D985-4A87-40B2-9008-DF5BFA0A2BB5}" type="datetimeFigureOut">
              <a:rPr lang="lt-LT" smtClean="0"/>
              <a:t>2019-02-06</a:t>
            </a:fld>
            <a:endParaRPr lang="lt-LT"/>
          </a:p>
        </p:txBody>
      </p:sp>
      <p:sp>
        <p:nvSpPr>
          <p:cNvPr id="3" name="Poraštės vietos rezervavimo ženklas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4" name="Skaidrės numerio vietos rezervavimo ženklas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0FA1C1-493E-47FF-8C22-108C3F92EC72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20232698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urinys ir antrašt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lt-LT" smtClean="0"/>
              <a:t>Spustelėję redag. ruoš. pavad. stilių</a:t>
            </a:r>
            <a:endParaRPr lang="lt-LT"/>
          </a:p>
        </p:txBody>
      </p:sp>
      <p:sp>
        <p:nvSpPr>
          <p:cNvPr id="3" name="Turinio vietos rezervavimo ženklas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lt-LT" smtClean="0"/>
              <a:t>Spustelėję redag. ruoš. teksto stilių</a:t>
            </a:r>
          </a:p>
          <a:p>
            <a:pPr lvl="1"/>
            <a:r>
              <a:rPr lang="lt-LT" smtClean="0"/>
              <a:t>Antras lygmuo</a:t>
            </a:r>
          </a:p>
          <a:p>
            <a:pPr lvl="2"/>
            <a:r>
              <a:rPr lang="lt-LT" smtClean="0"/>
              <a:t>Trečias lygmuo</a:t>
            </a:r>
          </a:p>
          <a:p>
            <a:pPr lvl="3"/>
            <a:r>
              <a:rPr lang="lt-LT" smtClean="0"/>
              <a:t>Ketvirtas lygmuo</a:t>
            </a:r>
          </a:p>
          <a:p>
            <a:pPr lvl="4"/>
            <a:r>
              <a:rPr lang="lt-LT" smtClean="0"/>
              <a:t>Penktas lygmuo</a:t>
            </a:r>
            <a:endParaRPr lang="lt-LT"/>
          </a:p>
        </p:txBody>
      </p:sp>
      <p:sp>
        <p:nvSpPr>
          <p:cNvPr id="4" name="Teksto vietos rezervavimo ženklas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lt-LT" smtClean="0"/>
              <a:t>Spustelėję redag. ruoš. teksto stilių</a:t>
            </a:r>
          </a:p>
        </p:txBody>
      </p:sp>
      <p:sp>
        <p:nvSpPr>
          <p:cNvPr id="5" name="Datos vietos rezervavimo ženklas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29D985-4A87-40B2-9008-DF5BFA0A2BB5}" type="datetimeFigureOut">
              <a:rPr lang="lt-LT" smtClean="0"/>
              <a:t>2019-02-06</a:t>
            </a:fld>
            <a:endParaRPr lang="lt-LT"/>
          </a:p>
        </p:txBody>
      </p:sp>
      <p:sp>
        <p:nvSpPr>
          <p:cNvPr id="6" name="Poraštės vietos rezervavimo ženklas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7" name="Skaidrės numerio vietos rezervavimo ženklas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0FA1C1-493E-47FF-8C22-108C3F92EC72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28504704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aveikslėlis ir antrašt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lt-LT" smtClean="0"/>
              <a:t>Spustelėję redag. ruoš. pavad. stilių</a:t>
            </a:r>
            <a:endParaRPr lang="lt-LT"/>
          </a:p>
        </p:txBody>
      </p:sp>
      <p:sp>
        <p:nvSpPr>
          <p:cNvPr id="3" name="Paveikslėlio vietos rezervavimo ženklas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lt-LT"/>
          </a:p>
        </p:txBody>
      </p:sp>
      <p:sp>
        <p:nvSpPr>
          <p:cNvPr id="4" name="Teksto vietos rezervavimo ženklas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lt-LT" smtClean="0"/>
              <a:t>Spustelėję redag. ruoš. teksto stilių</a:t>
            </a:r>
          </a:p>
        </p:txBody>
      </p:sp>
      <p:sp>
        <p:nvSpPr>
          <p:cNvPr id="5" name="Datos vietos rezervavimo ženklas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29D985-4A87-40B2-9008-DF5BFA0A2BB5}" type="datetimeFigureOut">
              <a:rPr lang="lt-LT" smtClean="0"/>
              <a:t>2019-02-06</a:t>
            </a:fld>
            <a:endParaRPr lang="lt-LT"/>
          </a:p>
        </p:txBody>
      </p:sp>
      <p:sp>
        <p:nvSpPr>
          <p:cNvPr id="6" name="Poraštės vietos rezervavimo ženklas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7" name="Skaidrės numerio vietos rezervavimo ženklas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0FA1C1-493E-47FF-8C22-108C3F92EC72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13013567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o vietos rezervavimo ženkla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lt-LT" smtClean="0"/>
              <a:t>Spustelėję redag. ruoš. pavad. stilių</a:t>
            </a:r>
            <a:endParaRPr lang="lt-LT"/>
          </a:p>
        </p:txBody>
      </p:sp>
      <p:sp>
        <p:nvSpPr>
          <p:cNvPr id="3" name="Teksto vietos rezervavimo ženklas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lt-LT" smtClean="0"/>
              <a:t>Spustelėję redag. ruoš. teksto stilių</a:t>
            </a:r>
          </a:p>
          <a:p>
            <a:pPr lvl="1"/>
            <a:r>
              <a:rPr lang="lt-LT" smtClean="0"/>
              <a:t>Antras lygmuo</a:t>
            </a:r>
          </a:p>
          <a:p>
            <a:pPr lvl="2"/>
            <a:r>
              <a:rPr lang="lt-LT" smtClean="0"/>
              <a:t>Trečias lygmuo</a:t>
            </a:r>
          </a:p>
          <a:p>
            <a:pPr lvl="3"/>
            <a:r>
              <a:rPr lang="lt-LT" smtClean="0"/>
              <a:t>Ketvirtas lygmuo</a:t>
            </a:r>
          </a:p>
          <a:p>
            <a:pPr lvl="4"/>
            <a:r>
              <a:rPr lang="lt-LT" smtClean="0"/>
              <a:t>Penktas lygmuo</a:t>
            </a:r>
            <a:endParaRPr lang="lt-LT"/>
          </a:p>
        </p:txBody>
      </p:sp>
      <p:sp>
        <p:nvSpPr>
          <p:cNvPr id="4" name="Datos vietos rezervavimo ženklas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029D985-4A87-40B2-9008-DF5BFA0A2BB5}" type="datetimeFigureOut">
              <a:rPr lang="lt-LT" smtClean="0"/>
              <a:t>2019-02-06</a:t>
            </a:fld>
            <a:endParaRPr lang="lt-LT"/>
          </a:p>
        </p:txBody>
      </p:sp>
      <p:sp>
        <p:nvSpPr>
          <p:cNvPr id="5" name="Poraštės vietos rezervavimo ženklas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lt-LT"/>
          </a:p>
        </p:txBody>
      </p:sp>
      <p:sp>
        <p:nvSpPr>
          <p:cNvPr id="6" name="Skaidrės numerio vietos rezervavimo ženklas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0FA1C1-493E-47FF-8C22-108C3F92EC72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38407649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lt-L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image" Target="../media/image2.jpeg"/><Relationship Id="rId7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Relationship Id="rId9" Type="http://schemas.openxmlformats.org/officeDocument/2006/relationships/image" Target="../media/image8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8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9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>
          <a:xfrm>
            <a:off x="962630" y="2714888"/>
            <a:ext cx="10260287" cy="1110459"/>
          </a:xfrm>
        </p:spPr>
        <p:txBody>
          <a:bodyPr>
            <a:normAutofit/>
          </a:bodyPr>
          <a:lstStyle/>
          <a:p>
            <a:pPr algn="ctr"/>
            <a:r>
              <a:rPr lang="lt-LT" altLang="lt-LT" sz="28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2018 M. KULTŪROS </a:t>
            </a:r>
            <a:r>
              <a:rPr lang="lt-LT" altLang="lt-LT" sz="28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CENTR</a:t>
            </a:r>
            <a:r>
              <a:rPr lang="en-US" altLang="lt-LT" sz="28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lt-LT" altLang="lt-LT" sz="28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PANEVĖŽIO BENDRUOMENIŲ RŪMŲ VEIKLA</a:t>
            </a:r>
            <a:endParaRPr lang="lt-LT" sz="2800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2" name="Paveikslėlis 1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2630" y="621379"/>
            <a:ext cx="2706160" cy="1862740"/>
          </a:xfrm>
          <a:prstGeom prst="rect">
            <a:avLst/>
          </a:prstGeom>
        </p:spPr>
      </p:pic>
      <p:pic>
        <p:nvPicPr>
          <p:cNvPr id="14" name="Paveikslėlis 1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2630" y="4049141"/>
            <a:ext cx="2720546" cy="1926503"/>
          </a:xfrm>
          <a:prstGeom prst="rect">
            <a:avLst/>
          </a:prstGeom>
        </p:spPr>
      </p:pic>
      <p:pic>
        <p:nvPicPr>
          <p:cNvPr id="16" name="Paveikslėlis 1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51726" y="4049141"/>
            <a:ext cx="2771191" cy="1923669"/>
          </a:xfrm>
          <a:prstGeom prst="rect">
            <a:avLst/>
          </a:prstGeom>
        </p:spPr>
      </p:pic>
      <p:pic>
        <p:nvPicPr>
          <p:cNvPr id="2051" name="Paveikslėlis 11" descr="http://www.panevezys.lt/images/67399/78184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58517" y="621379"/>
            <a:ext cx="2564400" cy="18627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0" name="Paveikslėlis 2" descr="http://www.panevezys.lt/images/64030/73630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68790" y="621380"/>
            <a:ext cx="2404586" cy="18627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3" descr="77128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544" r="-1"/>
          <a:stretch/>
        </p:blipFill>
        <p:spPr bwMode="auto">
          <a:xfrm>
            <a:off x="3668790" y="4056117"/>
            <a:ext cx="2400429" cy="19166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2" name="Picture 4" descr="82726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1012" y="621379"/>
            <a:ext cx="2647505" cy="18627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3" name="Picture 5" descr="82516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69219" y="4056117"/>
            <a:ext cx="2856681" cy="19166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058602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 altLang="lt-LT" sz="1800" dirty="0">
                <a:solidFill>
                  <a:srgbClr val="5B9BD5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Kultūros centras Panevėžio bendruomenių rūmai</a:t>
            </a:r>
            <a:br>
              <a:rPr lang="lt-LT" altLang="lt-LT" sz="1800" dirty="0">
                <a:solidFill>
                  <a:srgbClr val="5B9BD5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t-LT" altLang="lt-LT" sz="2400" b="1" dirty="0">
                <a:solidFill>
                  <a:srgbClr val="5B9BD5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VEIKLOS POKYTIS</a:t>
            </a:r>
            <a:r>
              <a:rPr lang="lt-LT" altLang="lt-LT" sz="2400" dirty="0">
                <a:solidFill>
                  <a:srgbClr val="5B9BD5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t-LT" altLang="lt-LT" sz="1800" dirty="0">
                <a:solidFill>
                  <a:srgbClr val="5B9BD5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(proc.)</a:t>
            </a:r>
            <a:r>
              <a:rPr lang="lt-LT" altLang="lt-LT" sz="1800" b="1" dirty="0">
                <a:solidFill>
                  <a:srgbClr val="5B9BD5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t-LT" altLang="lt-LT" sz="2400" b="1" dirty="0">
                <a:solidFill>
                  <a:srgbClr val="5B9BD5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lt-LT" altLang="lt-LT" sz="2400" b="1" dirty="0">
                <a:solidFill>
                  <a:srgbClr val="5B9BD5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t-LT" altLang="lt-LT" sz="1800" dirty="0" smtClean="0">
                <a:solidFill>
                  <a:srgbClr val="5B9BD5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2017-2018 </a:t>
            </a:r>
            <a:r>
              <a:rPr lang="lt-LT" altLang="lt-LT" sz="1800" dirty="0">
                <a:solidFill>
                  <a:srgbClr val="5B9BD5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m.</a:t>
            </a:r>
            <a:endParaRPr lang="lt-LT" dirty="0"/>
          </a:p>
        </p:txBody>
      </p:sp>
      <p:graphicFrame>
        <p:nvGraphicFramePr>
          <p:cNvPr id="4" name="Turinio vietos rezervavimo ženklas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794386"/>
              </p:ext>
            </p:extLst>
          </p:nvPr>
        </p:nvGraphicFramePr>
        <p:xfrm>
          <a:off x="1054359" y="2557463"/>
          <a:ext cx="10086392" cy="3584648"/>
        </p:xfrm>
        <a:graphic>
          <a:graphicData uri="http://schemas.openxmlformats.org/drawingml/2006/table">
            <a:tbl>
              <a:tblPr/>
              <a:tblGrid>
                <a:gridCol w="5584729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560440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462912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1478311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</a:tblGrid>
              <a:tr h="785813">
                <a:tc>
                  <a:txBody>
                    <a:bodyPr/>
                    <a:lstStyle/>
                    <a:p>
                      <a:pPr algn="l" fontAlgn="b"/>
                      <a:r>
                        <a:rPr kumimoji="0" lang="lt-LT" altLang="lt-LT" sz="16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5B9BD5">
                              <a:lumMod val="50000"/>
                            </a:srgbClr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PAGAL LANKYTOJŲ SKAIČIŲ</a:t>
                      </a:r>
                      <a:endParaRPr lang="lt-LT" sz="16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600" b="1" i="0" u="none" strike="noStrike" dirty="0">
                          <a:effectLst/>
                          <a:latin typeface="+mn-lt"/>
                        </a:rPr>
                        <a:t>2015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600" b="1" i="0" u="none" strike="noStrike" dirty="0">
                          <a:effectLst/>
                          <a:latin typeface="+mn-lt"/>
                        </a:rPr>
                        <a:t>2016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600" b="1" i="0" u="none" strike="noStrike" dirty="0">
                          <a:effectLst/>
                          <a:latin typeface="+mn-lt"/>
                        </a:rPr>
                        <a:t>Pokytis proc.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A893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559767">
                <a:tc>
                  <a:txBody>
                    <a:bodyPr/>
                    <a:lstStyle/>
                    <a:p>
                      <a:pPr algn="l" fontAlgn="ctr"/>
                      <a:r>
                        <a:rPr lang="en-GB" sz="1400" b="1" i="0" u="none" strike="noStrike" dirty="0" smtClean="0">
                          <a:effectLst/>
                          <a:latin typeface="Calibri" panose="020F0502020204030204" pitchFamily="34" charset="0"/>
                        </a:rPr>
                        <a:t>     </a:t>
                      </a:r>
                      <a:r>
                        <a:rPr lang="lt-LT" sz="1400" b="1" i="0" u="none" strike="noStrike" dirty="0" smtClean="0">
                          <a:effectLst/>
                          <a:latin typeface="Calibri" panose="020F0502020204030204" pitchFamily="34" charset="0"/>
                        </a:rPr>
                        <a:t>Renginiai</a:t>
                      </a:r>
                      <a:endParaRPr lang="lt-LT" sz="1400" b="1" i="0" u="none" strike="noStrike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4">
                          <a:lumMod val="40000"/>
                          <a:lumOff val="6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400" b="0" i="0" u="none" strike="noStrike" dirty="0">
                          <a:effectLst/>
                          <a:latin typeface="Arial"/>
                        </a:rPr>
                        <a:t>21254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1">
                          <a:lumMod val="40000"/>
                          <a:lumOff val="6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400" b="0" i="0" u="none" strike="noStrike">
                          <a:effectLst/>
                          <a:latin typeface="Arial"/>
                        </a:rPr>
                        <a:t>12748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4">
                          <a:lumMod val="40000"/>
                          <a:lumOff val="6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400" b="0" i="0" u="none" strike="noStrike">
                          <a:effectLst/>
                          <a:latin typeface="Arial"/>
                        </a:rPr>
                        <a:t>-40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rgbClr val="FFA893"/>
                      </a:fgClr>
                      <a:bgClr>
                        <a:schemeClr val="bg1"/>
                      </a:bgClr>
                    </a:patt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559767">
                <a:tc>
                  <a:txBody>
                    <a:bodyPr/>
                    <a:lstStyle/>
                    <a:p>
                      <a:pPr algn="l" fontAlgn="ctr"/>
                      <a:r>
                        <a:rPr lang="en-GB" sz="1400" b="1" i="0" u="none" strike="noStrike" dirty="0" smtClean="0">
                          <a:effectLst/>
                          <a:latin typeface="Calibri" panose="020F0502020204030204" pitchFamily="34" charset="0"/>
                        </a:rPr>
                        <a:t>     </a:t>
                      </a:r>
                      <a:r>
                        <a:rPr lang="lt-LT" sz="1400" b="1" i="0" u="none" strike="noStrike" dirty="0" smtClean="0">
                          <a:effectLst/>
                          <a:latin typeface="Calibri" panose="020F0502020204030204" pitchFamily="34" charset="0"/>
                        </a:rPr>
                        <a:t>Atvykstančių </a:t>
                      </a:r>
                      <a:r>
                        <a:rPr lang="lt-LT" sz="1400" b="1" i="0" u="none" strike="noStrike" dirty="0">
                          <a:effectLst/>
                          <a:latin typeface="Calibri" panose="020F0502020204030204" pitchFamily="34" charset="0"/>
                        </a:rPr>
                        <a:t>meno kolektyvų spektakliai, koncertai renginiai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4">
                          <a:lumMod val="40000"/>
                          <a:lumOff val="6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400" b="0" i="0" u="none" strike="noStrike" dirty="0">
                          <a:effectLst/>
                          <a:latin typeface="Arial"/>
                        </a:rPr>
                        <a:t>26605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1">
                          <a:lumMod val="40000"/>
                          <a:lumOff val="6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400" b="0" i="0" u="none" strike="noStrike" dirty="0">
                          <a:effectLst/>
                          <a:latin typeface="Arial"/>
                        </a:rPr>
                        <a:t>26633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4">
                          <a:lumMod val="40000"/>
                          <a:lumOff val="6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400" b="0" i="0" u="none" strike="noStrike" dirty="0">
                          <a:effectLst/>
                          <a:latin typeface="Arial"/>
                        </a:rPr>
                        <a:t>0,11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60">
                      <a:fgClr>
                        <a:srgbClr val="FFA893"/>
                      </a:fgClr>
                      <a:bgClr>
                        <a:schemeClr val="bg1"/>
                      </a:bgClr>
                    </a:pattFill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559767">
                <a:tc>
                  <a:txBody>
                    <a:bodyPr/>
                    <a:lstStyle/>
                    <a:p>
                      <a:pPr algn="l" fontAlgn="ctr"/>
                      <a:r>
                        <a:rPr lang="en-GB" sz="1400" b="1" i="0" u="none" strike="noStrike" dirty="0" smtClean="0">
                          <a:effectLst/>
                          <a:latin typeface="Calibri" panose="020F0502020204030204" pitchFamily="34" charset="0"/>
                        </a:rPr>
                        <a:t>     </a:t>
                      </a:r>
                      <a:r>
                        <a:rPr lang="lt-LT" sz="1400" b="1" i="0" u="none" strike="noStrike" dirty="0" smtClean="0">
                          <a:effectLst/>
                          <a:latin typeface="Calibri" panose="020F0502020204030204" pitchFamily="34" charset="0"/>
                        </a:rPr>
                        <a:t>Bendruomenės </a:t>
                      </a:r>
                      <a:r>
                        <a:rPr lang="lt-LT" sz="1400" b="1" i="0" u="none" strike="noStrike" dirty="0">
                          <a:effectLst/>
                          <a:latin typeface="Calibri" panose="020F0502020204030204" pitchFamily="34" charset="0"/>
                        </a:rPr>
                        <a:t>užimtumas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4">
                          <a:lumMod val="40000"/>
                          <a:lumOff val="6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400" b="0" i="0" u="none" strike="noStrike">
                          <a:effectLst/>
                          <a:latin typeface="Arial"/>
                        </a:rPr>
                        <a:t>1149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1">
                          <a:lumMod val="40000"/>
                          <a:lumOff val="6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400" b="0" i="0" u="none" strike="noStrike" dirty="0">
                          <a:effectLst/>
                          <a:latin typeface="Arial"/>
                        </a:rPr>
                        <a:t>477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4">
                          <a:lumMod val="40000"/>
                          <a:lumOff val="6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400" b="0" i="0" u="none" strike="noStrike">
                          <a:effectLst/>
                          <a:latin typeface="Arial"/>
                        </a:rPr>
                        <a:t>-58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rgbClr val="FFA893"/>
                      </a:fgClr>
                      <a:bgClr>
                        <a:schemeClr val="bg1"/>
                      </a:bgClr>
                    </a:pattFill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559767">
                <a:tc>
                  <a:txBody>
                    <a:bodyPr/>
                    <a:lstStyle/>
                    <a:p>
                      <a:pPr algn="l" fontAlgn="ctr"/>
                      <a:r>
                        <a:rPr lang="en-GB" sz="1400" b="1" i="0" u="none" strike="noStrike" dirty="0" smtClean="0">
                          <a:effectLst/>
                          <a:latin typeface="Calibri" panose="020F0502020204030204" pitchFamily="34" charset="0"/>
                        </a:rPr>
                        <a:t>     </a:t>
                      </a:r>
                      <a:r>
                        <a:rPr lang="lt-LT" sz="1400" b="1" i="0" u="none" strike="noStrike" dirty="0" smtClean="0">
                          <a:effectLst/>
                          <a:latin typeface="Calibri" panose="020F0502020204030204" pitchFamily="34" charset="0"/>
                        </a:rPr>
                        <a:t>Mėgėjų </a:t>
                      </a:r>
                      <a:r>
                        <a:rPr lang="lt-LT" sz="1400" b="1" i="0" u="none" strike="noStrike" dirty="0">
                          <a:effectLst/>
                          <a:latin typeface="Calibri" panose="020F0502020204030204" pitchFamily="34" charset="0"/>
                        </a:rPr>
                        <a:t>meno kolektyvų veikla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4">
                          <a:lumMod val="40000"/>
                          <a:lumOff val="6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400" b="0" i="0" u="none" strike="noStrike">
                          <a:effectLst/>
                          <a:latin typeface="Arial"/>
                        </a:rPr>
                        <a:t>3603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1">
                          <a:lumMod val="40000"/>
                          <a:lumOff val="6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400" b="0" i="0" u="none" strike="noStrike" dirty="0">
                          <a:effectLst/>
                          <a:latin typeface="Arial"/>
                        </a:rPr>
                        <a:t>4897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4">
                          <a:lumMod val="40000"/>
                          <a:lumOff val="6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400" b="0" i="0" u="none" strike="noStrike" dirty="0">
                          <a:effectLst/>
                          <a:latin typeface="Arial"/>
                        </a:rPr>
                        <a:t>36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trellis">
                      <a:fgClr>
                        <a:srgbClr val="FFA893"/>
                      </a:fgClr>
                      <a:bgClr>
                        <a:schemeClr val="bg1"/>
                      </a:bgClr>
                    </a:pattFill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559767">
                <a:tc>
                  <a:txBody>
                    <a:bodyPr/>
                    <a:lstStyle/>
                    <a:p>
                      <a:pPr algn="r" fontAlgn="ctr"/>
                      <a:r>
                        <a:rPr lang="lt-LT" sz="1400" b="1" i="0" u="none" strike="noStrike" dirty="0">
                          <a:effectLst/>
                          <a:latin typeface="Arial"/>
                        </a:rPr>
                        <a:t>IŠ VISO: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400" b="1" i="0" u="none" strike="noStrike">
                          <a:effectLst/>
                          <a:latin typeface="Arial"/>
                        </a:rPr>
                        <a:t>52611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400" b="1" i="0" u="none" strike="noStrike">
                          <a:effectLst/>
                          <a:latin typeface="Arial"/>
                        </a:rPr>
                        <a:t>44755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400" b="1" i="0" u="none" strike="noStrike" dirty="0">
                          <a:effectLst/>
                          <a:latin typeface="Arial"/>
                        </a:rPr>
                        <a:t>-15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A893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3829120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lt-LT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Kultūros centras Panevėžio bendruomenių rūmai</a:t>
            </a:r>
            <a:r>
              <a:rPr lang="lt-LT" altLang="lt-LT" sz="1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lt-LT" altLang="lt-LT" sz="1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t-LT" altLang="lt-LT" sz="24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RENGINIŲ </a:t>
            </a:r>
            <a:r>
              <a:rPr lang="lt-LT" altLang="lt-LT" sz="24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LANKYTOJŲ (SU BIBLIETAIS IR BE BILIETŲ) POKYTIS </a:t>
            </a:r>
            <a:r>
              <a:rPr lang="lt-LT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(proc.)</a:t>
            </a:r>
            <a:r>
              <a:rPr lang="lt-LT" altLang="lt-LT" sz="28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lt-LT" altLang="lt-LT" sz="28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t-LT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2014-201</a:t>
            </a:r>
            <a:r>
              <a:rPr lang="lt-LT" altLang="lt-LT" sz="1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r>
              <a:rPr lang="lt-LT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t-LT" altLang="lt-LT" sz="1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m.</a:t>
            </a:r>
            <a:endParaRPr lang="lt-LT" sz="18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5" name="Turinio vietos rezervavimo ženklas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61081558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7226646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lt-LT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Kultūros centras Panevėžio bendruomenių rūmai</a:t>
            </a:r>
            <a:r>
              <a:rPr lang="lt-LT" altLang="lt-LT" sz="1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lt-LT" altLang="lt-LT" sz="1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t-LT" altLang="lt-LT" sz="24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VEIKLA </a:t>
            </a:r>
            <a:r>
              <a:rPr lang="lt-LT" altLang="lt-LT" sz="24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PAGAL SALES </a:t>
            </a:r>
            <a:r>
              <a:rPr lang="lt-LT" altLang="lt-LT" sz="1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(proc.)</a:t>
            </a:r>
            <a:r>
              <a:rPr lang="lt-LT" altLang="lt-LT" sz="24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lt-LT" altLang="lt-LT" sz="24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t-LT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</a:t>
            </a:r>
            <a:r>
              <a:rPr lang="lt-LT" altLang="lt-LT" sz="1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r>
              <a:rPr lang="lt-LT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t-LT" altLang="lt-LT" sz="1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m.</a:t>
            </a:r>
            <a:endParaRPr lang="lt-LT" sz="18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6" name="Diagrama 7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4527413"/>
              </p:ext>
            </p:extLst>
          </p:nvPr>
        </p:nvGraphicFramePr>
        <p:xfrm>
          <a:off x="838199" y="1825624"/>
          <a:ext cx="10748963" cy="44608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359900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232027"/>
          </a:xfrm>
        </p:spPr>
        <p:txBody>
          <a:bodyPr>
            <a:normAutofit/>
          </a:bodyPr>
          <a:lstStyle/>
          <a:p>
            <a:r>
              <a:rPr lang="lt-LT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Kultūros centras Panevėžio bendruomenių rūmai</a:t>
            </a:r>
            <a:br>
              <a:rPr lang="lt-LT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t-LT" altLang="lt-LT" sz="24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MASINIAI LAUKO RENGINIAI</a:t>
            </a:r>
            <a:r>
              <a:rPr lang="lt-LT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lt-LT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t-LT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</a:t>
            </a:r>
            <a:r>
              <a:rPr lang="lt-LT" altLang="lt-LT" sz="1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r>
              <a:rPr lang="lt-LT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m.</a:t>
            </a:r>
            <a:endParaRPr lang="lt-LT" sz="18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urinio vietos rezervavimo ženklas 4"/>
          <p:cNvSpPr>
            <a:spLocks noGrp="1"/>
          </p:cNvSpPr>
          <p:nvPr>
            <p:ph idx="1"/>
          </p:nvPr>
        </p:nvSpPr>
        <p:spPr>
          <a:pattFill prst="smGrid">
            <a:fgClr>
              <a:schemeClr val="bg1">
                <a:lumMod val="85000"/>
              </a:schemeClr>
            </a:fgClr>
            <a:bgClr>
              <a:schemeClr val="bg1"/>
            </a:bgClr>
          </a:pattFill>
        </p:spPr>
        <p:txBody>
          <a:bodyPr>
            <a:normAutofit/>
          </a:bodyPr>
          <a:lstStyle/>
          <a:p>
            <a:pPr marL="0" indent="0">
              <a:buNone/>
            </a:pPr>
            <a:endParaRPr lang="lt-LT" u="sng" dirty="0" smtClean="0"/>
          </a:p>
          <a:p>
            <a:pPr marL="0" indent="0">
              <a:buNone/>
            </a:pPr>
            <a:r>
              <a:rPr lang="lt-LT" b="1" u="sng" dirty="0" smtClean="0">
                <a:solidFill>
                  <a:srgbClr val="C00000"/>
                </a:solidFill>
              </a:rPr>
              <a:t>Suorganizuotų renginių skaičius			96			</a:t>
            </a:r>
          </a:p>
          <a:p>
            <a:pPr marL="0" indent="0">
              <a:buNone/>
            </a:pPr>
            <a:r>
              <a:rPr lang="lt-LT" dirty="0" smtClean="0">
                <a:solidFill>
                  <a:schemeClr val="accent1">
                    <a:lumMod val="50000"/>
                  </a:schemeClr>
                </a:solidFill>
              </a:rPr>
              <a:t>Iš jų didžiausi:</a:t>
            </a:r>
          </a:p>
          <a:p>
            <a:pPr lvl="2">
              <a:buFont typeface="Wingdings" panose="05000000000000000000" pitchFamily="2" charset="2"/>
              <a:buChar char="q"/>
            </a:pPr>
            <a:r>
              <a:rPr lang="lt-LT" sz="2400" dirty="0" smtClean="0">
                <a:solidFill>
                  <a:schemeClr val="accent1">
                    <a:lumMod val="50000"/>
                  </a:schemeClr>
                </a:solidFill>
              </a:rPr>
              <a:t>      „</a:t>
            </a:r>
            <a:r>
              <a:rPr lang="lt-LT" sz="2400" dirty="0">
                <a:solidFill>
                  <a:schemeClr val="accent1">
                    <a:lumMod val="50000"/>
                  </a:schemeClr>
                </a:solidFill>
              </a:rPr>
              <a:t>Laisvės pavasaris“</a:t>
            </a:r>
          </a:p>
          <a:p>
            <a:pPr lvl="2">
              <a:buFont typeface="Wingdings" panose="05000000000000000000" pitchFamily="2" charset="2"/>
              <a:buChar char="q"/>
            </a:pPr>
            <a:r>
              <a:rPr lang="lt-LT" sz="2400" dirty="0" smtClean="0">
                <a:solidFill>
                  <a:schemeClr val="accent1">
                    <a:lumMod val="50000"/>
                  </a:schemeClr>
                </a:solidFill>
              </a:rPr>
              <a:t>      </a:t>
            </a:r>
            <a:r>
              <a:rPr lang="en-GB" sz="2400" dirty="0" smtClean="0">
                <a:solidFill>
                  <a:schemeClr val="accent1">
                    <a:lumMod val="50000"/>
                  </a:schemeClr>
                </a:solidFill>
              </a:rPr>
              <a:t>Vasaros r</a:t>
            </a:r>
            <a:r>
              <a:rPr lang="lt-LT" sz="2400" dirty="0" smtClean="0">
                <a:solidFill>
                  <a:schemeClr val="accent1">
                    <a:lumMod val="50000"/>
                  </a:schemeClr>
                </a:solidFill>
              </a:rPr>
              <a:t>enginių </a:t>
            </a:r>
            <a:r>
              <a:rPr lang="lt-LT" sz="2400" dirty="0">
                <a:solidFill>
                  <a:schemeClr val="accent1">
                    <a:lumMod val="50000"/>
                  </a:schemeClr>
                </a:solidFill>
              </a:rPr>
              <a:t>ciklas „Susitikime penktadienį“</a:t>
            </a:r>
          </a:p>
          <a:p>
            <a:pPr lvl="2">
              <a:buFont typeface="Wingdings" panose="05000000000000000000" pitchFamily="2" charset="2"/>
              <a:buChar char="q"/>
            </a:pPr>
            <a:r>
              <a:rPr lang="lt-LT" sz="2400" dirty="0" smtClean="0">
                <a:solidFill>
                  <a:schemeClr val="accent1">
                    <a:lumMod val="50000"/>
                  </a:schemeClr>
                </a:solidFill>
              </a:rPr>
              <a:t>      Panevėžio 51</a:t>
            </a:r>
            <a:r>
              <a:rPr lang="lt-LT" sz="2400" dirty="0">
                <a:solidFill>
                  <a:schemeClr val="accent1">
                    <a:lumMod val="50000"/>
                  </a:schemeClr>
                </a:solidFill>
              </a:rPr>
              <a:t>5</a:t>
            </a:r>
            <a:r>
              <a:rPr lang="lt-LT" sz="2400" dirty="0" smtClean="0">
                <a:solidFill>
                  <a:schemeClr val="accent1">
                    <a:lumMod val="50000"/>
                  </a:schemeClr>
                </a:solidFill>
              </a:rPr>
              <a:t> gimtadienis</a:t>
            </a:r>
            <a:endParaRPr lang="lt-LT" sz="2400" dirty="0">
              <a:solidFill>
                <a:schemeClr val="accent1">
                  <a:lumMod val="50000"/>
                </a:schemeClr>
              </a:solidFill>
            </a:endParaRPr>
          </a:p>
          <a:p>
            <a:pPr lvl="2">
              <a:buFont typeface="Wingdings" panose="05000000000000000000" pitchFamily="2" charset="2"/>
              <a:buChar char="q"/>
            </a:pPr>
            <a:r>
              <a:rPr lang="lt-LT" sz="2400" dirty="0" smtClean="0">
                <a:solidFill>
                  <a:schemeClr val="accent1">
                    <a:lumMod val="50000"/>
                  </a:schemeClr>
                </a:solidFill>
              </a:rPr>
              <a:t>      „</a:t>
            </a:r>
            <a:r>
              <a:rPr lang="lt-LT" sz="2400" dirty="0">
                <a:solidFill>
                  <a:schemeClr val="accent1">
                    <a:lumMod val="50000"/>
                  </a:schemeClr>
                </a:solidFill>
              </a:rPr>
              <a:t>Vasarvidžio šventė</a:t>
            </a:r>
            <a:r>
              <a:rPr lang="lt-LT" sz="2400" dirty="0" smtClean="0">
                <a:solidFill>
                  <a:schemeClr val="accent1">
                    <a:lumMod val="50000"/>
                  </a:schemeClr>
                </a:solidFill>
              </a:rPr>
              <a:t>“</a:t>
            </a:r>
          </a:p>
          <a:p>
            <a:pPr lvl="2">
              <a:buFont typeface="Wingdings" panose="05000000000000000000" pitchFamily="2" charset="2"/>
              <a:buChar char="q"/>
            </a:pPr>
            <a:r>
              <a:rPr lang="lt-LT" sz="24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lt-LT" sz="2400" dirty="0" smtClean="0">
                <a:solidFill>
                  <a:schemeClr val="accent1">
                    <a:lumMod val="50000"/>
                  </a:schemeClr>
                </a:solidFill>
              </a:rPr>
              <a:t>     Užgavėnės</a:t>
            </a:r>
          </a:p>
          <a:p>
            <a:pPr marL="914400" lvl="2" indent="0">
              <a:buNone/>
            </a:pPr>
            <a:endParaRPr lang="lt-LT" sz="2400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476068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lt-LT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Kultūros centras Panevėžio bendruomenių rūmai</a:t>
            </a:r>
            <a:r>
              <a:rPr lang="lt-LT" altLang="lt-LT" sz="1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lt-LT" altLang="lt-LT" sz="1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t-LT" altLang="lt-LT" sz="24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BENDRUOMENĖS UŽIMTUMAS</a:t>
            </a:r>
            <a:r>
              <a:rPr lang="lt-LT" altLang="lt-LT" sz="28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lt-LT" altLang="lt-LT" sz="28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t-LT" altLang="lt-LT" sz="1800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2018 </a:t>
            </a:r>
            <a:r>
              <a:rPr lang="lt-LT" altLang="lt-LT" sz="180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m.</a:t>
            </a:r>
            <a:endParaRPr lang="lt-LT" sz="1800" dirty="0">
              <a:solidFill>
                <a:schemeClr val="accent5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05177586"/>
              </p:ext>
            </p:extLst>
          </p:nvPr>
        </p:nvGraphicFramePr>
        <p:xfrm>
          <a:off x="838199" y="1690682"/>
          <a:ext cx="10677525" cy="4165585"/>
        </p:xfrm>
        <a:graphic>
          <a:graphicData uri="http://schemas.openxmlformats.org/drawingml/2006/table">
            <a:tbl>
              <a:tblPr/>
              <a:tblGrid>
                <a:gridCol w="4230074">
                  <a:extLst>
                    <a:ext uri="{9D8B030D-6E8A-4147-A177-3AD203B41FA5}">
                      <a16:colId xmlns="" xmlns:a16="http://schemas.microsoft.com/office/drawing/2014/main" val="3319775547"/>
                    </a:ext>
                  </a:extLst>
                </a:gridCol>
                <a:gridCol w="1292050">
                  <a:extLst>
                    <a:ext uri="{9D8B030D-6E8A-4147-A177-3AD203B41FA5}">
                      <a16:colId xmlns="" xmlns:a16="http://schemas.microsoft.com/office/drawing/2014/main" val="4218321679"/>
                    </a:ext>
                  </a:extLst>
                </a:gridCol>
                <a:gridCol w="1215292">
                  <a:extLst>
                    <a:ext uri="{9D8B030D-6E8A-4147-A177-3AD203B41FA5}">
                      <a16:colId xmlns="" xmlns:a16="http://schemas.microsoft.com/office/drawing/2014/main" val="1321387888"/>
                    </a:ext>
                  </a:extLst>
                </a:gridCol>
                <a:gridCol w="1048990">
                  <a:extLst>
                    <a:ext uri="{9D8B030D-6E8A-4147-A177-3AD203B41FA5}">
                      <a16:colId xmlns="" xmlns:a16="http://schemas.microsoft.com/office/drawing/2014/main" val="3111186047"/>
                    </a:ext>
                  </a:extLst>
                </a:gridCol>
                <a:gridCol w="1100161">
                  <a:extLst>
                    <a:ext uri="{9D8B030D-6E8A-4147-A177-3AD203B41FA5}">
                      <a16:colId xmlns="" xmlns:a16="http://schemas.microsoft.com/office/drawing/2014/main" val="4075285392"/>
                    </a:ext>
                  </a:extLst>
                </a:gridCol>
                <a:gridCol w="972234">
                  <a:extLst>
                    <a:ext uri="{9D8B030D-6E8A-4147-A177-3AD203B41FA5}">
                      <a16:colId xmlns="" xmlns:a16="http://schemas.microsoft.com/office/drawing/2014/main" val="4284470626"/>
                    </a:ext>
                  </a:extLst>
                </a:gridCol>
                <a:gridCol w="818724">
                  <a:extLst>
                    <a:ext uri="{9D8B030D-6E8A-4147-A177-3AD203B41FA5}">
                      <a16:colId xmlns="" xmlns:a16="http://schemas.microsoft.com/office/drawing/2014/main" val="4172687277"/>
                    </a:ext>
                  </a:extLst>
                </a:gridCol>
              </a:tblGrid>
              <a:tr h="366718">
                <a:tc>
                  <a:txBody>
                    <a:bodyPr/>
                    <a:lstStyle/>
                    <a:p>
                      <a:pPr algn="l" fontAlgn="b"/>
                      <a:r>
                        <a:rPr lang="lt-LT" sz="1600" b="0" i="0" u="none" strike="noStrike" dirty="0"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lt-LT" sz="1600" b="0" i="1" u="none" strike="noStrike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</a:rPr>
                        <a:t>mėgėjų meno kolektyvai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en-US" sz="1600" b="1" i="0" u="none" strike="noStrike" dirty="0">
                          <a:effectLst/>
                          <a:latin typeface="+mn-lt"/>
                        </a:rPr>
                        <a:t>KOLEKTYVŲ SKAIČIUS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en-US" sz="1600" b="1" i="0" u="none" strike="noStrike">
                          <a:effectLst/>
                          <a:latin typeface="+mn-lt"/>
                        </a:rPr>
                        <a:t>DALYVIŲ SKAIČIUS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3064288507"/>
                  </a:ext>
                </a:extLst>
              </a:tr>
              <a:tr h="285549">
                <a:tc>
                  <a:txBody>
                    <a:bodyPr/>
                    <a:lstStyle/>
                    <a:p>
                      <a:pPr algn="l" fontAlgn="b"/>
                      <a:endParaRPr lang="en-US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1" i="0" u="none" strike="noStrike">
                          <a:effectLst/>
                          <a:latin typeface="+mn-lt"/>
                        </a:rPr>
                        <a:t>2017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1" i="0" u="none" strike="noStrike">
                          <a:effectLst/>
                          <a:latin typeface="+mn-lt"/>
                        </a:rPr>
                        <a:t>2018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1" i="0" u="none" strike="noStrike" dirty="0">
                          <a:effectLst/>
                          <a:latin typeface="+mn-lt"/>
                        </a:rPr>
                        <a:t>Pokytis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1" i="0" u="none" strike="noStrike" dirty="0">
                          <a:effectLst/>
                          <a:latin typeface="+mn-lt"/>
                        </a:rPr>
                        <a:t>2017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1" i="0" u="none" strike="noStrike" dirty="0">
                          <a:effectLst/>
                          <a:latin typeface="+mn-lt"/>
                        </a:rPr>
                        <a:t>2018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1" i="0" u="none" strike="noStrike" dirty="0">
                          <a:effectLst/>
                          <a:latin typeface="+mn-lt"/>
                        </a:rPr>
                        <a:t>Pokytis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774655491"/>
                  </a:ext>
                </a:extLst>
              </a:tr>
              <a:tr h="285549">
                <a:tc>
                  <a:txBody>
                    <a:bodyPr/>
                    <a:lstStyle/>
                    <a:p>
                      <a:pPr algn="r" fontAlgn="b"/>
                      <a:r>
                        <a:rPr lang="lt-LT" sz="1600" b="0" i="0" u="none" strike="noStrike" dirty="0">
                          <a:effectLst/>
                          <a:latin typeface="+mn-lt"/>
                        </a:rPr>
                        <a:t>Vaikų ir jaunimo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600" b="0" i="0" u="none" strike="noStrike" dirty="0">
                          <a:effectLst/>
                          <a:latin typeface="+mn-lt"/>
                        </a:rPr>
                        <a:t>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600" b="0" i="0" u="none" strike="noStrike">
                          <a:effectLst/>
                          <a:latin typeface="+mn-lt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600" b="0" i="0" u="none" strike="noStrike">
                          <a:effectLst/>
                          <a:latin typeface="+mn-lt"/>
                        </a:rPr>
                        <a:t>-57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600" b="0" i="0" u="none" strike="noStrike" dirty="0">
                          <a:effectLst/>
                          <a:latin typeface="+mn-lt"/>
                        </a:rPr>
                        <a:t>134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600" b="0" i="0" u="none" strike="noStrike">
                          <a:effectLst/>
                          <a:latin typeface="+mn-lt"/>
                        </a:rPr>
                        <a:t>117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600" b="0" i="0" u="none" strike="noStrike">
                          <a:effectLst/>
                          <a:latin typeface="+mn-lt"/>
                        </a:rPr>
                        <a:t>-13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4679800"/>
                  </a:ext>
                </a:extLst>
              </a:tr>
              <a:tr h="285549">
                <a:tc>
                  <a:txBody>
                    <a:bodyPr/>
                    <a:lstStyle/>
                    <a:p>
                      <a:pPr algn="r" fontAlgn="b"/>
                      <a:r>
                        <a:rPr lang="lt-LT" sz="1600" b="0" i="0" u="none" strike="noStrike" dirty="0">
                          <a:effectLst/>
                          <a:latin typeface="+mn-lt"/>
                        </a:rPr>
                        <a:t>suaugusiųjų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600" b="0" i="0" u="none" strike="noStrike" dirty="0">
                          <a:effectLst/>
                          <a:latin typeface="+mn-lt"/>
                        </a:rPr>
                        <a:t>16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600" b="0" i="0" u="none" strike="noStrike" dirty="0">
                          <a:effectLst/>
                          <a:latin typeface="+mn-lt"/>
                        </a:rPr>
                        <a:t>16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600" b="0" i="0" u="none" strike="noStrike" dirty="0"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600" b="0" i="0" u="none" strike="noStrike" dirty="0">
                          <a:effectLst/>
                          <a:latin typeface="+mn-lt"/>
                        </a:rPr>
                        <a:t>252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600" b="0" i="0" u="none" strike="noStrike" dirty="0">
                          <a:effectLst/>
                          <a:latin typeface="+mn-lt"/>
                        </a:rPr>
                        <a:t>286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600" b="0" i="0" u="none" strike="noStrike" dirty="0">
                          <a:effectLst/>
                          <a:latin typeface="+mn-lt"/>
                        </a:rPr>
                        <a:t>13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472792220"/>
                  </a:ext>
                </a:extLst>
              </a:tr>
              <a:tr h="285549">
                <a:tc>
                  <a:txBody>
                    <a:bodyPr/>
                    <a:lstStyle/>
                    <a:p>
                      <a:pPr algn="l" fontAlgn="b"/>
                      <a:endParaRPr lang="en-US" sz="10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4054742377"/>
                  </a:ext>
                </a:extLst>
              </a:tr>
              <a:tr h="372279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1" u="none" strike="noStrike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</a:rPr>
                        <a:t>studijos, klubai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en-US" sz="1600" b="1" i="0" u="none" strike="noStrike" dirty="0">
                          <a:effectLst/>
                          <a:latin typeface="+mn-lt"/>
                        </a:rPr>
                        <a:t>KOLEKTYVŲ SKAIČIUS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en-US" sz="1600" b="1" i="0" u="none" strike="noStrike" dirty="0">
                          <a:effectLst/>
                          <a:latin typeface="+mn-lt"/>
                        </a:rPr>
                        <a:t>DALYVIŲ SKAIČIUS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2078501883"/>
                  </a:ext>
                </a:extLst>
              </a:tr>
              <a:tr h="285549">
                <a:tc>
                  <a:txBody>
                    <a:bodyPr/>
                    <a:lstStyle/>
                    <a:p>
                      <a:pPr algn="l" fontAlgn="b"/>
                      <a:endParaRPr lang="en-US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1" i="0" u="none" strike="noStrike">
                          <a:effectLst/>
                          <a:latin typeface="+mn-lt"/>
                        </a:rPr>
                        <a:t>2017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1" i="0" u="none" strike="noStrike">
                          <a:effectLst/>
                          <a:latin typeface="+mn-lt"/>
                        </a:rPr>
                        <a:t>2018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1" i="0" u="none" strike="noStrike" dirty="0">
                          <a:effectLst/>
                          <a:latin typeface="+mn-lt"/>
                        </a:rPr>
                        <a:t>Pokytis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1" i="0" u="none" strike="noStrike">
                          <a:effectLst/>
                          <a:latin typeface="+mn-lt"/>
                        </a:rPr>
                        <a:t>2017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1" i="0" u="none" strike="noStrike" dirty="0">
                          <a:effectLst/>
                          <a:latin typeface="+mn-lt"/>
                        </a:rPr>
                        <a:t>2018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1" i="0" u="none" strike="noStrike" dirty="0">
                          <a:effectLst/>
                          <a:latin typeface="+mn-lt"/>
                        </a:rPr>
                        <a:t>Pokytis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833159684"/>
                  </a:ext>
                </a:extLst>
              </a:tr>
              <a:tr h="285549">
                <a:tc>
                  <a:txBody>
                    <a:bodyPr/>
                    <a:lstStyle/>
                    <a:p>
                      <a:pPr algn="r" fontAlgn="b"/>
                      <a:r>
                        <a:rPr lang="lt-LT" sz="16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Vaikų ir jaunimo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71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3932104011"/>
                  </a:ext>
                </a:extLst>
              </a:tr>
              <a:tr h="285549">
                <a:tc>
                  <a:txBody>
                    <a:bodyPr/>
                    <a:lstStyle/>
                    <a:p>
                      <a:pPr algn="r" fontAlgn="b"/>
                      <a:r>
                        <a:rPr lang="lt-LT" sz="16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suaugusiųjų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50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120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2530328331"/>
                  </a:ext>
                </a:extLst>
              </a:tr>
              <a:tr h="285549">
                <a:tc>
                  <a:txBody>
                    <a:bodyPr/>
                    <a:lstStyle/>
                    <a:p>
                      <a:pPr algn="l" fontAlgn="b"/>
                      <a:endParaRPr lang="en-US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4072554760"/>
                  </a:ext>
                </a:extLst>
              </a:tr>
              <a:tr h="285549">
                <a:tc>
                  <a:txBody>
                    <a:bodyPr/>
                    <a:lstStyle/>
                    <a:p>
                      <a:pPr algn="l" fontAlgn="b"/>
                      <a:endParaRPr lang="en-US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 dirty="0">
                          <a:effectLst/>
                          <a:latin typeface="+mn-lt"/>
                        </a:rPr>
                        <a:t>2017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 dirty="0">
                          <a:effectLst/>
                          <a:latin typeface="+mn-lt"/>
                        </a:rPr>
                        <a:t>2018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 dirty="0">
                          <a:effectLst/>
                          <a:latin typeface="+mn-lt"/>
                        </a:rPr>
                        <a:t>Pokytis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661091040"/>
                  </a:ext>
                </a:extLst>
              </a:tr>
              <a:tr h="285549">
                <a:tc>
                  <a:txBody>
                    <a:bodyPr/>
                    <a:lstStyle/>
                    <a:p>
                      <a:pPr algn="r" fontAlgn="b"/>
                      <a:r>
                        <a:rPr lang="lt-LT" sz="16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Mėgėjų meno kolektyvų ir studijų dalyviai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6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454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600" b="0" i="0" u="none" strike="noStrike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518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600" b="0" i="0" u="none" strike="noStrike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3782081313"/>
                  </a:ext>
                </a:extLst>
              </a:tr>
              <a:tr h="285549">
                <a:tc>
                  <a:txBody>
                    <a:bodyPr/>
                    <a:lstStyle/>
                    <a:p>
                      <a:pPr algn="r" fontAlgn="b"/>
                      <a:r>
                        <a:rPr lang="lt-LT" sz="16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Pravesti užsiėmimai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6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1818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600" b="0" i="0" u="none" strike="noStrike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1687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600" b="0" i="0" u="none" strike="noStrike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-7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3345446198"/>
                  </a:ext>
                </a:extLst>
              </a:tr>
              <a:tr h="285549">
                <a:tc>
                  <a:txBody>
                    <a:bodyPr/>
                    <a:lstStyle/>
                    <a:p>
                      <a:pPr algn="r" fontAlgn="b"/>
                      <a:r>
                        <a:rPr lang="lt-LT" sz="16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Užsiėmimų lankytojai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6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3278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6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518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6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-84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0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2469072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776966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lt-LT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Kultūros centras Panevėžio bendruomenių rūmai</a:t>
            </a:r>
            <a:r>
              <a:rPr lang="lt-LT" altLang="lt-LT" sz="1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lt-LT" altLang="lt-LT" sz="1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t-LT" altLang="lt-LT" sz="24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PROJEKTINĖ VEIKLA</a:t>
            </a:r>
            <a:r>
              <a:rPr lang="lt-LT" altLang="lt-LT" sz="28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lt-LT" altLang="lt-LT" sz="28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t-LT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2014</a:t>
            </a:r>
            <a:r>
              <a:rPr lang="en-GB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-201</a:t>
            </a:r>
            <a:r>
              <a:rPr lang="lt-LT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8 </a:t>
            </a:r>
            <a:r>
              <a:rPr lang="lt-LT" altLang="lt-LT" sz="1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m.</a:t>
            </a:r>
            <a:endParaRPr lang="lt-LT" sz="18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4" name="Turinio vietos rezervavimo ženklas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497386027"/>
              </p:ext>
            </p:extLst>
          </p:nvPr>
        </p:nvGraphicFramePr>
        <p:xfrm>
          <a:off x="838200" y="1825625"/>
          <a:ext cx="10983686" cy="46498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4923178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urinio vietos rezervavimo ženklas 2"/>
          <p:cNvSpPr>
            <a:spLocks noGrp="1"/>
          </p:cNvSpPr>
          <p:nvPr>
            <p:ph idx="1"/>
          </p:nvPr>
        </p:nvSpPr>
        <p:spPr>
          <a:xfrm>
            <a:off x="838200" y="1838131"/>
            <a:ext cx="10515600" cy="4338832"/>
          </a:xfrm>
        </p:spPr>
        <p:txBody>
          <a:bodyPr/>
          <a:lstStyle/>
          <a:p>
            <a:pPr marL="0" indent="0" algn="ctr">
              <a:buNone/>
            </a:pPr>
            <a:r>
              <a:rPr lang="lt-LT" altLang="lt-LT" sz="5400" dirty="0">
                <a:solidFill>
                  <a:srgbClr val="5B9BD5">
                    <a:lumMod val="50000"/>
                  </a:srgbClr>
                </a:solidFill>
                <a:latin typeface="Arial"/>
                <a:ea typeface="+mj-ea"/>
                <a:cs typeface="+mj-cs"/>
              </a:rPr>
              <a:t>Informacija parengta </a:t>
            </a:r>
            <a:endParaRPr lang="lt-LT" altLang="lt-LT" sz="5400" dirty="0" smtClean="0">
              <a:solidFill>
                <a:srgbClr val="5B9BD5">
                  <a:lumMod val="50000"/>
                </a:srgbClr>
              </a:solidFill>
              <a:latin typeface="Arial"/>
              <a:ea typeface="+mj-ea"/>
              <a:cs typeface="+mj-cs"/>
            </a:endParaRPr>
          </a:p>
          <a:p>
            <a:pPr marL="0" indent="0" algn="ctr">
              <a:buNone/>
            </a:pPr>
            <a:r>
              <a:rPr lang="lt-LT" altLang="lt-LT" sz="5400" dirty="0" smtClean="0">
                <a:solidFill>
                  <a:srgbClr val="5B9BD5">
                    <a:lumMod val="50000"/>
                  </a:srgbClr>
                </a:solidFill>
                <a:latin typeface="Arial"/>
                <a:ea typeface="+mj-ea"/>
                <a:cs typeface="+mj-cs"/>
              </a:rPr>
              <a:t>pagal </a:t>
            </a:r>
            <a:r>
              <a:rPr lang="lt-LT" altLang="lt-LT" sz="5400" dirty="0">
                <a:solidFill>
                  <a:srgbClr val="5B9BD5">
                    <a:lumMod val="50000"/>
                  </a:srgbClr>
                </a:solidFill>
                <a:latin typeface="Arial"/>
                <a:ea typeface="+mj-ea"/>
                <a:cs typeface="+mj-cs"/>
              </a:rPr>
              <a:t/>
            </a:r>
            <a:br>
              <a:rPr lang="lt-LT" altLang="lt-LT" sz="5400" dirty="0">
                <a:solidFill>
                  <a:srgbClr val="5B9BD5">
                    <a:lumMod val="50000"/>
                  </a:srgbClr>
                </a:solidFill>
                <a:latin typeface="Arial"/>
                <a:ea typeface="+mj-ea"/>
                <a:cs typeface="+mj-cs"/>
              </a:rPr>
            </a:br>
            <a:r>
              <a:rPr lang="lt-LT" altLang="lt-LT" sz="5400" dirty="0">
                <a:solidFill>
                  <a:srgbClr val="5B9BD5">
                    <a:lumMod val="50000"/>
                  </a:srgbClr>
                </a:solidFill>
                <a:latin typeface="Arial"/>
                <a:ea typeface="+mj-ea"/>
                <a:cs typeface="+mj-cs"/>
              </a:rPr>
              <a:t>2018 m. įstaigos veiklos </a:t>
            </a:r>
            <a:endParaRPr lang="lt-LT" altLang="lt-LT" sz="5400" dirty="0" smtClean="0">
              <a:solidFill>
                <a:srgbClr val="5B9BD5">
                  <a:lumMod val="50000"/>
                </a:srgbClr>
              </a:solidFill>
              <a:latin typeface="Arial"/>
              <a:ea typeface="+mj-ea"/>
              <a:cs typeface="+mj-cs"/>
            </a:endParaRPr>
          </a:p>
          <a:p>
            <a:pPr marL="0" indent="0" algn="ctr">
              <a:buNone/>
            </a:pPr>
            <a:r>
              <a:rPr lang="lt-LT" altLang="lt-LT" sz="5400" dirty="0" smtClean="0">
                <a:solidFill>
                  <a:srgbClr val="5B9BD5">
                    <a:lumMod val="50000"/>
                  </a:srgbClr>
                </a:solidFill>
                <a:latin typeface="Arial"/>
                <a:ea typeface="+mj-ea"/>
                <a:cs typeface="+mj-cs"/>
              </a:rPr>
              <a:t>mėnesio </a:t>
            </a:r>
            <a:r>
              <a:rPr lang="lt-LT" altLang="lt-LT" sz="5400" dirty="0">
                <a:solidFill>
                  <a:srgbClr val="5B9BD5">
                    <a:lumMod val="50000"/>
                  </a:srgbClr>
                </a:solidFill>
                <a:latin typeface="Arial"/>
                <a:ea typeface="+mj-ea"/>
                <a:cs typeface="+mj-cs"/>
              </a:rPr>
              <a:t>ataskaitų </a:t>
            </a:r>
            <a:r>
              <a:rPr lang="lt-LT" altLang="lt-LT" sz="5400" dirty="0" smtClean="0">
                <a:solidFill>
                  <a:srgbClr val="5B9BD5">
                    <a:lumMod val="50000"/>
                  </a:srgbClr>
                </a:solidFill>
                <a:latin typeface="Arial"/>
                <a:ea typeface="+mj-ea"/>
                <a:cs typeface="+mj-cs"/>
              </a:rPr>
              <a:t>duomenis</a:t>
            </a:r>
            <a:r>
              <a:rPr lang="lt-LT" altLang="lt-LT" sz="5400" dirty="0" smtClean="0">
                <a:solidFill>
                  <a:srgbClr val="FF9900"/>
                </a:solidFill>
                <a:latin typeface="Arial"/>
                <a:ea typeface="+mj-ea"/>
                <a:cs typeface="+mj-cs"/>
                <a:sym typeface="Wingdings" panose="05000000000000000000" pitchFamily="2" charset="2"/>
              </a:rPr>
              <a:t></a:t>
            </a:r>
            <a:r>
              <a:rPr lang="lt-LT" altLang="lt-LT" sz="1800" dirty="0">
                <a:solidFill>
                  <a:srgbClr val="FF9900"/>
                </a:solidFill>
                <a:latin typeface="Arial"/>
                <a:ea typeface="+mj-ea"/>
                <a:cs typeface="+mj-cs"/>
              </a:rPr>
              <a:t/>
            </a:r>
            <a:br>
              <a:rPr lang="lt-LT" altLang="lt-LT" sz="1800" dirty="0">
                <a:solidFill>
                  <a:srgbClr val="FF9900"/>
                </a:solidFill>
                <a:latin typeface="Arial"/>
                <a:ea typeface="+mj-ea"/>
                <a:cs typeface="+mj-cs"/>
              </a:rPr>
            </a:br>
            <a:endParaRPr lang="lt-LT" dirty="0"/>
          </a:p>
        </p:txBody>
      </p:sp>
    </p:spTree>
    <p:extLst>
      <p:ext uri="{BB962C8B-B14F-4D97-AF65-F5344CB8AC3E}">
        <p14:creationId xmlns:p14="http://schemas.microsoft.com/office/powerpoint/2010/main" val="1041790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lt-LT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Kultūros centras Panevėžio bendruomenių rūmai</a:t>
            </a:r>
            <a:r>
              <a:rPr lang="lt-LT" altLang="lt-LT" sz="1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lt-LT" altLang="lt-LT" sz="1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t-LT" altLang="lt-LT" sz="24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VEIKLOS REZULTATŲ POKYTIS </a:t>
            </a:r>
            <a:r>
              <a:rPr lang="lt-LT" altLang="lt-LT" sz="1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lt-LT" altLang="lt-LT" sz="1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t-LT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2014-2018 </a:t>
            </a:r>
            <a:r>
              <a:rPr lang="lt-LT" altLang="lt-LT" sz="1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m.</a:t>
            </a:r>
            <a:endParaRPr lang="lt-LT" sz="18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6" name="Diagrama 1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778349481"/>
              </p:ext>
            </p:extLst>
          </p:nvPr>
        </p:nvGraphicFramePr>
        <p:xfrm>
          <a:off x="838200" y="1825625"/>
          <a:ext cx="10834688" cy="45608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9990951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lt-LT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Kultūros centras Panevėžio bendruomenių rūmai</a:t>
            </a:r>
            <a:r>
              <a:rPr lang="lt-LT" altLang="lt-LT" sz="1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lt-LT" altLang="lt-LT" sz="1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t-LT" altLang="lt-LT" sz="24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SEZONIŠKUMO ĮTAKA VEIKLAI</a:t>
            </a:r>
            <a:r>
              <a:rPr lang="lt-LT" altLang="lt-LT" sz="1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lt-LT" altLang="lt-LT" sz="1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t-LT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2018 </a:t>
            </a:r>
            <a:r>
              <a:rPr lang="lt-LT" altLang="lt-LT" sz="1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lang="lt-LT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lt-LT" altLang="lt-LT" sz="1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I-IV ketv.</a:t>
            </a:r>
            <a:endParaRPr lang="lt-LT" sz="18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6" name="Diagrama 1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63993684"/>
              </p:ext>
            </p:extLst>
          </p:nvPr>
        </p:nvGraphicFramePr>
        <p:xfrm>
          <a:off x="838200" y="1825624"/>
          <a:ext cx="10891838" cy="45751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559785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lt-LT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Kultūros centras Panevėžio bendruomenių rūmai</a:t>
            </a:r>
            <a:r>
              <a:rPr lang="lt-LT" altLang="lt-LT" sz="1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lt-LT" altLang="lt-LT" sz="1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t-LT" altLang="lt-LT" sz="24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VEIKLOS REZULTATŲ POKYTIS </a:t>
            </a:r>
            <a:r>
              <a:rPr lang="lt-LT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(proc.)</a:t>
            </a:r>
            <a:r>
              <a:rPr lang="lt-LT" altLang="lt-LT" sz="1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lt-LT" altLang="lt-LT" sz="1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t-LT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2017-2018 m</a:t>
            </a:r>
            <a:r>
              <a:rPr lang="lt-LT" altLang="lt-LT" sz="1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lt-LT" sz="18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6" name="Diagrama 1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79032428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8325355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lt-LT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Kultūros centras Panevėžio bendruomenių rūmai</a:t>
            </a:r>
            <a:r>
              <a:rPr lang="lt-LT" altLang="lt-LT" sz="1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lt-LT" altLang="lt-LT" sz="1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t-LT" altLang="lt-LT" sz="24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CENTRO </a:t>
            </a:r>
            <a:r>
              <a:rPr lang="lt-LT" altLang="lt-LT" sz="24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VEIKLA</a:t>
            </a:r>
            <a:r>
              <a:rPr lang="lt-LT" altLang="lt-LT" sz="24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t-LT" altLang="lt-LT" sz="24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PAGAL SRITIS </a:t>
            </a:r>
            <a:r>
              <a:rPr lang="lt-LT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(proc</a:t>
            </a:r>
            <a:r>
              <a:rPr lang="lt-LT" altLang="lt-LT" sz="1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.)</a:t>
            </a:r>
            <a:r>
              <a:rPr lang="lt-LT" altLang="lt-LT" sz="18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t-LT" altLang="lt-LT" sz="24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lt-LT" altLang="lt-LT" sz="24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t-LT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2018 </a:t>
            </a:r>
            <a:r>
              <a:rPr lang="lt-LT" altLang="lt-LT" sz="1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m.</a:t>
            </a:r>
            <a:endParaRPr lang="lt-LT" sz="18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6" name="Diagrama 1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18487752"/>
              </p:ext>
            </p:extLst>
          </p:nvPr>
        </p:nvGraphicFramePr>
        <p:xfrm>
          <a:off x="838200" y="1457325"/>
          <a:ext cx="10863264" cy="49720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5730990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>
          <a:xfrm>
            <a:off x="810208" y="383786"/>
            <a:ext cx="10515600" cy="1325563"/>
          </a:xfrm>
        </p:spPr>
        <p:txBody>
          <a:bodyPr/>
          <a:lstStyle/>
          <a:p>
            <a:r>
              <a:rPr lang="lt-LT" altLang="lt-LT" sz="1800" dirty="0">
                <a:solidFill>
                  <a:srgbClr val="5B9BD5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Kultūros centras Panevėžio bendruomenių rūmai</a:t>
            </a:r>
            <a:br>
              <a:rPr lang="lt-LT" altLang="lt-LT" sz="1800" dirty="0">
                <a:solidFill>
                  <a:srgbClr val="5B9BD5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t-LT" altLang="lt-LT" sz="2400" b="1" dirty="0" smtClean="0">
                <a:solidFill>
                  <a:srgbClr val="5B9BD5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VEIKLOS POKYTIS</a:t>
            </a:r>
            <a:r>
              <a:rPr lang="lt-LT" altLang="lt-LT" sz="2400" dirty="0" smtClean="0">
                <a:solidFill>
                  <a:srgbClr val="5B9BD5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t-LT" altLang="lt-LT" sz="1800" dirty="0">
                <a:solidFill>
                  <a:srgbClr val="5B9BD5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(proc.)</a:t>
            </a:r>
            <a:r>
              <a:rPr lang="lt-LT" altLang="lt-LT" sz="1800" b="1" dirty="0">
                <a:solidFill>
                  <a:srgbClr val="5B9BD5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t-LT" altLang="lt-LT" sz="2400" b="1" dirty="0">
                <a:solidFill>
                  <a:srgbClr val="5B9BD5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lt-LT" altLang="lt-LT" sz="2400" b="1" dirty="0">
                <a:solidFill>
                  <a:srgbClr val="5B9BD5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t-LT" altLang="lt-LT" sz="1800" dirty="0" smtClean="0">
                <a:solidFill>
                  <a:srgbClr val="5B9BD5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2017-201</a:t>
            </a:r>
            <a:r>
              <a:rPr lang="lt-LT" altLang="lt-LT" sz="1800" dirty="0">
                <a:solidFill>
                  <a:srgbClr val="5B9BD5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r>
              <a:rPr lang="lt-LT" altLang="lt-LT" sz="1800" dirty="0" smtClean="0">
                <a:solidFill>
                  <a:srgbClr val="5B9BD5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t-LT" altLang="lt-LT" sz="1800" dirty="0">
                <a:solidFill>
                  <a:srgbClr val="5B9BD5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m.</a:t>
            </a:r>
            <a:endParaRPr lang="lt-LT" dirty="0"/>
          </a:p>
        </p:txBody>
      </p:sp>
      <p:graphicFrame>
        <p:nvGraphicFramePr>
          <p:cNvPr id="4" name="Turinio vietos rezervavimo ženklas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711950452"/>
              </p:ext>
            </p:extLst>
          </p:nvPr>
        </p:nvGraphicFramePr>
        <p:xfrm>
          <a:off x="926592" y="2324068"/>
          <a:ext cx="10375393" cy="3859765"/>
        </p:xfrm>
        <a:graphic>
          <a:graphicData uri="http://schemas.openxmlformats.org/drawingml/2006/table">
            <a:tbl>
              <a:tblPr/>
              <a:tblGrid>
                <a:gridCol w="5921707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543809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447321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1462556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</a:tblGrid>
              <a:tr h="699797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t-LT" altLang="lt-LT" sz="1600" b="1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+mn-lt"/>
                          <a:cs typeface="Arial" panose="020B0604020202020204" pitchFamily="34" charset="0"/>
                        </a:rPr>
                        <a:t>PAGAL RENGINIŲ SKAIČIŲ </a:t>
                      </a:r>
                      <a:endParaRPr lang="lt-LT" sz="1600" b="0" i="0" u="none" strike="noStrike" dirty="0" smtClean="0">
                        <a:effectLst/>
                        <a:latin typeface="+mn-lt"/>
                      </a:endParaRPr>
                    </a:p>
                    <a:p>
                      <a:pPr algn="l" fontAlgn="b"/>
                      <a:endParaRPr lang="lt-LT" sz="1000" b="0" i="0" u="none" strike="noStrike" dirty="0">
                        <a:effectLst/>
                        <a:latin typeface="+mn-lt"/>
                      </a:endParaRPr>
                    </a:p>
                  </a:txBody>
                  <a:tcPr marL="9525" marR="9525" marT="9525" marB="0">
                    <a:lnL>
                      <a:noFill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600" b="1" i="0" u="none" strike="noStrike" dirty="0" smtClean="0">
                          <a:effectLst/>
                          <a:latin typeface="+mn-lt"/>
                        </a:rPr>
                        <a:t>2017</a:t>
                      </a:r>
                      <a:endParaRPr lang="lt-LT" sz="1600" b="1" i="0" u="none" strike="noStrike" dirty="0"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600" b="1" i="0" u="none" strike="noStrike" dirty="0" smtClean="0">
                          <a:effectLst/>
                          <a:latin typeface="+mn-lt"/>
                        </a:rPr>
                        <a:t>2018</a:t>
                      </a:r>
                      <a:endParaRPr lang="lt-LT" sz="1600" b="1" i="0" u="none" strike="noStrike" dirty="0"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600" b="1" i="0" u="none" strike="noStrike" dirty="0">
                          <a:effectLst/>
                          <a:latin typeface="+mn-lt"/>
                        </a:rPr>
                        <a:t>Pokytis proc.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A893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394996">
                <a:tc>
                  <a:txBody>
                    <a:bodyPr/>
                    <a:lstStyle/>
                    <a:p>
                      <a:pPr algn="l" fontAlgn="b"/>
                      <a:r>
                        <a:rPr lang="en-GB" sz="1600" b="1" i="1" u="none" strike="noStrike" dirty="0" smtClean="0">
                          <a:effectLst/>
                          <a:latin typeface="+mn-lt"/>
                        </a:rPr>
                        <a:t>       </a:t>
                      </a:r>
                      <a:r>
                        <a:rPr lang="lt-LT" sz="1600" b="1" i="1" u="none" strike="noStrike" dirty="0" smtClean="0">
                          <a:effectLst/>
                          <a:latin typeface="+mn-lt"/>
                        </a:rPr>
                        <a:t>Renginiai</a:t>
                      </a:r>
                      <a:endParaRPr lang="lt-LT" sz="1600" b="1" i="1" u="none" strike="noStrike" dirty="0"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4">
                          <a:lumMod val="40000"/>
                          <a:lumOff val="6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pattFill prst="smGrid">
                      <a:fgClr>
                        <a:schemeClr val="accent1">
                          <a:lumMod val="40000"/>
                          <a:lumOff val="6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pattFill prst="smGrid">
                      <a:fgClr>
                        <a:schemeClr val="accent4">
                          <a:lumMod val="40000"/>
                          <a:lumOff val="6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pattFill prst="smGrid">
                      <a:fgClr>
                        <a:srgbClr val="FFA893"/>
                      </a:fgClr>
                      <a:bgClr>
                        <a:schemeClr val="bg1"/>
                      </a:bgClr>
                    </a:patt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394996">
                <a:tc>
                  <a:txBody>
                    <a:bodyPr/>
                    <a:lstStyle/>
                    <a:p>
                      <a:pPr algn="l" fontAlgn="b"/>
                      <a:r>
                        <a:rPr lang="en-GB" sz="1600" b="1" i="1" u="none" strike="noStrike" dirty="0" smtClean="0">
                          <a:effectLst/>
                          <a:latin typeface="+mn-lt"/>
                        </a:rPr>
                        <a:t>       </a:t>
                      </a:r>
                      <a:r>
                        <a:rPr lang="lt-LT" sz="1600" b="1" i="1" u="none" strike="noStrike" dirty="0" smtClean="0">
                          <a:effectLst/>
                          <a:latin typeface="+mn-lt"/>
                        </a:rPr>
                        <a:t>Renginiai </a:t>
                      </a:r>
                      <a:r>
                        <a:rPr lang="lt-LT" sz="1600" b="1" i="1" u="none" strike="noStrike" dirty="0">
                          <a:effectLst/>
                          <a:latin typeface="+mn-lt"/>
                        </a:rPr>
                        <a:t>lauke, masiniai renginiai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4">
                          <a:lumMod val="40000"/>
                          <a:lumOff val="6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pattFill prst="smGrid">
                      <a:fgClr>
                        <a:schemeClr val="accent1">
                          <a:lumMod val="40000"/>
                          <a:lumOff val="6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pattFill prst="smGrid">
                      <a:fgClr>
                        <a:schemeClr val="accent4">
                          <a:lumMod val="40000"/>
                          <a:lumOff val="6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pattFill prst="smGrid">
                      <a:fgClr>
                        <a:srgbClr val="FFA893"/>
                      </a:fgClr>
                      <a:bgClr>
                        <a:schemeClr val="bg1"/>
                      </a:bgClr>
                    </a:pattFill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394996">
                <a:tc>
                  <a:txBody>
                    <a:bodyPr/>
                    <a:lstStyle/>
                    <a:p>
                      <a:pPr algn="l" fontAlgn="b"/>
                      <a:r>
                        <a:rPr lang="en-GB" sz="1600" b="1" i="1" u="none" strike="noStrike" dirty="0" smtClean="0">
                          <a:effectLst/>
                          <a:latin typeface="+mn-lt"/>
                        </a:rPr>
                        <a:t>       </a:t>
                      </a:r>
                      <a:r>
                        <a:rPr lang="lt-LT" sz="1600" b="1" i="1" u="none" strike="noStrike" dirty="0" smtClean="0">
                          <a:effectLst/>
                          <a:latin typeface="+mn-lt"/>
                        </a:rPr>
                        <a:t>Atvykstančių </a:t>
                      </a:r>
                      <a:r>
                        <a:rPr lang="lt-LT" sz="1600" b="1" i="1" u="none" strike="noStrike" dirty="0">
                          <a:effectLst/>
                          <a:latin typeface="+mn-lt"/>
                        </a:rPr>
                        <a:t>meno kolektyvų spektakliai, koncertai renginiai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4">
                          <a:lumMod val="40000"/>
                          <a:lumOff val="6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pattFill prst="smGrid">
                      <a:fgClr>
                        <a:schemeClr val="accent1">
                          <a:lumMod val="40000"/>
                          <a:lumOff val="6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pattFill prst="smGrid">
                      <a:fgClr>
                        <a:schemeClr val="accent4">
                          <a:lumMod val="40000"/>
                          <a:lumOff val="6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pattFill prst="smGrid">
                      <a:fgClr>
                        <a:srgbClr val="FFA893"/>
                      </a:fgClr>
                      <a:bgClr>
                        <a:schemeClr val="bg1"/>
                      </a:bgClr>
                    </a:pattFill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394996">
                <a:tc>
                  <a:txBody>
                    <a:bodyPr/>
                    <a:lstStyle/>
                    <a:p>
                      <a:pPr algn="l" fontAlgn="b"/>
                      <a:r>
                        <a:rPr lang="en-GB" sz="1600" b="1" i="1" u="none" strike="noStrike" dirty="0" smtClean="0">
                          <a:effectLst/>
                          <a:latin typeface="+mn-lt"/>
                        </a:rPr>
                        <a:t>       </a:t>
                      </a:r>
                      <a:r>
                        <a:rPr lang="lt-LT" sz="1600" b="1" i="1" u="none" strike="noStrike" dirty="0" smtClean="0">
                          <a:effectLst/>
                          <a:latin typeface="+mn-lt"/>
                        </a:rPr>
                        <a:t>Patalpų </a:t>
                      </a:r>
                      <a:r>
                        <a:rPr lang="lt-LT" sz="1600" b="1" i="1" u="none" strike="noStrike" dirty="0">
                          <a:effectLst/>
                          <a:latin typeface="+mn-lt"/>
                        </a:rPr>
                        <a:t>nuoma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4">
                          <a:lumMod val="40000"/>
                          <a:lumOff val="6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pattFill prst="smGrid">
                      <a:fgClr>
                        <a:schemeClr val="accent1">
                          <a:lumMod val="40000"/>
                          <a:lumOff val="6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pattFill prst="smGrid">
                      <a:fgClr>
                        <a:schemeClr val="accent4">
                          <a:lumMod val="40000"/>
                          <a:lumOff val="6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-50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pattFill prst="smGrid">
                      <a:fgClr>
                        <a:srgbClr val="FFA893"/>
                      </a:fgClr>
                      <a:bgClr>
                        <a:schemeClr val="bg1"/>
                      </a:bgClr>
                    </a:pattFill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394996">
                <a:tc>
                  <a:txBody>
                    <a:bodyPr/>
                    <a:lstStyle/>
                    <a:p>
                      <a:pPr algn="l" fontAlgn="b"/>
                      <a:r>
                        <a:rPr lang="en-GB" sz="1600" b="1" i="1" u="none" strike="noStrike" dirty="0" smtClean="0">
                          <a:effectLst/>
                          <a:latin typeface="+mn-lt"/>
                        </a:rPr>
                        <a:t>       </a:t>
                      </a:r>
                      <a:r>
                        <a:rPr lang="lt-LT" sz="1600" b="1" i="1" u="none" strike="noStrike" dirty="0" smtClean="0">
                          <a:effectLst/>
                          <a:latin typeface="+mn-lt"/>
                        </a:rPr>
                        <a:t>Bendruomenės </a:t>
                      </a:r>
                      <a:r>
                        <a:rPr lang="lt-LT" sz="1600" b="1" i="1" u="none" strike="noStrike" dirty="0">
                          <a:effectLst/>
                          <a:latin typeface="+mn-lt"/>
                        </a:rPr>
                        <a:t>užimtumas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4">
                          <a:lumMod val="40000"/>
                          <a:lumOff val="6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pattFill prst="smGrid">
                      <a:fgClr>
                        <a:schemeClr val="accent1">
                          <a:lumMod val="40000"/>
                          <a:lumOff val="6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pattFill prst="smGrid">
                      <a:fgClr>
                        <a:schemeClr val="accent4">
                          <a:lumMod val="40000"/>
                          <a:lumOff val="6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-22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pattFill prst="smGrid">
                      <a:fgClr>
                        <a:srgbClr val="FFA893"/>
                      </a:fgClr>
                      <a:bgClr>
                        <a:schemeClr val="bg1"/>
                      </a:bgClr>
                    </a:pattFill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394996">
                <a:tc>
                  <a:txBody>
                    <a:bodyPr/>
                    <a:lstStyle/>
                    <a:p>
                      <a:pPr algn="l" fontAlgn="b"/>
                      <a:r>
                        <a:rPr lang="en-GB" sz="1600" b="1" i="1" u="none" strike="noStrike" dirty="0" smtClean="0">
                          <a:effectLst/>
                          <a:latin typeface="+mn-lt"/>
                        </a:rPr>
                        <a:t>       </a:t>
                      </a:r>
                      <a:r>
                        <a:rPr lang="lt-LT" sz="1600" b="1" i="1" u="none" strike="noStrike" dirty="0" smtClean="0">
                          <a:effectLst/>
                          <a:latin typeface="+mn-lt"/>
                        </a:rPr>
                        <a:t>Mėgėjų </a:t>
                      </a:r>
                      <a:r>
                        <a:rPr lang="lt-LT" sz="1600" b="1" i="1" u="none" strike="noStrike" dirty="0">
                          <a:effectLst/>
                          <a:latin typeface="+mn-lt"/>
                        </a:rPr>
                        <a:t>meno kolektyvų veikla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4">
                          <a:lumMod val="40000"/>
                          <a:lumOff val="6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pattFill prst="smGrid">
                      <a:fgClr>
                        <a:schemeClr val="accent1">
                          <a:lumMod val="40000"/>
                          <a:lumOff val="6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pattFill prst="smGrid">
                      <a:fgClr>
                        <a:schemeClr val="accent4">
                          <a:lumMod val="40000"/>
                          <a:lumOff val="6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pattFill prst="smGrid">
                      <a:fgClr>
                        <a:srgbClr val="FFA893"/>
                      </a:fgClr>
                      <a:bgClr>
                        <a:schemeClr val="bg1"/>
                      </a:bgClr>
                    </a:pattFill>
                  </a:tcPr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394996">
                <a:tc>
                  <a:txBody>
                    <a:bodyPr/>
                    <a:lstStyle/>
                    <a:p>
                      <a:pPr algn="l" fontAlgn="b"/>
                      <a:r>
                        <a:rPr lang="en-GB" sz="1600" b="1" i="1" u="none" strike="noStrike" dirty="0" smtClean="0">
                          <a:effectLst/>
                          <a:latin typeface="+mn-lt"/>
                        </a:rPr>
                        <a:t>       </a:t>
                      </a:r>
                      <a:r>
                        <a:rPr lang="lt-LT" sz="1600" b="1" i="1" u="none" strike="noStrike" dirty="0" smtClean="0">
                          <a:effectLst/>
                          <a:latin typeface="+mn-lt"/>
                        </a:rPr>
                        <a:t>Kita </a:t>
                      </a:r>
                      <a:r>
                        <a:rPr lang="lt-LT" sz="1600" b="1" i="1" u="none" strike="noStrike" dirty="0">
                          <a:effectLst/>
                          <a:latin typeface="+mn-lt"/>
                        </a:rPr>
                        <a:t>veikla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4">
                          <a:lumMod val="40000"/>
                          <a:lumOff val="6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pattFill prst="smGrid">
                      <a:fgClr>
                        <a:schemeClr val="accent1">
                          <a:lumMod val="40000"/>
                          <a:lumOff val="6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pattFill prst="smGrid">
                      <a:fgClr>
                        <a:schemeClr val="accent4">
                          <a:lumMod val="40000"/>
                          <a:lumOff val="6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-29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pattFill prst="smGrid">
                      <a:fgClr>
                        <a:srgbClr val="FFA893"/>
                      </a:fgClr>
                      <a:bgClr>
                        <a:schemeClr val="bg1"/>
                      </a:bgClr>
                    </a:pattFill>
                  </a:tcPr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  <a:tr h="394996">
                <a:tc>
                  <a:txBody>
                    <a:bodyPr/>
                    <a:lstStyle/>
                    <a:p>
                      <a:pPr algn="r" fontAlgn="b"/>
                      <a:r>
                        <a:rPr lang="lt-LT" sz="1600" b="1" i="0" u="none" strike="noStrike" dirty="0">
                          <a:effectLst/>
                          <a:latin typeface="+mn-lt"/>
                        </a:rPr>
                        <a:t>IŠ VISO: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530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516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pattFill prst="smGrid">
                      <a:fgClr>
                        <a:srgbClr val="FFA893"/>
                      </a:fgClr>
                      <a:bgClr>
                        <a:schemeClr val="bg1"/>
                      </a:bgClr>
                    </a:pattFill>
                  </a:tcPr>
                </a:tc>
                <a:extLst>
                  <a:ext uri="{0D108BD9-81ED-4DB2-BD59-A6C34878D82A}">
                    <a16:rowId xmlns="" xmlns:a16="http://schemas.microsoft.com/office/drawing/2014/main" val="1000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793809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lt-LT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Kultūros centras Panevėžio bendruomenių rūmai</a:t>
            </a:r>
            <a:r>
              <a:rPr lang="lt-LT" altLang="lt-LT" sz="1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lt-LT" altLang="lt-LT" sz="1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t-LT" altLang="lt-LT" sz="24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UŽDIRBTOS PAJAMOS </a:t>
            </a:r>
            <a:r>
              <a:rPr lang="lt-LT" altLang="lt-LT" sz="24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PAGAL VEIKLOS SRITIS </a:t>
            </a:r>
            <a:r>
              <a:rPr lang="lt-LT" altLang="lt-LT" sz="24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(proc</a:t>
            </a:r>
            <a:r>
              <a:rPr lang="lt-LT" altLang="lt-LT" sz="24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.)</a:t>
            </a:r>
            <a:r>
              <a:rPr lang="lt-LT" altLang="lt-LT" sz="24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lt-LT" altLang="lt-LT" sz="24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t-LT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</a:t>
            </a:r>
            <a:r>
              <a:rPr lang="lt-LT" altLang="lt-LT" sz="1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r>
              <a:rPr lang="lt-LT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t-LT" altLang="lt-LT" sz="1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m.</a:t>
            </a:r>
            <a:endParaRPr lang="lt-LT" sz="18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6" name="Diagrama 2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22127765"/>
              </p:ext>
            </p:extLst>
          </p:nvPr>
        </p:nvGraphicFramePr>
        <p:xfrm>
          <a:off x="957262" y="1543050"/>
          <a:ext cx="10829925" cy="492918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2143106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 altLang="lt-LT" sz="1800" dirty="0">
                <a:solidFill>
                  <a:srgbClr val="5B9BD5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Kultūros centras Panevėžio bendruomenių rūmai</a:t>
            </a:r>
            <a:br>
              <a:rPr lang="lt-LT" altLang="lt-LT" sz="1800" dirty="0">
                <a:solidFill>
                  <a:srgbClr val="5B9BD5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t-LT" altLang="lt-LT" sz="2400" b="1" dirty="0">
                <a:solidFill>
                  <a:srgbClr val="5B9BD5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VEIKLOS POKYTIS</a:t>
            </a:r>
            <a:r>
              <a:rPr lang="lt-LT" altLang="lt-LT" sz="2400" dirty="0">
                <a:solidFill>
                  <a:srgbClr val="5B9BD5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t-LT" altLang="lt-LT" sz="1800" dirty="0">
                <a:solidFill>
                  <a:srgbClr val="5B9BD5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(proc.)</a:t>
            </a:r>
            <a:r>
              <a:rPr lang="lt-LT" altLang="lt-LT" sz="1800" b="1" dirty="0">
                <a:solidFill>
                  <a:srgbClr val="5B9BD5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t-LT" altLang="lt-LT" sz="2400" b="1" dirty="0">
                <a:solidFill>
                  <a:srgbClr val="5B9BD5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lt-LT" altLang="lt-LT" sz="2400" b="1" dirty="0">
                <a:solidFill>
                  <a:srgbClr val="5B9BD5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t-LT" altLang="lt-LT" sz="1800" dirty="0" smtClean="0">
                <a:solidFill>
                  <a:srgbClr val="5B9BD5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2017-201</a:t>
            </a:r>
            <a:r>
              <a:rPr lang="lt-LT" altLang="lt-LT" sz="1800" dirty="0">
                <a:solidFill>
                  <a:srgbClr val="5B9BD5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r>
              <a:rPr lang="lt-LT" altLang="lt-LT" sz="1800" dirty="0" smtClean="0">
                <a:solidFill>
                  <a:srgbClr val="5B9BD5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t-LT" altLang="lt-LT" sz="1800" dirty="0">
                <a:solidFill>
                  <a:srgbClr val="5B9BD5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m.</a:t>
            </a:r>
            <a:endParaRPr lang="lt-LT" dirty="0"/>
          </a:p>
        </p:txBody>
      </p:sp>
      <p:graphicFrame>
        <p:nvGraphicFramePr>
          <p:cNvPr id="4" name="Turinio vietos rezervavimo ženklas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500862788"/>
              </p:ext>
            </p:extLst>
          </p:nvPr>
        </p:nvGraphicFramePr>
        <p:xfrm>
          <a:off x="938783" y="1987300"/>
          <a:ext cx="10448545" cy="4372200"/>
        </p:xfrm>
        <a:graphic>
          <a:graphicData uri="http://schemas.openxmlformats.org/drawingml/2006/table">
            <a:tbl>
              <a:tblPr/>
              <a:tblGrid>
                <a:gridCol w="5785248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616467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515438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1531392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</a:tblGrid>
              <a:tr h="546525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t-LT" altLang="lt-LT" sz="1600" b="1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+mn-lt"/>
                          <a:cs typeface="Arial" panose="020B0604020202020204" pitchFamily="34" charset="0"/>
                        </a:rPr>
                        <a:t>PAGAL UŽDIRBTAS PAJAMAS </a:t>
                      </a:r>
                      <a:endParaRPr lang="lt-LT" sz="1600" b="0" i="0" u="none" strike="noStrike" dirty="0" smtClean="0">
                        <a:effectLst/>
                        <a:latin typeface="+mn-lt"/>
                      </a:endParaRPr>
                    </a:p>
                    <a:p>
                      <a:pPr algn="l" fontAlgn="b"/>
                      <a:endParaRPr lang="lt-LT" sz="10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>
                    <a:lnL>
                      <a:noFill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600" b="1" i="0" u="none" strike="noStrike" dirty="0" smtClean="0">
                          <a:effectLst/>
                          <a:latin typeface="+mn-lt"/>
                        </a:rPr>
                        <a:t>2017</a:t>
                      </a:r>
                      <a:endParaRPr lang="lt-LT" sz="1600" b="1" i="0" u="none" strike="noStrike" dirty="0"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600" b="1" i="0" u="none" strike="noStrike" dirty="0" smtClean="0">
                          <a:effectLst/>
                          <a:latin typeface="+mn-lt"/>
                        </a:rPr>
                        <a:t>2018</a:t>
                      </a:r>
                      <a:endParaRPr lang="lt-LT" sz="1600" b="1" i="0" u="none" strike="noStrike" dirty="0"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600" b="1" i="0" u="none" strike="noStrike" dirty="0">
                          <a:effectLst/>
                          <a:latin typeface="+mn-lt"/>
                        </a:rPr>
                        <a:t>Pokytis proc.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A893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546525">
                <a:tc>
                  <a:txBody>
                    <a:bodyPr/>
                    <a:lstStyle/>
                    <a:p>
                      <a:pPr algn="l" fontAlgn="b"/>
                      <a:r>
                        <a:rPr lang="en-GB" sz="1600" b="1" i="1" u="none" strike="noStrike" dirty="0" smtClean="0">
                          <a:effectLst/>
                          <a:latin typeface="Calibri" panose="020F0502020204030204" pitchFamily="34" charset="0"/>
                        </a:rPr>
                        <a:t>      </a:t>
                      </a:r>
                      <a:r>
                        <a:rPr lang="lt-LT" sz="1600" b="1" i="1" u="none" strike="noStrike" dirty="0" smtClean="0">
                          <a:effectLst/>
                          <a:latin typeface="Calibri" panose="020F0502020204030204" pitchFamily="34" charset="0"/>
                        </a:rPr>
                        <a:t>Renginiai</a:t>
                      </a:r>
                      <a:endParaRPr lang="lt-LT" sz="1600" b="1" i="1" u="none" strike="noStrike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4">
                          <a:lumMod val="40000"/>
                          <a:lumOff val="6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29278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5">
                          <a:lumMod val="40000"/>
                          <a:lumOff val="6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43373,3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4">
                          <a:lumMod val="40000"/>
                          <a:lumOff val="6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rgbClr val="FFA893"/>
                      </a:fgClr>
                      <a:bgClr>
                        <a:schemeClr val="bg1"/>
                      </a:bgClr>
                    </a:patt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546525">
                <a:tc>
                  <a:txBody>
                    <a:bodyPr/>
                    <a:lstStyle/>
                    <a:p>
                      <a:pPr algn="l" fontAlgn="b"/>
                      <a:r>
                        <a:rPr lang="en-GB" sz="1600" b="1" i="1" u="none" strike="noStrike" dirty="0" smtClean="0">
                          <a:effectLst/>
                          <a:latin typeface="Calibri" panose="020F0502020204030204" pitchFamily="34" charset="0"/>
                        </a:rPr>
                        <a:t>      </a:t>
                      </a:r>
                      <a:r>
                        <a:rPr lang="lt-LT" sz="1600" b="1" i="1" u="none" strike="noStrike" dirty="0" smtClean="0">
                          <a:effectLst/>
                          <a:latin typeface="Calibri" panose="020F0502020204030204" pitchFamily="34" charset="0"/>
                        </a:rPr>
                        <a:t>Atvykstančių </a:t>
                      </a:r>
                      <a:r>
                        <a:rPr lang="lt-LT" sz="1600" b="1" i="1" u="none" strike="noStrike" dirty="0">
                          <a:effectLst/>
                          <a:latin typeface="Calibri" panose="020F0502020204030204" pitchFamily="34" charset="0"/>
                        </a:rPr>
                        <a:t>meno kolektyvų spektakliai, koncertai renginiai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4">
                          <a:lumMod val="40000"/>
                          <a:lumOff val="6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46150,37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5">
                          <a:lumMod val="40000"/>
                          <a:lumOff val="6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51202,61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4">
                          <a:lumMod val="40000"/>
                          <a:lumOff val="6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rgbClr val="FFA893"/>
                      </a:fgClr>
                      <a:bgClr>
                        <a:schemeClr val="bg1"/>
                      </a:bgClr>
                    </a:pattFill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546525">
                <a:tc>
                  <a:txBody>
                    <a:bodyPr/>
                    <a:lstStyle/>
                    <a:p>
                      <a:pPr algn="l" fontAlgn="b"/>
                      <a:r>
                        <a:rPr lang="en-GB" sz="1600" b="1" i="1" u="none" strike="noStrike" dirty="0" smtClean="0">
                          <a:effectLst/>
                          <a:latin typeface="Calibri" panose="020F0502020204030204" pitchFamily="34" charset="0"/>
                        </a:rPr>
                        <a:t>      </a:t>
                      </a:r>
                      <a:r>
                        <a:rPr lang="lt-LT" sz="1600" b="1" i="1" u="none" strike="noStrike" dirty="0" smtClean="0">
                          <a:effectLst/>
                          <a:latin typeface="Calibri" panose="020F0502020204030204" pitchFamily="34" charset="0"/>
                        </a:rPr>
                        <a:t>Patalpų </a:t>
                      </a:r>
                      <a:r>
                        <a:rPr lang="lt-LT" sz="1600" b="1" i="1" u="none" strike="noStrike" dirty="0">
                          <a:effectLst/>
                          <a:latin typeface="Calibri" panose="020F0502020204030204" pitchFamily="34" charset="0"/>
                        </a:rPr>
                        <a:t>nuoma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4">
                          <a:lumMod val="40000"/>
                          <a:lumOff val="6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19913,13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5">
                          <a:lumMod val="40000"/>
                          <a:lumOff val="6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13473,87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4">
                          <a:lumMod val="40000"/>
                          <a:lumOff val="6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-32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rgbClr val="FFA893"/>
                      </a:fgClr>
                      <a:bgClr>
                        <a:schemeClr val="bg1"/>
                      </a:bgClr>
                    </a:pattFill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546525">
                <a:tc>
                  <a:txBody>
                    <a:bodyPr/>
                    <a:lstStyle/>
                    <a:p>
                      <a:pPr algn="l" fontAlgn="b"/>
                      <a:r>
                        <a:rPr lang="en-GB" sz="1600" b="1" i="1" u="none" strike="noStrike" dirty="0" smtClean="0">
                          <a:effectLst/>
                          <a:latin typeface="Calibri" panose="020F0502020204030204" pitchFamily="34" charset="0"/>
                        </a:rPr>
                        <a:t>      </a:t>
                      </a:r>
                      <a:r>
                        <a:rPr lang="lt-LT" sz="1600" b="1" i="1" u="none" strike="noStrike" dirty="0" smtClean="0">
                          <a:effectLst/>
                          <a:latin typeface="Calibri" panose="020F0502020204030204" pitchFamily="34" charset="0"/>
                        </a:rPr>
                        <a:t>Bendruomenės </a:t>
                      </a:r>
                      <a:r>
                        <a:rPr lang="lt-LT" sz="1600" b="1" i="1" u="none" strike="noStrike" dirty="0">
                          <a:effectLst/>
                          <a:latin typeface="Calibri" panose="020F0502020204030204" pitchFamily="34" charset="0"/>
                        </a:rPr>
                        <a:t>užimtumas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4">
                          <a:lumMod val="40000"/>
                          <a:lumOff val="6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6814,5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5">
                          <a:lumMod val="40000"/>
                          <a:lumOff val="6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5350,5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4">
                          <a:lumMod val="40000"/>
                          <a:lumOff val="6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-21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rgbClr val="FFA893"/>
                      </a:fgClr>
                      <a:bgClr>
                        <a:schemeClr val="bg1"/>
                      </a:bgClr>
                    </a:pattFill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546525">
                <a:tc>
                  <a:txBody>
                    <a:bodyPr/>
                    <a:lstStyle/>
                    <a:p>
                      <a:pPr algn="l" fontAlgn="b"/>
                      <a:r>
                        <a:rPr lang="en-GB" sz="1600" b="1" i="1" u="none" strike="noStrike" dirty="0" smtClean="0">
                          <a:effectLst/>
                          <a:latin typeface="Calibri" panose="020F0502020204030204" pitchFamily="34" charset="0"/>
                        </a:rPr>
                        <a:t>      </a:t>
                      </a:r>
                      <a:r>
                        <a:rPr lang="lt-LT" sz="1600" b="1" i="1" u="none" strike="noStrike" dirty="0" smtClean="0">
                          <a:effectLst/>
                          <a:latin typeface="Calibri" panose="020F0502020204030204" pitchFamily="34" charset="0"/>
                        </a:rPr>
                        <a:t>Kita </a:t>
                      </a:r>
                      <a:r>
                        <a:rPr lang="lt-LT" sz="1600" b="1" i="1" u="none" strike="noStrike" dirty="0">
                          <a:effectLst/>
                          <a:latin typeface="Calibri" panose="020F0502020204030204" pitchFamily="34" charset="0"/>
                        </a:rPr>
                        <a:t>veikla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4">
                          <a:lumMod val="40000"/>
                          <a:lumOff val="6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1551,44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5">
                          <a:lumMod val="40000"/>
                          <a:lumOff val="6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5575,46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4">
                          <a:lumMod val="40000"/>
                          <a:lumOff val="6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259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rgbClr val="FFA893"/>
                      </a:fgClr>
                      <a:bgClr>
                        <a:schemeClr val="bg1"/>
                      </a:bgClr>
                    </a:pattFill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546525">
                <a:tc>
                  <a:txBody>
                    <a:bodyPr/>
                    <a:lstStyle/>
                    <a:p>
                      <a:pPr algn="l" rtl="0" fontAlgn="b"/>
                      <a:r>
                        <a:rPr lang="lt-LT" sz="1600" b="1" i="1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 </a:t>
                      </a:r>
                      <a:r>
                        <a:rPr lang="en-US" sz="1600" b="1" i="1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Renginiai </a:t>
                      </a:r>
                      <a:r>
                        <a:rPr lang="en-US" sz="1600" b="1" i="1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lauke, masiniai renginiai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4">
                          <a:lumMod val="40000"/>
                          <a:lumOff val="6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5">
                          <a:lumMod val="40000"/>
                          <a:lumOff val="6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39419,35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4">
                          <a:lumMod val="40000"/>
                          <a:lumOff val="6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rgbClr val="FFA893"/>
                      </a:fgClr>
                      <a:bgClr>
                        <a:schemeClr val="bg1"/>
                      </a:bgClr>
                    </a:pattFill>
                  </a:tcPr>
                </a:tc>
                <a:extLst>
                  <a:ext uri="{0D108BD9-81ED-4DB2-BD59-A6C34878D82A}">
                    <a16:rowId xmlns="" xmlns:a16="http://schemas.microsoft.com/office/drawing/2014/main" val="1207172768"/>
                  </a:ext>
                </a:extLst>
              </a:tr>
              <a:tr h="546525">
                <a:tc>
                  <a:txBody>
                    <a:bodyPr/>
                    <a:lstStyle/>
                    <a:p>
                      <a:pPr algn="r" fontAlgn="b"/>
                      <a:r>
                        <a:rPr lang="lt-LT" sz="1400" b="1" i="0" u="none" strike="noStrike" dirty="0">
                          <a:effectLst/>
                          <a:latin typeface="Calibri" panose="020F0502020204030204" pitchFamily="34" charset="0"/>
                        </a:rPr>
                        <a:t>IŠ VISO</a:t>
                      </a:r>
                      <a:r>
                        <a:rPr lang="lt-LT" sz="1400" b="1" i="0" u="none" strike="noStrike" dirty="0" smtClean="0">
                          <a:effectLst/>
                          <a:latin typeface="Calibri" panose="020F0502020204030204" pitchFamily="34" charset="0"/>
                        </a:rPr>
                        <a:t>:</a:t>
                      </a:r>
                      <a:r>
                        <a:rPr lang="en-GB" sz="1400" b="1" i="0" u="none" strike="noStrike" dirty="0" smtClean="0">
                          <a:effectLst/>
                          <a:latin typeface="Calibri" panose="020F0502020204030204" pitchFamily="34" charset="0"/>
                        </a:rPr>
                        <a:t>  </a:t>
                      </a:r>
                      <a:endParaRPr lang="lt-LT" sz="1400" b="1" i="0" u="none" strike="noStrike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103707,4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158395,1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A893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447955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lt-LT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Kultūros centras Panevėžio bendruomenių rūmai</a:t>
            </a:r>
            <a:r>
              <a:rPr lang="lt-LT" altLang="lt-LT" sz="1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lt-LT" altLang="lt-LT" sz="1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t-LT" altLang="lt-LT" sz="24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RENGINIŲ </a:t>
            </a:r>
            <a:r>
              <a:rPr lang="lt-LT" altLang="lt-LT" sz="24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LANKYTOJAI PAGAL VEIKLOS SRITIS </a:t>
            </a:r>
            <a:r>
              <a:rPr lang="lt-LT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lt-LT" altLang="lt-LT" sz="1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proc.)</a:t>
            </a:r>
            <a:r>
              <a:rPr lang="lt-LT" altLang="lt-LT" sz="28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lt-LT" altLang="lt-LT" sz="28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t-LT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</a:t>
            </a:r>
            <a:r>
              <a:rPr lang="lt-LT" altLang="lt-LT" sz="1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r>
              <a:rPr lang="lt-LT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t-LT" altLang="lt-LT" sz="1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m.</a:t>
            </a:r>
            <a:endParaRPr lang="lt-LT" sz="18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6" name="Diagrama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910608944"/>
              </p:ext>
            </p:extLst>
          </p:nvPr>
        </p:nvGraphicFramePr>
        <p:xfrm>
          <a:off x="838200" y="1585912"/>
          <a:ext cx="10863263" cy="474345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8603053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„Office“ 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„Office“ 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„Office“ 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3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4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5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6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7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8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9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16371</TotalTime>
  <Words>342</Words>
  <Application>Microsoft Office PowerPoint</Application>
  <PresentationFormat>Plačiaekranė</PresentationFormat>
  <Paragraphs>179</Paragraphs>
  <Slides>16</Slides>
  <Notes>0</Notes>
  <HiddenSlides>0</HiddenSlides>
  <MMClips>0</MMClips>
  <ScaleCrop>false</ScaleCrop>
  <HeadingPairs>
    <vt:vector size="6" baseType="variant">
      <vt:variant>
        <vt:lpstr>Naudojami šriftai</vt:lpstr>
      </vt:variant>
      <vt:variant>
        <vt:i4>4</vt:i4>
      </vt:variant>
      <vt:variant>
        <vt:lpstr>Tema</vt:lpstr>
      </vt:variant>
      <vt:variant>
        <vt:i4>1</vt:i4>
      </vt:variant>
      <vt:variant>
        <vt:lpstr>Skaidrių pavadinimai</vt:lpstr>
      </vt:variant>
      <vt:variant>
        <vt:i4>16</vt:i4>
      </vt:variant>
    </vt:vector>
  </HeadingPairs>
  <TitlesOfParts>
    <vt:vector size="21" baseType="lpstr">
      <vt:lpstr>Arial</vt:lpstr>
      <vt:lpstr>Calibri</vt:lpstr>
      <vt:lpstr>Calibri Light</vt:lpstr>
      <vt:lpstr>Wingdings</vt:lpstr>
      <vt:lpstr>„Office“ tema</vt:lpstr>
      <vt:lpstr>2018 M. KULTŪROS CENTRO PANEVĖŽIO BENDRUOMENIŲ RŪMŲ VEIKLA</vt:lpstr>
      <vt:lpstr>Kultūros centras Panevėžio bendruomenių rūmai VEIKLOS REZULTATŲ POKYTIS  2014-2018 m.</vt:lpstr>
      <vt:lpstr>Kultūros centras Panevėžio bendruomenių rūmai SEZONIŠKUMO ĮTAKA VEIKLAI 2018 m. I-IV ketv.</vt:lpstr>
      <vt:lpstr>Kultūros centras Panevėžio bendruomenių rūmai VEIKLOS REZULTATŲ POKYTIS (proc.) 2017-2018 m.</vt:lpstr>
      <vt:lpstr>Kultūros centras Panevėžio bendruomenių rūmai CENTRO VEIKLA PAGAL SRITIS (proc.)  2018 m.</vt:lpstr>
      <vt:lpstr>Kultūros centras Panevėžio bendruomenių rūmai VEIKLOS POKYTIS (proc.)  2017-2018 m.</vt:lpstr>
      <vt:lpstr>Kultūros centras Panevėžio bendruomenių rūmai UŽDIRBTOS PAJAMOS PAGAL VEIKLOS SRITIS (proc.) 2018 m.</vt:lpstr>
      <vt:lpstr>Kultūros centras Panevėžio bendruomenių rūmai VEIKLOS POKYTIS (proc.)  2017-2018 m.</vt:lpstr>
      <vt:lpstr>Kultūros centras Panevėžio bendruomenių rūmai RENGINIŲ LANKYTOJAI PAGAL VEIKLOS SRITIS (proc.) 2018 m.</vt:lpstr>
      <vt:lpstr>Kultūros centras Panevėžio bendruomenių rūmai VEIKLOS POKYTIS (proc.)  2017-2018 m.</vt:lpstr>
      <vt:lpstr>Kultūros centras Panevėžio bendruomenių rūmai RENGINIŲ LANKYTOJŲ (SU BIBLIETAIS IR BE BILIETŲ) POKYTIS (proc.) 2014-2018 m.</vt:lpstr>
      <vt:lpstr>Kultūros centras Panevėžio bendruomenių rūmai VEIKLA PAGAL SALES (proc.) 2018 m.</vt:lpstr>
      <vt:lpstr>Kultūros centras Panevėžio bendruomenių rūmai MASINIAI LAUKO RENGINIAI 2018 m.</vt:lpstr>
      <vt:lpstr>Kultūros centras Panevėžio bendruomenių rūmai BENDRUOMENĖS UŽIMTUMAS 2018 m.</vt:lpstr>
      <vt:lpstr>Kultūros centras Panevėžio bendruomenių rūmai PROJEKTINĖ VEIKLA 2014-2018 m.</vt:lpstr>
      <vt:lpstr>„PowerPoint“ pateiktis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2014 m.  kultūros ir meno įstaigų veiklos   A N A L I Z Ė</dc:title>
  <dc:creator>Danguolė Čepukienė</dc:creator>
  <cp:lastModifiedBy>Daiva Breivienė</cp:lastModifiedBy>
  <cp:revision>694</cp:revision>
  <cp:lastPrinted>2018-03-02T12:59:51Z</cp:lastPrinted>
  <dcterms:created xsi:type="dcterms:W3CDTF">2015-01-27T06:14:45Z</dcterms:created>
  <dcterms:modified xsi:type="dcterms:W3CDTF">2019-02-06T14:01:33Z</dcterms:modified>
</cp:coreProperties>
</file>