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55" r:id="rId2"/>
    <p:sldId id="368" r:id="rId3"/>
    <p:sldId id="376" r:id="rId4"/>
    <p:sldId id="373" r:id="rId5"/>
    <p:sldId id="369" r:id="rId6"/>
    <p:sldId id="372" r:id="rId7"/>
    <p:sldId id="392" r:id="rId8"/>
    <p:sldId id="371" r:id="rId9"/>
    <p:sldId id="393" r:id="rId10"/>
    <p:sldId id="370" r:id="rId11"/>
    <p:sldId id="394" r:id="rId12"/>
    <p:sldId id="400" r:id="rId13"/>
    <p:sldId id="402" r:id="rId14"/>
    <p:sldId id="403" r:id="rId15"/>
    <p:sldId id="398" r:id="rId16"/>
    <p:sldId id="399" r:id="rId17"/>
    <p:sldId id="401" r:id="rId18"/>
    <p:sldId id="374" r:id="rId19"/>
    <p:sldId id="375" r:id="rId20"/>
    <p:sldId id="404" r:id="rId21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355"/>
            <p14:sldId id="368"/>
            <p14:sldId id="376"/>
            <p14:sldId id="373"/>
            <p14:sldId id="369"/>
            <p14:sldId id="372"/>
            <p14:sldId id="392"/>
            <p14:sldId id="371"/>
            <p14:sldId id="393"/>
            <p14:sldId id="370"/>
            <p14:sldId id="394"/>
            <p14:sldId id="400"/>
            <p14:sldId id="402"/>
            <p14:sldId id="403"/>
            <p14:sldId id="398"/>
            <p14:sldId id="399"/>
            <p14:sldId id="401"/>
            <p14:sldId id="374"/>
            <p14:sldId id="375"/>
            <p14:sldId id="4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25EF"/>
    <a:srgbClr val="FF3300"/>
    <a:srgbClr val="CC9900"/>
    <a:srgbClr val="FFCC99"/>
    <a:srgbClr val="CCFF66"/>
    <a:srgbClr val="E6E100"/>
    <a:srgbClr val="C4BF00"/>
    <a:srgbClr val="DAD500"/>
    <a:srgbClr val="E5F5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esktop\8_KC_G_2018%2001%2031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AppData\Local\Microsoft\Windows\INetCache\IE\9WZ60CF3\8_KC_G_2018%2001%203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ysClr val="window" lastClr="FFFFFF">
            <a:lumMod val="85000"/>
          </a:sys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737636561443859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KC_G_2018!$I$17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492753623188383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15458937198156E-3"/>
                  <c:y val="-1.1674569982842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1015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80DC-4296-BC67-73AE4DB212F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KC_G_2018!$G$18:$G$20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KC_G_2018!$I$18:$I$20</c:f>
              <c:numCache>
                <c:formatCode>0.0</c:formatCode>
                <c:ptCount val="3"/>
                <c:pt idx="0" formatCode="General">
                  <c:v>2497</c:v>
                </c:pt>
                <c:pt idx="1">
                  <c:v>78852.52548656163</c:v>
                </c:pt>
                <c:pt idx="2" formatCode="General">
                  <c:v>32277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DC-4296-BC67-73AE4DB212FF}"/>
            </c:ext>
          </c:extLst>
        </c:ser>
        <c:ser>
          <c:idx val="1"/>
          <c:order val="1"/>
          <c:tx>
            <c:strRef>
              <c:f>KC_G_2018!$J$17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492753623188406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4541062801933246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1015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80DC-4296-BC67-73AE4DB212F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KC_G_2018!$G$18:$G$20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KC_G_2018!$J$18:$J$20</c:f>
              <c:numCache>
                <c:formatCode>0.0</c:formatCode>
                <c:ptCount val="3"/>
                <c:pt idx="0" formatCode="General">
                  <c:v>2253</c:v>
                </c:pt>
                <c:pt idx="1">
                  <c:v>89904.76</c:v>
                </c:pt>
                <c:pt idx="2" formatCode="General">
                  <c:v>39987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0DC-4296-BC67-73AE4DB212FF}"/>
            </c:ext>
          </c:extLst>
        </c:ser>
        <c:ser>
          <c:idx val="2"/>
          <c:order val="2"/>
          <c:tx>
            <c:strRef>
              <c:f>KC_G_2018!$K$17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295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038647342995169E-3"/>
                  <c:y val="-2.0430497469973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77294685989453E-3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80DC-4296-BC67-73AE4DB212F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KC_G_2018!$G$18:$G$20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KC_G_2018!$K$18:$K$20</c:f>
              <c:numCache>
                <c:formatCode>0.0</c:formatCode>
                <c:ptCount val="3"/>
                <c:pt idx="0" formatCode="General">
                  <c:v>2435</c:v>
                </c:pt>
                <c:pt idx="1">
                  <c:v>117089.56</c:v>
                </c:pt>
                <c:pt idx="2" formatCode="General">
                  <c:v>49165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0DC-4296-BC67-73AE4DB212FF}"/>
            </c:ext>
          </c:extLst>
        </c:ser>
        <c:ser>
          <c:idx val="3"/>
          <c:order val="3"/>
          <c:tx>
            <c:strRef>
              <c:f>KC_G_2018!$L$17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492753623188406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830917874396135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30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80DC-4296-BC67-73AE4DB212F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KC_G_2018!$G$18:$G$20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KC_G_2018!$L$18:$L$20</c:f>
              <c:numCache>
                <c:formatCode>0.0</c:formatCode>
                <c:ptCount val="3"/>
                <c:pt idx="0" formatCode="General">
                  <c:v>2588</c:v>
                </c:pt>
                <c:pt idx="1">
                  <c:v>155426.36000000002</c:v>
                </c:pt>
                <c:pt idx="2" formatCode="General">
                  <c:v>60996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0DC-4296-BC67-73AE4DB212FF}"/>
            </c:ext>
          </c:extLst>
        </c:ser>
        <c:ser>
          <c:idx val="4"/>
          <c:order val="4"/>
          <c:tx>
            <c:strRef>
              <c:f>KC_G_2018!$M$17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115942028985463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985507246376812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0DC-4296-BC67-73AE4DB212F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908212560386295E-2"/>
                  <c:y val="-1.7511854974263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0DC-4296-BC67-73AE4DB212F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KC_G_2018!$G$18:$G$20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KC_G_2018!$M$18:$M$20</c:f>
              <c:numCache>
                <c:formatCode>General</c:formatCode>
                <c:ptCount val="3"/>
                <c:pt idx="0">
                  <c:v>2596</c:v>
                </c:pt>
                <c:pt idx="1">
                  <c:v>163073.67000000001</c:v>
                </c:pt>
                <c:pt idx="2">
                  <c:v>58191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0DC-4296-BC67-73AE4DB21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43757552"/>
        <c:axId val="1943762992"/>
        <c:axId val="0"/>
      </c:bar3DChart>
      <c:catAx>
        <c:axId val="1943757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2992"/>
        <c:crosses val="autoZero"/>
        <c:auto val="1"/>
        <c:lblAlgn val="ctr"/>
        <c:lblOffset val="100"/>
        <c:noMultiLvlLbl val="0"/>
      </c:catAx>
      <c:valAx>
        <c:axId val="1943762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57552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2219645911095284"/>
          <c:y val="0.88289041994750661"/>
          <c:w val="0.75784029508874207"/>
          <c:h val="8.9331802274715655E-2"/>
        </c:manualLayout>
      </c:layout>
      <c:overlay val="0"/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Text" lastClr="000000">
          <a:lumMod val="15000"/>
          <a:lumOff val="8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40000"/>
            <a:lumOff val="6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48460542481416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(2)'!$A$284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649627263045794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83091787439613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(2)'!$B$284:$E$284</c:f>
              <c:numCache>
                <c:formatCode>0.00</c:formatCode>
                <c:ptCount val="4"/>
                <c:pt idx="0" formatCode="0">
                  <c:v>10</c:v>
                </c:pt>
                <c:pt idx="1">
                  <c:v>30.265291936978684</c:v>
                </c:pt>
                <c:pt idx="2">
                  <c:v>7.3853104726598708</c:v>
                </c:pt>
                <c:pt idx="3">
                  <c:v>22.879981464318814</c:v>
                </c:pt>
              </c:numCache>
            </c:numRef>
          </c:val>
        </c:ser>
        <c:ser>
          <c:idx val="1"/>
          <c:order val="1"/>
          <c:tx>
            <c:strRef>
              <c:f>'Sheet1 (2)'!$A$285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286279432462246E-2"/>
                  <c:y val="-6.213491114687022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2997641599147926E-3"/>
                  <c:y val="-9.979459191632551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49400890106128E-2"/>
                  <c:y val="-9.979459191632497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(2)'!$B$285:$E$285</c:f>
              <c:numCache>
                <c:formatCode>0.00</c:formatCode>
                <c:ptCount val="4"/>
                <c:pt idx="0" formatCode="0">
                  <c:v>5</c:v>
                </c:pt>
                <c:pt idx="1">
                  <c:v>15.129999999999999</c:v>
                </c:pt>
                <c:pt idx="2" formatCode="General">
                  <c:v>2.7</c:v>
                </c:pt>
                <c:pt idx="3" formatCode="General">
                  <c:v>12.43</c:v>
                </c:pt>
              </c:numCache>
            </c:numRef>
          </c:val>
        </c:ser>
        <c:ser>
          <c:idx val="2"/>
          <c:order val="2"/>
          <c:tx>
            <c:strRef>
              <c:f>'Sheet1 (2)'!$A$286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6753204762448172E-3"/>
                  <c:y val="-1.001140338902665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208984746471466E-3"/>
                  <c:y val="-1.167456998284205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1177488683479782E-3"/>
                  <c:y val="-7.9083720915268975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8777055042032782E-4"/>
                  <c:y val="-5.429364485130780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(2)'!$B$286:$E$286</c:f>
              <c:numCache>
                <c:formatCode>0.00</c:formatCode>
                <c:ptCount val="4"/>
                <c:pt idx="0" formatCode="0">
                  <c:v>7</c:v>
                </c:pt>
                <c:pt idx="1">
                  <c:v>19.64</c:v>
                </c:pt>
                <c:pt idx="2" formatCode="General">
                  <c:v>2.25</c:v>
                </c:pt>
                <c:pt idx="3" formatCode="General">
                  <c:v>17.39</c:v>
                </c:pt>
              </c:numCache>
            </c:numRef>
          </c:val>
        </c:ser>
        <c:ser>
          <c:idx val="3"/>
          <c:order val="3"/>
          <c:tx>
            <c:strRef>
              <c:f>'Sheet1 (2)'!$A$287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2598509052183178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298832211190991E-3"/>
                  <c:y val="-1.123493509352756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3254783369470117E-3"/>
                  <c:y val="-5.837284991421136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933051846780022E-3"/>
                  <c:y val="-6.653126004001527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(2)'!$B$287:$E$287</c:f>
              <c:numCache>
                <c:formatCode>0.00</c:formatCode>
                <c:ptCount val="4"/>
                <c:pt idx="0" formatCode="0">
                  <c:v>5</c:v>
                </c:pt>
                <c:pt idx="1">
                  <c:v>34.436</c:v>
                </c:pt>
                <c:pt idx="2" formatCode="General">
                  <c:v>5.5</c:v>
                </c:pt>
                <c:pt idx="3">
                  <c:v>28.936</c:v>
                </c:pt>
              </c:numCache>
            </c:numRef>
          </c:val>
        </c:ser>
        <c:ser>
          <c:idx val="4"/>
          <c:order val="4"/>
          <c:tx>
            <c:strRef>
              <c:f>'Sheet1 (2)'!$A$288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3897763578274367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5197018104365575E-3"/>
                  <c:y val="-9.1638029782359683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1563962113430583E-3"/>
                  <c:y val="-7.0927608933161398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5197018104366355E-3"/>
                  <c:y val="-1.3745704467354037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(2)'!$B$288:$E$288</c:f>
              <c:numCache>
                <c:formatCode>General</c:formatCode>
                <c:ptCount val="4"/>
                <c:pt idx="0">
                  <c:v>6</c:v>
                </c:pt>
                <c:pt idx="1">
                  <c:v>36.67</c:v>
                </c:pt>
                <c:pt idx="2">
                  <c:v>6.87</c:v>
                </c:pt>
                <c:pt idx="3">
                  <c:v>29.8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425488"/>
        <c:axId val="76424400"/>
        <c:axId val="0"/>
      </c:bar3DChart>
      <c:catAx>
        <c:axId val="7642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76424400"/>
        <c:crosses val="autoZero"/>
        <c:auto val="1"/>
        <c:lblAlgn val="ctr"/>
        <c:lblOffset val="100"/>
        <c:noMultiLvlLbl val="0"/>
      </c:catAx>
      <c:valAx>
        <c:axId val="76424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7642548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6237461467759007"/>
          <c:y val="0.87856335265784091"/>
          <c:w val="0.59791671421507098"/>
          <c:h val="7.449062055253992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226339354639494"/>
          <c:y val="3.0776970210082508E-2"/>
          <c:w val="0.8383248417477227"/>
          <c:h val="0.77422484762158217"/>
        </c:manualLayout>
      </c:layout>
      <c:lineChart>
        <c:grouping val="standard"/>
        <c:varyColors val="0"/>
        <c:ser>
          <c:idx val="0"/>
          <c:order val="0"/>
          <c:tx>
            <c:strRef>
              <c:f>IV_KC_G_2018!$O$56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5B9BD5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IV_KC_G_2018!$P$55:$S$55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IV_KC_G_2018!$P$56:$S$56</c:f>
              <c:numCache>
                <c:formatCode>General</c:formatCode>
                <c:ptCount val="4"/>
                <c:pt idx="0">
                  <c:v>679</c:v>
                </c:pt>
                <c:pt idx="1">
                  <c:v>580</c:v>
                </c:pt>
                <c:pt idx="2">
                  <c:v>575</c:v>
                </c:pt>
                <c:pt idx="3">
                  <c:v>762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5D8-4BCB-8A9C-C352D46A60C5}"/>
            </c:ext>
          </c:extLst>
        </c:ser>
        <c:ser>
          <c:idx val="1"/>
          <c:order val="1"/>
          <c:tx>
            <c:strRef>
              <c:f>IV_KC_G_2018!$O$57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0.10436274509803922"/>
                  <c:y val="4.65670559262461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5D8-4BCB-8A9C-C352D46A60C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4754901960784307E-2"/>
                  <c:y val="4.65670559262461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5D8-4BCB-8A9C-C352D46A60C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IV_KC_G_2018!$P$55:$S$55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IV_KC_G_2018!$P$57:$S$57</c:f>
              <c:numCache>
                <c:formatCode>General</c:formatCode>
                <c:ptCount val="4"/>
                <c:pt idx="0">
                  <c:v>48773.599999999999</c:v>
                </c:pt>
                <c:pt idx="1">
                  <c:v>19895.68</c:v>
                </c:pt>
                <c:pt idx="2">
                  <c:v>22943.19</c:v>
                </c:pt>
                <c:pt idx="3">
                  <c:v>71461.2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5D8-4BCB-8A9C-C352D46A6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3766800"/>
        <c:axId val="1943768976"/>
      </c:lineChart>
      <c:catAx>
        <c:axId val="194376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8976"/>
        <c:crosses val="autoZero"/>
        <c:auto val="1"/>
        <c:lblAlgn val="ctr"/>
        <c:lblOffset val="100"/>
        <c:noMultiLvlLbl val="0"/>
      </c:catAx>
      <c:valAx>
        <c:axId val="194376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6800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471437393855179"/>
          <c:y val="3.9532897697214055E-2"/>
          <c:w val="0.8383248417477227"/>
          <c:h val="0.73256938440544039"/>
        </c:manualLayout>
      </c:layout>
      <c:lineChart>
        <c:grouping val="standard"/>
        <c:varyColors val="0"/>
        <c:ser>
          <c:idx val="0"/>
          <c:order val="0"/>
          <c:tx>
            <c:strRef>
              <c:f>IV_KC_G_2018!$O$62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5133903133903137E-2"/>
                  <c:y val="4.3877724696072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695-480A-BB41-D5BA4F76534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6017094017094015E-2"/>
                  <c:y val="4.3877724696072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695-480A-BB41-D5BA4F76534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IV_KC_G_2018!$P$61:$S$61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IV_KC_G_2018!$P$62:$S$62</c:f>
              <c:numCache>
                <c:formatCode>General</c:formatCode>
                <c:ptCount val="4"/>
                <c:pt idx="0">
                  <c:v>17511</c:v>
                </c:pt>
                <c:pt idx="1">
                  <c:v>8162</c:v>
                </c:pt>
                <c:pt idx="2">
                  <c:v>9100</c:v>
                </c:pt>
                <c:pt idx="3">
                  <c:v>23418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695-480A-BB41-D5BA4F76534C}"/>
            </c:ext>
          </c:extLst>
        </c:ser>
        <c:ser>
          <c:idx val="1"/>
          <c:order val="1"/>
          <c:tx>
            <c:strRef>
              <c:f>IV_KC_G_2018!$O$63</c:f>
              <c:strCache>
                <c:ptCount val="1"/>
                <c:pt idx="0">
                  <c:v>Renginių lankytojų skaičius (su 100 proc. nuolaida)</c:v>
                </c:pt>
              </c:strCache>
            </c:strRef>
          </c:tx>
          <c:spPr>
            <a:ln w="38100" cap="rnd">
              <a:solidFill>
                <a:srgbClr val="C00000">
                  <a:alpha val="98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IV_KC_G_2018!$P$61:$S$61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IV_KC_G_2018!$P$63:$S$63</c:f>
              <c:numCache>
                <c:formatCode>General</c:formatCode>
                <c:ptCount val="4"/>
                <c:pt idx="0">
                  <c:v>1926</c:v>
                </c:pt>
                <c:pt idx="1">
                  <c:v>1497</c:v>
                </c:pt>
                <c:pt idx="2">
                  <c:v>2483</c:v>
                </c:pt>
                <c:pt idx="3">
                  <c:v>1643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695-480A-BB41-D5BA4F7653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3759728"/>
        <c:axId val="1943760272"/>
      </c:lineChart>
      <c:catAx>
        <c:axId val="194375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0272"/>
        <c:crosses val="autoZero"/>
        <c:auto val="1"/>
        <c:lblAlgn val="ctr"/>
        <c:lblOffset val="100"/>
        <c:noMultiLvlLbl val="0"/>
      </c:catAx>
      <c:valAx>
        <c:axId val="194376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5972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1.5125400991542724E-2"/>
          <c:y val="0.85213996246671697"/>
          <c:w val="0.95585994459025958"/>
          <c:h val="0.1371598804781425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9243219597550306E-2"/>
          <c:y val="3.9532897697214055E-2"/>
          <c:w val="0.91573262581307768"/>
          <c:h val="0.71877064020308246"/>
        </c:manualLayout>
      </c:layout>
      <c:lineChart>
        <c:grouping val="standard"/>
        <c:varyColors val="0"/>
        <c:ser>
          <c:idx val="0"/>
          <c:order val="0"/>
          <c:tx>
            <c:strRef>
              <c:f>KC_G_2018!$G$65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KC_G_2018!$I$64:$M$64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KC_G_2018!$I$65:$M$65</c:f>
              <c:numCache>
                <c:formatCode>0</c:formatCode>
                <c:ptCount val="5"/>
                <c:pt idx="0">
                  <c:v>85</c:v>
                </c:pt>
                <c:pt idx="1">
                  <c:v>76</c:v>
                </c:pt>
                <c:pt idx="2">
                  <c:v>76.599206752771281</c:v>
                </c:pt>
                <c:pt idx="3">
                  <c:v>80.928257590661687</c:v>
                </c:pt>
                <c:pt idx="4">
                  <c:v>86.903473045659979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E99-49BF-B08C-848EBBD2FE60}"/>
            </c:ext>
          </c:extLst>
        </c:ser>
        <c:ser>
          <c:idx val="1"/>
          <c:order val="1"/>
          <c:tx>
            <c:strRef>
              <c:f>KC_G_2018!$G$66</c:f>
              <c:strCache>
                <c:ptCount val="1"/>
                <c:pt idx="0">
                  <c:v>Renginių lankytojų skaičius su 100 proc. nuolaida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KC_G_2018!$I$64:$M$64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KC_G_2018!$I$66:$M$66</c:f>
              <c:numCache>
                <c:formatCode>0</c:formatCode>
                <c:ptCount val="5"/>
                <c:pt idx="0">
                  <c:v>15</c:v>
                </c:pt>
                <c:pt idx="1">
                  <c:v>24</c:v>
                </c:pt>
                <c:pt idx="2">
                  <c:v>23.400793247228719</c:v>
                </c:pt>
                <c:pt idx="3">
                  <c:v>19.071742409338317</c:v>
                </c:pt>
                <c:pt idx="4">
                  <c:v>13.096526954340018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E99-49BF-B08C-848EBBD2F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3767888"/>
        <c:axId val="1943760816"/>
      </c:lineChart>
      <c:catAx>
        <c:axId val="194376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0816"/>
        <c:crosses val="autoZero"/>
        <c:auto val="1"/>
        <c:lblAlgn val="ctr"/>
        <c:lblOffset val="100"/>
        <c:noMultiLvlLbl val="0"/>
      </c:catAx>
      <c:valAx>
        <c:axId val="194376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788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2224658977486969"/>
          <c:y val="0.87257575619776184"/>
          <c:w val="0.80245517725777238"/>
          <c:h val="9.992338737792974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0364981551219143E-2"/>
          <c:y val="4.6296296296296294E-2"/>
          <c:w val="0.90482521206588307"/>
          <c:h val="0.7949763957660839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242-4089-BC75-4F2F49E42A74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242-4089-BC75-4F2F49E42A74}"/>
              </c:ext>
            </c:extLst>
          </c:dPt>
          <c:dPt>
            <c:idx val="2"/>
            <c:invertIfNegative val="0"/>
            <c:bubble3D val="0"/>
            <c:spPr>
              <a:solidFill>
                <a:srgbClr val="FF33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242-4089-BC75-4F2F49E42A74}"/>
              </c:ext>
            </c:extLst>
          </c:dPt>
          <c:dLbls>
            <c:dLbl>
              <c:idx val="0"/>
              <c:layout>
                <c:manualLayout>
                  <c:x val="2.0100502512562814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242-4089-BC75-4F2F49E42A7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KC_G_2018!$N$39:$N$41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KC_G_2018!$O$39:$O$41</c:f>
              <c:numCache>
                <c:formatCode>0</c:formatCode>
                <c:ptCount val="3"/>
                <c:pt idx="0" formatCode="0.0">
                  <c:v>0.30911901081915971</c:v>
                </c:pt>
                <c:pt idx="1">
                  <c:v>4.9202143059902994</c:v>
                </c:pt>
                <c:pt idx="2">
                  <c:v>-4.5986622073578616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242-4089-BC75-4F2F49E42A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3761904"/>
        <c:axId val="1943763536"/>
      </c:barChart>
      <c:catAx>
        <c:axId val="1943761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2000" b="0" i="1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3536"/>
        <c:crosses val="autoZero"/>
        <c:auto val="1"/>
        <c:lblAlgn val="ctr"/>
        <c:lblOffset val="100"/>
        <c:noMultiLvlLbl val="0"/>
      </c:catAx>
      <c:valAx>
        <c:axId val="1943763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94376190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504659743619"/>
          <c:y val="4.3329201270965387E-2"/>
          <c:w val="0.80249534025638103"/>
          <c:h val="0.9147039370418937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99-450E-BBAB-29ACB719BDE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99-450E-BBAB-29ACB719BDE2}"/>
              </c:ext>
            </c:extLst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D99-450E-BBAB-29ACB719BDE2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D99-450E-BBAB-29ACB719BDE2}"/>
              </c:ext>
            </c:extLst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D99-450E-BBAB-29ACB719BDE2}"/>
              </c:ext>
            </c:extLst>
          </c:dPt>
          <c:dPt>
            <c:idx val="5"/>
            <c:bubble3D val="0"/>
            <c:spPr>
              <a:solidFill>
                <a:srgbClr val="FF99CC"/>
              </a:solidFill>
              <a:ln w="25400">
                <a:solidFill>
                  <a:srgbClr val="EF25EF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D99-450E-BBAB-29ACB719BDE2}"/>
              </c:ext>
            </c:extLst>
          </c:dPt>
          <c:dPt>
            <c:idx val="6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D99-450E-BBAB-29ACB719BDE2}"/>
              </c:ext>
            </c:extLst>
          </c:dPt>
          <c:dLbls>
            <c:dLbl>
              <c:idx val="1"/>
              <c:layout>
                <c:manualLayout>
                  <c:x val="-4.362256993835948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D99-450E-BBAB-29ACB719BDE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2759601706970198E-2"/>
                  <c:y val="-7.729468599033816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D99-450E-BBAB-29ACB719BDE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7932669511617574E-3"/>
                  <c:y val="-2.318840579710145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D99-450E-BBAB-29ACB719BDE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379800853485065E-2"/>
                  <c:y val="-2.3188405797101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D99-450E-BBAB-29ACB719BDE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0810810810810811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FD99-450E-BBAB-29ACB719BDE2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413940256045505E-2"/>
                  <c:y val="-1.93236714975845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FD99-450E-BBAB-29ACB719BDE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Sheet1!$B$19:$B$25</c:f>
              <c:strCache>
                <c:ptCount val="7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Salės nuoma</c:v>
                </c:pt>
                <c:pt idx="5">
                  <c:v>Kita veikla</c:v>
                </c:pt>
                <c:pt idx="6">
                  <c:v>Bendruomenės užimtumas</c:v>
                </c:pt>
              </c:strCache>
            </c:strRef>
          </c:cat>
          <c:val>
            <c:numRef>
              <c:f>Sheet1!$C$19:$C$25</c:f>
              <c:numCache>
                <c:formatCode>0.0</c:formatCode>
                <c:ptCount val="7"/>
                <c:pt idx="0">
                  <c:v>97.072419106317412</c:v>
                </c:pt>
                <c:pt idx="1">
                  <c:v>1.1556240369799693</c:v>
                </c:pt>
                <c:pt idx="2">
                  <c:v>0.11556240369799692</c:v>
                </c:pt>
                <c:pt idx="3">
                  <c:v>0.57781201848998465</c:v>
                </c:pt>
                <c:pt idx="4">
                  <c:v>0.69337442218798151</c:v>
                </c:pt>
                <c:pt idx="5">
                  <c:v>0.3081664098613251</c:v>
                </c:pt>
                <c:pt idx="6">
                  <c:v>7.7041602465331274E-2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FD99-450E-BBAB-29ACB719B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54131478655909038"/>
          <c:w val="0.29755022939955156"/>
          <c:h val="0.441178627473798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367215087125097"/>
          <c:y val="3.9333066417545262E-2"/>
          <c:w val="0.77632783673779904"/>
          <c:h val="0.8773280770190686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6DD-4A4E-8918-2AFB2941715A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6DD-4A4E-8918-2AFB2941715A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25400">
                <a:solidFill>
                  <a:srgbClr val="00B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6DD-4A4E-8918-2AFB2941715A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6DD-4A4E-8918-2AFB2941715A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6DD-4A4E-8918-2AFB2941715A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66DD-4A4E-8918-2AFB2941715A}"/>
              </c:ext>
            </c:extLst>
          </c:dPt>
          <c:dLbls>
            <c:dLbl>
              <c:idx val="1"/>
              <c:layout>
                <c:manualLayout>
                  <c:x val="-1.2558869701726845E-2"/>
                  <c:y val="-4.4282902288765193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6DD-4A4E-8918-2AFB2941715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55886970172684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6DD-4A4E-8918-2AFB2941715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117739403453691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6DD-4A4E-8918-2AFB2941715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Sheet1!$B$29:$B$33</c:f>
              <c:strCache>
                <c:ptCount val="5"/>
                <c:pt idx="0">
                  <c:v>Kinas</c:v>
                </c:pt>
                <c:pt idx="1">
                  <c:v>Kinas (ne kino centro patalpose)</c:v>
                </c:pt>
                <c:pt idx="2">
                  <c:v>Patalpų nuoma kultūrinei veiklai</c:v>
                </c:pt>
                <c:pt idx="3">
                  <c:v>Salės nuoma</c:v>
                </c:pt>
                <c:pt idx="4">
                  <c:v>Kita veikla</c:v>
                </c:pt>
              </c:strCache>
            </c:strRef>
          </c:cat>
          <c:val>
            <c:numRef>
              <c:f>Sheet1!$C$29:$C$33</c:f>
              <c:numCache>
                <c:formatCode>0.0</c:formatCode>
                <c:ptCount val="5"/>
                <c:pt idx="0">
                  <c:v>91.631285418424682</c:v>
                </c:pt>
                <c:pt idx="1">
                  <c:v>0.9688872520008901</c:v>
                </c:pt>
                <c:pt idx="2">
                  <c:v>1.6296315646787123</c:v>
                </c:pt>
                <c:pt idx="3">
                  <c:v>1.6075556526078059</c:v>
                </c:pt>
                <c:pt idx="4">
                  <c:v>4.1565079144904251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6DD-4A4E-8918-2AFB29417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1702755905511797E-3"/>
          <c:y val="0.61767066073262589"/>
          <c:w val="0.31900072273574503"/>
          <c:h val="0.3797090617910048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926893284680878"/>
          <c:y val="7.8085765107507629E-2"/>
          <c:w val="0.84492382745635053"/>
          <c:h val="0.91476483784987517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C42-4AAF-987E-2869A7531EAB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C42-4AAF-987E-2869A7531EA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25400">
                <a:solidFill>
                  <a:srgbClr val="00B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C42-4AAF-987E-2869A7531EAB}"/>
              </c:ext>
            </c:extLst>
          </c:dPt>
          <c:dPt>
            <c:idx val="3"/>
            <c:bubble3D val="0"/>
            <c:spPr>
              <a:solidFill>
                <a:srgbClr val="70AD47">
                  <a:lumMod val="40000"/>
                  <a:lumOff val="60000"/>
                </a:srgbClr>
              </a:solidFill>
              <a:ln w="38100">
                <a:solidFill>
                  <a:srgbClr val="70AD47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C42-4AAF-987E-2869A7531EAB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C42-4AAF-987E-2869A7531EAB}"/>
              </c:ext>
            </c:extLst>
          </c:dPt>
          <c:dLbls>
            <c:dLbl>
              <c:idx val="0"/>
              <c:layout>
                <c:manualLayout>
                  <c:x val="8.013937282229964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C42-4AAF-987E-2869A7531EA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74515960230246E-2"/>
                  <c:y val="-1.246105919003115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C42-4AAF-987E-2869A7531EA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838304552590265E-2"/>
                  <c:y val="-8.30737279335410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C42-4AAF-987E-2869A7531E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Sheet1!$B$39:$B$43</c:f>
              <c:strCache>
                <c:ptCount val="5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Bendruomenės užimtumas</c:v>
                </c:pt>
              </c:strCache>
            </c:strRef>
          </c:cat>
          <c:val>
            <c:numRef>
              <c:f>Sheet1!$C$39:$C$43</c:f>
              <c:numCache>
                <c:formatCode>0.0</c:formatCode>
                <c:ptCount val="5"/>
                <c:pt idx="0">
                  <c:v>91.352614665498095</c:v>
                </c:pt>
                <c:pt idx="1">
                  <c:v>3.3252564829612825</c:v>
                </c:pt>
                <c:pt idx="2">
                  <c:v>0.43477513704868448</c:v>
                </c:pt>
                <c:pt idx="3">
                  <c:v>4.0023371311714868</c:v>
                </c:pt>
                <c:pt idx="4">
                  <c:v>0.88501658332044475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C42-4AAF-987E-2869A7531E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4951153083886495E-2"/>
          <c:y val="0.63756208044087936"/>
          <c:w val="0.26283635741184525"/>
          <c:h val="0.3375158011790582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'[8_KC_G_2018 01 31.xlsx]suvestinė'!$O$3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2.1038647342995168E-2"/>
                  <c:y val="-1.55416563824737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'[8_KC_G_2018 01 31.xlsx]suvestinė'!$N$4:$N$6</c:f>
              <c:strCache>
                <c:ptCount val="3"/>
                <c:pt idx="0">
                  <c:v>Didžioji salė</c:v>
                </c:pt>
                <c:pt idx="1">
                  <c:v>Mažoji salė</c:v>
                </c:pt>
                <c:pt idx="2">
                  <c:v>Klubo patalpos</c:v>
                </c:pt>
              </c:strCache>
            </c:strRef>
          </c:cat>
          <c:val>
            <c:numRef>
              <c:f>'[8_KC_G_2018 01 31.xlsx]suvestinė'!$O$4:$O$6</c:f>
              <c:numCache>
                <c:formatCode>General</c:formatCode>
                <c:ptCount val="3"/>
                <c:pt idx="0">
                  <c:v>1384</c:v>
                </c:pt>
                <c:pt idx="1">
                  <c:v>1146</c:v>
                </c:pt>
                <c:pt idx="2">
                  <c:v>14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'[8_KC_G_2018 01 31.xlsx]suvestinė'!$P$3</c:f>
              <c:strCache>
                <c:ptCount val="1"/>
                <c:pt idx="0">
                  <c:v>Pajamos  Eur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1.4254155730533683E-2"/>
                  <c:y val="-9.1426361270946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'[8_KC_G_2018 01 31.xlsx]suvestinė'!$N$4:$N$6</c:f>
              <c:strCache>
                <c:ptCount val="3"/>
                <c:pt idx="0">
                  <c:v>Didžioji salė</c:v>
                </c:pt>
                <c:pt idx="1">
                  <c:v>Mažoji salė</c:v>
                </c:pt>
                <c:pt idx="2">
                  <c:v>Klubo patalpos</c:v>
                </c:pt>
              </c:strCache>
            </c:strRef>
          </c:cat>
          <c:val>
            <c:numRef>
              <c:f>'[8_KC_G_2018 01 31.xlsx]suvestinė'!$P$4:$P$6</c:f>
              <c:numCache>
                <c:formatCode>General</c:formatCode>
                <c:ptCount val="3"/>
                <c:pt idx="0">
                  <c:v>115310.5</c:v>
                </c:pt>
                <c:pt idx="1">
                  <c:v>37127.5</c:v>
                </c:pt>
                <c:pt idx="2">
                  <c:v>1777.5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'[8_KC_G_2018 01 31.xlsx]suvestinė'!$Q$3</c:f>
              <c:strCache>
                <c:ptCount val="1"/>
                <c:pt idx="0">
                  <c:v>Su bilietais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1.7318840579710146E-2"/>
                  <c:y val="-4.7646723835289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'[8_KC_G_2018 01 31.xlsx]suvestinė'!$N$4:$N$6</c:f>
              <c:strCache>
                <c:ptCount val="3"/>
                <c:pt idx="0">
                  <c:v>Didžioji salė</c:v>
                </c:pt>
                <c:pt idx="1">
                  <c:v>Mažoji salė</c:v>
                </c:pt>
                <c:pt idx="2">
                  <c:v>Klubo patalpos</c:v>
                </c:pt>
              </c:strCache>
            </c:strRef>
          </c:cat>
          <c:val>
            <c:numRef>
              <c:f>'[8_KC_G_2018 01 31.xlsx]suvestinė'!$Q$4:$Q$6</c:f>
              <c:numCache>
                <c:formatCode>General</c:formatCode>
                <c:ptCount val="3"/>
                <c:pt idx="0">
                  <c:v>41144</c:v>
                </c:pt>
                <c:pt idx="1">
                  <c:v>13336</c:v>
                </c:pt>
                <c:pt idx="2">
                  <c:v>1181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3765168"/>
        <c:axId val="1929995392"/>
      </c:lineChart>
      <c:catAx>
        <c:axId val="194376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929995392"/>
        <c:crosses val="autoZero"/>
        <c:auto val="1"/>
        <c:lblAlgn val="ctr"/>
        <c:lblOffset val="100"/>
        <c:noMultiLvlLbl val="0"/>
      </c:catAx>
      <c:valAx>
        <c:axId val="1929995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94376516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</a:t>
            </a: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CENTRO „GARSAS“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aveikslėlis 2" descr="http://www.panevezys.lt/images/65410/756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4"/>
          <a:stretch>
            <a:fillRect/>
          </a:stretch>
        </p:blipFill>
        <p:spPr bwMode="auto">
          <a:xfrm>
            <a:off x="4487194" y="4216549"/>
            <a:ext cx="321878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Festivalio Europos kinas ir dieną, ir naktį plakat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027" y="745109"/>
            <a:ext cx="1385259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rsz_dsc_023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36"/>
          <a:stretch/>
        </p:blipFill>
        <p:spPr bwMode="auto">
          <a:xfrm>
            <a:off x="5404876" y="753752"/>
            <a:ext cx="2647962" cy="193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19" y="753753"/>
            <a:ext cx="3036067" cy="1924463"/>
          </a:xfrm>
          <a:prstGeom prst="rect">
            <a:avLst/>
          </a:prstGeom>
        </p:spPr>
      </p:pic>
      <p:pic>
        <p:nvPicPr>
          <p:cNvPr id="1028" name="Picture 4" descr="g1 (2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686" y="753752"/>
            <a:ext cx="1350013" cy="193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g2 (2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19" y="4216549"/>
            <a:ext cx="34575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g3 (2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4"/>
          <a:stretch>
            <a:fillRect/>
          </a:stretch>
        </p:blipFill>
        <p:spPr bwMode="auto">
          <a:xfrm>
            <a:off x="7705974" y="4216549"/>
            <a:ext cx="3429000" cy="195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g4 (2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474" y="742875"/>
            <a:ext cx="1686054" cy="193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87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1819942"/>
              </p:ext>
            </p:extLst>
          </p:nvPr>
        </p:nvGraphicFramePr>
        <p:xfrm>
          <a:off x="838200" y="1690688"/>
          <a:ext cx="10934700" cy="4738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24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r>
              <a:rPr lang="lt-LT" altLang="lt-LT" sz="3600" b="1" dirty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9847578"/>
              </p:ext>
            </p:extLst>
          </p:nvPr>
        </p:nvGraphicFramePr>
        <p:xfrm>
          <a:off x="938784" y="2248678"/>
          <a:ext cx="10546082" cy="3454992"/>
        </p:xfrm>
        <a:graphic>
          <a:graphicData uri="http://schemas.openxmlformats.org/drawingml/2006/table">
            <a:tbl>
              <a:tblPr/>
              <a:tblGrid>
                <a:gridCol w="5669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15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59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93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6374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8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LANKYTOJŲ SKAIČIŲ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Kinas</a:t>
                      </a:r>
                      <a:endParaRPr lang="lt-LT" sz="2000" b="0" i="1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50751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53159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Kinas </a:t>
                      </a:r>
                      <a:r>
                        <a:rPr lang="lt-LT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2939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1935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-34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Renginiai</a:t>
                      </a:r>
                      <a:endParaRPr lang="lt-LT" sz="2000" b="0" i="1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2441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253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-90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Patalpų </a:t>
                      </a:r>
                      <a:r>
                        <a:rPr lang="lt-LT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4830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2329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-52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Bendruomenės </a:t>
                      </a:r>
                      <a:r>
                        <a:rPr lang="lt-LT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515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1371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1874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60996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58191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9525" marR="9525" marT="9525" marB="0" anchor="ctr" anchorCtr="1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79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sales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716054"/>
              </p:ext>
            </p:extLst>
          </p:nvPr>
        </p:nvGraphicFramePr>
        <p:xfrm>
          <a:off x="838200" y="1769641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203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FILMŲ RODYMAS PAGAL SALES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148648"/>
              </p:ext>
            </p:extLst>
          </p:nvPr>
        </p:nvGraphicFramePr>
        <p:xfrm>
          <a:off x="838202" y="1985317"/>
          <a:ext cx="10515597" cy="4218757"/>
        </p:xfrm>
        <a:graphic>
          <a:graphicData uri="http://schemas.openxmlformats.org/drawingml/2006/table">
            <a:tbl>
              <a:tblPr/>
              <a:tblGrid>
                <a:gridCol w="1785668"/>
                <a:gridCol w="1219480"/>
                <a:gridCol w="1025912"/>
                <a:gridCol w="929127"/>
                <a:gridCol w="929127"/>
                <a:gridCol w="929127"/>
                <a:gridCol w="1335623"/>
                <a:gridCol w="1200124"/>
                <a:gridCol w="1161409"/>
              </a:tblGrid>
              <a:tr h="534627">
                <a:tc rowSpan="2" gridSpan="2"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Renginių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Pajamos  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Renginių lankytojų skaičius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Vieno kino seanso vid. lankytojų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Vieno kino seanso vid. uždirbtos 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Salės užimtumas proc. vieno kino seanso metu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955504">
                <a:tc gridSpan="2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Iš jų 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6453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Lietuviški 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didžioji salė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51304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18430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2221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87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4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mažoji salė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18232,5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6338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802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76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657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69536,5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24768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3023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38876">
                <a:tc>
                  <a:txBody>
                    <a:bodyPr/>
                    <a:lstStyle/>
                    <a:p>
                      <a:pPr algn="l" fontAlgn="b"/>
                      <a:endParaRPr lang="lt-LT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1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1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1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Europiniai 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4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didžioji salė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37320,5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14256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1442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76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4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mažoji salė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14138,5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5590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712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76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1231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51459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19846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2154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38876">
                <a:tc>
                  <a:txBody>
                    <a:bodyPr/>
                    <a:lstStyle/>
                    <a:p>
                      <a:pPr algn="l" fontAlgn="b"/>
                      <a:endParaRPr lang="lt-LT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1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1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1200" b="1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Kiti 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4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didžioji salė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23787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7187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76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4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mažoji salė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4644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1358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00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28431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8545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72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RENGINIAI PAGAL SALES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9740762"/>
              </p:ext>
            </p:extLst>
          </p:nvPr>
        </p:nvGraphicFramePr>
        <p:xfrm>
          <a:off x="897925" y="1820563"/>
          <a:ext cx="10585620" cy="4266523"/>
        </p:xfrm>
        <a:graphic>
          <a:graphicData uri="http://schemas.openxmlformats.org/drawingml/2006/table">
            <a:tbl>
              <a:tblPr/>
              <a:tblGrid>
                <a:gridCol w="1797559"/>
                <a:gridCol w="1227601"/>
                <a:gridCol w="1032743"/>
                <a:gridCol w="935314"/>
                <a:gridCol w="935314"/>
                <a:gridCol w="935314"/>
                <a:gridCol w="1344516"/>
                <a:gridCol w="1208116"/>
                <a:gridCol w="1169143"/>
              </a:tblGrid>
              <a:tr h="465365"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Renginių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Pajamos  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Calibri" panose="020F0502020204030204" pitchFamily="34" charset="0"/>
                        </a:rPr>
                        <a:t>Renginių 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Vieno kino seanso vid. lankytojų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Vieno kino seanso vid. uždirbtos 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Salės užimtumas proc. vieno kino seanso metu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727860"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Calibri" panose="020F050202020403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Iš jų 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4095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Kino pamokos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>
                          <a:effectLst/>
                          <a:latin typeface="Calibri" panose="020F0502020204030204" pitchFamily="34" charset="0"/>
                        </a:rPr>
                        <a:t>didžioji salė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16641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9467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957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>
                          <a:effectLst/>
                          <a:latin typeface="Calibri" panose="020F0502020204030204" pitchFamily="34" charset="0"/>
                        </a:rPr>
                        <a:t>mažoji salė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5708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3073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 dirty="0"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 dirty="0"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 dirty="0"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8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22349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12540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595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7094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95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Kino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>
                          <a:effectLst/>
                          <a:latin typeface="Calibri" panose="020F0502020204030204" pitchFamily="34" charset="0"/>
                        </a:rPr>
                        <a:t>didžioji salė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10270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4746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1930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 dirty="0"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957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>
                          <a:effectLst/>
                          <a:latin typeface="Calibri" panose="020F0502020204030204" pitchFamily="34" charset="0"/>
                        </a:rPr>
                        <a:t>mažoji salė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955,5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778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1" u="none" strike="noStrike" dirty="0"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9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11226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5524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2338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34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KOMERCINIŲ IR NEKOMERCINIŲ FILMŲ, JŲ ŽIŪROVŲ BEI PAJAMŲ UŽ PARDUOTUS BILIETUS  PASISKIRSTYMAS 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395506"/>
              </p:ext>
            </p:extLst>
          </p:nvPr>
        </p:nvGraphicFramePr>
        <p:xfrm>
          <a:off x="1023938" y="1885952"/>
          <a:ext cx="10471375" cy="4496188"/>
        </p:xfrm>
        <a:graphic>
          <a:graphicData uri="http://schemas.openxmlformats.org/drawingml/2006/table">
            <a:tbl>
              <a:tblPr/>
              <a:tblGrid>
                <a:gridCol w="2900904">
                  <a:extLst>
                    <a:ext uri="{9D8B030D-6E8A-4147-A177-3AD203B41FA5}">
                      <a16:colId xmlns:a16="http://schemas.microsoft.com/office/drawing/2014/main" xmlns="" val="517050733"/>
                    </a:ext>
                  </a:extLst>
                </a:gridCol>
                <a:gridCol w="2134764">
                  <a:extLst>
                    <a:ext uri="{9D8B030D-6E8A-4147-A177-3AD203B41FA5}">
                      <a16:colId xmlns:a16="http://schemas.microsoft.com/office/drawing/2014/main" xmlns="" val="3354805074"/>
                    </a:ext>
                  </a:extLst>
                </a:gridCol>
                <a:gridCol w="1909468">
                  <a:extLst>
                    <a:ext uri="{9D8B030D-6E8A-4147-A177-3AD203B41FA5}">
                      <a16:colId xmlns:a16="http://schemas.microsoft.com/office/drawing/2014/main" xmlns="" val="4233018265"/>
                    </a:ext>
                  </a:extLst>
                </a:gridCol>
                <a:gridCol w="1239556">
                  <a:extLst>
                    <a:ext uri="{9D8B030D-6E8A-4147-A177-3AD203B41FA5}">
                      <a16:colId xmlns:a16="http://schemas.microsoft.com/office/drawing/2014/main" xmlns="" val="1418933207"/>
                    </a:ext>
                  </a:extLst>
                </a:gridCol>
                <a:gridCol w="582508">
                  <a:extLst>
                    <a:ext uri="{9D8B030D-6E8A-4147-A177-3AD203B41FA5}">
                      <a16:colId xmlns:a16="http://schemas.microsoft.com/office/drawing/2014/main" xmlns="" val="3430365581"/>
                    </a:ext>
                  </a:extLst>
                </a:gridCol>
                <a:gridCol w="1704175">
                  <a:extLst>
                    <a:ext uri="{9D8B030D-6E8A-4147-A177-3AD203B41FA5}">
                      <a16:colId xmlns:a16="http://schemas.microsoft.com/office/drawing/2014/main" xmlns="" val="352231539"/>
                    </a:ext>
                  </a:extLst>
                </a:gridCol>
              </a:tblGrid>
              <a:tr h="2839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effectLst/>
                          <a:latin typeface="+mn-lt"/>
                        </a:rPr>
                        <a:t>Proc.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0454607"/>
                  </a:ext>
                </a:extLst>
              </a:tr>
              <a:tr h="34162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2989459"/>
                  </a:ext>
                </a:extLst>
              </a:tr>
              <a:tr h="378231">
                <a:tc>
                  <a:txBody>
                    <a:bodyPr/>
                    <a:lstStyle/>
                    <a:p>
                      <a:pPr algn="l" fontAlgn="ctr"/>
                      <a:r>
                        <a:rPr lang="lt-LT" sz="20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2000" b="0" i="1" u="none" strike="noStrike" dirty="0" smtClean="0">
                          <a:effectLst/>
                          <a:latin typeface="+mn-lt"/>
                        </a:rPr>
                        <a:t>Nekomerciniai </a:t>
                      </a:r>
                      <a:r>
                        <a:rPr lang="en-US" sz="20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74,92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69,85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4247101"/>
                  </a:ext>
                </a:extLst>
              </a:tr>
              <a:tr h="341627">
                <a:tc>
                  <a:txBody>
                    <a:bodyPr/>
                    <a:lstStyle/>
                    <a:p>
                      <a:pPr algn="l" fontAlgn="ctr"/>
                      <a:r>
                        <a:rPr lang="lt-LT" sz="20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2000" b="0" i="1" u="none" strike="noStrike" dirty="0" smtClean="0">
                          <a:effectLst/>
                          <a:latin typeface="+mn-lt"/>
                        </a:rPr>
                        <a:t>Komerciniai </a:t>
                      </a:r>
                      <a:r>
                        <a:rPr lang="en-US" sz="20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25,08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30,15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63784033"/>
                  </a:ext>
                </a:extLst>
              </a:tr>
              <a:tr h="283991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980146"/>
                  </a:ext>
                </a:extLst>
              </a:tr>
              <a:tr h="305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Žiūrovai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Su bilietais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>
                          <a:effectLst/>
                          <a:latin typeface="+mn-lt"/>
                        </a:rPr>
                        <a:t>Iš jų 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5976274"/>
                  </a:ext>
                </a:extLst>
              </a:tr>
              <a:tr h="352688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3694674"/>
                  </a:ext>
                </a:extLst>
              </a:tr>
              <a:tr h="314487">
                <a:tc>
                  <a:txBody>
                    <a:bodyPr/>
                    <a:lstStyle/>
                    <a:p>
                      <a:pPr algn="l" fontAlgn="ctr"/>
                      <a:r>
                        <a:rPr lang="lt-LT" sz="20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2000" b="0" i="1" u="none" strike="noStrike" dirty="0" smtClean="0">
                          <a:effectLst/>
                          <a:latin typeface="+mn-lt"/>
                        </a:rPr>
                        <a:t>Nekomerciniai </a:t>
                      </a:r>
                      <a:r>
                        <a:rPr lang="en-US" sz="20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5276843"/>
                  </a:ext>
                </a:extLst>
              </a:tr>
              <a:tr h="366030">
                <a:tc>
                  <a:txBody>
                    <a:bodyPr/>
                    <a:lstStyle/>
                    <a:p>
                      <a:pPr algn="l" fontAlgn="ctr"/>
                      <a:r>
                        <a:rPr lang="lt-LT" sz="20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2000" b="0" i="1" u="none" strike="noStrike" dirty="0" smtClean="0">
                          <a:effectLst/>
                          <a:latin typeface="+mn-lt"/>
                        </a:rPr>
                        <a:t>Komerciniai </a:t>
                      </a:r>
                      <a:r>
                        <a:rPr lang="en-US" sz="20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9820705"/>
                  </a:ext>
                </a:extLst>
              </a:tr>
              <a:tr h="283991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0776008"/>
                  </a:ext>
                </a:extLst>
              </a:tr>
              <a:tr h="2928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Pajamos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Proc</a:t>
                      </a:r>
                      <a:r>
                        <a:rPr lang="en-US" sz="1800" b="1" i="0" u="none" strike="noStrike" dirty="0" smtClean="0">
                          <a:effectLst/>
                          <a:latin typeface="+mn-lt"/>
                        </a:rPr>
                        <a:t>.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0263423"/>
                  </a:ext>
                </a:extLst>
              </a:tr>
              <a:tr h="292823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41647717"/>
                  </a:ext>
                </a:extLst>
              </a:tr>
              <a:tr h="329427">
                <a:tc>
                  <a:txBody>
                    <a:bodyPr/>
                    <a:lstStyle/>
                    <a:p>
                      <a:pPr algn="l" fontAlgn="ctr"/>
                      <a:r>
                        <a:rPr lang="lt-LT" sz="20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2000" b="0" i="1" u="none" strike="noStrike" dirty="0" smtClean="0">
                          <a:effectLst/>
                          <a:latin typeface="+mn-lt"/>
                        </a:rPr>
                        <a:t>Nekomerciniai </a:t>
                      </a:r>
                      <a:r>
                        <a:rPr lang="en-US" sz="20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167827"/>
                  </a:ext>
                </a:extLst>
              </a:tr>
              <a:tr h="329427">
                <a:tc>
                  <a:txBody>
                    <a:bodyPr/>
                    <a:lstStyle/>
                    <a:p>
                      <a:pPr algn="l" fontAlgn="ctr"/>
                      <a:r>
                        <a:rPr lang="lt-LT" sz="20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2000" b="0" i="1" u="none" strike="noStrike" dirty="0" smtClean="0">
                          <a:effectLst/>
                          <a:latin typeface="+mn-lt"/>
                        </a:rPr>
                        <a:t>Komerciniai </a:t>
                      </a:r>
                      <a:r>
                        <a:rPr lang="en-US" sz="20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607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95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LIETUVIŠKŲ, EUROPINIŲ BEI KITŲ FILMŲ, JŲ ŽIŪROVŲ BEI PAJAMŲ </a:t>
            </a:r>
            <a:r>
              <a:rPr lang="lt-LT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 </a:t>
            </a:r>
            <a:r>
              <a:rPr 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PARDUOTUS BILIETUS </a:t>
            </a:r>
            <a:r>
              <a:rPr lang="lt-LT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PASISKIRSTYMAS proc.</a:t>
            </a: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350108"/>
              </p:ext>
            </p:extLst>
          </p:nvPr>
        </p:nvGraphicFramePr>
        <p:xfrm>
          <a:off x="957260" y="1810544"/>
          <a:ext cx="10615614" cy="4586413"/>
        </p:xfrm>
        <a:graphic>
          <a:graphicData uri="http://schemas.openxmlformats.org/drawingml/2006/table">
            <a:tbl>
              <a:tblPr/>
              <a:tblGrid>
                <a:gridCol w="2551631">
                  <a:extLst>
                    <a:ext uri="{9D8B030D-6E8A-4147-A177-3AD203B41FA5}">
                      <a16:colId xmlns:a16="http://schemas.microsoft.com/office/drawing/2014/main" xmlns="" val="2953474812"/>
                    </a:ext>
                  </a:extLst>
                </a:gridCol>
                <a:gridCol w="2059332">
                  <a:extLst>
                    <a:ext uri="{9D8B030D-6E8A-4147-A177-3AD203B41FA5}">
                      <a16:colId xmlns:a16="http://schemas.microsoft.com/office/drawing/2014/main" xmlns="" val="2678815551"/>
                    </a:ext>
                  </a:extLst>
                </a:gridCol>
                <a:gridCol w="1976127">
                  <a:extLst>
                    <a:ext uri="{9D8B030D-6E8A-4147-A177-3AD203B41FA5}">
                      <a16:colId xmlns:a16="http://schemas.microsoft.com/office/drawing/2014/main" xmlns="" val="1112175581"/>
                    </a:ext>
                  </a:extLst>
                </a:gridCol>
                <a:gridCol w="1976127">
                  <a:extLst>
                    <a:ext uri="{9D8B030D-6E8A-4147-A177-3AD203B41FA5}">
                      <a16:colId xmlns:a16="http://schemas.microsoft.com/office/drawing/2014/main" xmlns="" val="2991260390"/>
                    </a:ext>
                  </a:extLst>
                </a:gridCol>
                <a:gridCol w="2052397">
                  <a:extLst>
                    <a:ext uri="{9D8B030D-6E8A-4147-A177-3AD203B41FA5}">
                      <a16:colId xmlns:a16="http://schemas.microsoft.com/office/drawing/2014/main" xmlns="" val="3534191276"/>
                    </a:ext>
                  </a:extLst>
                </a:gridCol>
              </a:tblGrid>
              <a:tr h="24361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5734468"/>
                  </a:ext>
                </a:extLst>
              </a:tr>
              <a:tr h="2537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531199"/>
                  </a:ext>
                </a:extLst>
              </a:tr>
              <a:tr h="314663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1" u="none" strike="noStrike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Lietuviški </a:t>
                      </a:r>
                      <a:r>
                        <a:rPr lang="en-US" sz="16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19,32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1979438"/>
                  </a:ext>
                </a:extLst>
              </a:tr>
              <a:tr h="284212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1" u="none" strike="noStrike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Europiniai </a:t>
                      </a:r>
                      <a:r>
                        <a:rPr lang="en-US" sz="16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50,53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7284830"/>
                  </a:ext>
                </a:extLst>
              </a:tr>
              <a:tr h="274062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1" u="none" strike="noStrike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Kiti </a:t>
                      </a:r>
                      <a:r>
                        <a:rPr lang="en-US" sz="1600" b="0" i="1" u="none" strike="noStrike" dirty="0">
                          <a:effectLst/>
                          <a:latin typeface="+mn-lt"/>
                        </a:rPr>
                        <a:t>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30,15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0534053"/>
                  </a:ext>
                </a:extLst>
              </a:tr>
              <a:tr h="2537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30909136"/>
                  </a:ext>
                </a:extLst>
              </a:tr>
              <a:tr h="263911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Žiūrovai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Su bilietais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>
                          <a:effectLst/>
                          <a:latin typeface="+mn-lt"/>
                        </a:rPr>
                        <a:t>Iš jų 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0745230"/>
                  </a:ext>
                </a:extLst>
              </a:tr>
              <a:tr h="24361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1038707"/>
                  </a:ext>
                </a:extLst>
              </a:tr>
              <a:tr h="274062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Lietuviški </a:t>
                      </a:r>
                      <a:r>
                        <a:rPr lang="en-US" sz="16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41,67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11,82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61920304"/>
                  </a:ext>
                </a:extLst>
              </a:tr>
              <a:tr h="263911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Europiniai </a:t>
                      </a:r>
                      <a:r>
                        <a:rPr lang="en-US" sz="16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33,55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17,82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7477827"/>
                  </a:ext>
                </a:extLst>
              </a:tr>
              <a:tr h="24361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Kiti </a:t>
                      </a:r>
                      <a:r>
                        <a:rPr lang="en-US" sz="16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24,81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4,42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3945889"/>
                  </a:ext>
                </a:extLst>
              </a:tr>
              <a:tr h="24361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2647122"/>
                  </a:ext>
                </a:extLst>
              </a:tr>
              <a:tr h="2740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Pajamos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1050026"/>
                  </a:ext>
                </a:extLst>
              </a:tr>
              <a:tr h="27406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30943624"/>
                  </a:ext>
                </a:extLst>
              </a:tr>
              <a:tr h="28421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Lietuviški </a:t>
                      </a:r>
                      <a:r>
                        <a:rPr lang="en-US" sz="16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43,62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 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7686732"/>
                  </a:ext>
                </a:extLst>
              </a:tr>
              <a:tr h="26391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Europiniai </a:t>
                      </a:r>
                      <a:r>
                        <a:rPr lang="en-US" sz="16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7000158"/>
                  </a:ext>
                </a:extLst>
              </a:tr>
              <a:tr h="29436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Kiti </a:t>
                      </a:r>
                      <a:r>
                        <a:rPr lang="en-US" sz="16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28,49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2641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76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</a:t>
            </a: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PASISKIRSTYMAS</a:t>
            </a:r>
            <a:r>
              <a:rPr lang="lt-LT" altLang="lt-LT" sz="3600" b="1" dirty="0" smtClean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SALES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438632"/>
              </p:ext>
            </p:extLst>
          </p:nvPr>
        </p:nvGraphicFramePr>
        <p:xfrm>
          <a:off x="838200" y="2457452"/>
          <a:ext cx="10777538" cy="4011162"/>
        </p:xfrm>
        <a:graphic>
          <a:graphicData uri="http://schemas.openxmlformats.org/drawingml/2006/table">
            <a:tbl>
              <a:tblPr/>
              <a:tblGrid>
                <a:gridCol w="2143329">
                  <a:extLst>
                    <a:ext uri="{9D8B030D-6E8A-4147-A177-3AD203B41FA5}">
                      <a16:colId xmlns:a16="http://schemas.microsoft.com/office/drawing/2014/main" xmlns="" val="767125930"/>
                    </a:ext>
                  </a:extLst>
                </a:gridCol>
                <a:gridCol w="1363937">
                  <a:extLst>
                    <a:ext uri="{9D8B030D-6E8A-4147-A177-3AD203B41FA5}">
                      <a16:colId xmlns:a16="http://schemas.microsoft.com/office/drawing/2014/main" xmlns="" val="1473889580"/>
                    </a:ext>
                  </a:extLst>
                </a:gridCol>
                <a:gridCol w="1022953">
                  <a:extLst>
                    <a:ext uri="{9D8B030D-6E8A-4147-A177-3AD203B41FA5}">
                      <a16:colId xmlns:a16="http://schemas.microsoft.com/office/drawing/2014/main" xmlns="" val="3277204485"/>
                    </a:ext>
                  </a:extLst>
                </a:gridCol>
                <a:gridCol w="1282751">
                  <a:extLst>
                    <a:ext uri="{9D8B030D-6E8A-4147-A177-3AD203B41FA5}">
                      <a16:colId xmlns:a16="http://schemas.microsoft.com/office/drawing/2014/main" xmlns="" val="325279290"/>
                    </a:ext>
                  </a:extLst>
                </a:gridCol>
                <a:gridCol w="1278690">
                  <a:extLst>
                    <a:ext uri="{9D8B030D-6E8A-4147-A177-3AD203B41FA5}">
                      <a16:colId xmlns:a16="http://schemas.microsoft.com/office/drawing/2014/main" xmlns="" val="1333486557"/>
                    </a:ext>
                  </a:extLst>
                </a:gridCol>
                <a:gridCol w="1347700">
                  <a:extLst>
                    <a:ext uri="{9D8B030D-6E8A-4147-A177-3AD203B41FA5}">
                      <a16:colId xmlns:a16="http://schemas.microsoft.com/office/drawing/2014/main" xmlns="" val="259566049"/>
                    </a:ext>
                  </a:extLst>
                </a:gridCol>
                <a:gridCol w="1250277">
                  <a:extLst>
                    <a:ext uri="{9D8B030D-6E8A-4147-A177-3AD203B41FA5}">
                      <a16:colId xmlns:a16="http://schemas.microsoft.com/office/drawing/2014/main" xmlns="" val="2483608256"/>
                    </a:ext>
                  </a:extLst>
                </a:gridCol>
                <a:gridCol w="1087901">
                  <a:extLst>
                    <a:ext uri="{9D8B030D-6E8A-4147-A177-3AD203B41FA5}">
                      <a16:colId xmlns:a16="http://schemas.microsoft.com/office/drawing/2014/main" xmlns="" val="818005087"/>
                    </a:ext>
                  </a:extLst>
                </a:gridCol>
              </a:tblGrid>
              <a:tr h="66314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Renginių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Pajamos  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Renginių 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Vieno renginio vid. lankytojų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Vieno renginio vid. uždirbtos 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Salės užimtumas proc. vieno renginio metu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8465828"/>
                  </a:ext>
                </a:extLst>
              </a:tr>
              <a:tr h="6515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effectLst/>
                          <a:latin typeface="+mn-lt"/>
                        </a:rPr>
                        <a:t>Iš jų 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6822070"/>
                  </a:ext>
                </a:extLst>
              </a:tr>
              <a:tr h="53930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1" u="none" strike="noStrike" dirty="0" smtClean="0">
                          <a:effectLst/>
                          <a:latin typeface="Arial" panose="020B0604020202020204" pitchFamily="34" charset="0"/>
                        </a:rPr>
                        <a:t>   Didžioji salė </a:t>
                      </a:r>
                      <a:r>
                        <a:rPr lang="lt-LT" sz="1400" b="0" i="1" u="none" strike="noStrike" dirty="0" smtClean="0">
                          <a:effectLst/>
                          <a:latin typeface="Arial" panose="020B0604020202020204" pitchFamily="34" charset="0"/>
                        </a:rPr>
                        <a:t>(280 vietų)</a:t>
                      </a:r>
                      <a:endParaRPr lang="lt-LT" sz="14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1384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115310,5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41144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4197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lt-LT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7850923"/>
                  </a:ext>
                </a:extLst>
              </a:tr>
              <a:tr h="53930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1" u="none" strike="noStrike" dirty="0" smtClean="0">
                          <a:effectLst/>
                          <a:latin typeface="Arial" panose="020B0604020202020204" pitchFamily="34" charset="0"/>
                        </a:rPr>
                        <a:t>   Mažoji salė </a:t>
                      </a:r>
                      <a:r>
                        <a:rPr lang="lt-LT" sz="1400" b="0" i="1" u="none" strike="noStrike" dirty="0" smtClean="0">
                          <a:effectLst/>
                          <a:latin typeface="Arial" panose="020B0604020202020204" pitchFamily="34" charset="0"/>
                        </a:rPr>
                        <a:t>(88 vietos)</a:t>
                      </a:r>
                      <a:endParaRPr lang="lt-LT" sz="14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1146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37127,5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13336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1568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lt-LT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64082343"/>
                  </a:ext>
                </a:extLst>
              </a:tr>
              <a:tr h="53930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1" u="none" strike="noStrike" dirty="0" smtClean="0">
                          <a:effectLst/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en-US" sz="1400" b="1" i="1" u="none" strike="noStrike" dirty="0" smtClean="0">
                          <a:effectLst/>
                          <a:latin typeface="Arial" panose="020B0604020202020204" pitchFamily="34" charset="0"/>
                        </a:rPr>
                        <a:t>Klubo </a:t>
                      </a:r>
                      <a:r>
                        <a:rPr lang="en-US" sz="1400" b="1" i="1" u="none" strike="noStrike" dirty="0">
                          <a:effectLst/>
                          <a:latin typeface="Arial" panose="020B0604020202020204" pitchFamily="34" charset="0"/>
                        </a:rPr>
                        <a:t>patalpos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1777,5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1181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7179904"/>
                  </a:ext>
                </a:extLst>
              </a:tr>
              <a:tr h="53930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1" u="none" strike="noStrike" dirty="0" smtClean="0">
                          <a:effectLst/>
                          <a:latin typeface="Arial" panose="020B0604020202020204" pitchFamily="34" charset="0"/>
                        </a:rPr>
                        <a:t>   Pagalbinės </a:t>
                      </a:r>
                      <a:r>
                        <a:rPr lang="lt-LT" sz="1400" b="1" i="1" u="none" strike="noStrike" dirty="0">
                          <a:effectLst/>
                          <a:latin typeface="Arial" panose="020B0604020202020204" pitchFamily="34" charset="0"/>
                        </a:rPr>
                        <a:t>patalpos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8858,17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2540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1784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101238"/>
                  </a:ext>
                </a:extLst>
              </a:tr>
              <a:tr h="539301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IŠ VISO:</a:t>
                      </a:r>
                      <a:endParaRPr lang="lt-LT" sz="14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2596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163073,67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58201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7621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8347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73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760829"/>
              </p:ext>
            </p:extLst>
          </p:nvPr>
        </p:nvGraphicFramePr>
        <p:xfrm>
          <a:off x="838200" y="2726725"/>
          <a:ext cx="10620630" cy="2891480"/>
        </p:xfrm>
        <a:graphic>
          <a:graphicData uri="http://schemas.openxmlformats.org/drawingml/2006/table">
            <a:tbl>
              <a:tblPr/>
              <a:tblGrid>
                <a:gridCol w="792892"/>
                <a:gridCol w="3349155"/>
                <a:gridCol w="1784266"/>
                <a:gridCol w="1338199"/>
                <a:gridCol w="1678059"/>
                <a:gridCol w="1678059"/>
              </a:tblGrid>
              <a:tr h="5091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Eil.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Edukacinės programos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2018 m. vykdytų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Gautos pajamos (Eur)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Edukacinių programų  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0916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Times New Roman" panose="02020603050405020304" pitchFamily="18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Iš jų panevėžiečiai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84917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„</a:t>
                      </a:r>
                      <a:r>
                        <a:rPr lang="lt-LT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Kino pamoka</a:t>
                      </a:r>
                      <a:r>
                        <a:rPr lang="lt-LT" sz="16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“ </a:t>
                      </a:r>
                      <a:endParaRPr lang="lt-LT" sz="16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Times New Roman" panose="02020603050405020304" pitchFamily="18" charset="0"/>
                        </a:rPr>
                        <a:t>22349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Times New Roman" panose="02020603050405020304" pitchFamily="18" charset="0"/>
                        </a:rPr>
                        <a:t>12540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Times New Roman" panose="02020603050405020304" pitchFamily="18" charset="0"/>
                        </a:rPr>
                        <a:t>11988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16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„</a:t>
                      </a:r>
                      <a:r>
                        <a:rPr lang="lt-LT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Kino kūrimo dirbtuvės“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Nemokamos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16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„</a:t>
                      </a:r>
                      <a:r>
                        <a:rPr lang="lt-LT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Kino istorija“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Times New Roman" panose="02020603050405020304" pitchFamily="18" charset="0"/>
                        </a:rPr>
                        <a:t>Nemokamos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11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22349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13106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12554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  <p:sp>
        <p:nvSpPr>
          <p:cNvPr id="7" name="Pavadinimas 1"/>
          <p:cNvSpPr txBox="1">
            <a:spLocks/>
          </p:cNvSpPr>
          <p:nvPr/>
        </p:nvSpPr>
        <p:spPr>
          <a:xfrm>
            <a:off x="838200" y="2048435"/>
            <a:ext cx="10515600" cy="61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parengtos 2 naujos edukacinės programos „Kino istorija“ ir „Kino pamoka“ I-IV klasėms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9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83414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94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484571"/>
              </p:ext>
            </p:extLst>
          </p:nvPr>
        </p:nvGraphicFramePr>
        <p:xfrm>
          <a:off x="838199" y="1825625"/>
          <a:ext cx="10848975" cy="4503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9280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27802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Diagrama 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65113459"/>
              </p:ext>
            </p:extLst>
          </p:nvPr>
        </p:nvGraphicFramePr>
        <p:xfrm>
          <a:off x="838199" y="1825625"/>
          <a:ext cx="5333999" cy="461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a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90954067"/>
              </p:ext>
            </p:extLst>
          </p:nvPr>
        </p:nvGraphicFramePr>
        <p:xfrm>
          <a:off x="6172199" y="1825625"/>
          <a:ext cx="5572125" cy="461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04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(SU BILIETAIS IR BE BILIETŲ)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046066"/>
              </p:ext>
            </p:extLst>
          </p:nvPr>
        </p:nvGraphicFramePr>
        <p:xfrm>
          <a:off x="838200" y="1825625"/>
          <a:ext cx="10820400" cy="461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45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128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b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m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22681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64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 VEIKLA  PAGAL SRITIS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085720"/>
              </p:ext>
            </p:extLst>
          </p:nvPr>
        </p:nvGraphicFramePr>
        <p:xfrm>
          <a:off x="838199" y="1571625"/>
          <a:ext cx="10848975" cy="4786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6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401216"/>
            <a:ext cx="10515600" cy="1289472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3600" b="1" dirty="0" smtClean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362264"/>
              </p:ext>
            </p:extLst>
          </p:nvPr>
        </p:nvGraphicFramePr>
        <p:xfrm>
          <a:off x="853440" y="1928812"/>
          <a:ext cx="10582657" cy="4225248"/>
        </p:xfrm>
        <a:graphic>
          <a:graphicData uri="http://schemas.openxmlformats.org/drawingml/2006/table">
            <a:tbl>
              <a:tblPr/>
              <a:tblGrid>
                <a:gridCol w="56877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570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97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4504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8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RENGINIŲ SKAIČIŲ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Kinas</a:t>
                      </a:r>
                      <a:endParaRPr lang="lt-LT" sz="20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2474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2520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Kinas </a:t>
                      </a:r>
                      <a:r>
                        <a:rPr lang="lt-LT" sz="2000" b="0" i="1" u="none" strike="noStrike" dirty="0">
                          <a:effectLst/>
                          <a:latin typeface="Calibri" panose="020F0502020204030204" pitchFamily="34" charset="0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Renginiai</a:t>
                      </a:r>
                      <a:endParaRPr lang="lt-LT" sz="20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Patalpų </a:t>
                      </a:r>
                      <a:r>
                        <a:rPr lang="lt-LT" sz="2000" b="0" i="1" u="none" strike="noStrike" dirty="0">
                          <a:effectLst/>
                          <a:latin typeface="Calibri" panose="020F0502020204030204" pitchFamily="34" charset="0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Salės </a:t>
                      </a:r>
                      <a:r>
                        <a:rPr lang="lt-LT" sz="2000" b="0" i="1" u="none" strike="noStrike" dirty="0">
                          <a:effectLst/>
                          <a:latin typeface="Calibri" panose="020F0502020204030204" pitchFamily="34" charset="0"/>
                        </a:rPr>
                        <a:t>nuoma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Kita </a:t>
                      </a:r>
                      <a:r>
                        <a:rPr lang="lt-LT" sz="2000" b="0" i="1" u="none" strike="noStrike" dirty="0">
                          <a:effectLst/>
                          <a:latin typeface="Calibri" panose="020F0502020204030204" pitchFamily="34" charset="0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2000" b="0" i="1" u="none" strike="noStrike" dirty="0" smtClean="0">
                          <a:effectLst/>
                          <a:latin typeface="Calibri" panose="020F0502020204030204" pitchFamily="34" charset="0"/>
                        </a:rPr>
                        <a:t>Bendruomenės </a:t>
                      </a:r>
                      <a:r>
                        <a:rPr lang="lt-LT" sz="2000" b="0" i="1" u="none" strike="noStrike" dirty="0">
                          <a:effectLst/>
                          <a:latin typeface="Calibri" panose="020F0502020204030204" pitchFamily="34" charset="0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                                                                   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IŠ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VISO: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2596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1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4426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AJAMOS 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203833"/>
              </p:ext>
            </p:extLst>
          </p:nvPr>
        </p:nvGraphicFramePr>
        <p:xfrm>
          <a:off x="838199" y="1539552"/>
          <a:ext cx="10848975" cy="48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72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47531" y="337134"/>
            <a:ext cx="10515600" cy="1325563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r>
              <a:rPr lang="lt-LT" altLang="lt-LT" sz="3600" b="1" dirty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368369"/>
              </p:ext>
            </p:extLst>
          </p:nvPr>
        </p:nvGraphicFramePr>
        <p:xfrm>
          <a:off x="890016" y="2036064"/>
          <a:ext cx="10448544" cy="3935525"/>
        </p:xfrm>
        <a:graphic>
          <a:graphicData uri="http://schemas.openxmlformats.org/drawingml/2006/table">
            <a:tbl>
              <a:tblPr/>
              <a:tblGrid>
                <a:gridCol w="5669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605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1976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8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 PAJAMAS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Kinas</a:t>
                      </a:r>
                      <a:endParaRPr lang="lt-LT" sz="2000" b="0" i="1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140953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149426,5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Kinas </a:t>
                      </a:r>
                      <a:r>
                        <a:rPr lang="lt-LT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740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1580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Renginiai</a:t>
                      </a:r>
                      <a:endParaRPr lang="lt-LT" sz="2000" b="0" i="1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-92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Patalpų </a:t>
                      </a:r>
                      <a:r>
                        <a:rPr lang="lt-LT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5864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2657,5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-55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Salės </a:t>
                      </a:r>
                      <a:r>
                        <a:rPr lang="lt-LT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nuoma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1941,75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2621,5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20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Kita </a:t>
                      </a:r>
                      <a:r>
                        <a:rPr lang="lt-LT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5796,66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6778,17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5109"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                                        IŠ </a:t>
                      </a:r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VISO: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155426,4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163073,67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33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16793</TotalTime>
  <Words>815</Words>
  <Application>Microsoft Office PowerPoint</Application>
  <PresentationFormat>Plačiaekranė</PresentationFormat>
  <Paragraphs>424</Paragraphs>
  <Slides>20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„Office“ tema</vt:lpstr>
      <vt:lpstr>2018 M. KINO CENTRO „GARSAS“ VEIKLA</vt:lpstr>
      <vt:lpstr>Kino centras „Garsas“ VEIKLOS REZULTATŲ POKYTIS 2014-2018 m.</vt:lpstr>
      <vt:lpstr>Kino centras „Garsas“ SEZONIŠKUMO ĮTAKA VEIKLAI 2018 m. I-IV ketv.</vt:lpstr>
      <vt:lpstr>Kino centras „Garsas“ LANKYTOJŲ SKAIČIAUS (SU BILIETAIS IR BE BILIETŲ) POKYTIS (proc.) 2014-2018 m.</vt:lpstr>
      <vt:lpstr>Kino centras „Garsas“ VEIKLOS REZULTATŲ POKYTIS (proc.)  2017-2018 m..</vt:lpstr>
      <vt:lpstr>Kino centras „Garsas“ CENTRO  VEIKLA  PAGAL SRITIS (proc.) 2018 m.</vt:lpstr>
      <vt:lpstr>Kino centras „Garsas“ VEIKLOS POKYTIS (proc.) 2017-2018 m.</vt:lpstr>
      <vt:lpstr>Kino centras „Garsas“ PAJAMOS PAGAL VEIKLOS SRITIS (proc.) 2018 m.</vt:lpstr>
      <vt:lpstr>Kino centras „Garsas“ VEIKLOS POKYTIS (proc.) 2017-2018 m.</vt:lpstr>
      <vt:lpstr>Kino centras „Garsas“ LANKYTOJAI PAGAL VEIKLOS SRITIS (proc.) 2018 m.</vt:lpstr>
      <vt:lpstr>Kino centras „Garsas“ VEIKLOS POKYTIS (proc.) 2017-2018 m.</vt:lpstr>
      <vt:lpstr>Kino centras „Garsas“ VEIKLOS POKYTIS (pagal sales) 2018 m.</vt:lpstr>
      <vt:lpstr>Kino centras „Garsas“ FILMŲ RODYMAS PAGAL SALES 2018 m.</vt:lpstr>
      <vt:lpstr>Kino centras „Garsas“ RENGINIAI PAGAL SALES 2018 m.</vt:lpstr>
      <vt:lpstr>Kino centras „Garsas“ KOMERCINIŲ IR NEKOMERCINIŲ FILMŲ, JŲ ŽIŪROVŲ BEI PAJAMŲ UŽ PARDUOTUS BILIETUS  PASISKIRSTYMAS (proc.) 2017-2018 m.</vt:lpstr>
      <vt:lpstr>Kino centras „Garsas“ LIETUVIŠKŲ, EUROPINIŲ BEI KITŲ FILMŲ, JŲ ŽIŪROVŲ BEI PAJAMŲ UŽ PARDUOTUS BILIETUS PASISKIRSTYMAS proc. 2017-2018 m.</vt:lpstr>
      <vt:lpstr>Kino centras „Garsas“ VEIKLOS PASISKIRSTYMAS PAGAL SALES 2018 m.</vt:lpstr>
      <vt:lpstr>Kino centras „Garsas“ EDUKACINĖ VEIKLA 2018 m.</vt:lpstr>
      <vt:lpstr>Kino centras „Garsas“ PROJEKTINĖ VEIKLA 2014-2018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706</cp:revision>
  <cp:lastPrinted>2019-02-05T08:41:48Z</cp:lastPrinted>
  <dcterms:created xsi:type="dcterms:W3CDTF">2015-01-27T06:14:45Z</dcterms:created>
  <dcterms:modified xsi:type="dcterms:W3CDTF">2019-02-06T14:01:01Z</dcterms:modified>
</cp:coreProperties>
</file>