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8" r:id="rId2"/>
    <p:sldId id="334" r:id="rId3"/>
    <p:sldId id="336" r:id="rId4"/>
    <p:sldId id="337" r:id="rId5"/>
    <p:sldId id="341" r:id="rId6"/>
    <p:sldId id="344" r:id="rId7"/>
    <p:sldId id="387" r:id="rId8"/>
    <p:sldId id="388" r:id="rId9"/>
    <p:sldId id="342" r:id="rId10"/>
    <p:sldId id="389" r:id="rId11"/>
    <p:sldId id="343" r:id="rId12"/>
    <p:sldId id="345" r:id="rId13"/>
    <p:sldId id="346" r:id="rId14"/>
    <p:sldId id="347" r:id="rId15"/>
    <p:sldId id="390" r:id="rId16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338"/>
            <p14:sldId id="334"/>
            <p14:sldId id="336"/>
            <p14:sldId id="337"/>
            <p14:sldId id="341"/>
            <p14:sldId id="344"/>
            <p14:sldId id="387"/>
            <p14:sldId id="388"/>
            <p14:sldId id="342"/>
            <p14:sldId id="389"/>
            <p14:sldId id="343"/>
            <p14:sldId id="345"/>
            <p14:sldId id="346"/>
            <p14:sldId id="347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99"/>
    <a:srgbClr val="CC9900"/>
    <a:srgbClr val="CCFF66"/>
    <a:srgbClr val="E6E100"/>
    <a:srgbClr val="C4BF00"/>
    <a:srgbClr val="DAD500"/>
    <a:srgbClr val="E5F5FF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6_MT_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6_MT_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6_MT_20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6_MT_201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Namai\Downloads\6_MT_2018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Namai\Downloads\6_MT_2018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floor>
    <c:side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  <a:sp3d/>
      </c:spPr>
    </c:sideWall>
    <c:back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'[6_MT_2018.xlsx]MT_2018'!$I$19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285024154589349E-2"/>
                  <c:y val="-2.918642495710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077294685990338E-2"/>
                  <c:y val="-1.7511854974263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231884057971015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E41-45AD-B32B-5D87CCDCBA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'[6_MT_2018.xlsx]MT_2018'!$H$20:$H$22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'[6_MT_2018.xlsx]MT_2018'!$I$20:$I$22</c:f>
              <c:numCache>
                <c:formatCode>0.0</c:formatCode>
                <c:ptCount val="3"/>
                <c:pt idx="0" formatCode="General">
                  <c:v>94</c:v>
                </c:pt>
                <c:pt idx="1">
                  <c:v>39523.864689527341</c:v>
                </c:pt>
                <c:pt idx="2" formatCode="General">
                  <c:v>11409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41-45AD-B32B-5D87CCDCBA32}"/>
            </c:ext>
          </c:extLst>
        </c:ser>
        <c:ser>
          <c:idx val="1"/>
          <c:order val="1"/>
          <c:tx>
            <c:strRef>
              <c:f>'[6_MT_2018.xlsx]MT_2018'!$J$19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285024154589372E-2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077294685990338E-3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541062801931476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E41-45AD-B32B-5D87CCDCBA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'[6_MT_2018.xlsx]MT_2018'!$H$20:$H$22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'[6_MT_2018.xlsx]MT_2018'!$J$20:$J$22</c:f>
              <c:numCache>
                <c:formatCode>0.0</c:formatCode>
                <c:ptCount val="3"/>
                <c:pt idx="0" formatCode="General">
                  <c:v>101</c:v>
                </c:pt>
                <c:pt idx="1">
                  <c:v>56325.66</c:v>
                </c:pt>
                <c:pt idx="2" formatCode="General">
                  <c:v>7893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41-45AD-B32B-5D87CCDCBA32}"/>
            </c:ext>
          </c:extLst>
        </c:ser>
        <c:ser>
          <c:idx val="2"/>
          <c:order val="2"/>
          <c:tx>
            <c:strRef>
              <c:f>'[6_MT_2018.xlsx]MT_2018'!$K$19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285024154589372E-2"/>
                  <c:y val="-2.918642495710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32367149758454E-2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463768115941145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E41-45AD-B32B-5D87CCDCBA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'[6_MT_2018.xlsx]MT_2018'!$H$20:$H$22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'[6_MT_2018.xlsx]MT_2018'!$K$20:$K$22</c:f>
              <c:numCache>
                <c:formatCode>0.0</c:formatCode>
                <c:ptCount val="3"/>
                <c:pt idx="0" formatCode="General">
                  <c:v>107</c:v>
                </c:pt>
                <c:pt idx="1">
                  <c:v>48943.5</c:v>
                </c:pt>
                <c:pt idx="2" formatCode="General">
                  <c:v>8977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41-45AD-B32B-5D87CCDCBA32}"/>
            </c:ext>
          </c:extLst>
        </c:ser>
        <c:ser>
          <c:idx val="3"/>
          <c:order val="3"/>
          <c:tx>
            <c:strRef>
              <c:f>'[6_MT_2018.xlsx]MT_2018'!$L$19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869565217391304E-2"/>
                  <c:y val="-2.918642495710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541062801932361E-3"/>
                  <c:y val="-2.043049746997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231884057971015E-3"/>
                  <c:y val="-3.794235244423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E41-45AD-B32B-5D87CCDCBA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'[6_MT_2018.xlsx]MT_2018'!$H$20:$H$22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'[6_MT_2018.xlsx]MT_2018'!$L$20:$L$22</c:f>
              <c:numCache>
                <c:formatCode>0.0</c:formatCode>
                <c:ptCount val="3"/>
                <c:pt idx="0" formatCode="General">
                  <c:v>129</c:v>
                </c:pt>
                <c:pt idx="1">
                  <c:v>83398.14</c:v>
                </c:pt>
                <c:pt idx="2" formatCode="General">
                  <c:v>10002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41-45AD-B32B-5D87CCDCBA32}"/>
            </c:ext>
          </c:extLst>
        </c:ser>
        <c:ser>
          <c:idx val="4"/>
          <c:order val="4"/>
          <c:tx>
            <c:strRef>
              <c:f>'[6_MT_2018.xlsx]MT_2018'!$M$19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E41-45AD-B32B-5D87CCDCBA32}"/>
              </c:ext>
            </c:extLst>
          </c:dPt>
          <c:dLbls>
            <c:dLbl>
              <c:idx val="0"/>
              <c:layout>
                <c:manualLayout>
                  <c:x val="1.4492753623188361E-2"/>
                  <c:y val="-2.918642495710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309178743960466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41-45AD-B32B-5D87CCDCBA3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69565217391304E-2"/>
                  <c:y val="-1.459321247855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E41-45AD-B32B-5D87CCDCBA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'[6_MT_2018.xlsx]MT_2018'!$H$20:$H$22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'[6_MT_2018.xlsx]MT_2018'!$M$20:$M$22</c:f>
              <c:numCache>
                <c:formatCode>General</c:formatCode>
                <c:ptCount val="3"/>
                <c:pt idx="0">
                  <c:v>135</c:v>
                </c:pt>
                <c:pt idx="1">
                  <c:v>99106</c:v>
                </c:pt>
                <c:pt idx="2">
                  <c:v>15358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41-45AD-B32B-5D87CCDCB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5164432"/>
        <c:axId val="-115163344"/>
        <c:axId val="0"/>
      </c:bar3DChart>
      <c:catAx>
        <c:axId val="-1151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15163344"/>
        <c:crosses val="autoZero"/>
        <c:auto val="1"/>
        <c:lblAlgn val="ctr"/>
        <c:lblOffset val="100"/>
        <c:noMultiLvlLbl val="0"/>
      </c:catAx>
      <c:valAx>
        <c:axId val="-11516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15164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525238692989467"/>
          <c:y val="0.90854537156157489"/>
          <c:w val="0.64263532275856827"/>
          <c:h val="7.394277346416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9525">
          <a:noFill/>
        </a:ln>
      </c:spPr>
    </c:floor>
    <c:side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sideWall>
    <c:back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380995853779143E-2"/>
          <c:y val="3.9532897697214055E-2"/>
          <c:w val="0.92033397999163147"/>
          <c:h val="0.73709488897437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'[6_MT_2018.xlsx]IV_MT_2018'!$O$81</c:f>
              <c:strCache>
                <c:ptCount val="1"/>
                <c:pt idx="0">
                  <c:v>I ketv.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166514511772963E-2"/>
                  <c:y val="-2.0430497469973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9B-4B31-9DB5-6BE6D5C98F3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175438596491229E-3"/>
                  <c:y val="-5.239029698698039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9B-4B31-9DB5-6BE6D5C98F3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35087719298159E-2"/>
                  <c:y val="-5.239029698698039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9B-4B31-9DB5-6BE6D5C98F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'[6_MT_2018.xlsx]IV_MT_2018'!$N$82:$N$84</c:f>
              <c:strCache>
                <c:ptCount val="3"/>
                <c:pt idx="0">
                  <c:v>Renginių skaičius</c:v>
                </c:pt>
                <c:pt idx="1">
                  <c:v>Pajamos  Eur</c:v>
                </c:pt>
                <c:pt idx="2">
                  <c:v>Renginių lankytojų skaičius </c:v>
                </c:pt>
              </c:strCache>
            </c:strRef>
          </c:cat>
          <c:val>
            <c:numRef>
              <c:f>'[6_MT_2018.xlsx]IV_MT_2018'!$O$82:$O$84</c:f>
              <c:numCache>
                <c:formatCode>0</c:formatCode>
                <c:ptCount val="3"/>
                <c:pt idx="0" formatCode="General">
                  <c:v>27</c:v>
                </c:pt>
                <c:pt idx="1">
                  <c:v>24258</c:v>
                </c:pt>
                <c:pt idx="2" formatCode="General">
                  <c:v>3681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9B-4B31-9DB5-6BE6D5C98F35}"/>
            </c:ext>
          </c:extLst>
        </c:ser>
        <c:ser>
          <c:idx val="1"/>
          <c:order val="1"/>
          <c:tx>
            <c:strRef>
              <c:f>'[6_MT_2018.xlsx]IV_MT_2018'!$P$81</c:f>
              <c:strCache>
                <c:ptCount val="1"/>
                <c:pt idx="0">
                  <c:v>II ketv.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450511620830006E-2"/>
                  <c:y val="-1.75118549742631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9B-4B31-9DB5-6BE6D5C98F3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35087719298246E-2"/>
                  <c:y val="-1.04780593973960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9B-4B31-9DB5-6BE6D5C98F3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27323215032903E-2"/>
                  <c:y val="-1.75118549742630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29B-4B31-9DB5-6BE6D5C98F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'[6_MT_2018.xlsx]IV_MT_2018'!$N$82:$N$84</c:f>
              <c:strCache>
                <c:ptCount val="3"/>
                <c:pt idx="0">
                  <c:v>Renginių skaičius</c:v>
                </c:pt>
                <c:pt idx="1">
                  <c:v>Pajamos  Eur</c:v>
                </c:pt>
                <c:pt idx="2">
                  <c:v>Renginių lankytojų skaičius </c:v>
                </c:pt>
              </c:strCache>
            </c:strRef>
          </c:cat>
          <c:val>
            <c:numRef>
              <c:f>'[6_MT_2018.xlsx]IV_MT_2018'!$P$82:$P$84</c:f>
              <c:numCache>
                <c:formatCode>0</c:formatCode>
                <c:ptCount val="3"/>
                <c:pt idx="0" formatCode="General">
                  <c:v>39</c:v>
                </c:pt>
                <c:pt idx="1">
                  <c:v>18108.5</c:v>
                </c:pt>
                <c:pt idx="2" formatCode="General">
                  <c:v>3906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29B-4B31-9DB5-6BE6D5C98F35}"/>
            </c:ext>
          </c:extLst>
        </c:ser>
        <c:ser>
          <c:idx val="2"/>
          <c:order val="2"/>
          <c:tx>
            <c:strRef>
              <c:f>'[6_MT_2018.xlsx]IV_MT_2018'!$Q$81</c:f>
              <c:strCache>
                <c:ptCount val="1"/>
                <c:pt idx="0">
                  <c:v>III ketv.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450511620830006E-2"/>
                  <c:y val="-1.75118549742630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29B-4B31-9DB5-6BE6D5C98F3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861120620791081E-3"/>
                  <c:y val="-1.45932124785525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9B-4B31-9DB5-6BE6D5C98F3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175438596491229E-3"/>
                  <c:y val="-1.57170890960941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29B-4B31-9DB5-6BE6D5C98F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'[6_MT_2018.xlsx]IV_MT_2018'!$N$82:$N$84</c:f>
              <c:strCache>
                <c:ptCount val="3"/>
                <c:pt idx="0">
                  <c:v>Renginių skaičius</c:v>
                </c:pt>
                <c:pt idx="1">
                  <c:v>Pajamos  Eur</c:v>
                </c:pt>
                <c:pt idx="2">
                  <c:v>Renginių lankytojų skaičius </c:v>
                </c:pt>
              </c:strCache>
            </c:strRef>
          </c:cat>
          <c:val>
            <c:numRef>
              <c:f>'[6_MT_2018.xlsx]IV_MT_2018'!$Q$82:$Q$84</c:f>
              <c:numCache>
                <c:formatCode>0</c:formatCode>
                <c:ptCount val="3"/>
                <c:pt idx="0" formatCode="General">
                  <c:v>20</c:v>
                </c:pt>
                <c:pt idx="1">
                  <c:v>6602</c:v>
                </c:pt>
                <c:pt idx="2" formatCode="General">
                  <c:v>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29B-4B31-9DB5-6BE6D5C98F35}"/>
            </c:ext>
          </c:extLst>
        </c:ser>
        <c:ser>
          <c:idx val="3"/>
          <c:order val="3"/>
          <c:tx>
            <c:strRef>
              <c:f>'[6_MT_2018.xlsx]IV_MT_2018'!$R$81</c:f>
              <c:strCache>
                <c:ptCount val="1"/>
                <c:pt idx="0">
                  <c:v>IV ketv.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903590855490889E-2"/>
                  <c:y val="-1.75118549742630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29B-4B31-9DB5-6BE6D5C98F3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827323215032903E-2"/>
                  <c:y val="-2.0430497469973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9B-4B31-9DB5-6BE6D5C98F3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27323215032903E-2"/>
                  <c:y val="-2.0430497469973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29B-4B31-9DB5-6BE6D5C98F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'[6_MT_2018.xlsx]IV_MT_2018'!$N$82:$N$84</c:f>
              <c:strCache>
                <c:ptCount val="3"/>
                <c:pt idx="0">
                  <c:v>Renginių skaičius</c:v>
                </c:pt>
                <c:pt idx="1">
                  <c:v>Pajamos  Eur</c:v>
                </c:pt>
                <c:pt idx="2">
                  <c:v>Renginių lankytojų skaičius </c:v>
                </c:pt>
              </c:strCache>
            </c:strRef>
          </c:cat>
          <c:val>
            <c:numRef>
              <c:f>'[6_MT_2018.xlsx]IV_MT_2018'!$R$82:$R$84</c:f>
              <c:numCache>
                <c:formatCode>0</c:formatCode>
                <c:ptCount val="3"/>
                <c:pt idx="0" formatCode="General">
                  <c:v>49</c:v>
                </c:pt>
                <c:pt idx="1">
                  <c:v>50137.5</c:v>
                </c:pt>
                <c:pt idx="2" formatCode="General">
                  <c:v>7361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29B-4B31-9DB5-6BE6D5C98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5158992"/>
        <c:axId val="-115158448"/>
        <c:axId val="0"/>
      </c:bar3DChart>
      <c:catAx>
        <c:axId val="-11515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15158448"/>
        <c:crosses val="autoZero"/>
        <c:auto val="1"/>
        <c:lblAlgn val="ctr"/>
        <c:lblOffset val="100"/>
        <c:noMultiLvlLbl val="0"/>
      </c:catAx>
      <c:valAx>
        <c:axId val="-11515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151589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017012819049792"/>
          <c:y val="0.90854537156157489"/>
          <c:w val="0.57052921373958687"/>
          <c:h val="7.394277346416205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61F-4DAA-88D6-41641759D6E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61F-4DAA-88D6-41641759D6E1}"/>
              </c:ext>
            </c:extLst>
          </c:dPt>
          <c:dLbls>
            <c:dLbl>
              <c:idx val="0"/>
              <c:layout>
                <c:manualLayout>
                  <c:x val="2.3391812865497076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1F-4DAA-88D6-41641759D6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785467606022934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61F-4DAA-88D6-41641759D6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'[6_MT_2018.xlsx]MT_2018'!$H$53:$H$55</c:f>
              <c:strCache>
                <c:ptCount val="3"/>
                <c:pt idx="0">
                  <c:v>Renginių skaičius</c:v>
                </c:pt>
                <c:pt idx="1">
                  <c:v>Pajamos </c:v>
                </c:pt>
                <c:pt idx="2">
                  <c:v>Renginių lankytojų skaičius</c:v>
                </c:pt>
              </c:strCache>
            </c:strRef>
          </c:cat>
          <c:val>
            <c:numRef>
              <c:f>'[6_MT_2018.xlsx]MT_2018'!$I$53:$I$55</c:f>
              <c:numCache>
                <c:formatCode>0</c:formatCode>
                <c:ptCount val="3"/>
                <c:pt idx="0">
                  <c:v>4.6511627906976685</c:v>
                </c:pt>
                <c:pt idx="1">
                  <c:v>18.834784564739692</c:v>
                </c:pt>
                <c:pt idx="2">
                  <c:v>53.549290141971596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1F-4DAA-88D6-41641759D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5162800"/>
        <c:axId val="-115162256"/>
      </c:barChart>
      <c:catAx>
        <c:axId val="-11516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15162256"/>
        <c:crosses val="autoZero"/>
        <c:auto val="1"/>
        <c:lblAlgn val="ctr"/>
        <c:lblOffset val="100"/>
        <c:noMultiLvlLbl val="0"/>
      </c:catAx>
      <c:valAx>
        <c:axId val="-11516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15162800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10144927536225E-2"/>
          <c:y val="5.2970468906331718E-2"/>
          <c:w val="0.92028985507246375"/>
          <c:h val="0.6905177593382332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0721024002434472E-3"/>
          <c:y val="0.40585436696662192"/>
          <c:w val="0.45595315531210773"/>
          <c:h val="0.5938064360573731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7430249632893"/>
          <c:y val="5.0925925925925923E-2"/>
          <c:w val="0.88252566556063272"/>
          <c:h val="0.8069325944704552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E9-43B2-8F29-929BBE5C8F6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E9-43B2-8F29-929BBE5C8F6E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25400">
                <a:solidFill>
                  <a:srgbClr val="00FF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E9-43B2-8F29-929BBE5C8F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E9-43B2-8F29-929BBE5C8F6E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E9-43B2-8F29-929BBE5C8F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BE9-43B2-8F29-929BBE5C8F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BE9-43B2-8F29-929BBE5C8F6E}"/>
              </c:ext>
            </c:extLst>
          </c:dPt>
          <c:dPt>
            <c:idx val="7"/>
            <c:bubble3D val="0"/>
            <c:spPr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BE9-43B2-8F29-929BBE5C8F6E}"/>
              </c:ext>
            </c:extLst>
          </c:dPt>
          <c:dPt>
            <c:idx val="8"/>
            <c:bubble3D val="0"/>
            <c:spPr>
              <a:solidFill>
                <a:srgbClr val="CC9900"/>
              </a:solidFill>
              <a:ln w="25400">
                <a:solidFill>
                  <a:srgbClr val="CC99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BE9-43B2-8F29-929BBE5C8F6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'[6_MT_2018.xlsx]papildomos'!$B$25:$B$33</c:f>
              <c:strCache>
                <c:ptCount val="9"/>
                <c:pt idx="0">
                  <c:v>Spektakliai</c:v>
                </c:pt>
                <c:pt idx="1">
                  <c:v>Koncertai</c:v>
                </c:pt>
                <c:pt idx="2">
                  <c:v>Renginiai</c:v>
                </c:pt>
                <c:pt idx="3">
                  <c:v>Renginiai lauke</c:v>
                </c:pt>
                <c:pt idx="4">
                  <c:v>Gastroliniai spektakliai</c:v>
                </c:pt>
                <c:pt idx="5">
                  <c:v>Gastroliniai koncertai</c:v>
                </c:pt>
                <c:pt idx="6">
                  <c:v>Atvykstančių meno kolektyvų spektakliai, koncertai, renginiai</c:v>
                </c:pt>
                <c:pt idx="7">
                  <c:v>Salės nuoma</c:v>
                </c:pt>
                <c:pt idx="8">
                  <c:v>Kita veikla</c:v>
                </c:pt>
              </c:strCache>
            </c:strRef>
          </c:cat>
          <c:val>
            <c:numRef>
              <c:f>'[6_MT_2018.xlsx]papildomos'!$C$25:$C$33</c:f>
              <c:numCache>
                <c:formatCode>0.0</c:formatCode>
                <c:ptCount val="9"/>
                <c:pt idx="0">
                  <c:v>10.37037037037037</c:v>
                </c:pt>
                <c:pt idx="1">
                  <c:v>11.851851851851853</c:v>
                </c:pt>
                <c:pt idx="2">
                  <c:v>5.1851851851851851</c:v>
                </c:pt>
                <c:pt idx="3">
                  <c:v>3.7037037037037033</c:v>
                </c:pt>
                <c:pt idx="4">
                  <c:v>0.74074074074074081</c:v>
                </c:pt>
                <c:pt idx="5">
                  <c:v>21.481481481481481</c:v>
                </c:pt>
                <c:pt idx="6">
                  <c:v>25.185185185185183</c:v>
                </c:pt>
                <c:pt idx="7">
                  <c:v>19.25925925925926</c:v>
                </c:pt>
                <c:pt idx="8">
                  <c:v>2.2222222222222223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BE9-43B2-8F29-929BBE5C8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8731138783863803E-4"/>
          <c:y val="0.39412289402128076"/>
          <c:w val="0.46538631210656417"/>
          <c:h val="0.5952375361820132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09361329833766E-2"/>
          <c:y val="3.6528304627220412E-2"/>
          <c:w val="0.96989063867016623"/>
          <c:h val="0.7492283982535945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54334138143256161"/>
          <c:w val="0.45536992658526382"/>
          <c:h val="0.455736101169172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24048197294474"/>
          <c:y val="4.1343411805052993E-2"/>
          <c:w val="0.80875951802705526"/>
          <c:h val="0.8210643507980720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C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7C-458B-93C0-3FF204A3B86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7C-458B-93C0-3FF204A3B86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7C-458B-93C0-3FF204A3B862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7C-458B-93C0-3FF204A3B862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tx2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7C-458B-93C0-3FF204A3B862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2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77C-458B-93C0-3FF204A3B862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bg2">
                    <a:lumMod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77C-458B-93C0-3FF204A3B862}"/>
              </c:ext>
            </c:extLst>
          </c:dPt>
          <c:dLbls>
            <c:dLbl>
              <c:idx val="0"/>
              <c:layout>
                <c:manualLayout>
                  <c:x val="9.4252323504162453E-4"/>
                  <c:y val="-9.685393099447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7C-458B-93C0-3FF204A3B86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690814643672186"/>
                  <c:y val="-4.7736485769467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7C-458B-93C0-3FF204A3B86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651212658913216E-3"/>
                  <c:y val="1.256475016094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7C-458B-93C0-3FF204A3B86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068172416858842E-4"/>
                  <c:y val="-0.12061548910159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77C-458B-93C0-3FF204A3B86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405117469498063E-3"/>
                  <c:y val="-2.058110660695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77C-458B-93C0-3FF204A3B86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171094124538283E-3"/>
                  <c:y val="3.605209726142722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77C-458B-93C0-3FF204A3B86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478244636951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77C-458B-93C0-3FF204A3B86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'[6_MT_2018.xlsx]papildomos'!$B$38:$B$44</c:f>
              <c:strCache>
                <c:ptCount val="7"/>
                <c:pt idx="0">
                  <c:v>Spektakliai</c:v>
                </c:pt>
                <c:pt idx="1">
                  <c:v>Koncertai</c:v>
                </c:pt>
                <c:pt idx="2">
                  <c:v>Gastroliniai spektakliai</c:v>
                </c:pt>
                <c:pt idx="3">
                  <c:v>Gastroliniai koncertai</c:v>
                </c:pt>
                <c:pt idx="4">
                  <c:v>Atvykstančių meno kolektyvų spektakliai, koncertai, renginiai</c:v>
                </c:pt>
                <c:pt idx="5">
                  <c:v>Salės nuoma</c:v>
                </c:pt>
                <c:pt idx="6">
                  <c:v>Kita veikla</c:v>
                </c:pt>
              </c:strCache>
            </c:strRef>
          </c:cat>
          <c:val>
            <c:numRef>
              <c:f>'[6_MT_2018.xlsx]papildomos'!$C$38:$C$44</c:f>
              <c:numCache>
                <c:formatCode>0</c:formatCode>
                <c:ptCount val="7"/>
                <c:pt idx="0">
                  <c:v>40.644360583617541</c:v>
                </c:pt>
                <c:pt idx="1">
                  <c:v>22.48198898149456</c:v>
                </c:pt>
                <c:pt idx="2">
                  <c:v>2.0180412891247754</c:v>
                </c:pt>
                <c:pt idx="3">
                  <c:v>17.354146065828505</c:v>
                </c:pt>
                <c:pt idx="4">
                  <c:v>10.323290214517788</c:v>
                </c:pt>
                <c:pt idx="5">
                  <c:v>5.2065465259419206</c:v>
                </c:pt>
                <c:pt idx="6">
                  <c:v>1.9716263394749056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77C-458B-93C0-3FF204A3B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0110338288162024"/>
          <c:w val="0.46144958271402586"/>
          <c:h val="0.39091599695002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>
      <a:solidFill>
        <a:sysClr val="windowText" lastClr="000000">
          <a:lumMod val="15000"/>
          <a:lumOff val="85000"/>
        </a:sysClr>
      </a:solidFill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57617254364943"/>
          <c:y val="4.2170017589991858E-2"/>
          <c:w val="0.8624238274563506"/>
          <c:h val="0.9176320019267637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C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FB-4887-A2F0-1D2920C7E34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FB-4887-A2F0-1D2920C7E349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25400">
                <a:solidFill>
                  <a:srgbClr val="00FFFF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00FFF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FB-4887-A2F0-1D2920C7E349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FB-4887-A2F0-1D2920C7E349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 w="25400">
                <a:solidFill>
                  <a:srgbClr val="FF66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66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FB-4887-A2F0-1D2920C7E349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FB-4887-A2F0-1D2920C7E349}"/>
              </c:ext>
            </c:extLst>
          </c:dPt>
          <c:dLbls>
            <c:dLbl>
              <c:idx val="0"/>
              <c:layout>
                <c:manualLayout>
                  <c:x val="5.8534374554042919E-3"/>
                  <c:y val="-1.1012210430217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FB-4887-A2F0-1D2920C7E3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016287191543618E-2"/>
                  <c:y val="5.648590665297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FB-4887-A2F0-1D2920C7E3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612328350259678E-3"/>
                  <c:y val="-1.2901548902889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CFB-4887-A2F0-1D2920C7E3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138099623620411E-2"/>
                  <c:y val="8.8177839156244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FB-4887-A2F0-1D2920C7E34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417246757198838"/>
                  <c:y val="-4.3563611928100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CFB-4887-A2F0-1D2920C7E34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027540266367518E-2"/>
                  <c:y val="-2.727193883373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CFB-4887-A2F0-1D2920C7E3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'[6_MT_2018.xlsx]papildomos'!$B$48:$B$53</c:f>
              <c:strCache>
                <c:ptCount val="6"/>
                <c:pt idx="0">
                  <c:v>Spektakliai</c:v>
                </c:pt>
                <c:pt idx="1">
                  <c:v>Koncertai</c:v>
                </c:pt>
                <c:pt idx="2">
                  <c:v>Renginiai</c:v>
                </c:pt>
                <c:pt idx="3">
                  <c:v>Gastroliniai spektakliai</c:v>
                </c:pt>
                <c:pt idx="4">
                  <c:v>Gastroliniai koncertai</c:v>
                </c:pt>
                <c:pt idx="5">
                  <c:v>Atvykstančių meno kolektyvų spektakliai, koncertai, renginiai</c:v>
                </c:pt>
              </c:strCache>
            </c:strRef>
          </c:cat>
          <c:val>
            <c:numRef>
              <c:f>'[6_MT_2018.xlsx]papildomos'!$C$48:$C$53</c:f>
              <c:numCache>
                <c:formatCode>0</c:formatCode>
                <c:ptCount val="6"/>
                <c:pt idx="0">
                  <c:v>22.763380648521945</c:v>
                </c:pt>
                <c:pt idx="1">
                  <c:v>16.486521682510745</c:v>
                </c:pt>
                <c:pt idx="2">
                  <c:v>1.6278161218908713</c:v>
                </c:pt>
                <c:pt idx="3">
                  <c:v>1.367365542388332</c:v>
                </c:pt>
                <c:pt idx="4">
                  <c:v>17.89946607631202</c:v>
                </c:pt>
                <c:pt idx="5">
                  <c:v>39.855449928376089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CFB-4887-A2F0-1D2920C7E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27563437896056E-3"/>
          <c:y val="0.61427168138636123"/>
          <c:w val="0.46314057210240023"/>
          <c:h val="0.38403746561382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70AD47">
            <a:lumMod val="40000"/>
            <a:lumOff val="60000"/>
          </a:srgb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643444026018487E-2"/>
          <c:y val="3.4192011744433551E-2"/>
          <c:w val="0.95307153181939219"/>
          <c:h val="0.674708698401228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(2)'!$A$200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6618357487922701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154589371980675E-3"/>
                  <c:y val="-5.8372849914210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541062801932361E-3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309178743962235E-3"/>
                  <c:y val="-5.8372849914210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(2)'!$B$197:$E$197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(2)'!$B$200:$E$200</c:f>
              <c:numCache>
                <c:formatCode>0.00</c:formatCode>
                <c:ptCount val="4"/>
                <c:pt idx="0" formatCode="0">
                  <c:v>1</c:v>
                </c:pt>
                <c:pt idx="1">
                  <c:v>10.136700648748842</c:v>
                </c:pt>
                <c:pt idx="2" formatCode="0">
                  <c:v>0</c:v>
                </c:pt>
                <c:pt idx="3">
                  <c:v>10.136700648748842</c:v>
                </c:pt>
              </c:numCache>
            </c:numRef>
          </c:val>
        </c:ser>
        <c:ser>
          <c:idx val="1"/>
          <c:order val="1"/>
          <c:tx>
            <c:strRef>
              <c:f>'Sheet1 (2)'!$A$201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038647342995169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618357487922701E-3"/>
                  <c:y val="-5.8372849914210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49606299212598E-2"/>
                  <c:y val="-1.16745699828420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386473429949921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(2)'!$B$197:$E$197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(2)'!$B$201:$E$201</c:f>
              <c:numCache>
                <c:formatCode>0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'Sheet1 (2)'!$A$202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463768115941804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618357487922267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897447601658488E-3"/>
                  <c:y val="-5.837284991421029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541062801932361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(2)'!$B$197:$E$197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(2)'!$B$202:$E$202</c:f>
              <c:numCache>
                <c:formatCode>0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'Sheet1 (2)'!$A$203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46376811594203E-3"/>
                  <c:y val="-5.8372849914210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46376811594203E-3"/>
                  <c:y val="-1.070156552554040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386473429952575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69565217391304E-2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(2)'!$B$197:$E$197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(2)'!$B$203:$E$203</c:f>
              <c:numCache>
                <c:formatCode>0.0</c:formatCode>
                <c:ptCount val="4"/>
                <c:pt idx="0" formatCode="0">
                  <c:v>3</c:v>
                </c:pt>
                <c:pt idx="1">
                  <c:v>1.9</c:v>
                </c:pt>
                <c:pt idx="2">
                  <c:v>1.9</c:v>
                </c:pt>
                <c:pt idx="3" formatCode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'Sheet1 (2)'!$A$204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869565217391304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074936285138266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618357487921816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46376811594203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(2)'!$B$197:$E$197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(2)'!$B$204:$E$204</c:f>
              <c:numCache>
                <c:formatCode>General</c:formatCode>
                <c:ptCount val="4"/>
                <c:pt idx="0" formatCode="0">
                  <c:v>0</c:v>
                </c:pt>
                <c:pt idx="1">
                  <c:v>0</c:v>
                </c:pt>
                <c:pt idx="2">
                  <c:v>0</c:v>
                </c:pt>
                <c:pt idx="3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5157904"/>
        <c:axId val="-142087952"/>
        <c:axId val="0"/>
      </c:bar3DChart>
      <c:catAx>
        <c:axId val="-1151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42087952"/>
        <c:crosses val="autoZero"/>
        <c:auto val="1"/>
        <c:lblAlgn val="ctr"/>
        <c:lblOffset val="100"/>
        <c:noMultiLvlLbl val="0"/>
      </c:catAx>
      <c:valAx>
        <c:axId val="-14208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15157904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.16073043858648103"/>
          <c:y val="0.88836008602411487"/>
          <c:w val="0.66119879036859519"/>
          <c:h val="7.489878833638945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812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 PANEVĖŽIO MUZIKINIO TEATRO VEIKLA</a:t>
            </a:r>
            <a:endParaRPr lang="lt-L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6657" y="4084367"/>
            <a:ext cx="9879399" cy="2290893"/>
          </a:xfrm>
          <a:prstGeom prst="rect">
            <a:avLst/>
          </a:prstGeom>
        </p:spPr>
      </p:pic>
      <p:pic>
        <p:nvPicPr>
          <p:cNvPr id="2050" name="Paveikslėlis 2" descr="http://www.paneveziomuzikinis.lt/wp-content/uploads/2017/12/IMG_6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43" y="574754"/>
            <a:ext cx="3168712" cy="223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53" y="574754"/>
            <a:ext cx="3361390" cy="223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aveikslėlis 1" descr="http://www.paneveziomuzikinis.lt/wp-content/uploads/2018/01/Laima-gera-216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08" y="574178"/>
            <a:ext cx="1608560" cy="22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aveikslėlis 2" descr="http://www.paneveziomuzikinis.lt/wp-content/uploads/2017/12/plakattttt-206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54" y="574754"/>
            <a:ext cx="1536002" cy="223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aveikslėlis 1" descr="http://www.paneveziomuzikinis.lt/wp-content/uploads/2017/12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24512"/>
          <a:stretch>
            <a:fillRect/>
          </a:stretch>
        </p:blipFill>
        <p:spPr bwMode="auto">
          <a:xfrm>
            <a:off x="1194783" y="574179"/>
            <a:ext cx="1897375" cy="22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765"/>
          </a:xfrm>
        </p:spPr>
        <p:txBody>
          <a:bodyPr>
            <a:normAutofit fontScale="90000"/>
          </a:bodyPr>
          <a:lstStyle/>
          <a:p>
            <a:r>
              <a:rPr lang="lt-LT" altLang="lt-LT" sz="20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</a:t>
            </a:r>
            <a:r>
              <a:rPr lang="lt-LT" altLang="lt-LT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  <a:r>
              <a:rPr lang="lt-LT" altLang="lt-LT" sz="20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teatras</a:t>
            </a:r>
            <a:r>
              <a:rPr lang="lt-LT" altLang="lt-LT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/>
            </a:r>
            <a:br>
              <a:rPr lang="lt-LT" altLang="lt-LT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 </a:t>
            </a:r>
            <a:r>
              <a:rPr lang="lt-LT" altLang="lt-LT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altLang="lt-LT" sz="2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GB" altLang="lt-L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20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968901"/>
              </p:ext>
            </p:extLst>
          </p:nvPr>
        </p:nvGraphicFramePr>
        <p:xfrm>
          <a:off x="838200" y="1865375"/>
          <a:ext cx="10817351" cy="4577510"/>
        </p:xfrm>
        <a:graphic>
          <a:graphicData uri="http://schemas.openxmlformats.org/drawingml/2006/table">
            <a:tbl>
              <a:tblPr/>
              <a:tblGrid>
                <a:gridCol w="5244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8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8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8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5072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t-LT" sz="1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PAGAL</a:t>
                      </a:r>
                      <a:r>
                        <a:rPr lang="lt-LT" sz="1800" b="1" i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</a:t>
                      </a:r>
                      <a:r>
                        <a:rPr lang="lt-LT" sz="1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ANKYTOJŲ</a:t>
                      </a:r>
                      <a:r>
                        <a:rPr lang="lt-LT" sz="1800" b="1" i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SKAIČIŲ</a:t>
                      </a:r>
                      <a:endParaRPr lang="lt-LT" sz="1800" b="1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GB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lt-LT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GB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lt-LT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37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 </a:t>
                      </a:r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 </a:t>
                      </a:r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 </a:t>
                      </a:r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0" i="0" u="none" strike="noStrike" dirty="0" smtClean="0">
                          <a:effectLst/>
                          <a:latin typeface="+mn-lt"/>
                        </a:rPr>
                        <a:t>Spektakliai</a:t>
                      </a:r>
                      <a:endParaRPr lang="lt-LT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3466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-38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0" i="0" u="none" strike="noStrike" dirty="0" smtClean="0">
                          <a:effectLst/>
                          <a:latin typeface="+mn-lt"/>
                        </a:rPr>
                        <a:t>Koncertai</a:t>
                      </a:r>
                      <a:endParaRPr lang="lt-LT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2473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-76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0" i="0" u="none" strike="noStrike" dirty="0" smtClean="0">
                          <a:effectLst/>
                          <a:latin typeface="+mn-lt"/>
                        </a:rPr>
                        <a:t>Renginiai</a:t>
                      </a:r>
                      <a:endParaRPr lang="lt-LT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-22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600" b="0" i="0" u="none" strike="noStrike" dirty="0" smtClean="0">
                          <a:effectLst/>
                          <a:latin typeface="+mn-lt"/>
                        </a:rPr>
                        <a:t>Gastroliniai </a:t>
                      </a:r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spektakliai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-30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600" b="0" i="0" u="none" strike="noStrike" dirty="0" smtClean="0">
                          <a:effectLst/>
                          <a:latin typeface="+mn-lt"/>
                        </a:rPr>
                        <a:t>Gastroliniai </a:t>
                      </a:r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koncertai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20200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600" b="0" i="0" u="none" strike="noStrike" dirty="0" smtClean="0">
                          <a:effectLst/>
                          <a:latin typeface="+mn-lt"/>
                        </a:rPr>
                        <a:t>Atvykstančių </a:t>
                      </a:r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meno kolektyvų spektakliai, koncertai, </a:t>
                      </a:r>
                      <a:endParaRPr lang="en-US" sz="16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600" b="0" i="0" u="none" strike="noStrike" dirty="0" smtClean="0">
                          <a:effectLst/>
                          <a:latin typeface="+mn-lt"/>
                        </a:rPr>
                        <a:t>renginiai</a:t>
                      </a:r>
                      <a:endParaRPr lang="lt-LT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5456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665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593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600" b="0" i="0" u="none" strike="noStrike" dirty="0" smtClean="0">
                          <a:effectLst/>
                          <a:latin typeface="+mn-lt"/>
                        </a:rPr>
                        <a:t>Edukacinės </a:t>
                      </a:r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programos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5122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9278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12314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3044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6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93117"/>
            <a:ext cx="10515600" cy="1219835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SPEKTAKLIAI </a:t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440034"/>
              </p:ext>
            </p:extLst>
          </p:nvPr>
        </p:nvGraphicFramePr>
        <p:xfrm>
          <a:off x="971551" y="2428876"/>
          <a:ext cx="10382249" cy="3215355"/>
        </p:xfrm>
        <a:graphic>
          <a:graphicData uri="http://schemas.openxmlformats.org/drawingml/2006/table">
            <a:tbl>
              <a:tblPr/>
              <a:tblGrid>
                <a:gridCol w="4575817">
                  <a:extLst>
                    <a:ext uri="{9D8B030D-6E8A-4147-A177-3AD203B41FA5}">
                      <a16:colId xmlns:a16="http://schemas.microsoft.com/office/drawing/2014/main" xmlns="" val="1895001307"/>
                    </a:ext>
                  </a:extLst>
                </a:gridCol>
                <a:gridCol w="2195468">
                  <a:extLst>
                    <a:ext uri="{9D8B030D-6E8A-4147-A177-3AD203B41FA5}">
                      <a16:colId xmlns:a16="http://schemas.microsoft.com/office/drawing/2014/main" xmlns="" val="1542477"/>
                    </a:ext>
                  </a:extLst>
                </a:gridCol>
                <a:gridCol w="1895034">
                  <a:extLst>
                    <a:ext uri="{9D8B030D-6E8A-4147-A177-3AD203B41FA5}">
                      <a16:colId xmlns:a16="http://schemas.microsoft.com/office/drawing/2014/main" xmlns="" val="2502089931"/>
                    </a:ext>
                  </a:extLst>
                </a:gridCol>
                <a:gridCol w="1715930">
                  <a:extLst>
                    <a:ext uri="{9D8B030D-6E8A-4147-A177-3AD203B41FA5}">
                      <a16:colId xmlns:a16="http://schemas.microsoft.com/office/drawing/2014/main" xmlns="" val="1877163364"/>
                    </a:ext>
                  </a:extLst>
                </a:gridCol>
              </a:tblGrid>
              <a:tr h="800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6519405"/>
                  </a:ext>
                </a:extLst>
              </a:tr>
              <a:tr h="60381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1" u="none" strike="noStrike" dirty="0" smtClean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1800" b="1" i="1" u="none" strike="noStrike" dirty="0" smtClean="0">
                          <a:effectLst/>
                          <a:latin typeface="+mn-lt"/>
                        </a:rPr>
                        <a:t>Repertuariniai </a:t>
                      </a:r>
                      <a:r>
                        <a:rPr lang="en-US" sz="1800" b="1" i="1" u="none" strike="noStrike" dirty="0">
                          <a:effectLst/>
                          <a:latin typeface="+mn-lt"/>
                        </a:rPr>
                        <a:t>spektakliai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8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 smtClean="0">
                          <a:effectLst/>
                          <a:latin typeface="+mn-lt"/>
                        </a:rPr>
                        <a:t>-28,6</a:t>
                      </a: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993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985545468"/>
                  </a:ext>
                </a:extLst>
              </a:tr>
              <a:tr h="60381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1" u="none" strike="noStrike" dirty="0" smtClean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1800" b="1" i="1" u="none" strike="noStrike" dirty="0" smtClean="0">
                          <a:effectLst/>
                          <a:latin typeface="+mn-lt"/>
                        </a:rPr>
                        <a:t>Premjeriniai </a:t>
                      </a:r>
                      <a:r>
                        <a:rPr lang="en-US" sz="1800" b="1" i="1" u="none" strike="noStrike" dirty="0">
                          <a:effectLst/>
                          <a:latin typeface="+mn-lt"/>
                        </a:rPr>
                        <a:t>spektakliai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8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993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630835884"/>
                  </a:ext>
                </a:extLst>
              </a:tr>
              <a:tr h="60381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1" u="none" strike="noStrike" dirty="0" smtClean="0">
                          <a:effectLst/>
                          <a:latin typeface="+mn-lt"/>
                        </a:rPr>
                        <a:t>     Parodytų </a:t>
                      </a:r>
                      <a:r>
                        <a:rPr lang="lt-LT" sz="1800" b="1" i="1" u="none" strike="noStrike" dirty="0">
                          <a:effectLst/>
                          <a:latin typeface="+mn-lt"/>
                        </a:rPr>
                        <a:t>teatre spektaklių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800" b="0" i="0" u="none" strike="noStrike" dirty="0" smtClean="0">
                          <a:effectLst/>
                          <a:latin typeface="+mn-lt"/>
                        </a:rPr>
                        <a:t>14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 smtClean="0">
                          <a:effectLst/>
                          <a:latin typeface="+mn-lt"/>
                        </a:rPr>
                        <a:t>16,6</a:t>
                      </a: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993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65335751"/>
                  </a:ext>
                </a:extLst>
              </a:tr>
              <a:tr h="60381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1" i="1" u="none" strike="noStrike" dirty="0" smtClean="0">
                          <a:effectLst/>
                          <a:latin typeface="+mn-lt"/>
                        </a:rPr>
                        <a:t>     Gastrolinių </a:t>
                      </a:r>
                      <a:r>
                        <a:rPr lang="lt-LT" sz="1800" b="1" i="1" u="none" strike="noStrike" dirty="0">
                          <a:effectLst/>
                          <a:latin typeface="+mn-lt"/>
                        </a:rPr>
                        <a:t>spektaklių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8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993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26732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SPEKTAKLIAI </a:t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744446"/>
              </p:ext>
            </p:extLst>
          </p:nvPr>
        </p:nvGraphicFramePr>
        <p:xfrm>
          <a:off x="536447" y="1914142"/>
          <a:ext cx="11155681" cy="4047239"/>
        </p:xfrm>
        <a:graphic>
          <a:graphicData uri="http://schemas.openxmlformats.org/drawingml/2006/table">
            <a:tbl>
              <a:tblPr/>
              <a:tblGrid>
                <a:gridCol w="2499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74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754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Spektaklio pavadinimas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Pajamos už spektaklius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Lankytojai (teatre)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Spektaklių   </a:t>
                      </a:r>
                      <a:r>
                        <a:rPr lang="lt-LT" sz="1200" b="1" i="0" u="none" strike="noStrike" dirty="0" smtClean="0">
                          <a:effectLst/>
                          <a:latin typeface="Arial"/>
                        </a:rPr>
                        <a:t>skaičius</a:t>
                      </a:r>
                      <a:endParaRPr lang="lt-LT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Vieno spektaklio </a:t>
                      </a:r>
                      <a:r>
                        <a:rPr lang="en-GB" sz="1200" b="1" i="0" u="none" strike="noStrike" dirty="0" smtClean="0">
                          <a:effectLst/>
                          <a:latin typeface="Arial"/>
                        </a:rPr>
                        <a:t>teatre </a:t>
                      </a:r>
                      <a:r>
                        <a:rPr lang="lt-LT" sz="1200" b="1" i="0" u="none" strike="noStrike" dirty="0" smtClean="0">
                          <a:effectLst/>
                          <a:latin typeface="Arial"/>
                        </a:rPr>
                        <a:t>vid</a:t>
                      </a:r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. lankytojų skaičius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Vieno spektaklio vid. uždirbtos pajamos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06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Iš viso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teatre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 gastrolėse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teatre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/>
                        </a:rPr>
                        <a:t>gastrolėse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0" i="1" u="none" strike="noStrike" dirty="0" smtClean="0">
                          <a:effectLst/>
                          <a:latin typeface="+mn-lt"/>
                        </a:rPr>
                        <a:t>Miuziklas </a:t>
                      </a:r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„Mano puikioji ledi“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4590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4590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Vienaveiksmė </a:t>
                      </a:r>
                      <a:r>
                        <a:rPr lang="lt-LT" sz="1400" b="0" i="1" u="none" strike="noStrike" dirty="0">
                          <a:effectLst/>
                          <a:latin typeface="+mn-lt"/>
                        </a:rPr>
                        <a:t>komiška opera  </a:t>
                      </a:r>
                      <a:endParaRPr lang="lt-LT" sz="1400" b="0" i="1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D.Cimarosa </a:t>
                      </a:r>
                      <a:r>
                        <a:rPr lang="lt-LT" sz="1400" b="0" i="1" u="none" strike="noStrike" dirty="0">
                          <a:effectLst/>
                          <a:latin typeface="+mn-lt"/>
                        </a:rPr>
                        <a:t>„Kapelmeisteris“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8608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8608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898427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Vienaveiksmė </a:t>
                      </a:r>
                      <a:r>
                        <a:rPr lang="lt-LT" sz="1400" b="0" i="1" u="none" strike="noStrike" dirty="0">
                          <a:effectLst/>
                          <a:latin typeface="+mn-lt"/>
                        </a:rPr>
                        <a:t>komiška opera </a:t>
                      </a:r>
                      <a:endParaRPr lang="lt-LT" sz="1400" b="0" i="1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G.Donizetti </a:t>
                      </a:r>
                      <a:r>
                        <a:rPr lang="lt-LT" sz="1400" b="0" i="1" u="none" strike="noStrike" dirty="0">
                          <a:effectLst/>
                          <a:latin typeface="+mn-lt"/>
                        </a:rPr>
                        <a:t>„Rita“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2438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2438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95218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Operetė </a:t>
                      </a:r>
                      <a:r>
                        <a:rPr lang="lt-LT" sz="1400" b="0" i="1" u="none" strike="noStrike" dirty="0">
                          <a:effectLst/>
                          <a:latin typeface="+mn-lt"/>
                        </a:rPr>
                        <a:t>„Svajonių sala“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3770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3770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1885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Operetė </a:t>
                      </a:r>
                      <a:r>
                        <a:rPr lang="lt-LT" sz="1400" b="0" i="1" u="none" strike="noStrike" dirty="0">
                          <a:effectLst/>
                          <a:latin typeface="+mn-lt"/>
                        </a:rPr>
                        <a:t>„Linksmoji našlė“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3965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1965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1983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0" i="1" u="none" strike="noStrike" dirty="0" smtClean="0">
                          <a:effectLst/>
                          <a:latin typeface="+mn-lt"/>
                        </a:rPr>
                        <a:t>Miuziklas </a:t>
                      </a:r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„Šnekučiai“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6160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6160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3080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lt-LT" sz="1400" b="0" i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b="0" i="1" u="none" strike="noStrike" dirty="0" smtClean="0">
                          <a:effectLst/>
                          <a:latin typeface="+mn-lt"/>
                        </a:rPr>
                        <a:t>Miuziklas </a:t>
                      </a:r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„Muzikos garsai“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12750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12750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E6E1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effectLst/>
                          <a:latin typeface="+mn-lt"/>
                        </a:rPr>
                        <a:t>4250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441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 smtClean="0"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IŠ </a:t>
                      </a: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VISO: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42281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40281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3466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  <a:latin typeface="+mn-lt"/>
                        </a:rPr>
                        <a:t>2819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KONCERTINĖ VEIKLA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788723"/>
              </p:ext>
            </p:extLst>
          </p:nvPr>
        </p:nvGraphicFramePr>
        <p:xfrm>
          <a:off x="719326" y="1816607"/>
          <a:ext cx="10936227" cy="4109530"/>
        </p:xfrm>
        <a:graphic>
          <a:graphicData uri="http://schemas.openxmlformats.org/drawingml/2006/table">
            <a:tbl>
              <a:tblPr/>
              <a:tblGrid>
                <a:gridCol w="2633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7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3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98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29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9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37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893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705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Spektaklio pavadinimas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Pajamos už koncertus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Lankytojai (teatre)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Koncertų  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Vieno koncerto vid. lankytojų (teatre) skaičius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Vieno koncerto vid. uždirbtos pajamos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84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Iš viso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teatre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 gastrolėse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su bilietais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be bilietų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teatre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gastrolėse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052">
                <a:tc>
                  <a:txBody>
                    <a:bodyPr/>
                    <a:lstStyle/>
                    <a:p>
                      <a:pPr algn="l" fontAlgn="ctr"/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800" b="0" i="1" u="none" strike="noStrike" dirty="0" smtClean="0">
                          <a:effectLst/>
                          <a:latin typeface="+mn-lt"/>
                        </a:rPr>
                        <a:t>Teatro </a:t>
                      </a:r>
                      <a:r>
                        <a:rPr lang="en-US" sz="1800" b="0" i="1" u="none" strike="noStrike" dirty="0">
                          <a:effectLst/>
                          <a:latin typeface="+mn-lt"/>
                        </a:rPr>
                        <a:t>orkestras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23870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13881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9989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1221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+mn-lt"/>
                        </a:rPr>
                        <a:t>1705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   Styginių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kvartetas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1955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1700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326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800" b="0" i="1" u="none" strike="noStrike" dirty="0" smtClean="0">
                          <a:effectLst/>
                          <a:latin typeface="+mn-lt"/>
                        </a:rPr>
                        <a:t>Muzikinio </a:t>
                      </a:r>
                      <a:r>
                        <a:rPr lang="en-US" sz="1800" b="0" i="1" u="none" strike="noStrike" dirty="0">
                          <a:effectLst/>
                          <a:latin typeface="+mn-lt"/>
                        </a:rPr>
                        <a:t>teatro choras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algn="l" fontAlgn="b"/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   Pučiamųjų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orkestras </a:t>
                      </a:r>
                      <a:endParaRPr lang="lt-LT" sz="1800" b="0" i="1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   „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Panevėžio garsas“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13623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7263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6360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1055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0" i="0" u="none" strike="noStrike" dirty="0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454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377"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39598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+mn-lt"/>
                        </a:rPr>
                        <a:t>21399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+mn-lt"/>
                        </a:rPr>
                        <a:t>18199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+mn-lt"/>
                        </a:rPr>
                        <a:t>2326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+mn-lt"/>
                        </a:rPr>
                        <a:t>776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8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PROJEKTINĖ VEIKLA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02668"/>
              </p:ext>
            </p:extLst>
          </p:nvPr>
        </p:nvGraphicFramePr>
        <p:xfrm>
          <a:off x="838200" y="1825625"/>
          <a:ext cx="10955694" cy="464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38131"/>
            <a:ext cx="10515600" cy="4338832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Informacija parengta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pagal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2018 m. įstaigos veiklos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mėnesio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ataskaitų </a:t>
            </a: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duomenis</a:t>
            </a:r>
            <a:r>
              <a:rPr lang="lt-LT" altLang="lt-LT" sz="5400" dirty="0" smtClean="0">
                <a:solidFill>
                  <a:srgbClr val="FF9900"/>
                </a:solidFill>
                <a:latin typeface="Arial"/>
                <a:ea typeface="+mj-ea"/>
                <a:cs typeface="+mj-cs"/>
                <a:sym typeface="Wingdings" panose="05000000000000000000" pitchFamily="2" charset="2"/>
              </a:rPr>
              <a:t></a:t>
            </a:r>
            <a: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212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7643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07226"/>
              </p:ext>
            </p:extLst>
          </p:nvPr>
        </p:nvGraphicFramePr>
        <p:xfrm>
          <a:off x="838199" y="1572768"/>
          <a:ext cx="10806113" cy="475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0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112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SEZONIŠKUMO ĮTAKA VEIKLAI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I-IV ketv.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2470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5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VEIKLOS REZULTATŲ POKYTIS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(proc.)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201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7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-201</a:t>
            </a:r>
            <a:r>
              <a:rPr lang="en-US" altLang="lt-LT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096309"/>
              </p:ext>
            </p:extLst>
          </p:nvPr>
        </p:nvGraphicFramePr>
        <p:xfrm>
          <a:off x="838200" y="1825624"/>
          <a:ext cx="1076325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1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TEATRO VEIKLA PAGAL SRITIS 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213250"/>
              </p:ext>
            </p:extLst>
          </p:nvPr>
        </p:nvGraphicFramePr>
        <p:xfrm>
          <a:off x="801624" y="1597152"/>
          <a:ext cx="10515600" cy="462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51920"/>
              </p:ext>
            </p:extLst>
          </p:nvPr>
        </p:nvGraphicFramePr>
        <p:xfrm>
          <a:off x="838201" y="1576387"/>
          <a:ext cx="10848974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5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328940"/>
              </p:ext>
            </p:extLst>
          </p:nvPr>
        </p:nvGraphicFramePr>
        <p:xfrm>
          <a:off x="816862" y="1676895"/>
          <a:ext cx="10619233" cy="4394721"/>
        </p:xfrm>
        <a:graphic>
          <a:graphicData uri="http://schemas.openxmlformats.org/drawingml/2006/table">
            <a:tbl>
              <a:tblPr/>
              <a:tblGrid>
                <a:gridCol w="6234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3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8283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lt-LT" altLang="lt-LT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PAGAL RENGINIŲ SKAIČIŲ </a:t>
                      </a:r>
                      <a:endParaRPr lang="lt-LT" sz="18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GB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lt-LT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Spektakliai</a:t>
                      </a:r>
                      <a:endParaRPr lang="lt-LT" sz="18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Koncertai</a:t>
                      </a:r>
                      <a:endParaRPr lang="lt-LT" sz="18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Renginiai</a:t>
                      </a:r>
                      <a:endParaRPr lang="lt-LT" sz="18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Renginiai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lauke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Gastroliniai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koncertai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Gastroliniai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spektakliai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Atvykstančių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meno kolektyvų spektakliai, koncertai, renginiai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Salės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nuoma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32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Kita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veikla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99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+mn-lt"/>
                        </a:rPr>
                        <a:t>Edukacinės </a:t>
                      </a:r>
                      <a:r>
                        <a:rPr lang="lt-LT" sz="1800" b="0" i="1" u="none" strike="noStrike" dirty="0">
                          <a:effectLst/>
                          <a:latin typeface="+mn-lt"/>
                        </a:rPr>
                        <a:t>programos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992"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6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UŽDIRBTOS PAJAMOS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VEIKLOS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435825"/>
              </p:ext>
            </p:extLst>
          </p:nvPr>
        </p:nvGraphicFramePr>
        <p:xfrm>
          <a:off x="862584" y="1609344"/>
          <a:ext cx="10515600" cy="455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747522"/>
              </p:ext>
            </p:extLst>
          </p:nvPr>
        </p:nvGraphicFramePr>
        <p:xfrm>
          <a:off x="862584" y="1524000"/>
          <a:ext cx="10824591" cy="494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5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086586"/>
              </p:ext>
            </p:extLst>
          </p:nvPr>
        </p:nvGraphicFramePr>
        <p:xfrm>
          <a:off x="877824" y="1523999"/>
          <a:ext cx="10619232" cy="4826563"/>
        </p:xfrm>
        <a:graphic>
          <a:graphicData uri="http://schemas.openxmlformats.org/drawingml/2006/table">
            <a:tbl>
              <a:tblPr/>
              <a:tblGrid>
                <a:gridCol w="6234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3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2311">
                <a:tc>
                  <a:txBody>
                    <a:bodyPr/>
                    <a:lstStyle/>
                    <a:p>
                      <a:pPr algn="l" fontAlgn="b"/>
                      <a:r>
                        <a:rPr lang="lt-L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lt-LT" altLang="lt-LT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PAGAL UŽDIRBTAS PAJAMAS (</a:t>
                      </a:r>
                      <a:r>
                        <a:rPr lang="lt-LT" altLang="lt-LT" sz="18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Eur</a:t>
                      </a:r>
                      <a:r>
                        <a:rPr lang="lt-LT" altLang="lt-LT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lt-LT" sz="18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GB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lt-LT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GB" sz="16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lt-LT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Arial"/>
                        </a:rPr>
                        <a:t>  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Spektakliai</a:t>
                      </a:r>
                      <a:endParaRPr lang="lt-LT" sz="18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30417,92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40281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Arial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Koncertai</a:t>
                      </a:r>
                      <a:endParaRPr lang="lt-LT" sz="18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20269,36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22281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Arial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Gastroliniai </a:t>
                      </a:r>
                      <a:r>
                        <a:rPr lang="lt-LT" sz="1800" b="0" i="1" u="none" strike="noStrike" dirty="0">
                          <a:effectLst/>
                          <a:latin typeface="Arial"/>
                        </a:rPr>
                        <a:t>spektakliai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Arial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Gastroliniai </a:t>
                      </a:r>
                      <a:r>
                        <a:rPr lang="lt-LT" sz="1800" b="0" i="1" u="none" strike="noStrike" dirty="0">
                          <a:effectLst/>
                          <a:latin typeface="Arial"/>
                        </a:rPr>
                        <a:t>koncertai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15872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17199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551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Arial"/>
                        </a:rPr>
                        <a:t>   </a:t>
                      </a:r>
                      <a:r>
                        <a:rPr lang="en-GB" sz="1800" b="0" i="1" u="none" strike="noStrike" baseline="0" dirty="0" smtClean="0">
                          <a:effectLst/>
                          <a:latin typeface="Arial"/>
                        </a:rPr>
                        <a:t>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Atvykstančių </a:t>
                      </a:r>
                      <a:r>
                        <a:rPr lang="lt-LT" sz="1800" b="0" i="1" u="none" strike="noStrike" dirty="0">
                          <a:effectLst/>
                          <a:latin typeface="Arial"/>
                        </a:rPr>
                        <a:t>meno kolektyvų spektakliai, koncertai, </a:t>
                      </a:r>
                      <a:endParaRPr lang="en-US" sz="1800" b="0" i="1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en-US" sz="1800" b="0" i="1" u="none" strike="noStrike" dirty="0" smtClean="0">
                          <a:effectLst/>
                          <a:latin typeface="Arial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renginiai</a:t>
                      </a:r>
                      <a:endParaRPr lang="lt-LT" sz="18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7024,86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10231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Arial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Salės </a:t>
                      </a:r>
                      <a:r>
                        <a:rPr lang="lt-LT" sz="1800" b="0" i="1" u="none" strike="noStrike" dirty="0">
                          <a:effectLst/>
                          <a:latin typeface="Arial"/>
                        </a:rPr>
                        <a:t>nuoma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5495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5160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15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Arial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Kita </a:t>
                      </a:r>
                      <a:r>
                        <a:rPr lang="lt-LT" sz="1800" b="0" i="1" u="none" strike="noStrike" dirty="0">
                          <a:effectLst/>
                          <a:latin typeface="Arial"/>
                        </a:rPr>
                        <a:t>veikla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1329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1954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 dirty="0" smtClean="0">
                          <a:effectLst/>
                          <a:latin typeface="Arial"/>
                        </a:rPr>
                        <a:t>      </a:t>
                      </a:r>
                      <a:r>
                        <a:rPr lang="lt-LT" sz="1800" b="0" i="1" u="none" strike="noStrike" dirty="0" smtClean="0">
                          <a:effectLst/>
                          <a:latin typeface="Arial"/>
                        </a:rPr>
                        <a:t>Edukacinės </a:t>
                      </a:r>
                      <a:r>
                        <a:rPr lang="lt-LT" sz="1800" b="0" i="1" u="none" strike="noStrike" dirty="0">
                          <a:effectLst/>
                          <a:latin typeface="Arial"/>
                        </a:rPr>
                        <a:t>programos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032"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IŠ VISO</a:t>
                      </a:r>
                      <a:r>
                        <a:rPr lang="lt-L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</a:t>
                      </a:r>
                      <a:endParaRPr lang="lt-L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47843,5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99106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5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LANKYTOJAI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VEIKLOS SRITIS 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592994"/>
              </p:ext>
            </p:extLst>
          </p:nvPr>
        </p:nvGraphicFramePr>
        <p:xfrm>
          <a:off x="838200" y="1825625"/>
          <a:ext cx="10806112" cy="448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16876</TotalTime>
  <Words>543</Words>
  <Application>Microsoft Office PowerPoint</Application>
  <PresentationFormat>Plačiaekranė</PresentationFormat>
  <Paragraphs>328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„Office“ tema</vt:lpstr>
      <vt:lpstr>2018 M. PANEVĖŽIO MUZIKINIO TEATRO VEIKLA</vt:lpstr>
      <vt:lpstr>Muzikinis teatras VEIKLOS REZULTATŲ POKYTIS  2014-2018 m.</vt:lpstr>
      <vt:lpstr>Muzikinis teatras SEZONIŠKUMO ĮTAKA VEIKLAI 2018 m. I-IV ketv.</vt:lpstr>
      <vt:lpstr>Muzikinis teatras VEIKLOS REZULTATŲ POKYTIS (proc.) 2017-2018 m.</vt:lpstr>
      <vt:lpstr>Muzikinis teatras TEATRO VEIKLA PAGAL SRITIS (proc.)  2018 m.</vt:lpstr>
      <vt:lpstr>Muzikinis teatras VEIKLOS POKYTIS (proc.)  2017-2018 m.</vt:lpstr>
      <vt:lpstr>Muzikinis teatras UŽDIRBTOS PAJAMOS PAGAL VEIKLOS SRITIS (proc.)  2018 m.</vt:lpstr>
      <vt:lpstr>Muzikinis teatras VEIKLOS POKYTIS (proc.)  2017-2018 m.</vt:lpstr>
      <vt:lpstr>Muzikinis teatras RENGINIŲ LANKYTOJAI PAGAL VEIKLOS SRITIS (proc.)  2018 m.</vt:lpstr>
      <vt:lpstr>Muzikinis teatras VEIKLOS POKYTIS (proc.)  2017-2018 m.</vt:lpstr>
      <vt:lpstr>Muzikinis teatras SPEKTAKLIAI  2017-2018 m.</vt:lpstr>
      <vt:lpstr>Muzikinis teatras SPEKTAKLIAI  2018 m.</vt:lpstr>
      <vt:lpstr>Muzikinis teatras KONCERTINĖ VEIKLA 2018 m.</vt:lpstr>
      <vt:lpstr>Muzikinis teatras PROJEKTINĖ VEIKLA 2014-2018 m.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701</cp:revision>
  <cp:lastPrinted>2019-02-05T08:51:49Z</cp:lastPrinted>
  <dcterms:created xsi:type="dcterms:W3CDTF">2015-01-27T06:14:45Z</dcterms:created>
  <dcterms:modified xsi:type="dcterms:W3CDTF">2019-02-06T14:00:20Z</dcterms:modified>
</cp:coreProperties>
</file>