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14" r:id="rId2"/>
    <p:sldId id="305" r:id="rId3"/>
    <p:sldId id="303" r:id="rId4"/>
    <p:sldId id="308" r:id="rId5"/>
    <p:sldId id="306" r:id="rId6"/>
    <p:sldId id="302" r:id="rId7"/>
    <p:sldId id="307" r:id="rId8"/>
    <p:sldId id="317" r:id="rId9"/>
    <p:sldId id="318" r:id="rId10"/>
    <p:sldId id="326" r:id="rId11"/>
    <p:sldId id="327" r:id="rId12"/>
    <p:sldId id="321" r:id="rId13"/>
    <p:sldId id="320" r:id="rId14"/>
    <p:sldId id="323" r:id="rId15"/>
    <p:sldId id="328" r:id="rId16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314"/>
            <p14:sldId id="305"/>
            <p14:sldId id="303"/>
            <p14:sldId id="308"/>
            <p14:sldId id="306"/>
            <p14:sldId id="302"/>
            <p14:sldId id="307"/>
            <p14:sldId id="317"/>
            <p14:sldId id="318"/>
            <p14:sldId id="326"/>
            <p14:sldId id="327"/>
            <p14:sldId id="321"/>
            <p14:sldId id="320"/>
            <p14:sldId id="323"/>
            <p14:sldId id="32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9694"/>
    <a:srgbClr val="FF66CC"/>
    <a:srgbClr val="FF9933"/>
    <a:srgbClr val="CC9900"/>
    <a:srgbClr val="FFCC99"/>
    <a:srgbClr val="CCFF66"/>
    <a:srgbClr val="E6E100"/>
    <a:srgbClr val="C4BF00"/>
    <a:srgbClr val="DAD500"/>
    <a:srgbClr val="E5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4_TM_2018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4_TM_2018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1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4_TM_2018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4_TM_2018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4_TM_2018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4_TM_2018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Danguole2\Desktop\1_%20VEIKLOS%20ATASKAITOS\2014_&#302;staig&#371;%20veiklos%20ataskaitos\4_TM_2014.xls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4_TM_2018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FFFFCC"/>
        </a:solidFill>
        <a:ln w="9525">
          <a:noFill/>
        </a:ln>
      </c:spPr>
    </c:floor>
    <c:sideWall>
      <c:thickness val="0"/>
      <c:spPr>
        <a:solidFill>
          <a:srgbClr val="FFFFCC"/>
        </a:solidFill>
        <a:ln w="25400">
          <a:noFill/>
        </a:ln>
      </c:spPr>
    </c:sideWall>
    <c:backWall>
      <c:thickness val="0"/>
      <c:spPr>
        <a:solidFill>
          <a:srgbClr val="FFFFCC"/>
        </a:solidFill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TM_2018!$J$17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6908212560386472E-2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303986458214462E-2"/>
                  <c:y val="-1.2177863452574817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TM_2018!$I$18:$I$20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TM_2018!$J$18:$J$20</c:f>
              <c:numCache>
                <c:formatCode>0.0</c:formatCode>
                <c:ptCount val="3"/>
                <c:pt idx="0" formatCode="General">
                  <c:v>240</c:v>
                </c:pt>
                <c:pt idx="1">
                  <c:v>39686.631139944395</c:v>
                </c:pt>
                <c:pt idx="2" formatCode="General">
                  <c:v>15676</c:v>
                </c:pt>
              </c:numCache>
            </c:numRef>
          </c:val>
        </c:ser>
        <c:ser>
          <c:idx val="1"/>
          <c:order val="1"/>
          <c:tx>
            <c:strRef>
              <c:f>TM_2018!$K$17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395E-2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77294685990338E-2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577846247479936E-2"/>
                  <c:y val="-1.4593212478552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TM_2018!$I$18:$I$20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TM_2018!$K$18:$K$20</c:f>
              <c:numCache>
                <c:formatCode>0.0</c:formatCode>
                <c:ptCount val="3"/>
                <c:pt idx="0" formatCode="General">
                  <c:v>234</c:v>
                </c:pt>
                <c:pt idx="1">
                  <c:v>38888.300000000003</c:v>
                </c:pt>
                <c:pt idx="2" formatCode="General">
                  <c:v>14951</c:v>
                </c:pt>
              </c:numCache>
            </c:numRef>
          </c:val>
        </c:ser>
        <c:ser>
          <c:idx val="2"/>
          <c:order val="2"/>
          <c:tx>
            <c:strRef>
              <c:f>TM_2018!$L$17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869565217391304E-2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0386473429952575E-3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880006846970217E-2"/>
                  <c:y val="-1.4593212478552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 rot="0" vert="horz"/>
                <a:lstStyle/>
                <a:p>
                  <a:pPr algn="ctr"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 algn="ctr"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TM_2018!$I$18:$I$20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TM_2018!$L$18:$L$20</c:f>
              <c:numCache>
                <c:formatCode>0.0</c:formatCode>
                <c:ptCount val="3"/>
                <c:pt idx="0" formatCode="General">
                  <c:v>236</c:v>
                </c:pt>
                <c:pt idx="1">
                  <c:v>45280.53</c:v>
                </c:pt>
                <c:pt idx="2" formatCode="General">
                  <c:v>14997</c:v>
                </c:pt>
              </c:numCache>
            </c:numRef>
          </c:val>
        </c:ser>
        <c:ser>
          <c:idx val="3"/>
          <c:order val="3"/>
          <c:tx>
            <c:strRef>
              <c:f>TM_2018!$M$17</c:f>
              <c:strCache>
                <c:ptCount val="1"/>
                <c:pt idx="0">
                  <c:v>2017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27E-2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932367149758454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908212560386472E-2"/>
                  <c:y val="-8.75592748713165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TM_2018!$I$18:$I$20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TM_2018!$M$18:$M$20</c:f>
              <c:numCache>
                <c:formatCode>0</c:formatCode>
                <c:ptCount val="3"/>
                <c:pt idx="0" formatCode="General">
                  <c:v>281</c:v>
                </c:pt>
                <c:pt idx="1">
                  <c:v>54034</c:v>
                </c:pt>
                <c:pt idx="2" formatCode="General">
                  <c:v>16126</c:v>
                </c:pt>
              </c:numCache>
            </c:numRef>
          </c:val>
        </c:ser>
        <c:ser>
          <c:idx val="4"/>
          <c:order val="4"/>
          <c:tx>
            <c:strRef>
              <c:f>TM_2018!$N$17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3285024154589327E-2"/>
                  <c:y val="-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908212560386472E-2"/>
                  <c:y val="-2.0430497469973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32367149758454E-2"/>
                  <c:y val="-1.1674569982842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TM_2018!$I$18:$I$20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TM_2018!$N$18:$N$20</c:f>
              <c:numCache>
                <c:formatCode>0</c:formatCode>
                <c:ptCount val="3"/>
                <c:pt idx="0" formatCode="General">
                  <c:v>268</c:v>
                </c:pt>
                <c:pt idx="1">
                  <c:v>44886</c:v>
                </c:pt>
                <c:pt idx="2" formatCode="General">
                  <c:v>13803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56050112"/>
        <c:axId val="-56037600"/>
        <c:axId val="0"/>
      </c:bar3DChart>
      <c:catAx>
        <c:axId val="-560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56037600"/>
        <c:crosses val="autoZero"/>
        <c:auto val="1"/>
        <c:lblAlgn val="ctr"/>
        <c:lblOffset val="100"/>
        <c:noMultiLvlLbl val="0"/>
      </c:catAx>
      <c:valAx>
        <c:axId val="-56037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5605011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4234812566724009"/>
          <c:y val="0.88850503062117236"/>
          <c:w val="0.53725075126478761"/>
          <c:h val="8.371719160104987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9243219597550306E-2"/>
          <c:y val="3.9532897697214055E-2"/>
          <c:w val="0.93747175624786028"/>
          <c:h val="0.68288742451172491"/>
        </c:manualLayout>
      </c:layout>
      <c:lineChart>
        <c:grouping val="standard"/>
        <c:varyColors val="0"/>
        <c:ser>
          <c:idx val="0"/>
          <c:order val="0"/>
          <c:tx>
            <c:strRef>
              <c:f>TM_2018!$I$46</c:f>
              <c:strCache>
                <c:ptCount val="1"/>
                <c:pt idx="0">
                  <c:v>Renginių lankytojų skaičius (su bilietais)</c:v>
                </c:pt>
              </c:strCache>
            </c:strRef>
          </c:tx>
          <c:spPr>
            <a:ln w="38100" cap="rnd">
              <a:solidFill>
                <a:srgbClr val="5B9BD5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9438453345505726E-2"/>
                  <c:y val="-3.51549339536482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TM_2018!$J$45:$N$45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TM_2018!$J$46:$N$46</c:f>
              <c:numCache>
                <c:formatCode>0</c:formatCode>
                <c:ptCount val="5"/>
                <c:pt idx="0">
                  <c:v>93</c:v>
                </c:pt>
                <c:pt idx="1">
                  <c:v>95</c:v>
                </c:pt>
                <c:pt idx="2">
                  <c:v>90.431419617256779</c:v>
                </c:pt>
                <c:pt idx="3">
                  <c:v>94.865434701723927</c:v>
                </c:pt>
                <c:pt idx="4">
                  <c:v>90.473085561109897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TM_2018!$I$47</c:f>
              <c:strCache>
                <c:ptCount val="1"/>
                <c:pt idx="0">
                  <c:v>Renginių lankytojų skaičius (be bilietų)</c:v>
                </c:pt>
              </c:strCache>
            </c:strRef>
          </c:tx>
          <c:spPr>
            <a:ln w="38100" cap="rnd">
              <a:solidFill>
                <a:srgbClr val="ED7D3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TM_2018!$J$45:$N$45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TM_2018!$J$47:$N$47</c:f>
              <c:numCache>
                <c:formatCode>0</c:formatCode>
                <c:ptCount val="5"/>
                <c:pt idx="0">
                  <c:v>7</c:v>
                </c:pt>
                <c:pt idx="1">
                  <c:v>5</c:v>
                </c:pt>
                <c:pt idx="2">
                  <c:v>9.5685803827432157</c:v>
                </c:pt>
                <c:pt idx="3">
                  <c:v>5.1345652982760761</c:v>
                </c:pt>
                <c:pt idx="4">
                  <c:v>9.5269144388900955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56049568"/>
        <c:axId val="-56048480"/>
      </c:lineChart>
      <c:catAx>
        <c:axId val="-5604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56048480"/>
        <c:crosses val="autoZero"/>
        <c:auto val="1"/>
        <c:lblAlgn val="ctr"/>
        <c:lblOffset val="100"/>
        <c:noMultiLvlLbl val="0"/>
      </c:catAx>
      <c:valAx>
        <c:axId val="-56048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56049568"/>
        <c:crosses val="autoZero"/>
        <c:crossBetween val="between"/>
      </c:valAx>
      <c:spPr>
        <a:solidFill>
          <a:srgbClr val="FFFFCC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0.13563296435771616"/>
          <c:y val="0.87765349416662175"/>
          <c:w val="0.72873407128456769"/>
          <c:h val="0.10483465085911507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rgbClr val="70AD47">
            <a:lumMod val="40000"/>
            <a:lumOff val="60000"/>
          </a:srgbClr>
        </a:solidFill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3643444026018487E-2"/>
          <c:y val="3.4192011744433551E-2"/>
          <c:w val="0.95307153181939219"/>
          <c:h val="0.6980181728011017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'Sheet1 (2)'!$A$147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38647342995169E-3"/>
                  <c:y val="-8.7559274871315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1.1674569982842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3242230590740489E-3"/>
                  <c:y val="-1.097018893958593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(2)'!$B$144:$E$144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(2)'!$B$147:$E$147</c:f>
              <c:numCache>
                <c:formatCode>General</c:formatCode>
                <c:ptCount val="4"/>
                <c:pt idx="0">
                  <c:v>2</c:v>
                </c:pt>
                <c:pt idx="1">
                  <c:v>8.68</c:v>
                </c:pt>
                <c:pt idx="2" formatCode="0.00">
                  <c:v>4.3443002780352176</c:v>
                </c:pt>
                <c:pt idx="3" formatCode="0.00">
                  <c:v>4.3443002780352176</c:v>
                </c:pt>
              </c:numCache>
            </c:numRef>
          </c:val>
        </c:ser>
        <c:ser>
          <c:idx val="1"/>
          <c:order val="1"/>
          <c:tx>
            <c:strRef>
              <c:f>'Sheet1 (2)'!$A$148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493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830917874396135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647342995169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0399026208680433E-3"/>
                  <c:y val="-9.7625144265971135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(2)'!$B$144:$E$144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(2)'!$B$148:$E$148</c:f>
              <c:numCache>
                <c:formatCode>General</c:formatCode>
                <c:ptCount val="4"/>
                <c:pt idx="0">
                  <c:v>1</c:v>
                </c:pt>
                <c:pt idx="1">
                  <c:v>4.2</c:v>
                </c:pt>
                <c:pt idx="2">
                  <c:v>0.7</c:v>
                </c:pt>
                <c:pt idx="3">
                  <c:v>3.5</c:v>
                </c:pt>
              </c:numCache>
            </c:numRef>
          </c:val>
        </c:ser>
        <c:ser>
          <c:idx val="2"/>
          <c:order val="2"/>
          <c:tx>
            <c:strRef>
              <c:f>'Sheet1 (2)'!$A$149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4541062801931927E-3"/>
                  <c:y val="-8.75592748713155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541062801932361E-3"/>
                  <c:y val="-8.7559274871315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5197018104364777E-3"/>
                  <c:y val="0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(2)'!$B$144:$E$144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(2)'!$B$149:$E$149</c:f>
              <c:numCache>
                <c:formatCode>General</c:formatCode>
                <c:ptCount val="4"/>
                <c:pt idx="0">
                  <c:v>1</c:v>
                </c:pt>
                <c:pt idx="1">
                  <c:v>9.25</c:v>
                </c:pt>
                <c:pt idx="2">
                  <c:v>3.75</c:v>
                </c:pt>
                <c:pt idx="3">
                  <c:v>5.5</c:v>
                </c:pt>
              </c:numCache>
            </c:numRef>
          </c:val>
        </c:ser>
        <c:ser>
          <c:idx val="3"/>
          <c:order val="3"/>
          <c:tx>
            <c:strRef>
              <c:f>'Sheet1 (2)'!$A$150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9.661835748792270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46376811594203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3897763578274758E-3"/>
                  <c:y val="-8.4875562720133283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298508882041741E-2"/>
                  <c:y val="-7.044959504409907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(2)'!$B$144:$E$144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(2)'!$B$150:$E$150</c:f>
              <c:numCache>
                <c:formatCode>General</c:formatCode>
                <c:ptCount val="4"/>
                <c:pt idx="0">
                  <c:v>1</c:v>
                </c:pt>
                <c:pt idx="1">
                  <c:v>2.5</c:v>
                </c:pt>
                <c:pt idx="2">
                  <c:v>2.5</c:v>
                </c:pt>
                <c:pt idx="3">
                  <c:v>0</c:v>
                </c:pt>
              </c:numCache>
            </c:numRef>
          </c:val>
        </c:ser>
        <c:ser>
          <c:idx val="4"/>
          <c:order val="4"/>
          <c:tx>
            <c:strRef>
              <c:f>'Sheet1 (2)'!$A$151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4541062801932361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618357487922701E-3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69565217391304E-2"/>
                  <c:y val="-5.83728499142113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4541062801932361E-3"/>
                  <c:y val="-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'Sheet1 (2)'!$B$144:$E$144</c:f>
              <c:strCache>
                <c:ptCount val="4"/>
                <c:pt idx="0">
                  <c:v>Finansuoti projektai </c:v>
                </c:pt>
                <c:pt idx="1">
                  <c:v>Gautas finansavimas (tūkst. Eur)</c:v>
                </c:pt>
                <c:pt idx="2">
                  <c:v>Iš miesto savivaldybės (tūkst. Eur)</c:v>
                </c:pt>
                <c:pt idx="3">
                  <c:v>Iš kitų fondų (tūkst. Eur)</c:v>
                </c:pt>
              </c:strCache>
            </c:strRef>
          </c:cat>
          <c:val>
            <c:numRef>
              <c:f>'Sheet1 (2)'!$B$151:$E$151</c:f>
              <c:numCache>
                <c:formatCode>General</c:formatCode>
                <c:ptCount val="4"/>
                <c:pt idx="0">
                  <c:v>1</c:v>
                </c:pt>
                <c:pt idx="1">
                  <c:v>2.5</c:v>
                </c:pt>
                <c:pt idx="2">
                  <c:v>2.5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7037488"/>
        <c:axId val="-2009808736"/>
        <c:axId val="0"/>
      </c:bar3DChart>
      <c:catAx>
        <c:axId val="-217037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2009808736"/>
        <c:crosses val="autoZero"/>
        <c:auto val="1"/>
        <c:lblAlgn val="ctr"/>
        <c:lblOffset val="100"/>
        <c:noMultiLvlLbl val="0"/>
      </c:catAx>
      <c:valAx>
        <c:axId val="-2009808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217037488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legend>
      <c:legendPos val="b"/>
      <c:layout>
        <c:manualLayout>
          <c:xMode val="edge"/>
          <c:yMode val="edge"/>
          <c:x val="0.11285306150890431"/>
          <c:y val="0.87729831847942086"/>
          <c:w val="0.70661236638898395"/>
          <c:h val="7.449062055253992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1">
            <a:lumMod val="95000"/>
          </a:schemeClr>
        </a:solidFill>
        <a:ln w="9525">
          <a:noFill/>
        </a:ln>
      </c:spPr>
    </c:floor>
    <c:sideWall>
      <c:thickness val="0"/>
      <c:spPr>
        <a:solidFill>
          <a:srgbClr val="FFFFCC"/>
        </a:solidFill>
        <a:ln w="25400">
          <a:noFill/>
        </a:ln>
      </c:spPr>
    </c:sideWall>
    <c:backWall>
      <c:thickness val="0"/>
      <c:spPr>
        <a:solidFill>
          <a:srgbClr val="FFFFCC"/>
        </a:solidFill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6380995853779143E-2"/>
          <c:y val="3.9532897697214055E-2"/>
          <c:w val="0.92033397999163147"/>
          <c:h val="0.7027911874462521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IV_TM_2018!$O$59</c:f>
              <c:strCache>
                <c:ptCount val="1"/>
                <c:pt idx="0">
                  <c:v>I ketv.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19E-2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6231884057971015E-3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18357487922701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IV_TM_2018!$N$60:$N$62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IV_TM_2018!$O$60:$O$62</c:f>
              <c:numCache>
                <c:formatCode>General</c:formatCode>
                <c:ptCount val="3"/>
                <c:pt idx="0">
                  <c:v>18</c:v>
                </c:pt>
                <c:pt idx="1">
                  <c:v>2008</c:v>
                </c:pt>
                <c:pt idx="2">
                  <c:v>1000</c:v>
                </c:pt>
              </c:numCache>
            </c:numRef>
          </c:val>
        </c:ser>
        <c:ser>
          <c:idx val="1"/>
          <c:order val="1"/>
          <c:tx>
            <c:strRef>
              <c:f>IV_TM_2018!$P$59</c:f>
              <c:strCache>
                <c:ptCount val="1"/>
                <c:pt idx="0">
                  <c:v>II ketv.</c:v>
                </c:pt>
              </c:strCache>
            </c:strRef>
          </c:tx>
          <c:spPr>
            <a:solidFill>
              <a:srgbClr val="B086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7632850241545848E-2"/>
                  <c:y val="-2.214146545269524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149758454106281E-2"/>
                  <c:y val="-1.4593212478552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371980676328415E-2"/>
                  <c:y val="-2.506010794840575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IV_TM_2018!$N$60:$N$62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IV_TM_2018!$P$60:$P$62</c:f>
              <c:numCache>
                <c:formatCode>General</c:formatCode>
                <c:ptCount val="3"/>
                <c:pt idx="0">
                  <c:v>19</c:v>
                </c:pt>
                <c:pt idx="1">
                  <c:v>9738</c:v>
                </c:pt>
                <c:pt idx="2">
                  <c:v>1921</c:v>
                </c:pt>
              </c:numCache>
            </c:numRef>
          </c:val>
        </c:ser>
        <c:ser>
          <c:idx val="2"/>
          <c:order val="2"/>
          <c:tx>
            <c:strRef>
              <c:f>IV_TM_2018!$Q$59</c:f>
              <c:strCache>
                <c:ptCount val="1"/>
                <c:pt idx="0">
                  <c:v>III ketv.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570048309178744E-2"/>
                  <c:y val="-2.9186424957105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869565217391216E-2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3762219939898814E-3"/>
                  <c:y val="-2.043049746997360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IV_TM_2018!$N$60:$N$62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IV_TM_2018!$Q$60:$Q$62</c:f>
              <c:numCache>
                <c:formatCode>General</c:formatCode>
                <c:ptCount val="3"/>
                <c:pt idx="0">
                  <c:v>4</c:v>
                </c:pt>
                <c:pt idx="1">
                  <c:v>1780</c:v>
                </c:pt>
                <c:pt idx="2">
                  <c:v>210</c:v>
                </c:pt>
              </c:numCache>
            </c:numRef>
          </c:val>
        </c:ser>
        <c:ser>
          <c:idx val="3"/>
          <c:order val="3"/>
          <c:tx>
            <c:strRef>
              <c:f>IV_TM_2018!$R$59</c:f>
              <c:strCache>
                <c:ptCount val="1"/>
                <c:pt idx="0">
                  <c:v>IV ketv.</c:v>
                </c:pt>
              </c:strCache>
            </c:strRef>
          </c:tx>
          <c:spPr>
            <a:solidFill>
              <a:srgbClr val="FF5757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Lbls>
            <c:dLbl>
              <c:idx val="0"/>
              <c:layout>
                <c:manualLayout>
                  <c:x val="1.932367149758454E-2"/>
                  <c:y val="-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285024154589284E-2"/>
                  <c:y val="-1.75118549742630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492753623188406E-2"/>
                  <c:y val="-1.4593212478552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IV_TM_2018!$N$60:$N$62</c:f>
              <c:strCache>
                <c:ptCount val="3"/>
                <c:pt idx="0">
                  <c:v>Renginių skaičius</c:v>
                </c:pt>
                <c:pt idx="1">
                  <c:v>Pajamos Eur</c:v>
                </c:pt>
                <c:pt idx="2">
                  <c:v>Renginių lankytojų skaičius </c:v>
                </c:pt>
              </c:strCache>
            </c:strRef>
          </c:cat>
          <c:val>
            <c:numRef>
              <c:f>IV_TM_2018!$R$60:$R$62</c:f>
              <c:numCache>
                <c:formatCode>General</c:formatCode>
                <c:ptCount val="3"/>
                <c:pt idx="0">
                  <c:v>99</c:v>
                </c:pt>
                <c:pt idx="1">
                  <c:v>23585</c:v>
                </c:pt>
                <c:pt idx="2">
                  <c:v>7116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56037056"/>
        <c:axId val="-56036512"/>
        <c:axId val="0"/>
      </c:bar3DChart>
      <c:catAx>
        <c:axId val="-5603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defRPr>
            </a:pPr>
            <a:endParaRPr lang="lt-LT"/>
          </a:p>
        </c:txPr>
        <c:crossAx val="-56036512"/>
        <c:crosses val="autoZero"/>
        <c:auto val="1"/>
        <c:lblAlgn val="ctr"/>
        <c:lblOffset val="100"/>
        <c:noMultiLvlLbl val="0"/>
      </c:catAx>
      <c:valAx>
        <c:axId val="-5603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5603705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3166200999068662"/>
          <c:y val="0.87729841061533975"/>
          <c:w val="0.6059710815717928"/>
          <c:h val="9.492381160688245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9933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0"/>
              <c:layout>
                <c:manualLayout>
                  <c:x val="1.536108258206854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7449584816133296E-3"/>
                  <c:y val="-2.1218890680033321E-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333333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lt-LT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TM_2018!$O$57:$O$59</c:f>
              <c:strCache>
                <c:ptCount val="3"/>
                <c:pt idx="0">
                  <c:v>Renginių skaičius</c:v>
                </c:pt>
                <c:pt idx="1">
                  <c:v>Pajamos </c:v>
                </c:pt>
                <c:pt idx="2">
                  <c:v>Renginių lankytojų skaičius </c:v>
                </c:pt>
              </c:strCache>
            </c:strRef>
          </c:cat>
          <c:val>
            <c:numRef>
              <c:f>TM_2018!$P$57:$P$59</c:f>
              <c:numCache>
                <c:formatCode>0</c:formatCode>
                <c:ptCount val="3"/>
                <c:pt idx="0">
                  <c:v>-4.6263345195729499</c:v>
                </c:pt>
                <c:pt idx="1">
                  <c:v>-16.930081060073292</c:v>
                </c:pt>
                <c:pt idx="2">
                  <c:v>-14.40530819794121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56035424"/>
        <c:axId val="-56050656"/>
      </c:barChart>
      <c:catAx>
        <c:axId val="-56035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56050656"/>
        <c:crosses val="autoZero"/>
        <c:auto val="1"/>
        <c:lblAlgn val="ctr"/>
        <c:lblOffset val="100"/>
        <c:noMultiLvlLbl val="0"/>
      </c:catAx>
      <c:valAx>
        <c:axId val="-56050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56035424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4685990338164248E-2"/>
          <c:y val="2.737250487686263E-2"/>
          <c:w val="0.95531400966183577"/>
          <c:h val="0.7460191140229608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4000251356505475"/>
          <c:w val="0.64230961618928073"/>
          <c:h val="0.232219751157059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1758607170665608E-2"/>
          <c:y val="6.0328851874938423E-2"/>
          <c:w val="0.9576551904391124"/>
          <c:h val="0.83976713983456641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A5A5A5">
                  <a:lumMod val="75000"/>
                </a:srgbClr>
              </a:solidFill>
              <a:ln w="25400">
                <a:solidFill>
                  <a:srgbClr val="A5A5A5">
                    <a:lumMod val="75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FFFF00"/>
              </a:solidFill>
              <a:ln w="25400">
                <a:solidFill>
                  <a:srgbClr val="FFFF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rgbClr val="F34BCF"/>
              </a:solidFill>
              <a:ln w="25400">
                <a:solidFill>
                  <a:srgbClr val="FF66CC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2"/>
              <c:layout>
                <c:manualLayout>
                  <c:x val="7.2463768115941145E-3"/>
                  <c:y val="1.12488554621717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5700483091787527E-2"/>
                  <c:y val="1.12488554621717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246376811594203E-3"/>
                  <c:y val="8.436641596628680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Lapas1!$C$6:$C$11</c:f>
              <c:strCache>
                <c:ptCount val="6"/>
                <c:pt idx="0">
                  <c:v>Spektakliai</c:v>
                </c:pt>
                <c:pt idx="1">
                  <c:v>Gastroliniai spektakliai</c:v>
                </c:pt>
                <c:pt idx="2">
                  <c:v>Renginiai</c:v>
                </c:pt>
                <c:pt idx="3">
                  <c:v>Renginiai lauke</c:v>
                </c:pt>
                <c:pt idx="4">
                  <c:v>Salės nuoma</c:v>
                </c:pt>
                <c:pt idx="5">
                  <c:v>Bendruomenės užimtumas</c:v>
                </c:pt>
              </c:strCache>
            </c:strRef>
          </c:cat>
          <c:val>
            <c:numRef>
              <c:f>Lapas1!$D$6:$D$11</c:f>
              <c:numCache>
                <c:formatCode>0</c:formatCode>
                <c:ptCount val="6"/>
                <c:pt idx="0">
                  <c:v>43.656716417910445</c:v>
                </c:pt>
                <c:pt idx="1">
                  <c:v>3.7313432835820897</c:v>
                </c:pt>
                <c:pt idx="2">
                  <c:v>1.1194029850746268</c:v>
                </c:pt>
                <c:pt idx="3" formatCode="0.0">
                  <c:v>0.37313432835820898</c:v>
                </c:pt>
                <c:pt idx="4">
                  <c:v>5.2238805970149258</c:v>
                </c:pt>
                <c:pt idx="5">
                  <c:v>45.895522388059703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2.1357174103237096E-2"/>
          <c:y val="0.68170962024580872"/>
          <c:w val="0.2558361862375898"/>
          <c:h val="0.2905126342602008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038647342995169E-3"/>
          <c:y val="4.919185936587623E-2"/>
          <c:w val="0.9939613526570048"/>
          <c:h val="0.7532695929578480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126336934006462"/>
          <c:w val="0.6049907756095706"/>
          <c:h val="0.267428793476796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26797885667094E-2"/>
          <c:y val="6.3026787381605248E-2"/>
          <c:w val="0.90499733646567837"/>
          <c:h val="0.78002589816277967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ED7D31">
                  <a:lumMod val="50000"/>
                </a:srgbClr>
              </a:solidFill>
              <a:ln w="25400">
                <a:solidFill>
                  <a:srgbClr val="ED7D31">
                    <a:lumMod val="5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bubble3D val="0"/>
            <c:spPr>
              <a:solidFill>
                <a:srgbClr val="F34BCF"/>
              </a:solidFill>
              <a:ln w="25400">
                <a:solidFill>
                  <a:srgbClr val="FF66CC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bubble3D val="0"/>
            <c:spPr>
              <a:solidFill>
                <a:schemeClr val="accent5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2"/>
              <c:layout>
                <c:manualLayout>
                  <c:x val="-2.7777777777777828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10837484946613E-3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9999999999999899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Lapas1!$C$17:$C$21</c:f>
              <c:strCache>
                <c:ptCount val="5"/>
                <c:pt idx="0">
                  <c:v>Spektakliai</c:v>
                </c:pt>
                <c:pt idx="1">
                  <c:v>Gastroliniai spektakliai</c:v>
                </c:pt>
                <c:pt idx="2">
                  <c:v>Salės nuoma</c:v>
                </c:pt>
                <c:pt idx="3">
                  <c:v>Kita veikla</c:v>
                </c:pt>
                <c:pt idx="4">
                  <c:v>Bendruomenės užimtumas</c:v>
                </c:pt>
              </c:strCache>
            </c:strRef>
          </c:cat>
          <c:val>
            <c:numRef>
              <c:f>Lapas1!$D$17:$D$21</c:f>
              <c:numCache>
                <c:formatCode>0.0</c:formatCode>
                <c:ptCount val="5"/>
                <c:pt idx="0">
                  <c:v>79.022412333467003</c:v>
                </c:pt>
                <c:pt idx="1">
                  <c:v>18.277413892973311</c:v>
                </c:pt>
                <c:pt idx="2">
                  <c:v>1.822394510537807</c:v>
                </c:pt>
                <c:pt idx="3">
                  <c:v>0.2</c:v>
                </c:pt>
                <c:pt idx="4">
                  <c:v>0.66390411264091254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9487795383712109E-2"/>
          <c:y val="0.66822251199780169"/>
          <c:w val="0.24098753398612754"/>
          <c:h val="0.2934651938793136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1441791007731415E-2"/>
          <c:w val="1"/>
          <c:h val="0.79566629850404647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0890930559749665"/>
          <c:w val="0.58216468865304882"/>
          <c:h val="0.263312919218431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2107103379240662E-2"/>
          <c:w val="1"/>
          <c:h val="0.78994542961723113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 w="25400">
                <a:solidFill>
                  <a:srgbClr val="70AD47">
                    <a:lumMod val="60000"/>
                    <a:lumOff val="4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FFC000"/>
              </a:solidFill>
              <a:ln w="25400">
                <a:solidFill>
                  <a:srgbClr val="FFC000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bubble3D val="0"/>
            <c:spPr>
              <a:solidFill>
                <a:srgbClr val="A5A5A5">
                  <a:lumMod val="50000"/>
                </a:srgbClr>
              </a:solidFill>
              <a:ln w="25400">
                <a:solidFill>
                  <a:srgbClr val="A5A5A5">
                    <a:lumMod val="50000"/>
                  </a:srgbClr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bubble3D val="0"/>
            <c:spPr>
              <a:solidFill>
                <a:srgbClr val="FF66CC"/>
              </a:solidFill>
              <a:ln w="25400">
                <a:solidFill>
                  <a:srgbClr val="FF66CC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Lapas1!$C$30:$C$33</c:f>
              <c:strCache>
                <c:ptCount val="4"/>
                <c:pt idx="0">
                  <c:v>Spektakliai</c:v>
                </c:pt>
                <c:pt idx="1">
                  <c:v>Gastroliniai spektakliai</c:v>
                </c:pt>
                <c:pt idx="2">
                  <c:v>renginiai</c:v>
                </c:pt>
                <c:pt idx="3">
                  <c:v>Bendruomenės užimtumas</c:v>
                </c:pt>
              </c:strCache>
            </c:strRef>
          </c:cat>
          <c:val>
            <c:numRef>
              <c:f>Lapas1!$D$30:$D$33</c:f>
              <c:numCache>
                <c:formatCode>0</c:formatCode>
                <c:ptCount val="4"/>
                <c:pt idx="0">
                  <c:v>71.832210389045855</c:v>
                </c:pt>
                <c:pt idx="1">
                  <c:v>16.039991306237773</c:v>
                </c:pt>
                <c:pt idx="2">
                  <c:v>1.6663044265739333</c:v>
                </c:pt>
                <c:pt idx="3">
                  <c:v>10.461493878142432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1.4277343196334492E-2"/>
          <c:y val="0.7198636969590585"/>
          <c:w val="0.25871140799911668"/>
          <c:h val="0.2249716107212063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t-L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128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altLang="lt-LT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M. PANEVĖŽIO TEATRO „MENAS“ VEIKLA</a:t>
            </a:r>
            <a:endParaRPr lang="lt-LT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aveikslėlis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7"/>
          <a:stretch/>
        </p:blipFill>
        <p:spPr>
          <a:xfrm>
            <a:off x="837788" y="4059389"/>
            <a:ext cx="2925901" cy="2110280"/>
          </a:xfrm>
          <a:prstGeom prst="rect">
            <a:avLst/>
          </a:prstGeom>
        </p:spPr>
      </p:pic>
      <p:pic>
        <p:nvPicPr>
          <p:cNvPr id="17" name="Paveikslėlis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166" y="4059389"/>
            <a:ext cx="2135225" cy="2110280"/>
          </a:xfrm>
          <a:prstGeom prst="rect">
            <a:avLst/>
          </a:prstGeom>
        </p:spPr>
      </p:pic>
      <p:pic>
        <p:nvPicPr>
          <p:cNvPr id="18" name="Paveikslėlis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7" t="-411" r="8378" b="411"/>
          <a:stretch/>
        </p:blipFill>
        <p:spPr>
          <a:xfrm>
            <a:off x="3763689" y="4055305"/>
            <a:ext cx="2310881" cy="2114363"/>
          </a:xfrm>
          <a:prstGeom prst="rect">
            <a:avLst/>
          </a:prstGeom>
        </p:spPr>
      </p:pic>
      <p:pic>
        <p:nvPicPr>
          <p:cNvPr id="3074" name="Paveikslėlis 7" descr="http://www.teatrasmenas.lt/uploads/images/spektakliai/Zveryno%20nuotraukos/24059120_1524511514293507_4795154792796207251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857" y="689524"/>
            <a:ext cx="3146697" cy="2097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aveikslėlis 4" descr="http://www.teatrasmenas.lt/uploads/images/repertuaras/background/IMG_210729w_preview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131" y="691978"/>
            <a:ext cx="3734270" cy="209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aveikslėlis 8" descr="http://www.teatrasmenas.lt/uploads/images/repertuaras/background/stiklini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55" y="689524"/>
            <a:ext cx="1399014" cy="2095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aveikslėlis 10" descr="http://www.teatrasmenas.lt/uploads/images/repertuaras/background/IMG_212728w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7" y="4060368"/>
            <a:ext cx="3185225" cy="210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aveikslėlis 3" descr="http://www.teatrasmenas.lt/uploads/images/spektakliai/37%20atvirukai%20nuotraukos/IMG_214590%20(1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554" y="693387"/>
            <a:ext cx="1397462" cy="2093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aveikslėlis 2" descr="http://www.teatrasmenas.lt/uploads/images/projektai/festivalis%20plakatas%20meninis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569" y="693387"/>
            <a:ext cx="1297139" cy="2092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73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01216"/>
            <a:ext cx="10515600" cy="942392"/>
          </a:xfrm>
        </p:spPr>
        <p:txBody>
          <a:bodyPr>
            <a:no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1343608"/>
            <a:ext cx="10515600" cy="29179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VID. ŽIŪROVŲ </a:t>
            </a:r>
            <a:r>
              <a:rPr lang="lt-LT" altLang="lt-LT" sz="1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SKAIČIŲ</a:t>
            </a:r>
          </a:p>
          <a:p>
            <a:pPr>
              <a:lnSpc>
                <a:spcPct val="80000"/>
              </a:lnSpc>
            </a:pPr>
            <a:endParaRPr lang="lt-LT" dirty="0">
              <a:solidFill>
                <a:srgbClr val="C00000"/>
              </a:solidFill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353879"/>
              </p:ext>
            </p:extLst>
          </p:nvPr>
        </p:nvGraphicFramePr>
        <p:xfrm>
          <a:off x="839788" y="1635406"/>
          <a:ext cx="10655808" cy="5112751"/>
        </p:xfrm>
        <a:graphic>
          <a:graphicData uri="http://schemas.openxmlformats.org/drawingml/2006/table">
            <a:tbl>
              <a:tblPr/>
              <a:tblGrid>
                <a:gridCol w="4495525"/>
                <a:gridCol w="1449303"/>
                <a:gridCol w="1467196"/>
                <a:gridCol w="1719784"/>
                <a:gridCol w="1524000"/>
              </a:tblGrid>
              <a:tr h="629156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Spektaklio pavadinimas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Parodytų teatre spektaklių skaičius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Žiūrovų skaičius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Vieno spektaklio vid. žiūrovų skaičius</a:t>
                      </a: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alės 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užimtumas proc</a:t>
                      </a:r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(159 vietos)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246" marR="7246" marT="72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*   </a:t>
                      </a:r>
                      <a:r>
                        <a:rPr lang="fi-FI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„</a:t>
                      </a:r>
                      <a:r>
                        <a:rPr lang="fi-FI" sz="1400" b="1" i="1" u="none" strike="noStrike" dirty="0">
                          <a:effectLst/>
                          <a:latin typeface="Times New Roman" panose="02020603050405020304" pitchFamily="18" charset="0"/>
                        </a:rPr>
                        <a:t>Pilseliukai arba kas telefone gyvena</a:t>
                      </a:r>
                      <a:r>
                        <a:rPr lang="fi-FI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...“</a:t>
                      </a:r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fi-FI" sz="1400" b="1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695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„</a:t>
                      </a:r>
                      <a:r>
                        <a:rPr lang="lt-LT" sz="1400" b="1" i="1" u="none" strike="noStrike" dirty="0">
                          <a:effectLst/>
                          <a:latin typeface="Times New Roman" panose="02020603050405020304" pitchFamily="18" charset="0"/>
                        </a:rPr>
                        <a:t>Mažylis ir Karlsonas, kuris gyvena ant stogo“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1129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„</a:t>
                      </a:r>
                      <a:r>
                        <a:rPr lang="lt-LT" sz="1400" b="1" i="1" u="none" strike="noStrike" dirty="0">
                          <a:effectLst/>
                          <a:latin typeface="Times New Roman" panose="02020603050405020304" pitchFamily="18" charset="0"/>
                        </a:rPr>
                        <a:t>Ten kur gyvena spalvos“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961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t-LT" sz="1400" b="1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    „</a:t>
                      </a:r>
                      <a:r>
                        <a:rPr lang="lt-LT" sz="14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Meilė, džiazas ir velnias“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65  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t-LT" sz="1400" b="1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    „</a:t>
                      </a:r>
                      <a:r>
                        <a:rPr lang="lt-LT" sz="14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Dobilėlis penkialapis“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60  </a:t>
                      </a:r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t-LT" sz="1400" b="1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    „</a:t>
                      </a:r>
                      <a:r>
                        <a:rPr lang="lt-LT" sz="14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Mikė Pūkuotukas“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558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t-LT" sz="1400" b="1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    „Piršlybos“</a:t>
                      </a:r>
                      <a:endParaRPr lang="lt-LT" sz="1400" b="1" i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465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t-LT" sz="1400" b="1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    „</a:t>
                      </a:r>
                      <a:r>
                        <a:rPr lang="lt-LT" sz="14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37 atvirukai“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693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t-LT" sz="1400" b="1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*   „</a:t>
                      </a:r>
                      <a:r>
                        <a:rPr lang="lt-LT" sz="14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Klounai, klouniukai ir Kalėdų senelis“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2414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lt-LT" sz="1400" b="1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    „</a:t>
                      </a:r>
                      <a:r>
                        <a:rPr lang="lt-LT" sz="14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Karalaitė ant žirnio ir kitos pasakos“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6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„Ida 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iš šešėlių sodo“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Miestelėnas bajoras“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Stiklinis žvėrynas“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Blogos mergaitės dienoraštis“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282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„</a:t>
                      </a:r>
                      <a:r>
                        <a:rPr lang="lt-LT" sz="1200" b="0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Ekvus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„Virtuali 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meilė“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*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Nuodai“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48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</a:t>
                      </a:r>
                      <a:r>
                        <a:rPr lang="fi-FI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„</a:t>
                      </a:r>
                      <a:r>
                        <a:rPr lang="fi-FI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Briedis Eugenijus, meilė </a:t>
                      </a:r>
                      <a:r>
                        <a:rPr lang="fi-FI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r</a:t>
                      </a:r>
                      <a:r>
                        <a:rPr lang="fi-FI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fi-FI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kiti reikalai“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68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„Teatralizuota 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istorijos </a:t>
                      </a:r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pamoka“</a:t>
                      </a:r>
                      <a:endParaRPr lang="lt-LT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509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effectLst/>
                          <a:latin typeface="+mn-lt"/>
                        </a:rPr>
                        <a:t>      * Premjeriniai spektakliai</a:t>
                      </a:r>
                      <a:r>
                        <a:rPr lang="lt-LT" sz="1200" b="0" i="0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lt-LT" sz="1200" b="1" i="0" u="none" strike="noStrike" dirty="0" smtClean="0">
                          <a:effectLst/>
                          <a:latin typeface="+mn-lt"/>
                        </a:rPr>
                        <a:t>                                                              IŠ VISO:</a:t>
                      </a:r>
                      <a:endParaRPr lang="lt-LT" sz="1200" b="1" i="0" u="none" strike="noStrike" dirty="0">
                        <a:effectLst/>
                        <a:latin typeface="+mn-lt"/>
                      </a:endParaRPr>
                    </a:p>
                  </a:txBody>
                  <a:tcPr marL="7246" marR="7246" marT="724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7246" marR="7246" marT="7246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9429</a:t>
                      </a:r>
                    </a:p>
                  </a:txBody>
                  <a:tcPr marL="7246" marR="7246" marT="7246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7246" marR="7246" marT="7246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7246" marR="7246" marT="7246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43766" y="457200"/>
            <a:ext cx="10684774" cy="866130"/>
          </a:xfrm>
        </p:spPr>
        <p:txBody>
          <a:bodyPr>
            <a:noAutofit/>
          </a:bodyPr>
          <a:lstStyle/>
          <a:p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POPULIARIAUSI 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27596" y="1323331"/>
            <a:ext cx="10515600" cy="50547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lt-LT" alt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VIENO SPEKTAKLIO </a:t>
            </a:r>
            <a:r>
              <a:rPr lang="lt-LT" sz="17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UŽDIRBTAS VID. </a:t>
            </a:r>
            <a:r>
              <a:rPr lang="lt-LT" sz="1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PAJAMAS </a:t>
            </a:r>
            <a:r>
              <a:rPr lang="lt-LT" sz="1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(teatre ir gastrolėse)</a:t>
            </a:r>
            <a:r>
              <a:rPr lang="lt-LT" sz="17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t-LT" sz="1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4302636"/>
              </p:ext>
            </p:extLst>
          </p:nvPr>
        </p:nvGraphicFramePr>
        <p:xfrm>
          <a:off x="743766" y="1718944"/>
          <a:ext cx="10606985" cy="5054417"/>
        </p:xfrm>
        <a:graphic>
          <a:graphicData uri="http://schemas.openxmlformats.org/drawingml/2006/table">
            <a:tbl>
              <a:tblPr/>
              <a:tblGrid>
                <a:gridCol w="5295589"/>
                <a:gridCol w="1707235"/>
                <a:gridCol w="1728312"/>
                <a:gridCol w="1875849"/>
              </a:tblGrid>
              <a:tr h="632370"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+mn-lt"/>
                        </a:rPr>
                        <a:t>Spektaklio pavadinimas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Gautos pajamos (</a:t>
                      </a:r>
                      <a:r>
                        <a:rPr lang="lt-LT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Eur</a:t>
                      </a:r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Parodytų spektaklių skaičius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Vieno spektaklio vid. pajamos (Eur)</a:t>
                      </a:r>
                    </a:p>
                  </a:txBody>
                  <a:tcPr marL="7608" marR="7608" marT="76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400" b="1" i="1" u="none" strike="noStrike" dirty="0">
                          <a:effectLst/>
                          <a:latin typeface="Times New Roman" panose="02020603050405020304" pitchFamily="18" charset="0"/>
                        </a:rPr>
                        <a:t>Dobilėlis penkialapis“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4792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599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DA9694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400" b="1" i="1" u="none" strike="noStrike" dirty="0">
                          <a:effectLst/>
                          <a:latin typeface="Times New Roman" panose="02020603050405020304" pitchFamily="18" charset="0"/>
                        </a:rPr>
                        <a:t>Meilė, džiazas ir velnias“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3518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586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DA9694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„Piršlybos“</a:t>
                      </a:r>
                      <a:endParaRPr lang="lt-LT" sz="1400" b="1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3045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508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DA9694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400" b="1" i="1" u="none" strike="noStrike" dirty="0">
                          <a:effectLst/>
                          <a:latin typeface="Times New Roman" panose="02020603050405020304" pitchFamily="18" charset="0"/>
                        </a:rPr>
                        <a:t>37 atvirukai“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3916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490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DA9694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„Mažylis </a:t>
                      </a:r>
                      <a:r>
                        <a:rPr lang="lt-LT" sz="1400" b="1" i="1" u="none" strike="noStrike" dirty="0">
                          <a:effectLst/>
                          <a:latin typeface="Times New Roman" panose="02020603050405020304" pitchFamily="18" charset="0"/>
                        </a:rPr>
                        <a:t>ir Karlsonas, kuris gyvena ant stogo“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4387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>
                          <a:effectLst/>
                          <a:latin typeface="Arial" panose="020B0604020202020204" pitchFamily="34" charset="0"/>
                        </a:rPr>
                        <a:t>439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DA9694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400" b="1" i="1" u="none" strike="noStrike" dirty="0">
                          <a:effectLst/>
                          <a:latin typeface="Times New Roman" panose="02020603050405020304" pitchFamily="18" charset="0"/>
                        </a:rPr>
                        <a:t>Ida iš šešėlių sodo“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820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410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DA9694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1" i="1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„</a:t>
                      </a:r>
                      <a:r>
                        <a:rPr lang="lt-LT" sz="1400" b="1" i="1" u="none" strike="noStrike" dirty="0">
                          <a:effectLst/>
                          <a:latin typeface="Times New Roman" panose="02020603050405020304" pitchFamily="18" charset="0"/>
                        </a:rPr>
                        <a:t>Miestelėnas bajoras“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1199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2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0" i="0" u="none" strike="noStrike" dirty="0">
                          <a:effectLst/>
                          <a:latin typeface="Arial" panose="020B0604020202020204" pitchFamily="34" charset="0"/>
                        </a:rPr>
                        <a:t>400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rgbClr val="DA9694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*   </a:t>
                      </a:r>
                      <a:r>
                        <a:rPr lang="fi-FI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„</a:t>
                      </a:r>
                      <a:r>
                        <a:rPr lang="fi-FI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Pilseliukai arba kas telefone gyvena...“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1894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379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Ten kur gyvena spalvos“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2772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347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Stiklinis žvėrynas“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1500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* 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Klounai, klouniukai ir Kalėdų senelis“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8894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287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Mikė Pūkuotukas“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1494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249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2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Ekvus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231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231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Karalaitė ant žirnio ir kitos pasakos“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1119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224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Blogos mergaitės dienoraštis“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1046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209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Virtuali meilė“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1249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208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b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*   „Nuodai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“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1630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181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892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</a:t>
                      </a:r>
                      <a:r>
                        <a:rPr lang="fi-FI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„</a:t>
                      </a:r>
                      <a:r>
                        <a:rPr lang="fi-FI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Briedis Eugenijus, meilė </a:t>
                      </a:r>
                      <a:r>
                        <a:rPr lang="fi-FI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r</a:t>
                      </a:r>
                      <a:r>
                        <a:rPr lang="fi-FI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fi-FI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kiti reikalai“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256">
                <a:tc>
                  <a:txBody>
                    <a:bodyPr/>
                    <a:lstStyle/>
                    <a:p>
                      <a:pPr algn="l" fontAlgn="ctr"/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      „Teatralizuota </a:t>
                      </a:r>
                      <a:r>
                        <a:rPr lang="lt-LT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istorijos </a:t>
                      </a:r>
                      <a:r>
                        <a:rPr lang="lt-LT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pamoka“</a:t>
                      </a:r>
                      <a:endParaRPr lang="lt-LT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0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50</a:t>
                      </a:r>
                      <a:endParaRPr lang="lt-L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784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400" b="0" i="0" u="none" strike="noStrike" dirty="0" smtClean="0">
                          <a:effectLst/>
                          <a:latin typeface="+mn-lt"/>
                        </a:rPr>
                        <a:t>* </a:t>
                      </a:r>
                      <a:r>
                        <a:rPr lang="lt-LT" sz="1400" b="0" i="1" u="none" strike="noStrike" dirty="0" smtClean="0">
                          <a:effectLst/>
                          <a:latin typeface="+mn-lt"/>
                        </a:rPr>
                        <a:t>Premjeriniai spektakliai                                                                  </a:t>
                      </a:r>
                      <a:r>
                        <a:rPr lang="lt-LT" sz="1400" b="0" i="0" u="none" strike="noStrike" dirty="0" smtClean="0">
                          <a:effectLst/>
                          <a:latin typeface="+mn-lt"/>
                        </a:rPr>
                        <a:t> </a:t>
                      </a:r>
                      <a:r>
                        <a:rPr lang="lt-LT" sz="14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Iš </a:t>
                      </a:r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viso</a:t>
                      </a:r>
                      <a:r>
                        <a:rPr lang="lt-LT" sz="14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:  </a:t>
                      </a:r>
                      <a:endParaRPr lang="lt-LT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43674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344</a:t>
                      </a:r>
                    </a:p>
                  </a:txBody>
                  <a:tcPr marL="9525" marR="9525" marT="9525" marB="0" anchor="ctr" anchorCtr="1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969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56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9835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SALĖS UŽIMTUMAS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6836804"/>
              </p:ext>
            </p:extLst>
          </p:nvPr>
        </p:nvGraphicFramePr>
        <p:xfrm>
          <a:off x="890016" y="1828799"/>
          <a:ext cx="10546080" cy="4738765"/>
        </p:xfrm>
        <a:graphic>
          <a:graphicData uri="http://schemas.openxmlformats.org/drawingml/2006/table">
            <a:tbl>
              <a:tblPr/>
              <a:tblGrid>
                <a:gridCol w="5670896"/>
                <a:gridCol w="1632112"/>
                <a:gridCol w="1659414"/>
                <a:gridCol w="1583658"/>
              </a:tblGrid>
              <a:tr h="632276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Rodiklis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lt-L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Pokytis  proc.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489389">
                <a:tc gridSpan="4">
                  <a:txBody>
                    <a:bodyPr/>
                    <a:lstStyle/>
                    <a:p>
                      <a:pPr algn="l" rtl="0" fontAlgn="b"/>
                      <a:r>
                        <a:rPr lang="lt-LT" sz="1400" b="1" i="1" u="none" strike="noStrike" dirty="0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Salės vietų skaičius – 159</a:t>
                      </a:r>
                      <a:r>
                        <a:rPr lang="lt-LT" sz="1400" b="0" i="0" u="none" strike="noStrike" dirty="0">
                          <a:solidFill>
                            <a:srgbClr val="3399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t-LT" sz="1400" b="1" i="1" u="none" strike="noStrike" dirty="0">
                        <a:solidFill>
                          <a:srgbClr val="548235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Turimų repertuarinių spektaklių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-9,5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Nauji spektakliai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-25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Suvaidinta spektaklių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-5,6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Vidutiniškai per mėnesį įvyko spektaklių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12,4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11,7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-5,6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Vidutiniškai per savaitę įvyko spektaklių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2,9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-6,5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Gastrolės šalyje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-52,4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Gastrolės užsienyje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t-LT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Žiūrovų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9429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9915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5,2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Vidutiniškai per mėnesį apsilankė žiūrovų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948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992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4,6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Vidutiniškai per savaitę apsilankė žiūrovų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237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248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4,6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Vidutiniškai per metus apsilankė proc. panevėžiečių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10,41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11,18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7,4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6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01425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Vidutinis salės užimtumas spektaklio metu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t-LT" sz="1400" b="1" i="0" u="none" strike="noStrike" dirty="0">
                          <a:effectLst/>
                          <a:latin typeface="Arial" panose="020B0604020202020204" pitchFamily="34" charset="0"/>
                        </a:rPr>
                        <a:t>10,4</a:t>
                      </a:r>
                    </a:p>
                  </a:txBody>
                  <a:tcPr marL="9525" marR="9525" marT="9525" marB="0" anchor="ctr" anchorCtr="1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0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9740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 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BENDRUOMENĖS UŽIMTUMAS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pattFill prst="smGrid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C00000"/>
                </a:solidFill>
                <a:latin typeface="Arial"/>
              </a:rPr>
              <a:t>Teatro jaunimo studija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FF9900"/>
                </a:solidFill>
                <a:latin typeface="Arial"/>
              </a:rPr>
              <a:t>		</a:t>
            </a:r>
            <a:endParaRPr lang="lt-LT" altLang="lt-LT" sz="3200" b="1" dirty="0" smtClean="0">
              <a:solidFill>
                <a:srgbClr val="FF9900"/>
              </a:solidFill>
              <a:latin typeface="Arial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None/>
            </a:pPr>
            <a:r>
              <a:rPr lang="lt-LT" altLang="lt-LT" sz="3200" b="1" dirty="0">
                <a:solidFill>
                  <a:srgbClr val="FF9900"/>
                </a:solidFill>
                <a:latin typeface="Arial"/>
              </a:rPr>
              <a:t>	</a:t>
            </a:r>
            <a:r>
              <a:rPr lang="lt-LT" altLang="lt-LT" sz="3200" b="1" dirty="0" smtClean="0">
                <a:solidFill>
                  <a:srgbClr val="FF9900"/>
                </a:solidFill>
                <a:latin typeface="Arial"/>
              </a:rPr>
              <a:t>						 </a:t>
            </a:r>
            <a:r>
              <a:rPr lang="lt-LT" altLang="lt-LT" sz="3200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2018    201</a:t>
            </a:r>
            <a:r>
              <a:rPr lang="en-GB" altLang="lt-LT" sz="3200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7</a:t>
            </a:r>
            <a:r>
              <a:rPr lang="lt-LT" altLang="lt-LT" sz="3200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Pokytis</a:t>
            </a:r>
            <a:endParaRPr lang="lt-LT" altLang="lt-LT" sz="3200" b="1" dirty="0">
              <a:solidFill>
                <a:schemeClr val="accent5">
                  <a:lumMod val="50000"/>
                </a:schemeClr>
              </a:solidFill>
              <a:latin typeface="Arial"/>
            </a:endParaRP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Repeticijų skaičius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	</a:t>
            </a:r>
            <a:r>
              <a:rPr lang="lt-LT" altLang="lt-LT" sz="2800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123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	       </a:t>
            </a:r>
            <a:r>
              <a:rPr lang="en-GB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108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         15</a:t>
            </a:r>
            <a:endParaRPr lang="lt-LT" altLang="lt-LT" sz="2800" b="1" dirty="0">
              <a:solidFill>
                <a:srgbClr val="C00000"/>
              </a:solidFill>
              <a:latin typeface="Arial"/>
            </a:endParaRP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Vid. dalyvių skaičius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b="1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12	       1</a:t>
            </a:r>
            <a:r>
              <a:rPr lang="en-GB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0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	    2</a:t>
            </a:r>
            <a:endParaRPr lang="lt-LT" altLang="lt-LT" sz="2800" b="1" dirty="0">
              <a:solidFill>
                <a:srgbClr val="C00000"/>
              </a:solidFill>
              <a:latin typeface="Arial"/>
            </a:endParaRPr>
          </a:p>
          <a:p>
            <a:pPr lvl="2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Uždirbta pajamų </a:t>
            </a:r>
            <a:r>
              <a:rPr lang="lt-LT" altLang="lt-LT" sz="2800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(Eur)</a:t>
            </a:r>
            <a:r>
              <a:rPr lang="lt-LT" altLang="lt-LT" sz="2800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	</a:t>
            </a:r>
            <a:r>
              <a:rPr lang="lt-LT" altLang="lt-LT" sz="2800" dirty="0" smtClean="0">
                <a:solidFill>
                  <a:schemeClr val="accent5">
                    <a:lumMod val="50000"/>
                  </a:schemeClr>
                </a:solidFill>
                <a:latin typeface="Arial"/>
              </a:rPr>
              <a:t>   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298	       </a:t>
            </a:r>
            <a:r>
              <a:rPr lang="en-GB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202</a:t>
            </a:r>
            <a:r>
              <a:rPr lang="lt-LT" altLang="lt-LT" sz="2800" b="1" dirty="0">
                <a:solidFill>
                  <a:schemeClr val="accent5">
                    <a:lumMod val="50000"/>
                  </a:schemeClr>
                </a:solidFill>
                <a:latin typeface="Arial"/>
              </a:rPr>
              <a:t>         </a:t>
            </a:r>
            <a:r>
              <a:rPr lang="lt-LT" altLang="lt-LT" sz="2800" b="1" dirty="0" smtClean="0">
                <a:solidFill>
                  <a:srgbClr val="C00000"/>
                </a:solidFill>
                <a:latin typeface="Arial"/>
              </a:rPr>
              <a:t>96</a:t>
            </a:r>
            <a:endParaRPr lang="lt-LT" altLang="lt-LT" sz="2800" b="1" dirty="0">
              <a:solidFill>
                <a:srgbClr val="C00000"/>
              </a:solidFill>
              <a:latin typeface="Arial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445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VEIKA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  <a:r>
              <a:rPr lang="en-GB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-201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064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228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838131"/>
            <a:ext cx="10515600" cy="4338832"/>
          </a:xfrm>
        </p:spPr>
        <p:txBody>
          <a:bodyPr/>
          <a:lstStyle/>
          <a:p>
            <a:pPr marL="0" indent="0" algn="ctr">
              <a:buNone/>
            </a:pP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Informacija parengta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pagal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</a:b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2018 m. įstaigos veiklos </a:t>
            </a:r>
            <a:endParaRPr lang="lt-LT" altLang="lt-LT" sz="5400" dirty="0" smtClean="0">
              <a:solidFill>
                <a:srgbClr val="5B9BD5">
                  <a:lumMod val="50000"/>
                </a:srgbClr>
              </a:solidFill>
              <a:latin typeface="Arial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mėnesio </a:t>
            </a:r>
            <a:r>
              <a:rPr lang="lt-LT" altLang="lt-LT" sz="5400" dirty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ataskaitų </a:t>
            </a:r>
            <a:r>
              <a:rPr lang="lt-LT" altLang="lt-LT" sz="5400" dirty="0" smtClean="0">
                <a:solidFill>
                  <a:srgbClr val="5B9BD5">
                    <a:lumMod val="50000"/>
                  </a:srgbClr>
                </a:solidFill>
                <a:latin typeface="Arial"/>
                <a:ea typeface="+mj-ea"/>
                <a:cs typeface="+mj-cs"/>
              </a:rPr>
              <a:t>duomenis</a:t>
            </a:r>
            <a:r>
              <a:rPr lang="lt-LT" altLang="lt-LT" sz="5400" dirty="0" smtClean="0">
                <a:solidFill>
                  <a:srgbClr val="FF9900"/>
                </a:solidFill>
                <a:latin typeface="Arial"/>
                <a:ea typeface="+mj-ea"/>
                <a:cs typeface="+mj-cs"/>
                <a:sym typeface="Wingdings" panose="05000000000000000000" pitchFamily="2" charset="2"/>
              </a:rPr>
              <a:t></a:t>
            </a:r>
            <a: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  <a:t/>
            </a:r>
            <a:br>
              <a:rPr lang="lt-LT" altLang="lt-LT" sz="1800" dirty="0">
                <a:solidFill>
                  <a:srgbClr val="FF9900"/>
                </a:solidFill>
                <a:latin typeface="Arial"/>
                <a:ea typeface="+mj-ea"/>
                <a:cs typeface="+mj-cs"/>
              </a:rPr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793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POKYTIS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urinio vietos rezervavimo ženklas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84996"/>
              </p:ext>
            </p:extLst>
          </p:nvPr>
        </p:nvGraphicFramePr>
        <p:xfrm>
          <a:off x="838200" y="1784436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0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SEZONIŠKUMO ĮTAKA VEIKLAI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I-IV ketv.</a:t>
            </a:r>
            <a:endParaRPr lang="lt-LT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urinio vietos rezervavimo ženkla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14504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420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VEIKLOS REZULTATŲ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POKYTIS </a:t>
            </a:r>
            <a: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 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8632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742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VEIKLA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4147686"/>
              </p:ext>
            </p:extLst>
          </p:nvPr>
        </p:nvGraphicFramePr>
        <p:xfrm>
          <a:off x="838200" y="1567544"/>
          <a:ext cx="10515600" cy="48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2074185"/>
              </p:ext>
            </p:extLst>
          </p:nvPr>
        </p:nvGraphicFramePr>
        <p:xfrm>
          <a:off x="838199" y="1567544"/>
          <a:ext cx="10797073" cy="4516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418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UŽDIRBTOS PAJAMOS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sz="2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66895"/>
              </p:ext>
            </p:extLst>
          </p:nvPr>
        </p:nvGraphicFramePr>
        <p:xfrm>
          <a:off x="838200" y="1576872"/>
          <a:ext cx="10515600" cy="4786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5878745"/>
              </p:ext>
            </p:extLst>
          </p:nvPr>
        </p:nvGraphicFramePr>
        <p:xfrm>
          <a:off x="838200" y="1576872"/>
          <a:ext cx="10694437" cy="4786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4855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RENGINIŲ LANKYTOJAI PAGAL SRITIS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51001"/>
              </p:ext>
            </p:extLst>
          </p:nvPr>
        </p:nvGraphicFramePr>
        <p:xfrm>
          <a:off x="845976" y="1856792"/>
          <a:ext cx="10515600" cy="4497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a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3380079"/>
              </p:ext>
            </p:extLst>
          </p:nvPr>
        </p:nvGraphicFramePr>
        <p:xfrm>
          <a:off x="845976" y="1614196"/>
          <a:ext cx="10723984" cy="4637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94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TEATRO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LANKYTOJŲ </a:t>
            </a:r>
            <a:r>
              <a:rPr lang="lt-LT" altLang="lt-LT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(SU BILIETAIS IR BE BILIETŲ)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SKAIČIAUS SANTYKIS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(proc.)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896148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59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280417"/>
            <a:ext cx="10515600" cy="1365504"/>
          </a:xfrm>
        </p:spPr>
        <p:txBody>
          <a:bodyPr>
            <a:normAutofit/>
          </a:bodyPr>
          <a:lstStyle/>
          <a:p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Teatras „Menas“</a:t>
            </a:r>
            <a:b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SPEKTAKLIAI</a:t>
            </a:r>
            <a: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urinio vietos rezervavimo ženklas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444281"/>
              </p:ext>
            </p:extLst>
          </p:nvPr>
        </p:nvGraphicFramePr>
        <p:xfrm>
          <a:off x="1138334" y="2472614"/>
          <a:ext cx="9778482" cy="2621900"/>
        </p:xfrm>
        <a:graphic>
          <a:graphicData uri="http://schemas.openxmlformats.org/drawingml/2006/table">
            <a:tbl>
              <a:tblPr/>
              <a:tblGrid>
                <a:gridCol w="4693299"/>
                <a:gridCol w="1698171"/>
                <a:gridCol w="1657684"/>
                <a:gridCol w="1729328"/>
              </a:tblGrid>
              <a:tr h="524380">
                <a:tc>
                  <a:txBody>
                    <a:bodyPr/>
                    <a:lstStyle/>
                    <a:p>
                      <a:pPr algn="l" fontAlgn="b"/>
                      <a:endParaRPr lang="lt-LT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1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Pokytis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52438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203864"/>
                        </a:buClr>
                        <a:buSzPts val="1400"/>
                        <a:buFont typeface="Arial" panose="020B0604020202020204" pitchFamily="34" charset="0"/>
                        <a:buNone/>
                      </a:pP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   Repertuarinių</a:t>
                      </a:r>
                      <a:r>
                        <a:rPr lang="lt-LT" sz="1400" b="0" i="0" u="none" strike="noStrike" baseline="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 spektaklių skaičius</a:t>
                      </a:r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38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203864"/>
                        </a:buClr>
                        <a:buSzPts val="1400"/>
                        <a:buFont typeface="Arial" panose="020B0604020202020204" pitchFamily="34" charset="0"/>
                        <a:buNone/>
                      </a:pPr>
                      <a:r>
                        <a:rPr lang="lt-LT" sz="1400" b="0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   Premjerinių spektaklių skaičius</a:t>
                      </a:r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38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203864"/>
                        </a:buClr>
                        <a:buSzPts val="1400"/>
                        <a:buFont typeface="Arial" panose="020B0604020202020204" pitchFamily="34" charset="0"/>
                        <a:buNone/>
                      </a:pPr>
                      <a:r>
                        <a:rPr lang="lt-LT" sz="1400" b="0" i="0" u="none" strike="noStrike" baseline="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   Parodytų teatre spektaklių skaičius</a:t>
                      </a:r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38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203864"/>
                        </a:buClr>
                        <a:buSzPts val="1400"/>
                        <a:buFont typeface="Arial" panose="020B0604020202020204" pitchFamily="34" charset="0"/>
                        <a:buNone/>
                      </a:pPr>
                      <a:r>
                        <a:rPr lang="lt-LT" sz="1400" b="0" i="0" u="none" strike="noStrike" baseline="0" dirty="0" smtClean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  Gastrolinių spektaklių skaičius</a:t>
                      </a:r>
                      <a:endParaRPr lang="lt-LT" sz="1400" b="0" i="0" u="none" strike="noStrike" dirty="0">
                        <a:solidFill>
                          <a:srgbClr val="203864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-11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6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17247</TotalTime>
  <Words>672</Words>
  <Application>Microsoft Office PowerPoint</Application>
  <PresentationFormat>Plačiaekranė</PresentationFormat>
  <Paragraphs>284</Paragraphs>
  <Slides>15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„Office“ tema</vt:lpstr>
      <vt:lpstr>2018 M. PANEVĖŽIO TEATRO „MENAS“ VEIKLA</vt:lpstr>
      <vt:lpstr>Teatras „Menas“ VEIKLOS REZULTATŲ POKYTIS  2014-2018 m. </vt:lpstr>
      <vt:lpstr>Teatras „Menas“ SEZONIŠKUMO ĮTAKA VEIKLAI 2018 m. I-IV ketv.</vt:lpstr>
      <vt:lpstr>Teatras „Menas“ VEIKLOS REZULTATŲ POKYTIS (proc.)  2017-2018 m. </vt:lpstr>
      <vt:lpstr>Teatras „Menas“ TEATRO VEIKLA PAGAL SRITIS (proc.) 2018 m.</vt:lpstr>
      <vt:lpstr>Teatras „Menas“ UŽDIRBTOS PAJAMOS  PAGAL SRITIS (proc.)  2018 m.</vt:lpstr>
      <vt:lpstr>Teatras „Menas“ RENGINIŲ LANKYTOJAI PAGAL SRITIS (proc.) 2018 m. </vt:lpstr>
      <vt:lpstr>Teatras „Menas“ TEATRO LANKYTOJŲ (SU BILIETAIS IR BE BILIETŲ) SKAIČIAUS SANTYKIS (proc.)  2014-2018 m. </vt:lpstr>
      <vt:lpstr>Teatras „Menas“ SPEKTAKLIAI 2017-2018 m. </vt:lpstr>
      <vt:lpstr>Teatras „Menas“ POPULIARIAUSI SPEKTAKLIAI 2018 m.</vt:lpstr>
      <vt:lpstr>Teatras „Menas“ POPULIARIAUSI SPEKTAKLIAI 2018 m.</vt:lpstr>
      <vt:lpstr>Teatras „Menas“ SALĖS UŽIMTUMAS 2018 m. </vt:lpstr>
      <vt:lpstr>Teatras „Menas“  BENDRUOMENĖS UŽIMTUMAS 2017-2018 m.</vt:lpstr>
      <vt:lpstr>Teatras „Menas“ PROJEKTINĖ VEIKA 2014-2018 m. 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706</cp:revision>
  <cp:lastPrinted>2019-02-05T08:55:01Z</cp:lastPrinted>
  <dcterms:created xsi:type="dcterms:W3CDTF">2015-01-27T06:14:45Z</dcterms:created>
  <dcterms:modified xsi:type="dcterms:W3CDTF">2019-02-06T13:59:46Z</dcterms:modified>
</cp:coreProperties>
</file>