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charts/chart2.xml" ContentType="application/vnd.openxmlformats-officedocument.drawingml.chart+xml"/>
  <Override PartName="/ppt/theme/themeOverride2.xml" ContentType="application/vnd.openxmlformats-officedocument.themeOverride+xml"/>
  <Override PartName="/ppt/charts/chart3.xml" ContentType="application/vnd.openxmlformats-officedocument.drawingml.chart+xml"/>
  <Override PartName="/ppt/theme/themeOverride3.xml" ContentType="application/vnd.openxmlformats-officedocument.themeOverride+xml"/>
  <Override PartName="/ppt/charts/chart4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4.xml" ContentType="application/vnd.openxmlformats-officedocument.themeOverride+xml"/>
  <Override PartName="/ppt/charts/chart5.xml" ContentType="application/vnd.openxmlformats-officedocument.drawingml.chart+xml"/>
  <Override PartName="/ppt/theme/themeOverride5.xml" ContentType="application/vnd.openxmlformats-officedocument.themeOverride+xml"/>
  <Override PartName="/ppt/charts/chart6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theme/themeOverride6.xml" ContentType="application/vnd.openxmlformats-officedocument.themeOverride+xml"/>
  <Override PartName="/ppt/charts/chart7.xml" ContentType="application/vnd.openxmlformats-officedocument.drawingml.chart+xml"/>
  <Override PartName="/ppt/theme/themeOverride7.xml" ContentType="application/vnd.openxmlformats-officedocument.themeOverride+xml"/>
  <Override PartName="/ppt/charts/chart8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theme/themeOverride8.xml" ContentType="application/vnd.openxmlformats-officedocument.themeOverride+xml"/>
  <Override PartName="/ppt/charts/chart9.xml" ContentType="application/vnd.openxmlformats-officedocument.drawingml.chart+xml"/>
  <Override PartName="/ppt/theme/themeOverride9.xml" ContentType="application/vnd.openxmlformats-officedocument.themeOverride+xml"/>
  <Override PartName="/ppt/charts/chart10.xml" ContentType="application/vnd.openxmlformats-officedocument.drawingml.chart+xml"/>
  <Override PartName="/ppt/theme/themeOverride10.xml" ContentType="application/vnd.openxmlformats-officedocument.themeOverride+xml"/>
  <Override PartName="/ppt/charts/chart11.xml" ContentType="application/vnd.openxmlformats-officedocument.drawingml.chart+xml"/>
  <Override PartName="/ppt/theme/themeOverride1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handoutMasterIdLst>
    <p:handoutMasterId r:id="rId18"/>
  </p:handoutMasterIdLst>
  <p:sldIdLst>
    <p:sldId id="314" r:id="rId2"/>
    <p:sldId id="305" r:id="rId3"/>
    <p:sldId id="303" r:id="rId4"/>
    <p:sldId id="308" r:id="rId5"/>
    <p:sldId id="306" r:id="rId6"/>
    <p:sldId id="302" r:id="rId7"/>
    <p:sldId id="307" r:id="rId8"/>
    <p:sldId id="317" r:id="rId9"/>
    <p:sldId id="318" r:id="rId10"/>
    <p:sldId id="326" r:id="rId11"/>
    <p:sldId id="327" r:id="rId12"/>
    <p:sldId id="321" r:id="rId13"/>
    <p:sldId id="320" r:id="rId14"/>
    <p:sldId id="323" r:id="rId15"/>
    <p:sldId id="328" r:id="rId16"/>
  </p:sldIdLst>
  <p:sldSz cx="12192000" cy="6858000"/>
  <p:notesSz cx="7010400" cy="9296400"/>
  <p:defaultTextStyle>
    <a:defPPr>
      <a:defRPr lang="lt-L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Numatytoji sekcija" id="{598C4E47-5946-46DB-B003-F0F983D0FBBE}">
          <p14:sldIdLst>
            <p14:sldId id="314"/>
            <p14:sldId id="305"/>
            <p14:sldId id="303"/>
            <p14:sldId id="308"/>
            <p14:sldId id="306"/>
            <p14:sldId id="302"/>
            <p14:sldId id="307"/>
            <p14:sldId id="317"/>
            <p14:sldId id="318"/>
            <p14:sldId id="326"/>
            <p14:sldId id="327"/>
            <p14:sldId id="321"/>
            <p14:sldId id="320"/>
            <p14:sldId id="323"/>
            <p14:sldId id="328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A9694"/>
    <a:srgbClr val="FF66CC"/>
    <a:srgbClr val="FF9933"/>
    <a:srgbClr val="CC9900"/>
    <a:srgbClr val="FFCC99"/>
    <a:srgbClr val="CCFF66"/>
    <a:srgbClr val="E6E100"/>
    <a:srgbClr val="C4BF00"/>
    <a:srgbClr val="DAD500"/>
    <a:srgbClr val="E5F5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Vidutinis stilius 2 – paryškinima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75DCB02-9BB8-47FD-8907-85C794F793BA}" styleName="Teminis stilius 1 – paryškinimas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8" d="100"/>
          <a:sy n="78" d="100"/>
        </p:scale>
        <p:origin x="600" y="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Danguole2\Desktop\1_%20VEIKLOS%20ATASKAITOS\2018\4_TM_2018.xlsx" TargetMode="External"/><Relationship Id="rId1" Type="http://schemas.openxmlformats.org/officeDocument/2006/relationships/themeOverride" Target="../theme/themeOverride1.xml"/></Relationships>
</file>

<file path=ppt/charts/_rels/chart10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Danguole2\Desktop\1_%20VEIKLOS%20ATASKAITOS\2018\4_TM_2018.xlsx" TargetMode="External"/><Relationship Id="rId1" Type="http://schemas.openxmlformats.org/officeDocument/2006/relationships/themeOverride" Target="../theme/themeOverride10.xml"/></Relationships>
</file>

<file path=ppt/charts/_rels/chart11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Danguole2\Desktop\1_%20VEIKLOS%20ATASKAITOS\2018\2018_Projektin&#279;%20veikla_2019-02-05.xls" TargetMode="External"/><Relationship Id="rId1" Type="http://schemas.openxmlformats.org/officeDocument/2006/relationships/themeOverride" Target="../theme/themeOverride11.xm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Danguole2\Desktop\1_%20VEIKLOS%20ATASKAITOS\2018\4_TM_2018.xlsx" TargetMode="External"/><Relationship Id="rId1" Type="http://schemas.openxmlformats.org/officeDocument/2006/relationships/themeOverride" Target="../theme/themeOverride2.xml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Danguole2\Desktop\1_%20VEIKLOS%20ATASKAITOS\2018\4_TM_2018.xlsx" TargetMode="External"/><Relationship Id="rId1" Type="http://schemas.openxmlformats.org/officeDocument/2006/relationships/themeOverride" Target="../theme/themeOverrid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4.xm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oleObject" Target="file:///C:\Users\Danguole2\Desktop\1_%20VEIKLOS%20ATASKAITOS\2014_&#302;staig&#371;%20veiklos%20ataskaitos\4_TM_2014.xls" TargetMode="External"/></Relationships>
</file>

<file path=ppt/charts/_rels/chart5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Danguole2\Desktop\1_%20VEIKLOS%20ATASKAITOS\2018\4_TM_2018.xlsx" TargetMode="External"/><Relationship Id="rId1" Type="http://schemas.openxmlformats.org/officeDocument/2006/relationships/themeOverride" Target="../theme/themeOverrid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6.xml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oleObject" Target="file:///C:\Users\Danguole2\Desktop\1_%20VEIKLOS%20ATASKAITOS\2014_&#302;staig&#371;%20veiklos%20ataskaitos\4_TM_2014.xls" TargetMode="External"/></Relationships>
</file>

<file path=ppt/charts/_rels/chart7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Danguole2\Desktop\1_%20VEIKLOS%20ATASKAITOS\2018\4_TM_2018.xlsx" TargetMode="External"/><Relationship Id="rId1" Type="http://schemas.openxmlformats.org/officeDocument/2006/relationships/themeOverride" Target="../theme/themeOverrid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8.xml"/><Relationship Id="rId2" Type="http://schemas.microsoft.com/office/2011/relationships/chartColorStyle" Target="colors3.xml"/><Relationship Id="rId1" Type="http://schemas.microsoft.com/office/2011/relationships/chartStyle" Target="style3.xml"/><Relationship Id="rId4" Type="http://schemas.openxmlformats.org/officeDocument/2006/relationships/oleObject" Target="file:///C:\Users\Danguole2\Desktop\1_%20VEIKLOS%20ATASKAITOS\2014_&#302;staig&#371;%20veiklos%20ataskaitos\4_TM_2014.xls" TargetMode="External"/></Relationships>
</file>

<file path=ppt/charts/_rels/chart9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Danguole2\Desktop\1_%20VEIKLOS%20ATASKAITOS\2018\4_TM_2018.xlsx" TargetMode="External"/><Relationship Id="rId1" Type="http://schemas.openxmlformats.org/officeDocument/2006/relationships/themeOverride" Target="../theme/themeOverrid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view3D>
      <c:rotX val="15"/>
      <c:rotY val="20"/>
      <c:depthPercent val="100"/>
      <c:rAngAx val="1"/>
    </c:view3D>
    <c:floor>
      <c:thickness val="0"/>
      <c:spPr>
        <a:solidFill>
          <a:srgbClr val="FFFFCC"/>
        </a:solidFill>
        <a:ln w="9525">
          <a:noFill/>
        </a:ln>
      </c:spPr>
    </c:floor>
    <c:sideWall>
      <c:thickness val="0"/>
      <c:spPr>
        <a:solidFill>
          <a:srgbClr val="FFFFCC"/>
        </a:solidFill>
        <a:ln w="25400">
          <a:noFill/>
        </a:ln>
      </c:spPr>
    </c:sideWall>
    <c:backWall>
      <c:thickness val="0"/>
      <c:spPr>
        <a:solidFill>
          <a:srgbClr val="FFFFCC"/>
        </a:solidFill>
        <a:ln w="25400">
          <a:noFill/>
        </a:ln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TM_2018!$J$17</c:f>
              <c:strCache>
                <c:ptCount val="1"/>
                <c:pt idx="0">
                  <c:v>2014</c:v>
                </c:pt>
              </c:strCache>
            </c:strRef>
          </c:tx>
          <c:spPr>
            <a:solidFill>
              <a:srgbClr val="4F81BD"/>
            </a:solidFill>
            <a:ln w="25400">
              <a:noFill/>
            </a:ln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Lbls>
            <c:dLbl>
              <c:idx val="0"/>
              <c:layout>
                <c:manualLayout>
                  <c:x val="1.6908212560386472E-2"/>
                  <c:y val="-3.21050674528156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0"/>
                  <c:y val="-2.626778246139463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1.4303986458214462E-2"/>
                  <c:y val="-1.2177863452574817E-2"/>
                </c:manualLayout>
              </c:layout>
              <c:spPr>
                <a:noFill/>
                <a:ln w="25400">
                  <a:noFill/>
                </a:ln>
              </c:spPr>
              <c:txPr>
                <a:bodyPr rot="0" vert="horz"/>
                <a:lstStyle/>
                <a:p>
                  <a:pPr algn="ctr">
                    <a:defRPr sz="1200" b="0" i="0" u="none" strike="noStrike" baseline="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</a:defRPr>
                  </a:pPr>
                  <a:endParaRPr lang="lt-LT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 w="25400">
                <a:noFill/>
              </a:ln>
            </c:spPr>
            <c:txPr>
              <a:bodyPr rot="0" vert="horz" wrap="square" lIns="38100" tIns="19050" rIns="38100" bIns="19050" anchor="ctr">
                <a:spAutoFit/>
              </a:bodyPr>
              <a:lstStyle/>
              <a:p>
                <a:pPr algn="ctr">
                  <a:defRPr sz="1200" b="0" i="0" u="none" strike="noStrike" baseline="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TM_2018!$I$18:$I$20</c:f>
              <c:strCache>
                <c:ptCount val="3"/>
                <c:pt idx="0">
                  <c:v>Renginių skaičius</c:v>
                </c:pt>
                <c:pt idx="1">
                  <c:v>Pajamos Eur</c:v>
                </c:pt>
                <c:pt idx="2">
                  <c:v>Renginių lankytojų skaičius </c:v>
                </c:pt>
              </c:strCache>
            </c:strRef>
          </c:cat>
          <c:val>
            <c:numRef>
              <c:f>TM_2018!$J$18:$J$20</c:f>
              <c:numCache>
                <c:formatCode>0.0</c:formatCode>
                <c:ptCount val="3"/>
                <c:pt idx="0" formatCode="General">
                  <c:v>240</c:v>
                </c:pt>
                <c:pt idx="1">
                  <c:v>39686.631139944395</c:v>
                </c:pt>
                <c:pt idx="2" formatCode="General">
                  <c:v>15676</c:v>
                </c:pt>
              </c:numCache>
            </c:numRef>
          </c:val>
        </c:ser>
        <c:ser>
          <c:idx val="1"/>
          <c:order val="1"/>
          <c:tx>
            <c:strRef>
              <c:f>TM_2018!$K$17</c:f>
              <c:strCache>
                <c:ptCount val="1"/>
                <c:pt idx="0">
                  <c:v>2015</c:v>
                </c:pt>
              </c:strCache>
            </c:strRef>
          </c:tx>
          <c:spPr>
            <a:solidFill>
              <a:srgbClr val="FFC000"/>
            </a:solidFill>
            <a:ln w="25400">
              <a:noFill/>
            </a:ln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Lbls>
            <c:dLbl>
              <c:idx val="0"/>
              <c:layout>
                <c:manualLayout>
                  <c:x val="1.5700483091787395E-2"/>
                  <c:y val="-3.21050674528156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1.2077294685990338E-2"/>
                  <c:y val="-8.755927487131543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1.6577846247479936E-2"/>
                  <c:y val="-1.4593212478552574E-2"/>
                </c:manualLayout>
              </c:layout>
              <c:spPr>
                <a:noFill/>
                <a:ln w="25400">
                  <a:noFill/>
                </a:ln>
              </c:spPr>
              <c:txPr>
                <a:bodyPr rot="0" vert="horz"/>
                <a:lstStyle/>
                <a:p>
                  <a:pPr algn="ctr">
                    <a:defRPr sz="1200" b="0" i="0" u="none" strike="noStrike" baseline="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</a:defRPr>
                  </a:pPr>
                  <a:endParaRPr lang="lt-LT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 w="25400">
                <a:noFill/>
              </a:ln>
            </c:spPr>
            <c:txPr>
              <a:bodyPr rot="0" vert="horz" wrap="square" lIns="38100" tIns="19050" rIns="38100" bIns="19050" anchor="ctr">
                <a:spAutoFit/>
              </a:bodyPr>
              <a:lstStyle/>
              <a:p>
                <a:pPr algn="ctr">
                  <a:defRPr sz="1200" b="0" i="0" u="none" strike="noStrike" baseline="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TM_2018!$I$18:$I$20</c:f>
              <c:strCache>
                <c:ptCount val="3"/>
                <c:pt idx="0">
                  <c:v>Renginių skaičius</c:v>
                </c:pt>
                <c:pt idx="1">
                  <c:v>Pajamos Eur</c:v>
                </c:pt>
                <c:pt idx="2">
                  <c:v>Renginių lankytojų skaičius </c:v>
                </c:pt>
              </c:strCache>
            </c:strRef>
          </c:cat>
          <c:val>
            <c:numRef>
              <c:f>TM_2018!$K$18:$K$20</c:f>
              <c:numCache>
                <c:formatCode>0.0</c:formatCode>
                <c:ptCount val="3"/>
                <c:pt idx="0" formatCode="General">
                  <c:v>234</c:v>
                </c:pt>
                <c:pt idx="1">
                  <c:v>38888.300000000003</c:v>
                </c:pt>
                <c:pt idx="2" formatCode="General">
                  <c:v>14951</c:v>
                </c:pt>
              </c:numCache>
            </c:numRef>
          </c:val>
        </c:ser>
        <c:ser>
          <c:idx val="2"/>
          <c:order val="2"/>
          <c:tx>
            <c:strRef>
              <c:f>TM_2018!$L$17</c:f>
              <c:strCache>
                <c:ptCount val="1"/>
                <c:pt idx="0">
                  <c:v>2016</c:v>
                </c:pt>
              </c:strCache>
            </c:strRef>
          </c:tx>
          <c:spPr>
            <a:solidFill>
              <a:srgbClr val="9BBB59"/>
            </a:solidFill>
            <a:ln w="25400">
              <a:noFill/>
            </a:ln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Lbls>
            <c:dLbl>
              <c:idx val="0"/>
              <c:layout>
                <c:manualLayout>
                  <c:x val="1.0869565217391304E-2"/>
                  <c:y val="-3.21050674528156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-6.0386473429952575E-3"/>
                  <c:y val="-1.75118549742630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1.7880006846970217E-2"/>
                  <c:y val="-1.4593212478552574E-2"/>
                </c:manualLayout>
              </c:layout>
              <c:spPr>
                <a:noFill/>
                <a:ln w="25400">
                  <a:noFill/>
                </a:ln>
              </c:spPr>
              <c:txPr>
                <a:bodyPr rot="0" vert="horz"/>
                <a:lstStyle/>
                <a:p>
                  <a:pPr algn="ctr">
                    <a:defRPr sz="1200" b="0" i="0" u="none" strike="noStrike" baseline="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</a:defRPr>
                  </a:pPr>
                  <a:endParaRPr lang="lt-LT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 w="25400">
                <a:noFill/>
              </a:ln>
            </c:spPr>
            <c:txPr>
              <a:bodyPr rot="0" vert="horz" wrap="square" lIns="38100" tIns="19050" rIns="38100" bIns="19050" anchor="ctr">
                <a:spAutoFit/>
              </a:bodyPr>
              <a:lstStyle/>
              <a:p>
                <a:pPr algn="ctr">
                  <a:defRPr sz="1200" b="0" i="0" u="none" strike="noStrike" baseline="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TM_2018!$I$18:$I$20</c:f>
              <c:strCache>
                <c:ptCount val="3"/>
                <c:pt idx="0">
                  <c:v>Renginių skaičius</c:v>
                </c:pt>
                <c:pt idx="1">
                  <c:v>Pajamos Eur</c:v>
                </c:pt>
                <c:pt idx="2">
                  <c:v>Renginių lankytojų skaičius </c:v>
                </c:pt>
              </c:strCache>
            </c:strRef>
          </c:cat>
          <c:val>
            <c:numRef>
              <c:f>TM_2018!$L$18:$L$20</c:f>
              <c:numCache>
                <c:formatCode>0.0</c:formatCode>
                <c:ptCount val="3"/>
                <c:pt idx="0" formatCode="General">
                  <c:v>236</c:v>
                </c:pt>
                <c:pt idx="1">
                  <c:v>45280.53</c:v>
                </c:pt>
                <c:pt idx="2" formatCode="General">
                  <c:v>14997</c:v>
                </c:pt>
              </c:numCache>
            </c:numRef>
          </c:val>
        </c:ser>
        <c:ser>
          <c:idx val="3"/>
          <c:order val="3"/>
          <c:tx>
            <c:strRef>
              <c:f>TM_2018!$M$17</c:f>
              <c:strCache>
                <c:ptCount val="1"/>
                <c:pt idx="0">
                  <c:v>2017</c:v>
                </c:pt>
              </c:strCache>
            </c:strRef>
          </c:tx>
          <c:spPr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Lbls>
            <c:dLbl>
              <c:idx val="0"/>
              <c:layout>
                <c:manualLayout>
                  <c:x val="1.3285024154589327E-2"/>
                  <c:y val="-3.21050674528156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1.932367149758454E-2"/>
                  <c:y val="-2.043049746997360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1.6908212560386472E-2"/>
                  <c:y val="-8.755927487131651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vert="horz" wrap="square" lIns="38100" tIns="19050" rIns="38100" bIns="19050" anchor="ctr">
                <a:spAutoFit/>
              </a:bodyPr>
              <a:lstStyle/>
              <a:p>
                <a:pPr>
                  <a:defRPr sz="1200"/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TM_2018!$I$18:$I$20</c:f>
              <c:strCache>
                <c:ptCount val="3"/>
                <c:pt idx="0">
                  <c:v>Renginių skaičius</c:v>
                </c:pt>
                <c:pt idx="1">
                  <c:v>Pajamos Eur</c:v>
                </c:pt>
                <c:pt idx="2">
                  <c:v>Renginių lankytojų skaičius </c:v>
                </c:pt>
              </c:strCache>
            </c:strRef>
          </c:cat>
          <c:val>
            <c:numRef>
              <c:f>TM_2018!$M$18:$M$20</c:f>
              <c:numCache>
                <c:formatCode>0</c:formatCode>
                <c:ptCount val="3"/>
                <c:pt idx="0" formatCode="General">
                  <c:v>281</c:v>
                </c:pt>
                <c:pt idx="1">
                  <c:v>54034</c:v>
                </c:pt>
                <c:pt idx="2" formatCode="General">
                  <c:v>16126</c:v>
                </c:pt>
              </c:numCache>
            </c:numRef>
          </c:val>
        </c:ser>
        <c:ser>
          <c:idx val="4"/>
          <c:order val="4"/>
          <c:tx>
            <c:strRef>
              <c:f>TM_2018!$N$17</c:f>
              <c:strCache>
                <c:ptCount val="1"/>
                <c:pt idx="0">
                  <c:v>2018</c:v>
                </c:pt>
              </c:strCache>
            </c:strRef>
          </c:tx>
          <c:spPr>
            <a:solidFill>
              <a:srgbClr val="C00000"/>
            </a:solidFill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Lbls>
            <c:dLbl>
              <c:idx val="0"/>
              <c:layout>
                <c:manualLayout>
                  <c:x val="1.3285024154589327E-2"/>
                  <c:y val="-2.918642495710514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1.6908212560386472E-2"/>
                  <c:y val="-2.043049746997363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1.932367149758454E-2"/>
                  <c:y val="-1.167456998284216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vert="horz" wrap="square" lIns="38100" tIns="19050" rIns="38100" bIns="19050" anchor="ctr">
                <a:spAutoFit/>
              </a:bodyPr>
              <a:lstStyle/>
              <a:p>
                <a:pPr>
                  <a:defRPr sz="1200"/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TM_2018!$I$18:$I$20</c:f>
              <c:strCache>
                <c:ptCount val="3"/>
                <c:pt idx="0">
                  <c:v>Renginių skaičius</c:v>
                </c:pt>
                <c:pt idx="1">
                  <c:v>Pajamos Eur</c:v>
                </c:pt>
                <c:pt idx="2">
                  <c:v>Renginių lankytojų skaičius </c:v>
                </c:pt>
              </c:strCache>
            </c:strRef>
          </c:cat>
          <c:val>
            <c:numRef>
              <c:f>TM_2018!$N$18:$N$20</c:f>
              <c:numCache>
                <c:formatCode>0</c:formatCode>
                <c:ptCount val="3"/>
                <c:pt idx="0" formatCode="General">
                  <c:v>268</c:v>
                </c:pt>
                <c:pt idx="1">
                  <c:v>44886</c:v>
                </c:pt>
                <c:pt idx="2" formatCode="General">
                  <c:v>13803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-56050112"/>
        <c:axId val="-56037600"/>
        <c:axId val="0"/>
      </c:bar3DChart>
      <c:catAx>
        <c:axId val="-5605011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ln w="9525">
            <a:noFill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333333"/>
                </a:solidFill>
                <a:latin typeface="Calibri"/>
                <a:ea typeface="Calibri"/>
                <a:cs typeface="Calibri"/>
              </a:defRPr>
            </a:pPr>
            <a:endParaRPr lang="lt-LT"/>
          </a:p>
        </c:txPr>
        <c:crossAx val="-56037600"/>
        <c:crosses val="autoZero"/>
        <c:auto val="1"/>
        <c:lblAlgn val="ctr"/>
        <c:lblOffset val="100"/>
        <c:noMultiLvlLbl val="0"/>
      </c:catAx>
      <c:valAx>
        <c:axId val="-5603760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ln w="9525">
            <a:noFill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333333"/>
                </a:solidFill>
                <a:latin typeface="Calibri"/>
                <a:ea typeface="Calibri"/>
                <a:cs typeface="Calibri"/>
              </a:defRPr>
            </a:pPr>
            <a:endParaRPr lang="lt-LT"/>
          </a:p>
        </c:txPr>
        <c:crossAx val="-56050112"/>
        <c:crosses val="autoZero"/>
        <c:crossBetween val="between"/>
      </c:valAx>
      <c:spPr>
        <a:noFill/>
        <a:ln w="25400">
          <a:noFill/>
        </a:ln>
      </c:spPr>
    </c:plotArea>
    <c:legend>
      <c:legendPos val="b"/>
      <c:layout>
        <c:manualLayout>
          <c:xMode val="edge"/>
          <c:yMode val="edge"/>
          <c:x val="0.24234812566724009"/>
          <c:y val="0.88850503062117236"/>
          <c:w val="0.53725075126478761"/>
          <c:h val="8.3717191601049873E-2"/>
        </c:manualLayout>
      </c:layout>
      <c:overlay val="0"/>
      <c:spPr>
        <a:noFill/>
        <a:ln w="25400">
          <a:noFill/>
        </a:ln>
      </c:spPr>
      <c:txPr>
        <a:bodyPr/>
        <a:lstStyle/>
        <a:p>
          <a:pPr>
            <a:defRPr sz="1600" b="0" i="0" u="none" strike="noStrike" baseline="0">
              <a:solidFill>
                <a:srgbClr val="333333"/>
              </a:solidFill>
              <a:latin typeface="Calibri"/>
              <a:ea typeface="Calibri"/>
              <a:cs typeface="Calibri"/>
            </a:defRPr>
          </a:pPr>
          <a:endParaRPr lang="lt-LT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lt-LT"/>
    </a:p>
  </c:txPr>
  <c:externalData r:id="rId2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4.9243219597550306E-2"/>
          <c:y val="3.9532897697214055E-2"/>
          <c:w val="0.93747175624786028"/>
          <c:h val="0.68288742451172491"/>
        </c:manualLayout>
      </c:layout>
      <c:lineChart>
        <c:grouping val="standard"/>
        <c:varyColors val="0"/>
        <c:ser>
          <c:idx val="0"/>
          <c:order val="0"/>
          <c:tx>
            <c:strRef>
              <c:f>TM_2018!$I$46</c:f>
              <c:strCache>
                <c:ptCount val="1"/>
                <c:pt idx="0">
                  <c:v>Renginių lankytojų skaičius (su bilietais)</c:v>
                </c:pt>
              </c:strCache>
            </c:strRef>
          </c:tx>
          <c:spPr>
            <a:ln w="38100" cap="rnd">
              <a:solidFill>
                <a:srgbClr val="5B9BD5"/>
              </a:solidFill>
              <a:round/>
            </a:ln>
            <a:effectLst/>
          </c:spPr>
          <c:marker>
            <c:symbol val="circle"/>
            <c:size val="6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dLbls>
            <c:dLbl>
              <c:idx val="0"/>
              <c:layout>
                <c:manualLayout>
                  <c:x val="-1.9438453345505726E-2"/>
                  <c:y val="-3.5154933953648278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 w="2540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400" b="0" i="0" u="none" strike="noStrike" baseline="0">
                    <a:solidFill>
                      <a:srgbClr val="333333"/>
                    </a:solidFill>
                    <a:latin typeface="Calibri"/>
                    <a:ea typeface="Calibri"/>
                    <a:cs typeface="Calibri"/>
                  </a:defRPr>
                </a:pPr>
                <a:endParaRPr lang="lt-LT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TM_2018!$J$45:$N$45</c:f>
              <c:numCache>
                <c:formatCode>General</c:formatCode>
                <c:ptCount val="5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</c:numCache>
            </c:numRef>
          </c:cat>
          <c:val>
            <c:numRef>
              <c:f>TM_2018!$J$46:$N$46</c:f>
              <c:numCache>
                <c:formatCode>0</c:formatCode>
                <c:ptCount val="5"/>
                <c:pt idx="0">
                  <c:v>93</c:v>
                </c:pt>
                <c:pt idx="1">
                  <c:v>95</c:v>
                </c:pt>
                <c:pt idx="2">
                  <c:v>90.431419617256779</c:v>
                </c:pt>
                <c:pt idx="3">
                  <c:v>94.865434701723927</c:v>
                </c:pt>
                <c:pt idx="4">
                  <c:v>90.473085561109897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TM_2018!$I$47</c:f>
              <c:strCache>
                <c:ptCount val="1"/>
                <c:pt idx="0">
                  <c:v>Renginių lankytojų skaičius (be bilietų)</c:v>
                </c:pt>
              </c:strCache>
            </c:strRef>
          </c:tx>
          <c:spPr>
            <a:ln w="38100" cap="rnd">
              <a:solidFill>
                <a:srgbClr val="ED7D31"/>
              </a:solidFill>
              <a:round/>
            </a:ln>
            <a:effectLst/>
          </c:spPr>
          <c:marker>
            <c:symbol val="circle"/>
            <c:size val="6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dLbls>
            <c:spPr>
              <a:noFill/>
              <a:ln w="2540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400" b="0" i="0" u="none" strike="noStrike" baseline="0">
                    <a:solidFill>
                      <a:srgbClr val="333333"/>
                    </a:solidFill>
                    <a:latin typeface="Calibri"/>
                    <a:ea typeface="Calibri"/>
                    <a:cs typeface="Calibri"/>
                  </a:defRPr>
                </a:pPr>
                <a:endParaRPr lang="lt-LT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TM_2018!$J$45:$N$45</c:f>
              <c:numCache>
                <c:formatCode>General</c:formatCode>
                <c:ptCount val="5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</c:numCache>
            </c:numRef>
          </c:cat>
          <c:val>
            <c:numRef>
              <c:f>TM_2018!$J$47:$N$47</c:f>
              <c:numCache>
                <c:formatCode>0</c:formatCode>
                <c:ptCount val="5"/>
                <c:pt idx="0">
                  <c:v>7</c:v>
                </c:pt>
                <c:pt idx="1">
                  <c:v>5</c:v>
                </c:pt>
                <c:pt idx="2">
                  <c:v>9.5685803827432157</c:v>
                </c:pt>
                <c:pt idx="3">
                  <c:v>5.1345652982760761</c:v>
                </c:pt>
                <c:pt idx="4">
                  <c:v>9.5269144388900955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-56049568"/>
        <c:axId val="-56048480"/>
      </c:lineChart>
      <c:catAx>
        <c:axId val="-5604956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vert="horz"/>
          <a:lstStyle/>
          <a:p>
            <a:pPr>
              <a:defRPr sz="1600" b="1" i="0" u="none" strike="noStrike" baseline="0">
                <a:solidFill>
                  <a:srgbClr val="333333"/>
                </a:solidFill>
                <a:latin typeface="Calibri"/>
                <a:ea typeface="Calibri"/>
                <a:cs typeface="Calibri"/>
              </a:defRPr>
            </a:pPr>
            <a:endParaRPr lang="lt-LT"/>
          </a:p>
        </c:txPr>
        <c:crossAx val="-56048480"/>
        <c:crosses val="autoZero"/>
        <c:auto val="1"/>
        <c:lblAlgn val="ctr"/>
        <c:lblOffset val="100"/>
        <c:noMultiLvlLbl val="0"/>
      </c:catAx>
      <c:valAx>
        <c:axId val="-5604848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" sourceLinked="1"/>
        <c:majorTickMark val="none"/>
        <c:minorTickMark val="none"/>
        <c:tickLblPos val="nextTo"/>
        <c:spPr>
          <a:ln w="9525">
            <a:noFill/>
          </a:ln>
        </c:spPr>
        <c:txPr>
          <a:bodyPr rot="0" vert="horz"/>
          <a:lstStyle/>
          <a:p>
            <a:pPr>
              <a:defRPr sz="1400" b="1" i="0" u="none" strike="noStrike" baseline="0">
                <a:solidFill>
                  <a:srgbClr val="333333"/>
                </a:solidFill>
                <a:latin typeface="Calibri"/>
                <a:ea typeface="Calibri"/>
                <a:cs typeface="Calibri"/>
              </a:defRPr>
            </a:pPr>
            <a:endParaRPr lang="lt-LT"/>
          </a:p>
        </c:txPr>
        <c:crossAx val="-56049568"/>
        <c:crosses val="autoZero"/>
        <c:crossBetween val="between"/>
      </c:valAx>
      <c:spPr>
        <a:solidFill>
          <a:srgbClr val="FFFFCC"/>
        </a:solidFill>
        <a:ln w="25400">
          <a:noFill/>
        </a:ln>
      </c:spPr>
    </c:plotArea>
    <c:legend>
      <c:legendPos val="b"/>
      <c:layout>
        <c:manualLayout>
          <c:xMode val="edge"/>
          <c:yMode val="edge"/>
          <c:x val="0.13563296435771616"/>
          <c:y val="0.87765349416662175"/>
          <c:w val="0.72873407128456769"/>
          <c:h val="0.10483465085911507"/>
        </c:manualLayout>
      </c:layout>
      <c:overlay val="0"/>
      <c:spPr>
        <a:noFill/>
        <a:ln w="25400">
          <a:noFill/>
        </a:ln>
      </c:spPr>
      <c:txPr>
        <a:bodyPr/>
        <a:lstStyle/>
        <a:p>
          <a:pPr>
            <a:defRPr sz="1400" b="1" i="0" u="none" strike="noStrike" baseline="0">
              <a:solidFill>
                <a:srgbClr val="333333"/>
              </a:solidFill>
              <a:latin typeface="Calibri"/>
              <a:ea typeface="Calibri"/>
              <a:cs typeface="Calibri"/>
            </a:defRPr>
          </a:pPr>
          <a:endParaRPr lang="lt-LT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lt-LT"/>
    </a:p>
  </c:txPr>
  <c:externalData r:id="rId2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view3D>
      <c:rotX val="15"/>
      <c:rotY val="20"/>
      <c:depthPercent val="100"/>
      <c:rAngAx val="1"/>
    </c:view3D>
    <c:floor>
      <c:thickness val="0"/>
      <c:spPr>
        <a:solidFill>
          <a:srgbClr val="70AD47">
            <a:lumMod val="40000"/>
            <a:lumOff val="60000"/>
          </a:srgbClr>
        </a:solidFill>
        <a:ln w="6350">
          <a:noFill/>
        </a:ln>
      </c:spPr>
    </c:floor>
    <c:sideWall>
      <c:thickness val="0"/>
      <c:spPr>
        <a:noFill/>
        <a:ln w="25400">
          <a:noFill/>
        </a:ln>
      </c:spPr>
    </c:sideWall>
    <c:backWall>
      <c:thickness val="0"/>
      <c:spPr>
        <a:noFill/>
        <a:ln w="25400">
          <a:noFill/>
        </a:ln>
      </c:spPr>
    </c:backWall>
    <c:plotArea>
      <c:layout>
        <c:manualLayout>
          <c:layoutTarget val="inner"/>
          <c:xMode val="edge"/>
          <c:yMode val="edge"/>
          <c:x val="3.3643444026018487E-2"/>
          <c:y val="3.4192011744433551E-2"/>
          <c:w val="0.95307153181939219"/>
          <c:h val="0.69801817280110179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'Sheet1 (2)'!$A$147</c:f>
              <c:strCache>
                <c:ptCount val="1"/>
                <c:pt idx="0">
                  <c:v>2014</c:v>
                </c:pt>
              </c:strCache>
            </c:strRef>
          </c:tx>
          <c:spPr>
            <a:solidFill>
              <a:srgbClr val="5B9BD5"/>
            </a:solidFill>
            <a:ln w="25400">
              <a:noFill/>
            </a:ln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Lbls>
            <c:dLbl>
              <c:idx val="0"/>
              <c:layout>
                <c:manualLayout>
                  <c:x val="8.4541062801932361E-3"/>
                  <c:y val="-2.918642495710514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6.038647342995169E-3"/>
                  <c:y val="-8.755927487131531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6.038647342995169E-3"/>
                  <c:y val="-1.167456998284205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3"/>
              <c:layout>
                <c:manualLayout>
                  <c:x val="6.3242230590740489E-3"/>
                  <c:y val="-1.0970188939585939E-2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200" b="0" i="0" u="none" strike="noStrike" baseline="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</a:defRPr>
                  </a:pPr>
                  <a:endParaRPr lang="lt-LT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 w="2540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200" b="0" i="0" u="none" strike="noStrike" baseline="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'Sheet1 (2)'!$B$144:$E$144</c:f>
              <c:strCache>
                <c:ptCount val="4"/>
                <c:pt idx="0">
                  <c:v>Finansuoti projektai </c:v>
                </c:pt>
                <c:pt idx="1">
                  <c:v>Gautas finansavimas (tūkst. Eur)</c:v>
                </c:pt>
                <c:pt idx="2">
                  <c:v>Iš miesto savivaldybės (tūkst. Eur)</c:v>
                </c:pt>
                <c:pt idx="3">
                  <c:v>Iš kitų fondų (tūkst. Eur)</c:v>
                </c:pt>
              </c:strCache>
            </c:strRef>
          </c:cat>
          <c:val>
            <c:numRef>
              <c:f>'Sheet1 (2)'!$B$147:$E$147</c:f>
              <c:numCache>
                <c:formatCode>General</c:formatCode>
                <c:ptCount val="4"/>
                <c:pt idx="0">
                  <c:v>2</c:v>
                </c:pt>
                <c:pt idx="1">
                  <c:v>8.68</c:v>
                </c:pt>
                <c:pt idx="2" formatCode="0.00">
                  <c:v>4.3443002780352176</c:v>
                </c:pt>
                <c:pt idx="3" formatCode="0.00">
                  <c:v>4.3443002780352176</c:v>
                </c:pt>
              </c:numCache>
            </c:numRef>
          </c:val>
        </c:ser>
        <c:ser>
          <c:idx val="1"/>
          <c:order val="1"/>
          <c:tx>
            <c:strRef>
              <c:f>'Sheet1 (2)'!$A$148</c:f>
              <c:strCache>
                <c:ptCount val="1"/>
                <c:pt idx="0">
                  <c:v>2015</c:v>
                </c:pt>
              </c:strCache>
            </c:strRef>
          </c:tx>
          <c:spPr>
            <a:solidFill>
              <a:srgbClr val="ED7D31"/>
            </a:solidFill>
            <a:ln w="25400">
              <a:noFill/>
            </a:ln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Lbls>
            <c:dLbl>
              <c:idx val="0"/>
              <c:layout>
                <c:manualLayout>
                  <c:x val="9.6618357487922493E-3"/>
                  <c:y val="-5.83728499142102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4.830917874396135E-3"/>
                  <c:y val="-2.918642495710514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6.038647342995169E-3"/>
                  <c:y val="-2.918642495710514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3"/>
              <c:layout>
                <c:manualLayout>
                  <c:x val="4.0399026208680433E-3"/>
                  <c:y val="-9.7625144265971135E-3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200" b="0" i="0" u="none" strike="noStrike" baseline="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</a:defRPr>
                  </a:pPr>
                  <a:endParaRPr lang="lt-LT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 w="2540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200" b="0" i="0" u="none" strike="noStrike" baseline="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'Sheet1 (2)'!$B$144:$E$144</c:f>
              <c:strCache>
                <c:ptCount val="4"/>
                <c:pt idx="0">
                  <c:v>Finansuoti projektai </c:v>
                </c:pt>
                <c:pt idx="1">
                  <c:v>Gautas finansavimas (tūkst. Eur)</c:v>
                </c:pt>
                <c:pt idx="2">
                  <c:v>Iš miesto savivaldybės (tūkst. Eur)</c:v>
                </c:pt>
                <c:pt idx="3">
                  <c:v>Iš kitų fondų (tūkst. Eur)</c:v>
                </c:pt>
              </c:strCache>
            </c:strRef>
          </c:cat>
          <c:val>
            <c:numRef>
              <c:f>'Sheet1 (2)'!$B$148:$E$148</c:f>
              <c:numCache>
                <c:formatCode>General</c:formatCode>
                <c:ptCount val="4"/>
                <c:pt idx="0">
                  <c:v>1</c:v>
                </c:pt>
                <c:pt idx="1">
                  <c:v>4.2</c:v>
                </c:pt>
                <c:pt idx="2">
                  <c:v>0.7</c:v>
                </c:pt>
                <c:pt idx="3">
                  <c:v>3.5</c:v>
                </c:pt>
              </c:numCache>
            </c:numRef>
          </c:val>
        </c:ser>
        <c:ser>
          <c:idx val="2"/>
          <c:order val="2"/>
          <c:tx>
            <c:strRef>
              <c:f>'Sheet1 (2)'!$A$149</c:f>
              <c:strCache>
                <c:ptCount val="1"/>
                <c:pt idx="0">
                  <c:v>2016</c:v>
                </c:pt>
              </c:strCache>
            </c:strRef>
          </c:tx>
          <c:spPr>
            <a:solidFill>
              <a:srgbClr val="A5A5A5"/>
            </a:solidFill>
            <a:ln w="25400">
              <a:noFill/>
            </a:ln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Lbls>
            <c:dLbl>
              <c:idx val="0"/>
              <c:layout>
                <c:manualLayout>
                  <c:x val="8.4541062801932361E-3"/>
                  <c:y val="-5.83728499142102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8.4541062801931927E-3"/>
                  <c:y val="-8.755927487131557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8.4541062801932361E-3"/>
                  <c:y val="-8.755927487131597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3"/>
              <c:layout>
                <c:manualLayout>
                  <c:x val="8.5197018104364777E-3"/>
                  <c:y val="0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200" b="0" i="0" u="none" strike="noStrike" baseline="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</a:defRPr>
                  </a:pPr>
                  <a:endParaRPr lang="lt-LT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 w="2540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200" b="0" i="0" u="none" strike="noStrike" baseline="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'Sheet1 (2)'!$B$144:$E$144</c:f>
              <c:strCache>
                <c:ptCount val="4"/>
                <c:pt idx="0">
                  <c:v>Finansuoti projektai </c:v>
                </c:pt>
                <c:pt idx="1">
                  <c:v>Gautas finansavimas (tūkst. Eur)</c:v>
                </c:pt>
                <c:pt idx="2">
                  <c:v>Iš miesto savivaldybės (tūkst. Eur)</c:v>
                </c:pt>
                <c:pt idx="3">
                  <c:v>Iš kitų fondų (tūkst. Eur)</c:v>
                </c:pt>
              </c:strCache>
            </c:strRef>
          </c:cat>
          <c:val>
            <c:numRef>
              <c:f>'Sheet1 (2)'!$B$149:$E$149</c:f>
              <c:numCache>
                <c:formatCode>General</c:formatCode>
                <c:ptCount val="4"/>
                <c:pt idx="0">
                  <c:v>1</c:v>
                </c:pt>
                <c:pt idx="1">
                  <c:v>9.25</c:v>
                </c:pt>
                <c:pt idx="2">
                  <c:v>3.75</c:v>
                </c:pt>
                <c:pt idx="3">
                  <c:v>5.5</c:v>
                </c:pt>
              </c:numCache>
            </c:numRef>
          </c:val>
        </c:ser>
        <c:ser>
          <c:idx val="3"/>
          <c:order val="3"/>
          <c:tx>
            <c:strRef>
              <c:f>'Sheet1 (2)'!$A$150</c:f>
              <c:strCache>
                <c:ptCount val="1"/>
                <c:pt idx="0">
                  <c:v>2017</c:v>
                </c:pt>
              </c:strCache>
            </c:strRef>
          </c:tx>
          <c:spPr>
            <a:solidFill>
              <a:srgbClr val="FFC000"/>
            </a:solidFill>
            <a:ln w="25400">
              <a:noFill/>
            </a:ln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Lbls>
            <c:dLbl>
              <c:idx val="0"/>
              <c:layout>
                <c:manualLayout>
                  <c:x val="9.6618357487922701E-3"/>
                  <c:y val="-2.918642495710514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7.246376811594203E-3"/>
                  <c:y val="-2.918642495710514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6.3897763578274758E-3"/>
                  <c:y val="-8.4875562720133283E-17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200" b="0" i="0" u="none" strike="noStrike" baseline="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</a:defRPr>
                  </a:pPr>
                  <a:endParaRPr lang="lt-LT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3"/>
              <c:layout>
                <c:manualLayout>
                  <c:x val="1.0298508882041741E-2"/>
                  <c:y val="-7.0449595044099079E-3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200" b="0" i="0" u="none" strike="noStrike" baseline="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</a:defRPr>
                  </a:pPr>
                  <a:endParaRPr lang="lt-LT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 w="2540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200" b="0" i="0" u="none" strike="noStrike" baseline="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'Sheet1 (2)'!$B$144:$E$144</c:f>
              <c:strCache>
                <c:ptCount val="4"/>
                <c:pt idx="0">
                  <c:v>Finansuoti projektai </c:v>
                </c:pt>
                <c:pt idx="1">
                  <c:v>Gautas finansavimas (tūkst. Eur)</c:v>
                </c:pt>
                <c:pt idx="2">
                  <c:v>Iš miesto savivaldybės (tūkst. Eur)</c:v>
                </c:pt>
                <c:pt idx="3">
                  <c:v>Iš kitų fondų (tūkst. Eur)</c:v>
                </c:pt>
              </c:strCache>
            </c:strRef>
          </c:cat>
          <c:val>
            <c:numRef>
              <c:f>'Sheet1 (2)'!$B$150:$E$150</c:f>
              <c:numCache>
                <c:formatCode>General</c:formatCode>
                <c:ptCount val="4"/>
                <c:pt idx="0">
                  <c:v>1</c:v>
                </c:pt>
                <c:pt idx="1">
                  <c:v>2.5</c:v>
                </c:pt>
                <c:pt idx="2">
                  <c:v>2.5</c:v>
                </c:pt>
                <c:pt idx="3">
                  <c:v>0</c:v>
                </c:pt>
              </c:numCache>
            </c:numRef>
          </c:val>
        </c:ser>
        <c:ser>
          <c:idx val="4"/>
          <c:order val="4"/>
          <c:tx>
            <c:strRef>
              <c:f>'Sheet1 (2)'!$A$151</c:f>
              <c:strCache>
                <c:ptCount val="1"/>
                <c:pt idx="0">
                  <c:v>2018</c:v>
                </c:pt>
              </c:strCache>
            </c:strRef>
          </c:tx>
          <c:spPr>
            <a:solidFill>
              <a:srgbClr val="C00000"/>
            </a:solidFill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Lbls>
            <c:dLbl>
              <c:idx val="0"/>
              <c:layout>
                <c:manualLayout>
                  <c:x val="8.4541062801932361E-3"/>
                  <c:y val="-2.918642495710514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9.6618357487922701E-3"/>
                  <c:y val="-5.837284991421136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1.0869565217391304E-2"/>
                  <c:y val="-5.837284991421136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3"/>
              <c:layout>
                <c:manualLayout>
                  <c:x val="8.4541062801932361E-3"/>
                  <c:y val="-8.755927487131543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200"/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'Sheet1 (2)'!$B$144:$E$144</c:f>
              <c:strCache>
                <c:ptCount val="4"/>
                <c:pt idx="0">
                  <c:v>Finansuoti projektai </c:v>
                </c:pt>
                <c:pt idx="1">
                  <c:v>Gautas finansavimas (tūkst. Eur)</c:v>
                </c:pt>
                <c:pt idx="2">
                  <c:v>Iš miesto savivaldybės (tūkst. Eur)</c:v>
                </c:pt>
                <c:pt idx="3">
                  <c:v>Iš kitų fondų (tūkst. Eur)</c:v>
                </c:pt>
              </c:strCache>
            </c:strRef>
          </c:cat>
          <c:val>
            <c:numRef>
              <c:f>'Sheet1 (2)'!$B$151:$E$151</c:f>
              <c:numCache>
                <c:formatCode>General</c:formatCode>
                <c:ptCount val="4"/>
                <c:pt idx="0">
                  <c:v>1</c:v>
                </c:pt>
                <c:pt idx="1">
                  <c:v>2.5</c:v>
                </c:pt>
                <c:pt idx="2">
                  <c:v>2.5</c:v>
                </c:pt>
                <c:pt idx="3">
                  <c:v>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-217037488"/>
        <c:axId val="-2009808736"/>
        <c:axId val="0"/>
      </c:bar3DChart>
      <c:catAx>
        <c:axId val="-21703748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ln w="6350">
            <a:noFill/>
          </a:ln>
        </c:spPr>
        <c:txPr>
          <a:bodyPr rot="0" vert="horz"/>
          <a:lstStyle/>
          <a:p>
            <a:pPr>
              <a:defRPr sz="1400" b="1" i="0" u="none" strike="noStrike" baseline="0">
                <a:solidFill>
                  <a:srgbClr val="333333"/>
                </a:solidFill>
                <a:latin typeface="Calibri"/>
                <a:ea typeface="Calibri"/>
                <a:cs typeface="Calibri"/>
              </a:defRPr>
            </a:pPr>
            <a:endParaRPr lang="lt-LT"/>
          </a:p>
        </c:txPr>
        <c:crossAx val="-2009808736"/>
        <c:crosses val="autoZero"/>
        <c:auto val="1"/>
        <c:lblAlgn val="ctr"/>
        <c:lblOffset val="100"/>
        <c:noMultiLvlLbl val="0"/>
      </c:catAx>
      <c:valAx>
        <c:axId val="-200980873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ysClr val="window" lastClr="FFFFFF">
                  <a:lumMod val="75000"/>
                </a:sys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ln w="6350">
            <a:noFill/>
          </a:ln>
        </c:spPr>
        <c:txPr>
          <a:bodyPr rot="0" vert="horz"/>
          <a:lstStyle/>
          <a:p>
            <a:pPr>
              <a:defRPr sz="1400" b="1" i="0" u="none" strike="noStrike" baseline="0">
                <a:solidFill>
                  <a:srgbClr val="333333"/>
                </a:solidFill>
                <a:latin typeface="Calibri"/>
                <a:ea typeface="Calibri"/>
                <a:cs typeface="Calibri"/>
              </a:defRPr>
            </a:pPr>
            <a:endParaRPr lang="lt-LT"/>
          </a:p>
        </c:txPr>
        <c:crossAx val="-217037488"/>
        <c:crosses val="autoZero"/>
        <c:crossBetween val="between"/>
      </c:valAx>
      <c:spPr>
        <a:pattFill prst="pct70">
          <a:fgClr>
            <a:srgbClr val="4472C4">
              <a:lumMod val="20000"/>
              <a:lumOff val="80000"/>
            </a:srgbClr>
          </a:fgClr>
          <a:bgClr>
            <a:sysClr val="window" lastClr="FFFFFF"/>
          </a:bgClr>
        </a:pattFill>
        <a:ln w="25400">
          <a:noFill/>
        </a:ln>
      </c:spPr>
    </c:plotArea>
    <c:legend>
      <c:legendPos val="b"/>
      <c:layout>
        <c:manualLayout>
          <c:xMode val="edge"/>
          <c:yMode val="edge"/>
          <c:x val="0.11285306150890431"/>
          <c:y val="0.87729831847942086"/>
          <c:w val="0.70661236638898395"/>
          <c:h val="7.4490620552539924E-2"/>
        </c:manualLayout>
      </c:layout>
      <c:overlay val="0"/>
      <c:spPr>
        <a:noFill/>
        <a:ln w="25400">
          <a:noFill/>
        </a:ln>
      </c:spPr>
      <c:txPr>
        <a:bodyPr/>
        <a:lstStyle/>
        <a:p>
          <a:pPr>
            <a:defRPr sz="1600" b="0" i="0" u="none" strike="noStrike" baseline="0">
              <a:solidFill>
                <a:srgbClr val="333333"/>
              </a:solidFill>
              <a:latin typeface="Calibri"/>
              <a:ea typeface="Calibri"/>
              <a:cs typeface="Calibri"/>
            </a:defRPr>
          </a:pPr>
          <a:endParaRPr lang="lt-LT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lt-LT"/>
    </a:p>
  </c:txPr>
  <c:externalData r:id="rId2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view3D>
      <c:rotX val="15"/>
      <c:rotY val="20"/>
      <c:depthPercent val="100"/>
      <c:rAngAx val="1"/>
    </c:view3D>
    <c:floor>
      <c:thickness val="0"/>
      <c:spPr>
        <a:solidFill>
          <a:schemeClr val="bg1">
            <a:lumMod val="95000"/>
          </a:schemeClr>
        </a:solidFill>
        <a:ln w="9525">
          <a:noFill/>
        </a:ln>
      </c:spPr>
    </c:floor>
    <c:sideWall>
      <c:thickness val="0"/>
      <c:spPr>
        <a:solidFill>
          <a:srgbClr val="FFFFCC"/>
        </a:solidFill>
        <a:ln w="25400">
          <a:noFill/>
        </a:ln>
      </c:spPr>
    </c:sideWall>
    <c:backWall>
      <c:thickness val="0"/>
      <c:spPr>
        <a:solidFill>
          <a:srgbClr val="FFFFCC"/>
        </a:solidFill>
        <a:ln w="25400">
          <a:noFill/>
        </a:ln>
      </c:spPr>
    </c:backWall>
    <c:plotArea>
      <c:layout>
        <c:manualLayout>
          <c:layoutTarget val="inner"/>
          <c:xMode val="edge"/>
          <c:yMode val="edge"/>
          <c:x val="6.6380995853779143E-2"/>
          <c:y val="3.9532897697214055E-2"/>
          <c:w val="0.92033397999163147"/>
          <c:h val="0.70279118744625213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IV_TM_2018!$O$59</c:f>
              <c:strCache>
                <c:ptCount val="1"/>
                <c:pt idx="0">
                  <c:v>I ketv.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Lbls>
            <c:dLbl>
              <c:idx val="0"/>
              <c:layout>
                <c:manualLayout>
                  <c:x val="1.5700483091787419E-2"/>
                  <c:y val="-2.334913996568411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3.6231884057971015E-3"/>
                  <c:y val="-2.043049746997360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9.6618357487922701E-3"/>
                  <c:y val="-2.334913996568411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 w="2540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400" b="0" i="0" u="none" strike="noStrike" baseline="0">
                    <a:solidFill>
                      <a:srgbClr val="333333"/>
                    </a:solidFill>
                    <a:latin typeface="Calibri"/>
                    <a:ea typeface="Calibri"/>
                    <a:cs typeface="Calibri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IV_TM_2018!$N$60:$N$62</c:f>
              <c:strCache>
                <c:ptCount val="3"/>
                <c:pt idx="0">
                  <c:v>Renginių skaičius</c:v>
                </c:pt>
                <c:pt idx="1">
                  <c:v>Pajamos Eur</c:v>
                </c:pt>
                <c:pt idx="2">
                  <c:v>Renginių lankytojų skaičius </c:v>
                </c:pt>
              </c:strCache>
            </c:strRef>
          </c:cat>
          <c:val>
            <c:numRef>
              <c:f>IV_TM_2018!$O$60:$O$62</c:f>
              <c:numCache>
                <c:formatCode>General</c:formatCode>
                <c:ptCount val="3"/>
                <c:pt idx="0">
                  <c:v>18</c:v>
                </c:pt>
                <c:pt idx="1">
                  <c:v>2008</c:v>
                </c:pt>
                <c:pt idx="2">
                  <c:v>1000</c:v>
                </c:pt>
              </c:numCache>
            </c:numRef>
          </c:val>
        </c:ser>
        <c:ser>
          <c:idx val="1"/>
          <c:order val="1"/>
          <c:tx>
            <c:strRef>
              <c:f>IV_TM_2018!$P$59</c:f>
              <c:strCache>
                <c:ptCount val="1"/>
                <c:pt idx="0">
                  <c:v>II ketv.</c:v>
                </c:pt>
              </c:strCache>
            </c:strRef>
          </c:tx>
          <c:spPr>
            <a:solidFill>
              <a:srgbClr val="B08600"/>
            </a:solidFill>
            <a:ln>
              <a:noFill/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Lbls>
            <c:dLbl>
              <c:idx val="0"/>
              <c:layout>
                <c:manualLayout>
                  <c:x val="1.7632850241545848E-2"/>
                  <c:y val="-2.2141465452695241E-2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400" b="0" i="0" u="none" strike="noStrike" baseline="0">
                      <a:solidFill>
                        <a:srgbClr val="333333"/>
                      </a:solidFill>
                      <a:latin typeface="Calibri"/>
                      <a:ea typeface="Calibri"/>
                      <a:cs typeface="Calibri"/>
                    </a:defRPr>
                  </a:pPr>
                  <a:endParaRPr lang="lt-LT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1.7149758454106281E-2"/>
                  <c:y val="-1.4593212478552574E-2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400" b="0" i="0" u="none" strike="noStrike" baseline="0">
                      <a:solidFill>
                        <a:srgbClr val="333333"/>
                      </a:solidFill>
                      <a:latin typeface="Calibri"/>
                      <a:ea typeface="Calibri"/>
                      <a:cs typeface="Calibri"/>
                    </a:defRPr>
                  </a:pPr>
                  <a:endParaRPr lang="lt-LT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1.4371980676328415E-2"/>
                  <c:y val="-2.5060107948405755E-2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400" b="0" i="0" u="none" strike="noStrike" baseline="0">
                      <a:solidFill>
                        <a:srgbClr val="333333"/>
                      </a:solidFill>
                      <a:latin typeface="Calibri"/>
                      <a:ea typeface="Calibri"/>
                      <a:cs typeface="Calibri"/>
                    </a:defRPr>
                  </a:pPr>
                  <a:endParaRPr lang="lt-LT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 w="2540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400" b="0" i="0" u="none" strike="noStrike" baseline="0">
                    <a:solidFill>
                      <a:srgbClr val="333333"/>
                    </a:solidFill>
                    <a:latin typeface="Calibri"/>
                    <a:ea typeface="Calibri"/>
                    <a:cs typeface="Calibri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IV_TM_2018!$N$60:$N$62</c:f>
              <c:strCache>
                <c:ptCount val="3"/>
                <c:pt idx="0">
                  <c:v>Renginių skaičius</c:v>
                </c:pt>
                <c:pt idx="1">
                  <c:v>Pajamos Eur</c:v>
                </c:pt>
                <c:pt idx="2">
                  <c:v>Renginių lankytojų skaičius </c:v>
                </c:pt>
              </c:strCache>
            </c:strRef>
          </c:cat>
          <c:val>
            <c:numRef>
              <c:f>IV_TM_2018!$P$60:$P$62</c:f>
              <c:numCache>
                <c:formatCode>General</c:formatCode>
                <c:ptCount val="3"/>
                <c:pt idx="0">
                  <c:v>19</c:v>
                </c:pt>
                <c:pt idx="1">
                  <c:v>9738</c:v>
                </c:pt>
                <c:pt idx="2">
                  <c:v>1921</c:v>
                </c:pt>
              </c:numCache>
            </c:numRef>
          </c:val>
        </c:ser>
        <c:ser>
          <c:idx val="2"/>
          <c:order val="2"/>
          <c:tx>
            <c:strRef>
              <c:f>IV_TM_2018!$Q$59</c:f>
              <c:strCache>
                <c:ptCount val="1"/>
                <c:pt idx="0">
                  <c:v>III ketv.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Lbls>
            <c:dLbl>
              <c:idx val="0"/>
              <c:layout>
                <c:manualLayout>
                  <c:x val="1.570048309178744E-2"/>
                  <c:y val="-2.918642495710525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1.0869565217391216E-2"/>
                  <c:y val="-1.459321247855257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8.3762219939898814E-3"/>
                  <c:y val="-2.0430497469973604E-2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400" b="0" i="0" u="none" strike="noStrike" baseline="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</a:defRPr>
                  </a:pPr>
                  <a:endParaRPr lang="lt-LT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 w="2540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400" b="0" i="0" u="none" strike="noStrike" baseline="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IV_TM_2018!$N$60:$N$62</c:f>
              <c:strCache>
                <c:ptCount val="3"/>
                <c:pt idx="0">
                  <c:v>Renginių skaičius</c:v>
                </c:pt>
                <c:pt idx="1">
                  <c:v>Pajamos Eur</c:v>
                </c:pt>
                <c:pt idx="2">
                  <c:v>Renginių lankytojų skaičius </c:v>
                </c:pt>
              </c:strCache>
            </c:strRef>
          </c:cat>
          <c:val>
            <c:numRef>
              <c:f>IV_TM_2018!$Q$60:$Q$62</c:f>
              <c:numCache>
                <c:formatCode>General</c:formatCode>
                <c:ptCount val="3"/>
                <c:pt idx="0">
                  <c:v>4</c:v>
                </c:pt>
                <c:pt idx="1">
                  <c:v>1780</c:v>
                </c:pt>
                <c:pt idx="2">
                  <c:v>210</c:v>
                </c:pt>
              </c:numCache>
            </c:numRef>
          </c:val>
        </c:ser>
        <c:ser>
          <c:idx val="3"/>
          <c:order val="3"/>
          <c:tx>
            <c:strRef>
              <c:f>IV_TM_2018!$R$59</c:f>
              <c:strCache>
                <c:ptCount val="1"/>
                <c:pt idx="0">
                  <c:v>IV ketv.</c:v>
                </c:pt>
              </c:strCache>
            </c:strRef>
          </c:tx>
          <c:spPr>
            <a:solidFill>
              <a:srgbClr val="FF5757"/>
            </a:solidFill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Pt>
            <c:idx val="1"/>
            <c:invertIfNegative val="0"/>
            <c:bubble3D val="0"/>
          </c:dPt>
          <c:dPt>
            <c:idx val="2"/>
            <c:invertIfNegative val="0"/>
            <c:bubble3D val="0"/>
          </c:dPt>
          <c:dLbls>
            <c:dLbl>
              <c:idx val="0"/>
              <c:layout>
                <c:manualLayout>
                  <c:x val="1.932367149758454E-2"/>
                  <c:y val="-2.918642495710514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1.3285024154589284E-2"/>
                  <c:y val="-1.75118549742630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1.4492753623188406E-2"/>
                  <c:y val="-1.459321247855262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 w="2540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400" b="0" i="0" u="none" strike="noStrike" baseline="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IV_TM_2018!$N$60:$N$62</c:f>
              <c:strCache>
                <c:ptCount val="3"/>
                <c:pt idx="0">
                  <c:v>Renginių skaičius</c:v>
                </c:pt>
                <c:pt idx="1">
                  <c:v>Pajamos Eur</c:v>
                </c:pt>
                <c:pt idx="2">
                  <c:v>Renginių lankytojų skaičius </c:v>
                </c:pt>
              </c:strCache>
            </c:strRef>
          </c:cat>
          <c:val>
            <c:numRef>
              <c:f>IV_TM_2018!$R$60:$R$62</c:f>
              <c:numCache>
                <c:formatCode>General</c:formatCode>
                <c:ptCount val="3"/>
                <c:pt idx="0">
                  <c:v>99</c:v>
                </c:pt>
                <c:pt idx="1">
                  <c:v>23585</c:v>
                </c:pt>
                <c:pt idx="2">
                  <c:v>7116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-56037056"/>
        <c:axId val="-56036512"/>
        <c:axId val="0"/>
      </c:bar3DChart>
      <c:catAx>
        <c:axId val="-5603705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ln w="9525">
            <a:noFill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333333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defRPr>
            </a:pPr>
            <a:endParaRPr lang="lt-LT"/>
          </a:p>
        </c:txPr>
        <c:crossAx val="-56036512"/>
        <c:crosses val="autoZero"/>
        <c:auto val="1"/>
        <c:lblAlgn val="ctr"/>
        <c:lblOffset val="100"/>
        <c:noMultiLvlLbl val="0"/>
      </c:catAx>
      <c:valAx>
        <c:axId val="-5603651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ln w="9525">
            <a:noFill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333333"/>
                </a:solidFill>
                <a:latin typeface="Calibri"/>
                <a:ea typeface="Calibri"/>
                <a:cs typeface="Calibri"/>
              </a:defRPr>
            </a:pPr>
            <a:endParaRPr lang="lt-LT"/>
          </a:p>
        </c:txPr>
        <c:crossAx val="-56037056"/>
        <c:crosses val="autoZero"/>
        <c:crossBetween val="between"/>
      </c:valAx>
      <c:spPr>
        <a:noFill/>
        <a:ln w="25400">
          <a:noFill/>
        </a:ln>
      </c:spPr>
    </c:plotArea>
    <c:legend>
      <c:legendPos val="b"/>
      <c:layout>
        <c:manualLayout>
          <c:xMode val="edge"/>
          <c:yMode val="edge"/>
          <c:x val="0.23166200999068662"/>
          <c:y val="0.87729841061533975"/>
          <c:w val="0.6059710815717928"/>
          <c:h val="9.4923811606882458E-2"/>
        </c:manualLayout>
      </c:layout>
      <c:overlay val="0"/>
      <c:spPr>
        <a:noFill/>
        <a:ln w="25400">
          <a:noFill/>
        </a:ln>
      </c:spPr>
      <c:txPr>
        <a:bodyPr/>
        <a:lstStyle/>
        <a:p>
          <a:pPr>
            <a:defRPr sz="1600" b="0" i="0" u="none" strike="noStrike" baseline="0">
              <a:solidFill>
                <a:srgbClr val="333333"/>
              </a:solidFill>
              <a:latin typeface="Arial" panose="020B0604020202020204" pitchFamily="34" charset="0"/>
              <a:ea typeface="Times New Roman"/>
              <a:cs typeface="Arial" panose="020B0604020202020204" pitchFamily="34" charset="0"/>
            </a:defRPr>
          </a:pPr>
          <a:endParaRPr lang="lt-LT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lt-LT"/>
    </a:p>
  </c:txPr>
  <c:externalData r:id="rId2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/>
      <c:barChart>
        <c:barDir val="bar"/>
        <c:grouping val="clustered"/>
        <c:varyColors val="0"/>
        <c:ser>
          <c:idx val="0"/>
          <c:order val="0"/>
          <c:spPr>
            <a:solidFill>
              <a:srgbClr val="FF9933"/>
            </a:solidFill>
            <a:ln w="25400">
              <a:noFill/>
            </a:ln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Pt>
            <c:idx val="0"/>
            <c:invertIfNegative val="0"/>
            <c:bubble3D val="0"/>
          </c:dPt>
          <c:dPt>
            <c:idx val="1"/>
            <c:invertIfNegative val="0"/>
            <c:bubble3D val="0"/>
          </c:dPt>
          <c:dLbls>
            <c:dLbl>
              <c:idx val="0"/>
              <c:layout>
                <c:manualLayout>
                  <c:x val="1.5361082582068546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-4.7449584816133296E-3"/>
                  <c:y val="-2.1218890680033321E-17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400" b="1" i="0" u="none" strike="noStrike" baseline="0">
                      <a:solidFill>
                        <a:srgbClr val="333333"/>
                      </a:solidFill>
                      <a:latin typeface="Calibri"/>
                      <a:ea typeface="Calibri"/>
                      <a:cs typeface="Calibri"/>
                    </a:defRPr>
                  </a:pPr>
                  <a:endParaRPr lang="lt-LT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 w="2540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400" b="1" i="0" u="none" strike="noStrike" baseline="0">
                    <a:solidFill>
                      <a:srgbClr val="333333"/>
                    </a:solidFill>
                    <a:latin typeface="Calibri"/>
                    <a:ea typeface="Calibri"/>
                    <a:cs typeface="Calibri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TM_2018!$O$57:$O$59</c:f>
              <c:strCache>
                <c:ptCount val="3"/>
                <c:pt idx="0">
                  <c:v>Renginių skaičius</c:v>
                </c:pt>
                <c:pt idx="1">
                  <c:v>Pajamos </c:v>
                </c:pt>
                <c:pt idx="2">
                  <c:v>Renginių lankytojų skaičius </c:v>
                </c:pt>
              </c:strCache>
            </c:strRef>
          </c:cat>
          <c:val>
            <c:numRef>
              <c:f>TM_2018!$P$57:$P$59</c:f>
              <c:numCache>
                <c:formatCode>0</c:formatCode>
                <c:ptCount val="3"/>
                <c:pt idx="0">
                  <c:v>-4.6263345195729499</c:v>
                </c:pt>
                <c:pt idx="1">
                  <c:v>-16.930081060073292</c:v>
                </c:pt>
                <c:pt idx="2">
                  <c:v>-14.40530819794121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-56035424"/>
        <c:axId val="-56050656"/>
      </c:barChart>
      <c:catAx>
        <c:axId val="-5603542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vert="horz"/>
          <a:lstStyle/>
          <a:p>
            <a:pPr>
              <a:defRPr sz="1400" b="1" i="0" u="none" strike="noStrike" baseline="0">
                <a:solidFill>
                  <a:srgbClr val="333333"/>
                </a:solidFill>
                <a:latin typeface="Calibri"/>
                <a:ea typeface="Calibri"/>
                <a:cs typeface="Calibri"/>
              </a:defRPr>
            </a:pPr>
            <a:endParaRPr lang="lt-LT"/>
          </a:p>
        </c:txPr>
        <c:crossAx val="-56050656"/>
        <c:crosses val="autoZero"/>
        <c:auto val="1"/>
        <c:lblAlgn val="ctr"/>
        <c:lblOffset val="100"/>
        <c:noMultiLvlLbl val="0"/>
      </c:catAx>
      <c:valAx>
        <c:axId val="-56050656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" sourceLinked="1"/>
        <c:majorTickMark val="none"/>
        <c:minorTickMark val="none"/>
        <c:tickLblPos val="nextTo"/>
        <c:spPr>
          <a:ln w="9525">
            <a:noFill/>
          </a:ln>
        </c:spPr>
        <c:txPr>
          <a:bodyPr rot="0" vert="horz"/>
          <a:lstStyle/>
          <a:p>
            <a:pPr>
              <a:defRPr sz="1400" b="1" i="0" u="none" strike="noStrike" baseline="0">
                <a:solidFill>
                  <a:srgbClr val="333333"/>
                </a:solidFill>
                <a:latin typeface="Calibri"/>
                <a:ea typeface="Calibri"/>
                <a:cs typeface="Calibri"/>
              </a:defRPr>
            </a:pPr>
            <a:endParaRPr lang="lt-LT"/>
          </a:p>
        </c:txPr>
        <c:crossAx val="-56035424"/>
        <c:crosses val="autoZero"/>
        <c:crossBetween val="between"/>
      </c:valAx>
      <c:spPr>
        <a:pattFill prst="pct70">
          <a:fgClr>
            <a:srgbClr val="4472C4">
              <a:lumMod val="20000"/>
              <a:lumOff val="80000"/>
            </a:srgbClr>
          </a:fgClr>
          <a:bgClr>
            <a:sysClr val="window" lastClr="FFFFFF"/>
          </a:bgClr>
        </a:pattFill>
        <a:ln w="25400">
          <a:noFill/>
        </a:ln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lt-LT"/>
    </a:p>
  </c:txPr>
  <c:externalData r:id="rId2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4.4685990338164248E-2"/>
          <c:y val="2.737250487686263E-2"/>
          <c:w val="0.95531400966183577"/>
          <c:h val="0.74601911402296084"/>
        </c:manualLayout>
      </c:layout>
      <c:pie3D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</c:pie3D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"/>
          <c:y val="0.74000251356505475"/>
          <c:w val="0.64230961618928073"/>
          <c:h val="0.2322197511570596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bg1"/>
              </a:solidFill>
              <a:latin typeface="+mn-lt"/>
              <a:ea typeface="+mn-ea"/>
              <a:cs typeface="+mn-cs"/>
            </a:defRPr>
          </a:pPr>
          <a:endParaRPr lang="lt-LT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lt-LT"/>
    </a:p>
  </c:txPr>
  <c:externalData r:id="rId4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view3D>
      <c:rotX val="30"/>
      <c:rotY val="0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3.1758607170665608E-2"/>
          <c:y val="6.0328851874938423E-2"/>
          <c:w val="0.9576551904391124"/>
          <c:h val="0.83976713983456641"/>
        </c:manualLayout>
      </c:layout>
      <c:pie3DChart>
        <c:varyColors val="1"/>
        <c:ser>
          <c:idx val="0"/>
          <c:order val="0"/>
          <c:spPr>
            <a:scene3d>
              <a:camera prst="orthographicFront"/>
              <a:lightRig rig="threePt" dir="t"/>
            </a:scene3d>
            <a:sp3d>
              <a:bevelT/>
            </a:sp3d>
          </c:spPr>
          <c:dPt>
            <c:idx val="0"/>
            <c:bubble3D val="0"/>
            <c:spPr>
              <a:solidFill>
                <a:srgbClr val="70AD47">
                  <a:lumMod val="60000"/>
                  <a:lumOff val="40000"/>
                </a:srgbClr>
              </a:solidFill>
              <a:ln w="25400">
                <a:solidFill>
                  <a:srgbClr val="70AD47">
                    <a:lumMod val="60000"/>
                    <a:lumOff val="40000"/>
                  </a:srgbClr>
                </a:solidFill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</c:spPr>
          </c:dPt>
          <c:dPt>
            <c:idx val="1"/>
            <c:bubble3D val="0"/>
            <c:spPr>
              <a:solidFill>
                <a:srgbClr val="FFC000"/>
              </a:solidFill>
              <a:ln w="25400">
                <a:solidFill>
                  <a:srgbClr val="FFC000"/>
                </a:solidFill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</c:spPr>
          </c:dPt>
          <c:dPt>
            <c:idx val="2"/>
            <c:bubble3D val="0"/>
            <c:spPr>
              <a:solidFill>
                <a:srgbClr val="A5A5A5">
                  <a:lumMod val="75000"/>
                </a:srgbClr>
              </a:solidFill>
              <a:ln w="25400">
                <a:solidFill>
                  <a:srgbClr val="A5A5A5">
                    <a:lumMod val="75000"/>
                  </a:srgbClr>
                </a:solidFill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</c:spPr>
          </c:dPt>
          <c:dPt>
            <c:idx val="3"/>
            <c:bubble3D val="0"/>
            <c:spPr>
              <a:solidFill>
                <a:srgbClr val="FFFF00"/>
              </a:solidFill>
              <a:ln w="25400">
                <a:solidFill>
                  <a:srgbClr val="FFFF00"/>
                </a:solidFill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</c:spPr>
          </c:dPt>
          <c:dPt>
            <c:idx val="4"/>
            <c:bubble3D val="0"/>
            <c:spPr>
              <a:solidFill>
                <a:srgbClr val="00B0F0"/>
              </a:solidFill>
              <a:ln w="25400">
                <a:solidFill>
                  <a:srgbClr val="00B0F0"/>
                </a:solidFill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</c:spPr>
          </c:dPt>
          <c:dPt>
            <c:idx val="5"/>
            <c:bubble3D val="0"/>
            <c:spPr>
              <a:solidFill>
                <a:srgbClr val="F34BCF"/>
              </a:solidFill>
              <a:ln w="25400">
                <a:solidFill>
                  <a:srgbClr val="FF66CC"/>
                </a:solidFill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</c:spPr>
          </c:dPt>
          <c:dLbls>
            <c:dLbl>
              <c:idx val="2"/>
              <c:layout>
                <c:manualLayout>
                  <c:x val="7.2463768115941145E-3"/>
                  <c:y val="1.1248855462171746E-2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3"/>
              <c:layout>
                <c:manualLayout>
                  <c:x val="-1.5700483091787527E-2"/>
                  <c:y val="1.1248855462171746E-2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4"/>
              <c:layout>
                <c:manualLayout>
                  <c:x val="-7.246376811594203E-3"/>
                  <c:y val="8.4366415966286804E-3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 w="2540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400" b="0" i="0" u="none" strike="noStrike" baseline="0">
                    <a:solidFill>
                      <a:srgbClr val="333333"/>
                    </a:solidFill>
                    <a:latin typeface="Calibri"/>
                    <a:ea typeface="Calibri"/>
                    <a:cs typeface="Calibri"/>
                  </a:defRPr>
                </a:pPr>
                <a:endParaRPr lang="lt-LT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Lapas1!$C$6:$C$11</c:f>
              <c:strCache>
                <c:ptCount val="6"/>
                <c:pt idx="0">
                  <c:v>Spektakliai</c:v>
                </c:pt>
                <c:pt idx="1">
                  <c:v>Gastroliniai spektakliai</c:v>
                </c:pt>
                <c:pt idx="2">
                  <c:v>Renginiai</c:v>
                </c:pt>
                <c:pt idx="3">
                  <c:v>Renginiai lauke</c:v>
                </c:pt>
                <c:pt idx="4">
                  <c:v>Salės nuoma</c:v>
                </c:pt>
                <c:pt idx="5">
                  <c:v>Bendruomenės užimtumas</c:v>
                </c:pt>
              </c:strCache>
            </c:strRef>
          </c:cat>
          <c:val>
            <c:numRef>
              <c:f>Lapas1!$D$6:$D$11</c:f>
              <c:numCache>
                <c:formatCode>0</c:formatCode>
                <c:ptCount val="6"/>
                <c:pt idx="0">
                  <c:v>43.656716417910445</c:v>
                </c:pt>
                <c:pt idx="1">
                  <c:v>3.7313432835820897</c:v>
                </c:pt>
                <c:pt idx="2">
                  <c:v>1.1194029850746268</c:v>
                </c:pt>
                <c:pt idx="3" formatCode="0.0">
                  <c:v>0.37313432835820898</c:v>
                </c:pt>
                <c:pt idx="4">
                  <c:v>5.2238805970149258</c:v>
                </c:pt>
                <c:pt idx="5">
                  <c:v>45.895522388059703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</c:pie3DChart>
      <c:spPr>
        <a:noFill/>
        <a:ln w="25400">
          <a:noFill/>
        </a:ln>
      </c:spPr>
    </c:plotArea>
    <c:legend>
      <c:legendPos val="b"/>
      <c:layout>
        <c:manualLayout>
          <c:xMode val="edge"/>
          <c:yMode val="edge"/>
          <c:x val="2.1357174103237096E-2"/>
          <c:y val="0.68170962024580872"/>
          <c:w val="0.2558361862375898"/>
          <c:h val="0.2905126342602008"/>
        </c:manualLayout>
      </c:layout>
      <c:overlay val="0"/>
      <c:spPr>
        <a:noFill/>
        <a:ln w="25400">
          <a:noFill/>
        </a:ln>
      </c:spPr>
      <c:txPr>
        <a:bodyPr/>
        <a:lstStyle/>
        <a:p>
          <a:pPr>
            <a:defRPr sz="1400" b="0" i="0" u="none" strike="noStrike" baseline="0">
              <a:solidFill>
                <a:srgbClr val="333333"/>
              </a:solidFill>
              <a:latin typeface="Calibri"/>
              <a:ea typeface="Calibri"/>
              <a:cs typeface="Calibri"/>
            </a:defRPr>
          </a:pPr>
          <a:endParaRPr lang="lt-LT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lt-LT"/>
    </a:p>
  </c:txPr>
  <c:externalData r:id="rId2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6.038647342995169E-3"/>
          <c:y val="4.919185936587623E-2"/>
          <c:w val="0.9939613526570048"/>
          <c:h val="0.75326959295784801"/>
        </c:manualLayout>
      </c:layout>
      <c:pie3D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</c:pie3D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"/>
          <c:y val="0.7126336934006462"/>
          <c:w val="0.6049907756095706"/>
          <c:h val="0.26742879347679621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bg1"/>
              </a:solidFill>
              <a:latin typeface="+mn-lt"/>
              <a:ea typeface="+mn-ea"/>
              <a:cs typeface="+mn-cs"/>
            </a:defRPr>
          </a:pPr>
          <a:endParaRPr lang="lt-LT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lt-LT"/>
    </a:p>
  </c:txPr>
  <c:externalData r:id="rId4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view3D>
      <c:rotX val="30"/>
      <c:rotY val="0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6.4126797885667094E-2"/>
          <c:y val="6.3026787381605248E-2"/>
          <c:w val="0.90499733646567837"/>
          <c:h val="0.78002589816277967"/>
        </c:manualLayout>
      </c:layout>
      <c:pie3DChart>
        <c:varyColors val="1"/>
        <c:ser>
          <c:idx val="0"/>
          <c:order val="0"/>
          <c:spPr>
            <a:scene3d>
              <a:camera prst="orthographicFront"/>
              <a:lightRig rig="threePt" dir="t"/>
            </a:scene3d>
            <a:sp3d>
              <a:bevelT/>
            </a:sp3d>
          </c:spPr>
          <c:dPt>
            <c:idx val="0"/>
            <c:bubble3D val="0"/>
            <c:spPr>
              <a:solidFill>
                <a:srgbClr val="70AD47">
                  <a:lumMod val="60000"/>
                  <a:lumOff val="40000"/>
                </a:srgbClr>
              </a:solidFill>
              <a:ln w="25400">
                <a:solidFill>
                  <a:srgbClr val="70AD47">
                    <a:lumMod val="60000"/>
                    <a:lumOff val="40000"/>
                  </a:srgbClr>
                </a:solidFill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</c:spPr>
          </c:dPt>
          <c:dPt>
            <c:idx val="1"/>
            <c:bubble3D val="0"/>
            <c:spPr>
              <a:solidFill>
                <a:srgbClr val="FFC000"/>
              </a:solidFill>
              <a:ln w="25400">
                <a:solidFill>
                  <a:srgbClr val="FFC000"/>
                </a:solidFill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</c:spPr>
          </c:dPt>
          <c:dPt>
            <c:idx val="2"/>
            <c:bubble3D val="0"/>
            <c:spPr>
              <a:solidFill>
                <a:srgbClr val="00B0F0"/>
              </a:solidFill>
              <a:ln w="25400">
                <a:solidFill>
                  <a:srgbClr val="00B0F0"/>
                </a:solidFill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</c:spPr>
          </c:dPt>
          <c:dPt>
            <c:idx val="3"/>
            <c:bubble3D val="0"/>
            <c:spPr>
              <a:solidFill>
                <a:srgbClr val="ED7D31">
                  <a:lumMod val="50000"/>
                </a:srgbClr>
              </a:solidFill>
              <a:ln w="25400">
                <a:solidFill>
                  <a:srgbClr val="ED7D31">
                    <a:lumMod val="50000"/>
                  </a:srgbClr>
                </a:solidFill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</c:spPr>
          </c:dPt>
          <c:dPt>
            <c:idx val="4"/>
            <c:bubble3D val="0"/>
            <c:spPr>
              <a:solidFill>
                <a:srgbClr val="F34BCF"/>
              </a:solidFill>
              <a:ln w="25400">
                <a:solidFill>
                  <a:srgbClr val="FF66CC"/>
                </a:solidFill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</c:spPr>
          </c:dPt>
          <c:dPt>
            <c:idx val="5"/>
            <c:bubble3D val="0"/>
            <c:spPr>
              <a:solidFill>
                <a:schemeClr val="accent5">
                  <a:lumMod val="50000"/>
                </a:schemeClr>
              </a:solidFill>
              <a:ln w="25400">
                <a:solidFill>
                  <a:schemeClr val="lt1"/>
                </a:solidFill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</c:spPr>
          </c:dPt>
          <c:dLbls>
            <c:dLbl>
              <c:idx val="2"/>
              <c:layout>
                <c:manualLayout>
                  <c:x val="-2.7777777777777828E-2"/>
                  <c:y val="0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3"/>
              <c:layout>
                <c:manualLayout>
                  <c:x val="1.610837484946613E-3"/>
                  <c:y val="0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4"/>
              <c:layout>
                <c:manualLayout>
                  <c:x val="4.9999999999999899E-2"/>
                  <c:y val="0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 w="2540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400" b="0" i="0" u="none" strike="noStrike" baseline="0">
                    <a:solidFill>
                      <a:srgbClr val="333333"/>
                    </a:solidFill>
                    <a:latin typeface="Calibri"/>
                    <a:ea typeface="Calibri"/>
                    <a:cs typeface="Calibri"/>
                  </a:defRPr>
                </a:pPr>
                <a:endParaRPr lang="lt-LT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Lapas1!$C$17:$C$21</c:f>
              <c:strCache>
                <c:ptCount val="5"/>
                <c:pt idx="0">
                  <c:v>Spektakliai</c:v>
                </c:pt>
                <c:pt idx="1">
                  <c:v>Gastroliniai spektakliai</c:v>
                </c:pt>
                <c:pt idx="2">
                  <c:v>Salės nuoma</c:v>
                </c:pt>
                <c:pt idx="3">
                  <c:v>Kita veikla</c:v>
                </c:pt>
                <c:pt idx="4">
                  <c:v>Bendruomenės užimtumas</c:v>
                </c:pt>
              </c:strCache>
            </c:strRef>
          </c:cat>
          <c:val>
            <c:numRef>
              <c:f>Lapas1!$D$17:$D$21</c:f>
              <c:numCache>
                <c:formatCode>0.0</c:formatCode>
                <c:ptCount val="5"/>
                <c:pt idx="0">
                  <c:v>79.022412333467003</c:v>
                </c:pt>
                <c:pt idx="1">
                  <c:v>18.277413892973311</c:v>
                </c:pt>
                <c:pt idx="2">
                  <c:v>1.822394510537807</c:v>
                </c:pt>
                <c:pt idx="3">
                  <c:v>0.2</c:v>
                </c:pt>
                <c:pt idx="4">
                  <c:v>0.66390411264091254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 w="25400">
          <a:noFill/>
        </a:ln>
      </c:spPr>
    </c:plotArea>
    <c:legend>
      <c:legendPos val="b"/>
      <c:layout>
        <c:manualLayout>
          <c:xMode val="edge"/>
          <c:yMode val="edge"/>
          <c:x val="1.9487795383712109E-2"/>
          <c:y val="0.66822251199780169"/>
          <c:w val="0.24098753398612754"/>
          <c:h val="0.29346519387931363"/>
        </c:manualLayout>
      </c:layout>
      <c:overlay val="0"/>
      <c:spPr>
        <a:noFill/>
        <a:ln w="25400">
          <a:noFill/>
        </a:ln>
      </c:spPr>
      <c:txPr>
        <a:bodyPr/>
        <a:lstStyle/>
        <a:p>
          <a:pPr>
            <a:defRPr sz="1400" b="0" i="0" u="none" strike="noStrike" baseline="0">
              <a:solidFill>
                <a:srgbClr val="333333"/>
              </a:solidFill>
              <a:latin typeface="Calibri"/>
              <a:ea typeface="Calibri"/>
              <a:cs typeface="Calibri"/>
            </a:defRPr>
          </a:pPr>
          <a:endParaRPr lang="lt-LT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lt-LT"/>
    </a:p>
  </c:txPr>
  <c:externalData r:id="rId2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"/>
          <c:y val="6.1441791007731415E-2"/>
          <c:w val="1"/>
          <c:h val="0.79566629850404647"/>
        </c:manualLayout>
      </c:layout>
      <c:pie3D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</c:pie3D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"/>
          <c:y val="0.70890930559749665"/>
          <c:w val="0.58216468865304882"/>
          <c:h val="0.2633129192184310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bg1"/>
              </a:solidFill>
              <a:latin typeface="+mn-lt"/>
              <a:ea typeface="+mn-ea"/>
              <a:cs typeface="+mn-cs"/>
            </a:defRPr>
          </a:pPr>
          <a:endParaRPr lang="lt-LT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lt-LT"/>
    </a:p>
  </c:txPr>
  <c:externalData r:id="rId4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view3D>
      <c:rotX val="30"/>
      <c:rotY val="0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"/>
          <c:y val="5.2107103379240662E-2"/>
          <c:w val="1"/>
          <c:h val="0.78994542961723113"/>
        </c:manualLayout>
      </c:layout>
      <c:pie3DChart>
        <c:varyColors val="1"/>
        <c:ser>
          <c:idx val="0"/>
          <c:order val="0"/>
          <c:spPr>
            <a:scene3d>
              <a:camera prst="orthographicFront"/>
              <a:lightRig rig="threePt" dir="t"/>
            </a:scene3d>
            <a:sp3d>
              <a:bevelT/>
            </a:sp3d>
          </c:spPr>
          <c:dPt>
            <c:idx val="0"/>
            <c:bubble3D val="0"/>
            <c:spPr>
              <a:solidFill>
                <a:srgbClr val="70AD47">
                  <a:lumMod val="60000"/>
                  <a:lumOff val="40000"/>
                </a:srgbClr>
              </a:solidFill>
              <a:ln w="25400">
                <a:solidFill>
                  <a:srgbClr val="70AD47">
                    <a:lumMod val="60000"/>
                    <a:lumOff val="40000"/>
                  </a:srgbClr>
                </a:solidFill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</c:spPr>
          </c:dPt>
          <c:dPt>
            <c:idx val="1"/>
            <c:bubble3D val="0"/>
            <c:spPr>
              <a:solidFill>
                <a:srgbClr val="FFC000"/>
              </a:solidFill>
              <a:ln w="25400">
                <a:solidFill>
                  <a:srgbClr val="FFC000"/>
                </a:solidFill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</c:spPr>
          </c:dPt>
          <c:dPt>
            <c:idx val="2"/>
            <c:bubble3D val="0"/>
            <c:spPr>
              <a:solidFill>
                <a:srgbClr val="A5A5A5">
                  <a:lumMod val="50000"/>
                </a:srgbClr>
              </a:solidFill>
              <a:ln w="25400">
                <a:solidFill>
                  <a:srgbClr val="A5A5A5">
                    <a:lumMod val="50000"/>
                  </a:srgbClr>
                </a:solidFill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</c:spPr>
          </c:dPt>
          <c:dPt>
            <c:idx val="3"/>
            <c:bubble3D val="0"/>
            <c:spPr>
              <a:solidFill>
                <a:srgbClr val="FF66CC"/>
              </a:solidFill>
              <a:ln w="25400">
                <a:solidFill>
                  <a:srgbClr val="FF66CC"/>
                </a:solidFill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</c:spPr>
          </c:dPt>
          <c:dLbls>
            <c:spPr>
              <a:noFill/>
              <a:ln w="2540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200" b="0" i="0" u="none" strike="noStrike" baseline="0">
                    <a:solidFill>
                      <a:srgbClr val="333333"/>
                    </a:solidFill>
                    <a:latin typeface="Calibri"/>
                    <a:ea typeface="Calibri"/>
                    <a:cs typeface="Calibri"/>
                  </a:defRPr>
                </a:pPr>
                <a:endParaRPr lang="lt-LT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Lapas1!$C$30:$C$33</c:f>
              <c:strCache>
                <c:ptCount val="4"/>
                <c:pt idx="0">
                  <c:v>Spektakliai</c:v>
                </c:pt>
                <c:pt idx="1">
                  <c:v>Gastroliniai spektakliai</c:v>
                </c:pt>
                <c:pt idx="2">
                  <c:v>renginiai</c:v>
                </c:pt>
                <c:pt idx="3">
                  <c:v>Bendruomenės užimtumas</c:v>
                </c:pt>
              </c:strCache>
            </c:strRef>
          </c:cat>
          <c:val>
            <c:numRef>
              <c:f>Lapas1!$D$30:$D$33</c:f>
              <c:numCache>
                <c:formatCode>0</c:formatCode>
                <c:ptCount val="4"/>
                <c:pt idx="0">
                  <c:v>71.832210389045855</c:v>
                </c:pt>
                <c:pt idx="1">
                  <c:v>16.039991306237773</c:v>
                </c:pt>
                <c:pt idx="2">
                  <c:v>1.6663044265739333</c:v>
                </c:pt>
                <c:pt idx="3">
                  <c:v>10.461493878142432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 w="25400">
          <a:noFill/>
        </a:ln>
      </c:spPr>
    </c:plotArea>
    <c:legend>
      <c:legendPos val="b"/>
      <c:layout>
        <c:manualLayout>
          <c:xMode val="edge"/>
          <c:yMode val="edge"/>
          <c:x val="1.4277343196334492E-2"/>
          <c:y val="0.7198636969590585"/>
          <c:w val="0.25871140799911668"/>
          <c:h val="0.22497161072120631"/>
        </c:manualLayout>
      </c:layout>
      <c:overlay val="0"/>
      <c:spPr>
        <a:noFill/>
        <a:ln w="25400">
          <a:noFill/>
        </a:ln>
      </c:spPr>
      <c:txPr>
        <a:bodyPr/>
        <a:lstStyle/>
        <a:p>
          <a:pPr>
            <a:defRPr sz="1400" b="0" i="0" u="none" strike="noStrike" baseline="0">
              <a:solidFill>
                <a:srgbClr val="333333"/>
              </a:solidFill>
              <a:latin typeface="Calibri"/>
              <a:ea typeface="Calibri"/>
              <a:cs typeface="Calibri"/>
            </a:defRPr>
          </a:pPr>
          <a:endParaRPr lang="lt-LT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lt-LT"/>
    </a:p>
  </c:txPr>
  <c:externalData r:id="rId2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s vietos rezervavimo ženklas 1"/>
          <p:cNvSpPr>
            <a:spLocks noGrp="1"/>
          </p:cNvSpPr>
          <p:nvPr>
            <p:ph type="hdr" sz="quarter"/>
          </p:nvPr>
        </p:nvSpPr>
        <p:spPr>
          <a:xfrm>
            <a:off x="0" y="2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lt-LT"/>
          </a:p>
        </p:txBody>
      </p:sp>
      <p:sp>
        <p:nvSpPr>
          <p:cNvPr id="3" name="Datos vietos rezervavimo ženklas 2"/>
          <p:cNvSpPr>
            <a:spLocks noGrp="1"/>
          </p:cNvSpPr>
          <p:nvPr>
            <p:ph type="dt" sz="quarter" idx="1"/>
          </p:nvPr>
        </p:nvSpPr>
        <p:spPr>
          <a:xfrm>
            <a:off x="3970938" y="2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0FB1F41B-9DF6-46F4-85F2-C0CC9822D1FE}" type="datetimeFigureOut">
              <a:rPr lang="lt-LT" smtClean="0"/>
              <a:t>2019-02-06</a:t>
            </a:fld>
            <a:endParaRPr lang="lt-LT"/>
          </a:p>
        </p:txBody>
      </p:sp>
      <p:sp>
        <p:nvSpPr>
          <p:cNvPr id="4" name="Poraštės vietos rezervavimo ženklas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lt-LT"/>
          </a:p>
        </p:txBody>
      </p:sp>
      <p:sp>
        <p:nvSpPr>
          <p:cNvPr id="5" name="Skaidrės numerio vietos rezervavimo ženklas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5256E04D-2CDC-4009-99B1-778F782E13DD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407719048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s vietos rezervavimo ženklas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319" cy="46524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lt-LT"/>
          </a:p>
        </p:txBody>
      </p:sp>
      <p:sp>
        <p:nvSpPr>
          <p:cNvPr id="3" name="Datos vietos rezervavimo ženklas 2"/>
          <p:cNvSpPr>
            <a:spLocks noGrp="1"/>
          </p:cNvSpPr>
          <p:nvPr>
            <p:ph type="dt" idx="1"/>
          </p:nvPr>
        </p:nvSpPr>
        <p:spPr>
          <a:xfrm>
            <a:off x="3970885" y="0"/>
            <a:ext cx="3038319" cy="46524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F6B220B-04FA-46FF-AB86-BA9EFE5D70CB}" type="datetimeFigureOut">
              <a:rPr lang="lt-LT" smtClean="0"/>
              <a:t>2019-02-06</a:t>
            </a:fld>
            <a:endParaRPr lang="lt-LT"/>
          </a:p>
        </p:txBody>
      </p:sp>
      <p:sp>
        <p:nvSpPr>
          <p:cNvPr id="4" name="Skaidrės vaizdo vietos rezervavimo ženklas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lt-LT"/>
          </a:p>
        </p:txBody>
      </p:sp>
      <p:sp>
        <p:nvSpPr>
          <p:cNvPr id="5" name="Pastabų vietos rezervavimo ženklas 4"/>
          <p:cNvSpPr>
            <a:spLocks noGrp="1"/>
          </p:cNvSpPr>
          <p:nvPr>
            <p:ph type="body" sz="quarter" idx="3"/>
          </p:nvPr>
        </p:nvSpPr>
        <p:spPr>
          <a:xfrm>
            <a:off x="701519" y="4473472"/>
            <a:ext cx="5607362" cy="366087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lt-LT" smtClean="0"/>
              <a:t>Spustelėję redag. ruoš. teksto stilių</a:t>
            </a:r>
          </a:p>
          <a:p>
            <a:pPr lvl="1"/>
            <a:r>
              <a:rPr lang="lt-LT" smtClean="0"/>
              <a:t>Antras lygmuo</a:t>
            </a:r>
          </a:p>
          <a:p>
            <a:pPr lvl="2"/>
            <a:r>
              <a:rPr lang="lt-LT" smtClean="0"/>
              <a:t>Trečias lygmuo</a:t>
            </a:r>
          </a:p>
          <a:p>
            <a:pPr lvl="3"/>
            <a:r>
              <a:rPr lang="lt-LT" smtClean="0"/>
              <a:t>Ketvirtas lygmuo</a:t>
            </a:r>
          </a:p>
          <a:p>
            <a:pPr lvl="4"/>
            <a:r>
              <a:rPr lang="lt-LT" smtClean="0"/>
              <a:t>Penktas lygmuo</a:t>
            </a:r>
            <a:endParaRPr lang="lt-LT"/>
          </a:p>
        </p:txBody>
      </p:sp>
      <p:sp>
        <p:nvSpPr>
          <p:cNvPr id="6" name="Poraštės vietos rezervavimo ženklas 5"/>
          <p:cNvSpPr>
            <a:spLocks noGrp="1"/>
          </p:cNvSpPr>
          <p:nvPr>
            <p:ph type="ftr" sz="quarter" idx="4"/>
          </p:nvPr>
        </p:nvSpPr>
        <p:spPr>
          <a:xfrm>
            <a:off x="0" y="8831160"/>
            <a:ext cx="3038319" cy="46524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lt-LT"/>
          </a:p>
        </p:txBody>
      </p:sp>
      <p:sp>
        <p:nvSpPr>
          <p:cNvPr id="7" name="Skaidrės numerio vietos rezervavimo ženklas 6"/>
          <p:cNvSpPr>
            <a:spLocks noGrp="1"/>
          </p:cNvSpPr>
          <p:nvPr>
            <p:ph type="sldNum" sz="quarter" idx="5"/>
          </p:nvPr>
        </p:nvSpPr>
        <p:spPr>
          <a:xfrm>
            <a:off x="3970885" y="8831160"/>
            <a:ext cx="3038319" cy="46524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3A38C7B-5BFF-4517-B7B3-21734C66A1B6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059722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Pavadinimo skaidr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lt-LT" smtClean="0"/>
              <a:t>Spustelėję redag. ruoš. pavad. stilių</a:t>
            </a:r>
            <a:endParaRPr lang="lt-LT"/>
          </a:p>
        </p:txBody>
      </p:sp>
      <p:sp>
        <p:nvSpPr>
          <p:cNvPr id="3" name="Antrinis pavadinima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lt-LT" smtClean="0"/>
              <a:t>Spustelėję redag. ruoš. paantrš. stilių</a:t>
            </a:r>
            <a:endParaRPr lang="lt-LT"/>
          </a:p>
        </p:txBody>
      </p:sp>
      <p:sp>
        <p:nvSpPr>
          <p:cNvPr id="4" name="Datos vietos rezervavimo ženkla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29D985-4A87-40B2-9008-DF5BFA0A2BB5}" type="datetimeFigureOut">
              <a:rPr lang="lt-LT" smtClean="0"/>
              <a:t>2019-02-06</a:t>
            </a:fld>
            <a:endParaRPr lang="lt-LT"/>
          </a:p>
        </p:txBody>
      </p:sp>
      <p:sp>
        <p:nvSpPr>
          <p:cNvPr id="5" name="Poraštės vietos rezervavimo ženkla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kaidrės numerio vietos rezervavimo ženkla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0FA1C1-493E-47FF-8C22-108C3F92EC72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3312738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Pavadinimas ir vertikalus teks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smtClean="0"/>
              <a:t>Spustelėję redag. ruoš. pavad. stilių</a:t>
            </a:r>
            <a:endParaRPr lang="lt-LT"/>
          </a:p>
        </p:txBody>
      </p:sp>
      <p:sp>
        <p:nvSpPr>
          <p:cNvPr id="3" name="Vertikalaus teksto vietos rezervavimo ženklas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lt-LT" smtClean="0"/>
              <a:t>Spustelėję redag. ruoš. teksto stilių</a:t>
            </a:r>
          </a:p>
          <a:p>
            <a:pPr lvl="1"/>
            <a:r>
              <a:rPr lang="lt-LT" smtClean="0"/>
              <a:t>Antras lygmuo</a:t>
            </a:r>
          </a:p>
          <a:p>
            <a:pPr lvl="2"/>
            <a:r>
              <a:rPr lang="lt-LT" smtClean="0"/>
              <a:t>Trečias lygmuo</a:t>
            </a:r>
          </a:p>
          <a:p>
            <a:pPr lvl="3"/>
            <a:r>
              <a:rPr lang="lt-LT" smtClean="0"/>
              <a:t>Ketvirtas lygmuo</a:t>
            </a:r>
          </a:p>
          <a:p>
            <a:pPr lvl="4"/>
            <a:r>
              <a:rPr lang="lt-LT" smtClean="0"/>
              <a:t>Penktas lygmuo</a:t>
            </a:r>
            <a:endParaRPr lang="lt-LT"/>
          </a:p>
        </p:txBody>
      </p:sp>
      <p:sp>
        <p:nvSpPr>
          <p:cNvPr id="4" name="Datos vietos rezervavimo ženkla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29D985-4A87-40B2-9008-DF5BFA0A2BB5}" type="datetimeFigureOut">
              <a:rPr lang="lt-LT" smtClean="0"/>
              <a:t>2019-02-06</a:t>
            </a:fld>
            <a:endParaRPr lang="lt-LT"/>
          </a:p>
        </p:txBody>
      </p:sp>
      <p:sp>
        <p:nvSpPr>
          <p:cNvPr id="5" name="Poraštės vietos rezervavimo ženkla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kaidrės numerio vietos rezervavimo ženkla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0FA1C1-493E-47FF-8C22-108C3F92EC72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9367123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us pavadinimas ir teks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us pavadinima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lt-LT" smtClean="0"/>
              <a:t>Spustelėję redag. ruoš. pavad. stilių</a:t>
            </a:r>
            <a:endParaRPr lang="lt-LT"/>
          </a:p>
        </p:txBody>
      </p:sp>
      <p:sp>
        <p:nvSpPr>
          <p:cNvPr id="3" name="Vertikalaus teksto vietos rezervavimo ženklas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lt-LT" smtClean="0"/>
              <a:t>Spustelėję redag. ruoš. teksto stilių</a:t>
            </a:r>
          </a:p>
          <a:p>
            <a:pPr lvl="1"/>
            <a:r>
              <a:rPr lang="lt-LT" smtClean="0"/>
              <a:t>Antras lygmuo</a:t>
            </a:r>
          </a:p>
          <a:p>
            <a:pPr lvl="2"/>
            <a:r>
              <a:rPr lang="lt-LT" smtClean="0"/>
              <a:t>Trečias lygmuo</a:t>
            </a:r>
          </a:p>
          <a:p>
            <a:pPr lvl="3"/>
            <a:r>
              <a:rPr lang="lt-LT" smtClean="0"/>
              <a:t>Ketvirtas lygmuo</a:t>
            </a:r>
          </a:p>
          <a:p>
            <a:pPr lvl="4"/>
            <a:r>
              <a:rPr lang="lt-LT" smtClean="0"/>
              <a:t>Penktas lygmuo</a:t>
            </a:r>
            <a:endParaRPr lang="lt-LT"/>
          </a:p>
        </p:txBody>
      </p:sp>
      <p:sp>
        <p:nvSpPr>
          <p:cNvPr id="4" name="Datos vietos rezervavimo ženkla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29D985-4A87-40B2-9008-DF5BFA0A2BB5}" type="datetimeFigureOut">
              <a:rPr lang="lt-LT" smtClean="0"/>
              <a:t>2019-02-06</a:t>
            </a:fld>
            <a:endParaRPr lang="lt-LT"/>
          </a:p>
        </p:txBody>
      </p:sp>
      <p:sp>
        <p:nvSpPr>
          <p:cNvPr id="5" name="Poraštės vietos rezervavimo ženkla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kaidrės numerio vietos rezervavimo ženkla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0FA1C1-493E-47FF-8C22-108C3F92EC72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5252468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Pavadinimas ir turiny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smtClean="0"/>
              <a:t>Spustelėję redag. ruoš. pavad. stilių</a:t>
            </a:r>
            <a:endParaRPr lang="lt-LT"/>
          </a:p>
        </p:txBody>
      </p:sp>
      <p:sp>
        <p:nvSpPr>
          <p:cNvPr id="3" name="Turinio vietos rezervavimo ženklas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lt-LT" smtClean="0"/>
              <a:t>Spustelėję redag. ruoš. teksto stilių</a:t>
            </a:r>
          </a:p>
          <a:p>
            <a:pPr lvl="1"/>
            <a:r>
              <a:rPr lang="lt-LT" smtClean="0"/>
              <a:t>Antras lygmuo</a:t>
            </a:r>
          </a:p>
          <a:p>
            <a:pPr lvl="2"/>
            <a:r>
              <a:rPr lang="lt-LT" smtClean="0"/>
              <a:t>Trečias lygmuo</a:t>
            </a:r>
          </a:p>
          <a:p>
            <a:pPr lvl="3"/>
            <a:r>
              <a:rPr lang="lt-LT" smtClean="0"/>
              <a:t>Ketvirtas lygmuo</a:t>
            </a:r>
          </a:p>
          <a:p>
            <a:pPr lvl="4"/>
            <a:r>
              <a:rPr lang="lt-LT" smtClean="0"/>
              <a:t>Penktas lygmuo</a:t>
            </a:r>
            <a:endParaRPr lang="lt-LT"/>
          </a:p>
        </p:txBody>
      </p:sp>
      <p:sp>
        <p:nvSpPr>
          <p:cNvPr id="4" name="Datos vietos rezervavimo ženkla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29D985-4A87-40B2-9008-DF5BFA0A2BB5}" type="datetimeFigureOut">
              <a:rPr lang="lt-LT" smtClean="0"/>
              <a:t>2019-02-06</a:t>
            </a:fld>
            <a:endParaRPr lang="lt-LT"/>
          </a:p>
        </p:txBody>
      </p:sp>
      <p:sp>
        <p:nvSpPr>
          <p:cNvPr id="5" name="Poraštės vietos rezervavimo ženkla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kaidrės numerio vietos rezervavimo ženkla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0FA1C1-493E-47FF-8C22-108C3F92EC72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1376778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kcijos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lt-LT" smtClean="0"/>
              <a:t>Spustelėję redag. ruoš. pavad. stilių</a:t>
            </a:r>
            <a:endParaRPr lang="lt-LT"/>
          </a:p>
        </p:txBody>
      </p:sp>
      <p:sp>
        <p:nvSpPr>
          <p:cNvPr id="3" name="Teksto vietos rezervavimo ženklas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lt-LT" smtClean="0"/>
              <a:t>Spustelėję redag. ruoš. teksto stilių</a:t>
            </a:r>
          </a:p>
        </p:txBody>
      </p:sp>
      <p:sp>
        <p:nvSpPr>
          <p:cNvPr id="4" name="Datos vietos rezervavimo ženkla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29D985-4A87-40B2-9008-DF5BFA0A2BB5}" type="datetimeFigureOut">
              <a:rPr lang="lt-LT" smtClean="0"/>
              <a:t>2019-02-06</a:t>
            </a:fld>
            <a:endParaRPr lang="lt-LT"/>
          </a:p>
        </p:txBody>
      </p:sp>
      <p:sp>
        <p:nvSpPr>
          <p:cNvPr id="5" name="Poraštės vietos rezervavimo ženkla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kaidrės numerio vietos rezervavimo ženkla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0FA1C1-493E-47FF-8C22-108C3F92EC72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4060681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 turinia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smtClean="0"/>
              <a:t>Spustelėję redag. ruoš. pavad. stilių</a:t>
            </a:r>
            <a:endParaRPr lang="lt-LT"/>
          </a:p>
        </p:txBody>
      </p:sp>
      <p:sp>
        <p:nvSpPr>
          <p:cNvPr id="3" name="Turinio vietos rezervavimo ženklas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lt-LT" smtClean="0"/>
              <a:t>Spustelėję redag. ruoš. teksto stilių</a:t>
            </a:r>
          </a:p>
          <a:p>
            <a:pPr lvl="1"/>
            <a:r>
              <a:rPr lang="lt-LT" smtClean="0"/>
              <a:t>Antras lygmuo</a:t>
            </a:r>
          </a:p>
          <a:p>
            <a:pPr lvl="2"/>
            <a:r>
              <a:rPr lang="lt-LT" smtClean="0"/>
              <a:t>Trečias lygmuo</a:t>
            </a:r>
          </a:p>
          <a:p>
            <a:pPr lvl="3"/>
            <a:r>
              <a:rPr lang="lt-LT" smtClean="0"/>
              <a:t>Ketvirtas lygmuo</a:t>
            </a:r>
          </a:p>
          <a:p>
            <a:pPr lvl="4"/>
            <a:r>
              <a:rPr lang="lt-LT" smtClean="0"/>
              <a:t>Penktas lygmuo</a:t>
            </a:r>
            <a:endParaRPr lang="lt-LT"/>
          </a:p>
        </p:txBody>
      </p:sp>
      <p:sp>
        <p:nvSpPr>
          <p:cNvPr id="4" name="Turinio vietos rezervavimo ženklas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lt-LT" smtClean="0"/>
              <a:t>Spustelėję redag. ruoš. teksto stilių</a:t>
            </a:r>
          </a:p>
          <a:p>
            <a:pPr lvl="1"/>
            <a:r>
              <a:rPr lang="lt-LT" smtClean="0"/>
              <a:t>Antras lygmuo</a:t>
            </a:r>
          </a:p>
          <a:p>
            <a:pPr lvl="2"/>
            <a:r>
              <a:rPr lang="lt-LT" smtClean="0"/>
              <a:t>Trečias lygmuo</a:t>
            </a:r>
          </a:p>
          <a:p>
            <a:pPr lvl="3"/>
            <a:r>
              <a:rPr lang="lt-LT" smtClean="0"/>
              <a:t>Ketvirtas lygmuo</a:t>
            </a:r>
          </a:p>
          <a:p>
            <a:pPr lvl="4"/>
            <a:r>
              <a:rPr lang="lt-LT" smtClean="0"/>
              <a:t>Penktas lygmuo</a:t>
            </a:r>
            <a:endParaRPr lang="lt-LT"/>
          </a:p>
        </p:txBody>
      </p:sp>
      <p:sp>
        <p:nvSpPr>
          <p:cNvPr id="5" name="Datos vietos rezervavimo ženklas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29D985-4A87-40B2-9008-DF5BFA0A2BB5}" type="datetimeFigureOut">
              <a:rPr lang="lt-LT" smtClean="0"/>
              <a:t>2019-02-06</a:t>
            </a:fld>
            <a:endParaRPr lang="lt-LT"/>
          </a:p>
        </p:txBody>
      </p:sp>
      <p:sp>
        <p:nvSpPr>
          <p:cNvPr id="6" name="Poraštės vietos rezervavimo ženklas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kaidrės numerio vietos rezervavimo ženklas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0FA1C1-493E-47FF-8C22-108C3F92EC72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3722797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Lyginim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lt-LT" smtClean="0"/>
              <a:t>Spustelėję redag. ruoš. pavad. stilių</a:t>
            </a:r>
            <a:endParaRPr lang="lt-LT"/>
          </a:p>
        </p:txBody>
      </p:sp>
      <p:sp>
        <p:nvSpPr>
          <p:cNvPr id="3" name="Teksto vietos rezervavimo ženklas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t-LT" smtClean="0"/>
              <a:t>Spustelėję redag. ruoš. teksto stilių</a:t>
            </a:r>
          </a:p>
        </p:txBody>
      </p:sp>
      <p:sp>
        <p:nvSpPr>
          <p:cNvPr id="4" name="Turinio vietos rezervavimo ženklas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lt-LT" smtClean="0"/>
              <a:t>Spustelėję redag. ruoš. teksto stilių</a:t>
            </a:r>
          </a:p>
          <a:p>
            <a:pPr lvl="1"/>
            <a:r>
              <a:rPr lang="lt-LT" smtClean="0"/>
              <a:t>Antras lygmuo</a:t>
            </a:r>
          </a:p>
          <a:p>
            <a:pPr lvl="2"/>
            <a:r>
              <a:rPr lang="lt-LT" smtClean="0"/>
              <a:t>Trečias lygmuo</a:t>
            </a:r>
          </a:p>
          <a:p>
            <a:pPr lvl="3"/>
            <a:r>
              <a:rPr lang="lt-LT" smtClean="0"/>
              <a:t>Ketvirtas lygmuo</a:t>
            </a:r>
          </a:p>
          <a:p>
            <a:pPr lvl="4"/>
            <a:r>
              <a:rPr lang="lt-LT" smtClean="0"/>
              <a:t>Penktas lygmuo</a:t>
            </a:r>
            <a:endParaRPr lang="lt-LT"/>
          </a:p>
        </p:txBody>
      </p:sp>
      <p:sp>
        <p:nvSpPr>
          <p:cNvPr id="5" name="Teksto vietos rezervavimo ženklas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t-LT" smtClean="0"/>
              <a:t>Spustelėję redag. ruoš. teksto stilių</a:t>
            </a:r>
          </a:p>
        </p:txBody>
      </p:sp>
      <p:sp>
        <p:nvSpPr>
          <p:cNvPr id="6" name="Turinio vietos rezervavimo ženklas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lt-LT" smtClean="0"/>
              <a:t>Spustelėję redag. ruoš. teksto stilių</a:t>
            </a:r>
          </a:p>
          <a:p>
            <a:pPr lvl="1"/>
            <a:r>
              <a:rPr lang="lt-LT" smtClean="0"/>
              <a:t>Antras lygmuo</a:t>
            </a:r>
          </a:p>
          <a:p>
            <a:pPr lvl="2"/>
            <a:r>
              <a:rPr lang="lt-LT" smtClean="0"/>
              <a:t>Trečias lygmuo</a:t>
            </a:r>
          </a:p>
          <a:p>
            <a:pPr lvl="3"/>
            <a:r>
              <a:rPr lang="lt-LT" smtClean="0"/>
              <a:t>Ketvirtas lygmuo</a:t>
            </a:r>
          </a:p>
          <a:p>
            <a:pPr lvl="4"/>
            <a:r>
              <a:rPr lang="lt-LT" smtClean="0"/>
              <a:t>Penktas lygmuo</a:t>
            </a:r>
            <a:endParaRPr lang="lt-LT"/>
          </a:p>
        </p:txBody>
      </p:sp>
      <p:sp>
        <p:nvSpPr>
          <p:cNvPr id="7" name="Datos vietos rezervavimo ženklas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29D985-4A87-40B2-9008-DF5BFA0A2BB5}" type="datetimeFigureOut">
              <a:rPr lang="lt-LT" smtClean="0"/>
              <a:t>2019-02-06</a:t>
            </a:fld>
            <a:endParaRPr lang="lt-LT"/>
          </a:p>
        </p:txBody>
      </p:sp>
      <p:sp>
        <p:nvSpPr>
          <p:cNvPr id="8" name="Poraštės vietos rezervavimo ženklas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9" name="Skaidrės numerio vietos rezervavimo ženklas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0FA1C1-493E-47FF-8C22-108C3F92EC72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4887057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k pavadinim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smtClean="0"/>
              <a:t>Spustelėję redag. ruoš. pavad. stilių</a:t>
            </a:r>
            <a:endParaRPr lang="lt-LT"/>
          </a:p>
        </p:txBody>
      </p:sp>
      <p:sp>
        <p:nvSpPr>
          <p:cNvPr id="3" name="Datos vietos rezervavimo ženklas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29D985-4A87-40B2-9008-DF5BFA0A2BB5}" type="datetimeFigureOut">
              <a:rPr lang="lt-LT" smtClean="0"/>
              <a:t>2019-02-06</a:t>
            </a:fld>
            <a:endParaRPr lang="lt-LT"/>
          </a:p>
        </p:txBody>
      </p:sp>
      <p:sp>
        <p:nvSpPr>
          <p:cNvPr id="4" name="Poraštės vietos rezervavimo ženklas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5" name="Skaidrės numerio vietos rezervavimo ženklas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0FA1C1-493E-47FF-8C22-108C3F92EC72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133173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ušč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os vietos rezervavimo ženklas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29D985-4A87-40B2-9008-DF5BFA0A2BB5}" type="datetimeFigureOut">
              <a:rPr lang="lt-LT" smtClean="0"/>
              <a:t>2019-02-06</a:t>
            </a:fld>
            <a:endParaRPr lang="lt-LT"/>
          </a:p>
        </p:txBody>
      </p:sp>
      <p:sp>
        <p:nvSpPr>
          <p:cNvPr id="3" name="Poraštės vietos rezervavimo ženklas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4" name="Skaidrės numerio vietos rezervavimo ženklas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0FA1C1-493E-47FF-8C22-108C3F92EC72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0232698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urinys ir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lt-LT" smtClean="0"/>
              <a:t>Spustelėję redag. ruoš. pavad. stilių</a:t>
            </a:r>
            <a:endParaRPr lang="lt-LT"/>
          </a:p>
        </p:txBody>
      </p:sp>
      <p:sp>
        <p:nvSpPr>
          <p:cNvPr id="3" name="Turinio vietos rezervavimo ženklas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lt-LT" smtClean="0"/>
              <a:t>Spustelėję redag. ruoš. teksto stilių</a:t>
            </a:r>
          </a:p>
          <a:p>
            <a:pPr lvl="1"/>
            <a:r>
              <a:rPr lang="lt-LT" smtClean="0"/>
              <a:t>Antras lygmuo</a:t>
            </a:r>
          </a:p>
          <a:p>
            <a:pPr lvl="2"/>
            <a:r>
              <a:rPr lang="lt-LT" smtClean="0"/>
              <a:t>Trečias lygmuo</a:t>
            </a:r>
          </a:p>
          <a:p>
            <a:pPr lvl="3"/>
            <a:r>
              <a:rPr lang="lt-LT" smtClean="0"/>
              <a:t>Ketvirtas lygmuo</a:t>
            </a:r>
          </a:p>
          <a:p>
            <a:pPr lvl="4"/>
            <a:r>
              <a:rPr lang="lt-LT" smtClean="0"/>
              <a:t>Penktas lygmuo</a:t>
            </a:r>
            <a:endParaRPr lang="lt-LT"/>
          </a:p>
        </p:txBody>
      </p:sp>
      <p:sp>
        <p:nvSpPr>
          <p:cNvPr id="4" name="Teksto vietos rezervavimo ženklas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lt-LT" smtClean="0"/>
              <a:t>Spustelėję redag. ruoš. teksto stilių</a:t>
            </a:r>
          </a:p>
        </p:txBody>
      </p:sp>
      <p:sp>
        <p:nvSpPr>
          <p:cNvPr id="5" name="Datos vietos rezervavimo ženklas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29D985-4A87-40B2-9008-DF5BFA0A2BB5}" type="datetimeFigureOut">
              <a:rPr lang="lt-LT" smtClean="0"/>
              <a:t>2019-02-06</a:t>
            </a:fld>
            <a:endParaRPr lang="lt-LT"/>
          </a:p>
        </p:txBody>
      </p:sp>
      <p:sp>
        <p:nvSpPr>
          <p:cNvPr id="6" name="Poraštės vietos rezervavimo ženklas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kaidrės numerio vietos rezervavimo ženklas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0FA1C1-493E-47FF-8C22-108C3F92EC72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8504704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aveikslėlis ir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lt-LT" smtClean="0"/>
              <a:t>Spustelėję redag. ruoš. pavad. stilių</a:t>
            </a:r>
            <a:endParaRPr lang="lt-LT"/>
          </a:p>
        </p:txBody>
      </p:sp>
      <p:sp>
        <p:nvSpPr>
          <p:cNvPr id="3" name="Paveikslėlio vietos rezervavimo ženklas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lt-LT"/>
          </a:p>
        </p:txBody>
      </p:sp>
      <p:sp>
        <p:nvSpPr>
          <p:cNvPr id="4" name="Teksto vietos rezervavimo ženklas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lt-LT" smtClean="0"/>
              <a:t>Spustelėję redag. ruoš. teksto stilių</a:t>
            </a:r>
          </a:p>
        </p:txBody>
      </p:sp>
      <p:sp>
        <p:nvSpPr>
          <p:cNvPr id="5" name="Datos vietos rezervavimo ženklas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29D985-4A87-40B2-9008-DF5BFA0A2BB5}" type="datetimeFigureOut">
              <a:rPr lang="lt-LT" smtClean="0"/>
              <a:t>2019-02-06</a:t>
            </a:fld>
            <a:endParaRPr lang="lt-LT"/>
          </a:p>
        </p:txBody>
      </p:sp>
      <p:sp>
        <p:nvSpPr>
          <p:cNvPr id="6" name="Poraštės vietos rezervavimo ženklas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kaidrės numerio vietos rezervavimo ženklas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0FA1C1-493E-47FF-8C22-108C3F92EC72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3013567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o vietos rezervavimo ženkla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lt-LT" smtClean="0"/>
              <a:t>Spustelėję redag. ruoš. pavad. stilių</a:t>
            </a:r>
            <a:endParaRPr lang="lt-LT"/>
          </a:p>
        </p:txBody>
      </p:sp>
      <p:sp>
        <p:nvSpPr>
          <p:cNvPr id="3" name="Teksto vietos rezervavimo ženklas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lt-LT" smtClean="0"/>
              <a:t>Spustelėję redag. ruoš. teksto stilių</a:t>
            </a:r>
          </a:p>
          <a:p>
            <a:pPr lvl="1"/>
            <a:r>
              <a:rPr lang="lt-LT" smtClean="0"/>
              <a:t>Antras lygmuo</a:t>
            </a:r>
          </a:p>
          <a:p>
            <a:pPr lvl="2"/>
            <a:r>
              <a:rPr lang="lt-LT" smtClean="0"/>
              <a:t>Trečias lygmuo</a:t>
            </a:r>
          </a:p>
          <a:p>
            <a:pPr lvl="3"/>
            <a:r>
              <a:rPr lang="lt-LT" smtClean="0"/>
              <a:t>Ketvirtas lygmuo</a:t>
            </a:r>
          </a:p>
          <a:p>
            <a:pPr lvl="4"/>
            <a:r>
              <a:rPr lang="lt-LT" smtClean="0"/>
              <a:t>Penktas lygmuo</a:t>
            </a:r>
            <a:endParaRPr lang="lt-LT"/>
          </a:p>
        </p:txBody>
      </p:sp>
      <p:sp>
        <p:nvSpPr>
          <p:cNvPr id="4" name="Datos vietos rezervavimo ženklas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29D985-4A87-40B2-9008-DF5BFA0A2BB5}" type="datetimeFigureOut">
              <a:rPr lang="lt-LT" smtClean="0"/>
              <a:t>2019-02-06</a:t>
            </a:fld>
            <a:endParaRPr lang="lt-LT"/>
          </a:p>
        </p:txBody>
      </p:sp>
      <p:sp>
        <p:nvSpPr>
          <p:cNvPr id="5" name="Poraštės vietos rezervavimo ženklas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t-LT"/>
          </a:p>
        </p:txBody>
      </p:sp>
      <p:sp>
        <p:nvSpPr>
          <p:cNvPr id="6" name="Skaidrės numerio vietos rezervavimo ženklas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0FA1C1-493E-47FF-8C22-108C3F92EC72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8407649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t-L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g"/><Relationship Id="rId7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10" Type="http://schemas.openxmlformats.org/officeDocument/2006/relationships/image" Target="../media/image9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>
          <a:xfrm>
            <a:off x="838200" y="2812801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lt-LT" altLang="lt-LT" sz="2800" b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2018 M. PANEVĖŽIO TEATRO „MENAS“ VEIKLA</a:t>
            </a:r>
            <a:endParaRPr lang="lt-LT" sz="2800" b="1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2" name="Paveikslėlis 11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887"/>
          <a:stretch/>
        </p:blipFill>
        <p:spPr>
          <a:xfrm>
            <a:off x="837788" y="4059389"/>
            <a:ext cx="2925901" cy="2110280"/>
          </a:xfrm>
          <a:prstGeom prst="rect">
            <a:avLst/>
          </a:prstGeom>
        </p:spPr>
      </p:pic>
      <p:pic>
        <p:nvPicPr>
          <p:cNvPr id="17" name="Paveikslėlis 1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54166" y="4059389"/>
            <a:ext cx="2135225" cy="2110280"/>
          </a:xfrm>
          <a:prstGeom prst="rect">
            <a:avLst/>
          </a:prstGeom>
        </p:spPr>
      </p:pic>
      <p:pic>
        <p:nvPicPr>
          <p:cNvPr id="18" name="Paveikslėlis 17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477" t="-411" r="8378" b="411"/>
          <a:stretch/>
        </p:blipFill>
        <p:spPr>
          <a:xfrm>
            <a:off x="3763689" y="4055305"/>
            <a:ext cx="2310881" cy="2114363"/>
          </a:xfrm>
          <a:prstGeom prst="rect">
            <a:avLst/>
          </a:prstGeom>
        </p:spPr>
      </p:pic>
      <p:pic>
        <p:nvPicPr>
          <p:cNvPr id="3074" name="Paveikslėlis 7" descr="http://www.teatrasmenas.lt/uploads/images/spektakliai/Zveryno%20nuotraukos/24059120_1524511514293507_4795154792796207251_n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857" y="689524"/>
            <a:ext cx="3146697" cy="2097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5" name="Paveikslėlis 4" descr="http://www.teatrasmenas.lt/uploads/images/repertuaras/background/IMG_210729w_preview.jpe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22131" y="691978"/>
            <a:ext cx="3734270" cy="20953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6" name="Paveikslėlis 8" descr="http://www.teatrasmenas.lt/uploads/images/repertuaras/background/stiklinis.JP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3555" y="689524"/>
            <a:ext cx="1399014" cy="20959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7" name="Paveikslėlis 10" descr="http://www.teatrasmenas.lt/uploads/images/repertuaras/background/IMG_212728w.jpg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58167" y="4060368"/>
            <a:ext cx="3185225" cy="2109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8" name="Paveikslėlis 3" descr="http://www.teatrasmenas.lt/uploads/images/spektakliai/37%20atvirukai%20nuotraukos/IMG_214590%20(1).jpg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82554" y="693387"/>
            <a:ext cx="1397462" cy="20939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9" name="Paveikslėlis 2" descr="http://www.teatrasmenas.lt/uploads/images/projektai/festivalis%20plakatas%20meninis.jpg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42569" y="693387"/>
            <a:ext cx="1297139" cy="20921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647325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>
          <a:xfrm>
            <a:off x="839788" y="401216"/>
            <a:ext cx="10515600" cy="942392"/>
          </a:xfrm>
        </p:spPr>
        <p:txBody>
          <a:bodyPr>
            <a:noAutofit/>
          </a:bodyPr>
          <a:lstStyle/>
          <a:p>
            <a:r>
              <a:rPr lang="lt-LT" altLang="lt-LT" sz="18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Teatras „Menas“</a:t>
            </a:r>
            <a:r>
              <a:rPr lang="lt-LT" altLang="lt-LT" sz="18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lt-LT" altLang="lt-LT" sz="18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lt-LT" altLang="lt-LT" sz="24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POPULIARIAUSI SPEKTAKLIAI</a:t>
            </a:r>
            <a:r>
              <a:rPr lang="lt-LT" altLang="lt-LT" sz="18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lt-LT" altLang="lt-LT" sz="18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lt-LT" altLang="lt-LT" sz="1800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201</a:t>
            </a:r>
            <a:r>
              <a:rPr lang="lt-LT" altLang="lt-LT" sz="1800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lt-LT" altLang="lt-LT" sz="1800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t-LT" altLang="lt-LT" sz="1800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m.</a:t>
            </a:r>
            <a:endParaRPr lang="lt-LT" sz="1800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4" name="Teksto vietos rezervavimo ženklas 3"/>
          <p:cNvSpPr>
            <a:spLocks noGrp="1"/>
          </p:cNvSpPr>
          <p:nvPr>
            <p:ph type="body" sz="half" idx="2"/>
          </p:nvPr>
        </p:nvSpPr>
        <p:spPr>
          <a:xfrm>
            <a:off x="839788" y="1343608"/>
            <a:ext cx="10515600" cy="291798"/>
          </a:xfrm>
        </p:spPr>
        <p:txBody>
          <a:bodyPr>
            <a:normAutofit lnSpcReduction="10000"/>
          </a:bodyPr>
          <a:lstStyle/>
          <a:p>
            <a:pPr>
              <a:lnSpc>
                <a:spcPct val="80000"/>
              </a:lnSpc>
            </a:pPr>
            <a:r>
              <a:rPr lang="lt-LT" altLang="lt-LT" sz="17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PAGAL VIENO SPEKTAKLIO VID. ŽIŪROVŲ </a:t>
            </a:r>
            <a:r>
              <a:rPr lang="lt-LT" altLang="lt-LT" sz="17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SKAIČIŲ</a:t>
            </a:r>
          </a:p>
          <a:p>
            <a:pPr>
              <a:lnSpc>
                <a:spcPct val="80000"/>
              </a:lnSpc>
            </a:pPr>
            <a:endParaRPr lang="lt-LT" dirty="0">
              <a:solidFill>
                <a:srgbClr val="C00000"/>
              </a:solidFill>
            </a:endParaRPr>
          </a:p>
        </p:txBody>
      </p:sp>
      <p:graphicFrame>
        <p:nvGraphicFramePr>
          <p:cNvPr id="7" name="Turinio vietos rezervavimo ženklas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01353879"/>
              </p:ext>
            </p:extLst>
          </p:nvPr>
        </p:nvGraphicFramePr>
        <p:xfrm>
          <a:off x="839788" y="1635406"/>
          <a:ext cx="10655808" cy="5112751"/>
        </p:xfrm>
        <a:graphic>
          <a:graphicData uri="http://schemas.openxmlformats.org/drawingml/2006/table">
            <a:tbl>
              <a:tblPr/>
              <a:tblGrid>
                <a:gridCol w="4495525"/>
                <a:gridCol w="1449303"/>
                <a:gridCol w="1467196"/>
                <a:gridCol w="1719784"/>
                <a:gridCol w="1524000"/>
              </a:tblGrid>
              <a:tr h="629156">
                <a:tc>
                  <a:txBody>
                    <a:bodyPr/>
                    <a:lstStyle/>
                    <a:p>
                      <a:pPr algn="ctr" fontAlgn="ctr"/>
                      <a:r>
                        <a:rPr lang="lt-LT" sz="1400" b="1" i="0" u="none" strike="noStrike" dirty="0">
                          <a:effectLst/>
                          <a:latin typeface="+mn-lt"/>
                        </a:rPr>
                        <a:t>Spektaklio pavadinimas</a:t>
                      </a:r>
                    </a:p>
                  </a:txBody>
                  <a:tcPr marL="7246" marR="7246" marT="724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6933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Parodytų teatre spektaklių skaičius</a:t>
                      </a:r>
                    </a:p>
                  </a:txBody>
                  <a:tcPr marL="7246" marR="7246" marT="724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6933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Žiūrovų skaičius</a:t>
                      </a:r>
                    </a:p>
                  </a:txBody>
                  <a:tcPr marL="7246" marR="7246" marT="724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6933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lt-LT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Vieno spektaklio vid. žiūrovų skaičius</a:t>
                      </a:r>
                    </a:p>
                  </a:txBody>
                  <a:tcPr marL="7246" marR="7246" marT="724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6933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</a:t>
                      </a:r>
                      <a:r>
                        <a:rPr lang="lt-LT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alės </a:t>
                      </a:r>
                      <a:r>
                        <a:rPr lang="lt-LT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užimtumas proc</a:t>
                      </a:r>
                      <a:r>
                        <a:rPr lang="lt-LT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.</a:t>
                      </a:r>
                    </a:p>
                    <a:p>
                      <a:pPr algn="ctr" rtl="0" fontAlgn="ctr"/>
                      <a:r>
                        <a:rPr lang="lt-LT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(159 vietos)</a:t>
                      </a:r>
                      <a:endParaRPr lang="lt-LT" sz="14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246" marR="7246" marT="724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6933C"/>
                    </a:solidFill>
                  </a:tcPr>
                </a:tc>
              </a:tr>
              <a:tr h="207048">
                <a:tc>
                  <a:txBody>
                    <a:bodyPr/>
                    <a:lstStyle/>
                    <a:p>
                      <a:pPr algn="l" fontAlgn="ctr"/>
                      <a:r>
                        <a:rPr lang="lt-LT" sz="1400" b="1" i="1" u="none" strike="noStrike" dirty="0" smtClean="0">
                          <a:effectLst/>
                          <a:latin typeface="Times New Roman" panose="02020603050405020304" pitchFamily="18" charset="0"/>
                        </a:rPr>
                        <a:t>  *   </a:t>
                      </a:r>
                      <a:r>
                        <a:rPr lang="fi-FI" sz="1400" b="1" i="1" u="none" strike="noStrike" dirty="0" smtClean="0">
                          <a:effectLst/>
                          <a:latin typeface="Times New Roman" panose="02020603050405020304" pitchFamily="18" charset="0"/>
                        </a:rPr>
                        <a:t>„</a:t>
                      </a:r>
                      <a:r>
                        <a:rPr lang="fi-FI" sz="1400" b="1" i="1" u="none" strike="noStrike" dirty="0">
                          <a:effectLst/>
                          <a:latin typeface="Times New Roman" panose="02020603050405020304" pitchFamily="18" charset="0"/>
                        </a:rPr>
                        <a:t>Pilseliukai arba kas telefone gyvena</a:t>
                      </a:r>
                      <a:r>
                        <a:rPr lang="fi-FI" sz="1400" b="1" i="1" u="none" strike="noStrike" dirty="0" smtClean="0">
                          <a:effectLst/>
                          <a:latin typeface="Times New Roman" panose="02020603050405020304" pitchFamily="18" charset="0"/>
                        </a:rPr>
                        <a:t>...“</a:t>
                      </a:r>
                      <a:r>
                        <a:rPr lang="lt-LT" sz="1400" b="1" i="1" u="none" strike="noStrike" dirty="0" smtClean="0"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endParaRPr lang="fi-FI" sz="1400" b="1" i="1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70">
                      <a:fgClr>
                        <a:schemeClr val="accent5">
                          <a:lumMod val="20000"/>
                          <a:lumOff val="80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1400" b="0" i="0" u="none" strike="noStrike" dirty="0" smtClean="0">
                          <a:effectLst/>
                          <a:latin typeface="Arial" panose="020B0604020202020204" pitchFamily="34" charset="0"/>
                        </a:rPr>
                        <a:t>5</a:t>
                      </a:r>
                      <a:endParaRPr lang="lt-LT" sz="14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70">
                      <a:fgClr>
                        <a:schemeClr val="accent5">
                          <a:lumMod val="20000"/>
                          <a:lumOff val="80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1400" b="0" i="0" u="none" strike="noStrike">
                          <a:effectLst/>
                          <a:latin typeface="Arial" panose="020B0604020202020204" pitchFamily="34" charset="0"/>
                        </a:rPr>
                        <a:t>695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70">
                      <a:fgClr>
                        <a:schemeClr val="accent5">
                          <a:lumMod val="20000"/>
                          <a:lumOff val="80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1400" b="1" i="0" u="none" strike="noStrike" dirty="0">
                          <a:effectLst/>
                          <a:latin typeface="Arial" panose="020B0604020202020204" pitchFamily="34" charset="0"/>
                        </a:rPr>
                        <a:t>139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70">
                      <a:fgClr>
                        <a:schemeClr val="accent6">
                          <a:lumMod val="40000"/>
                          <a:lumOff val="60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t-LT" sz="1400" b="0" i="0" u="none" strike="noStrike">
                          <a:effectLst/>
                          <a:latin typeface="Arial" panose="020B0604020202020204" pitchFamily="34" charset="0"/>
                        </a:rPr>
                        <a:t>87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70">
                      <a:fgClr>
                        <a:schemeClr val="accent5">
                          <a:lumMod val="20000"/>
                          <a:lumOff val="80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</a:tr>
              <a:tr h="207048">
                <a:tc>
                  <a:txBody>
                    <a:bodyPr/>
                    <a:lstStyle/>
                    <a:p>
                      <a:pPr algn="l" fontAlgn="ctr"/>
                      <a:r>
                        <a:rPr lang="lt-LT" sz="1400" b="1" i="1" u="none" strike="noStrike" dirty="0" smtClean="0">
                          <a:effectLst/>
                          <a:latin typeface="Times New Roman" panose="02020603050405020304" pitchFamily="18" charset="0"/>
                        </a:rPr>
                        <a:t>      „</a:t>
                      </a:r>
                      <a:r>
                        <a:rPr lang="lt-LT" sz="1400" b="1" i="1" u="none" strike="noStrike" dirty="0">
                          <a:effectLst/>
                          <a:latin typeface="Times New Roman" panose="02020603050405020304" pitchFamily="18" charset="0"/>
                        </a:rPr>
                        <a:t>Mažylis ir Karlsonas, kuris gyvena ant stogo“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70">
                      <a:fgClr>
                        <a:schemeClr val="accent5">
                          <a:lumMod val="20000"/>
                          <a:lumOff val="80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1400" b="0" i="0" u="none" strike="noStrike" dirty="0">
                          <a:effectLst/>
                          <a:latin typeface="Arial" panose="020B0604020202020204" pitchFamily="34" charset="0"/>
                        </a:rPr>
                        <a:t>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70">
                      <a:fgClr>
                        <a:schemeClr val="accent5">
                          <a:lumMod val="20000"/>
                          <a:lumOff val="80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1400" b="0" i="0" u="none" strike="noStrike">
                          <a:effectLst/>
                          <a:latin typeface="Arial" panose="020B0604020202020204" pitchFamily="34" charset="0"/>
                        </a:rPr>
                        <a:t>1129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70">
                      <a:fgClr>
                        <a:schemeClr val="accent5">
                          <a:lumMod val="20000"/>
                          <a:lumOff val="80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1400" b="1" i="0" u="none" strike="noStrike">
                          <a:effectLst/>
                          <a:latin typeface="Arial" panose="020B0604020202020204" pitchFamily="34" charset="0"/>
                        </a:rPr>
                        <a:t>125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70">
                      <a:fgClr>
                        <a:schemeClr val="accent6">
                          <a:lumMod val="40000"/>
                          <a:lumOff val="60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t-LT" sz="1400" b="0" i="0" u="none" strike="noStrike">
                          <a:effectLst/>
                          <a:latin typeface="Arial" panose="020B0604020202020204" pitchFamily="34" charset="0"/>
                        </a:rPr>
                        <a:t>79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70">
                      <a:fgClr>
                        <a:schemeClr val="accent5">
                          <a:lumMod val="20000"/>
                          <a:lumOff val="80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</a:tr>
              <a:tr h="207048">
                <a:tc>
                  <a:txBody>
                    <a:bodyPr/>
                    <a:lstStyle/>
                    <a:p>
                      <a:pPr algn="l" fontAlgn="ctr"/>
                      <a:r>
                        <a:rPr lang="lt-LT" sz="1400" b="1" i="1" u="none" strike="noStrike" dirty="0" smtClean="0">
                          <a:effectLst/>
                          <a:latin typeface="Times New Roman" panose="02020603050405020304" pitchFamily="18" charset="0"/>
                        </a:rPr>
                        <a:t>      „</a:t>
                      </a:r>
                      <a:r>
                        <a:rPr lang="lt-LT" sz="1400" b="1" i="1" u="none" strike="noStrike" dirty="0">
                          <a:effectLst/>
                          <a:latin typeface="Times New Roman" panose="02020603050405020304" pitchFamily="18" charset="0"/>
                        </a:rPr>
                        <a:t>Ten kur gyvena spalvos“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70">
                      <a:fgClr>
                        <a:schemeClr val="accent5">
                          <a:lumMod val="20000"/>
                          <a:lumOff val="80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1400" b="0" i="0" u="none" strike="noStrike">
                          <a:effectLst/>
                          <a:latin typeface="Arial" panose="020B0604020202020204" pitchFamily="34" charset="0"/>
                        </a:rPr>
                        <a:t>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70">
                      <a:fgClr>
                        <a:schemeClr val="accent5">
                          <a:lumMod val="20000"/>
                          <a:lumOff val="80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1400" b="0" i="0" u="none" strike="noStrike" dirty="0">
                          <a:effectLst/>
                          <a:latin typeface="Arial" panose="020B0604020202020204" pitchFamily="34" charset="0"/>
                        </a:rPr>
                        <a:t>961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70">
                      <a:fgClr>
                        <a:schemeClr val="accent5">
                          <a:lumMod val="20000"/>
                          <a:lumOff val="80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1400" b="1" i="0" u="none" strike="noStrike">
                          <a:effectLst/>
                          <a:latin typeface="Arial" panose="020B0604020202020204" pitchFamily="34" charset="0"/>
                        </a:rPr>
                        <a:t>120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70">
                      <a:fgClr>
                        <a:schemeClr val="accent6">
                          <a:lumMod val="40000"/>
                          <a:lumOff val="60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t-LT" sz="1400" b="0" i="0" u="none" strike="noStrike">
                          <a:effectLst/>
                          <a:latin typeface="Arial" panose="020B0604020202020204" pitchFamily="34" charset="0"/>
                        </a:rPr>
                        <a:t>76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70">
                      <a:fgClr>
                        <a:schemeClr val="accent5">
                          <a:lumMod val="20000"/>
                          <a:lumOff val="80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</a:tr>
              <a:tr h="207048"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lt-LT" sz="1400" b="1" i="1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      „</a:t>
                      </a:r>
                      <a:r>
                        <a:rPr lang="lt-LT" sz="1400" b="1" i="1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Meilė, džiazas ir velnias“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70">
                      <a:fgClr>
                        <a:schemeClr val="accent5">
                          <a:lumMod val="20000"/>
                          <a:lumOff val="80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1400" b="0" i="0" u="none" strike="noStrike"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70">
                      <a:fgClr>
                        <a:schemeClr val="accent5">
                          <a:lumMod val="20000"/>
                          <a:lumOff val="80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1400" b="0" i="0" u="none" strike="noStrike" dirty="0">
                          <a:effectLst/>
                          <a:latin typeface="Arial" panose="020B0604020202020204" pitchFamily="34" charset="0"/>
                        </a:rPr>
                        <a:t>413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70">
                      <a:fgClr>
                        <a:schemeClr val="accent5">
                          <a:lumMod val="20000"/>
                          <a:lumOff val="80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1400" b="1" i="0" u="none" strike="noStrike">
                          <a:effectLst/>
                          <a:latin typeface="Arial" panose="020B0604020202020204" pitchFamily="34" charset="0"/>
                        </a:rPr>
                        <a:t>103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70">
                      <a:fgClr>
                        <a:schemeClr val="accent6">
                          <a:lumMod val="40000"/>
                          <a:lumOff val="60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t-LT" sz="1400" b="0" i="0" u="none" strike="noStrike" dirty="0" smtClean="0">
                          <a:effectLst/>
                          <a:latin typeface="Arial" panose="020B0604020202020204" pitchFamily="34" charset="0"/>
                        </a:rPr>
                        <a:t>65  </a:t>
                      </a:r>
                      <a:endParaRPr lang="lt-LT" sz="14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70">
                      <a:fgClr>
                        <a:schemeClr val="accent5">
                          <a:lumMod val="20000"/>
                          <a:lumOff val="80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</a:tr>
              <a:tr h="207048"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lt-LT" sz="1400" b="1" i="1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      „</a:t>
                      </a:r>
                      <a:r>
                        <a:rPr lang="lt-LT" sz="1400" b="1" i="1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Dobilėlis penkialapis“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70">
                      <a:fgClr>
                        <a:schemeClr val="accent5">
                          <a:lumMod val="20000"/>
                          <a:lumOff val="80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1400" b="0" i="0" u="none" strike="noStrike">
                          <a:effectLst/>
                          <a:latin typeface="Arial" panose="020B0604020202020204" pitchFamily="34" charset="0"/>
                        </a:rPr>
                        <a:t>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70">
                      <a:fgClr>
                        <a:schemeClr val="accent5">
                          <a:lumMod val="20000"/>
                          <a:lumOff val="80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1400" b="0" i="0" u="none" strike="noStrike" dirty="0">
                          <a:effectLst/>
                          <a:latin typeface="Arial" panose="020B0604020202020204" pitchFamily="34" charset="0"/>
                        </a:rPr>
                        <a:t>577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70">
                      <a:fgClr>
                        <a:schemeClr val="accent5">
                          <a:lumMod val="20000"/>
                          <a:lumOff val="80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1400" b="1" i="0" u="none" strike="noStrike" dirty="0">
                          <a:effectLst/>
                          <a:latin typeface="Arial" panose="020B0604020202020204" pitchFamily="34" charset="0"/>
                        </a:rPr>
                        <a:t>96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70">
                      <a:fgClr>
                        <a:schemeClr val="accent6">
                          <a:lumMod val="40000"/>
                          <a:lumOff val="60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t-LT" sz="1400" b="0" i="0" u="none" strike="noStrike" dirty="0" smtClean="0">
                          <a:effectLst/>
                          <a:latin typeface="Arial" panose="020B0604020202020204" pitchFamily="34" charset="0"/>
                        </a:rPr>
                        <a:t>60  </a:t>
                      </a:r>
                      <a:endParaRPr lang="lt-LT" sz="14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70">
                      <a:fgClr>
                        <a:schemeClr val="accent5">
                          <a:lumMod val="20000"/>
                          <a:lumOff val="80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</a:tr>
              <a:tr h="207048"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lt-LT" sz="1400" b="1" i="1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      „</a:t>
                      </a:r>
                      <a:r>
                        <a:rPr lang="lt-LT" sz="1400" b="1" i="1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Mikė Pūkuotukas“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70">
                      <a:fgClr>
                        <a:schemeClr val="accent5">
                          <a:lumMod val="20000"/>
                          <a:lumOff val="80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1400" b="0" i="0" u="none" strike="noStrike">
                          <a:effectLst/>
                          <a:latin typeface="Arial" panose="020B0604020202020204" pitchFamily="34" charset="0"/>
                        </a:rPr>
                        <a:t>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70">
                      <a:fgClr>
                        <a:schemeClr val="accent5">
                          <a:lumMod val="20000"/>
                          <a:lumOff val="80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1400" b="0" i="0" u="none" strike="noStrike">
                          <a:effectLst/>
                          <a:latin typeface="Arial" panose="020B0604020202020204" pitchFamily="34" charset="0"/>
                        </a:rPr>
                        <a:t>558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70">
                      <a:fgClr>
                        <a:schemeClr val="accent5">
                          <a:lumMod val="20000"/>
                          <a:lumOff val="80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1400" b="1" i="0" u="none" strike="noStrike" dirty="0">
                          <a:effectLst/>
                          <a:latin typeface="Arial" panose="020B0604020202020204" pitchFamily="34" charset="0"/>
                        </a:rPr>
                        <a:t>93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70">
                      <a:fgClr>
                        <a:schemeClr val="accent6">
                          <a:lumMod val="40000"/>
                          <a:lumOff val="60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t-LT" sz="1400" b="0" i="0" u="none" strike="noStrike">
                          <a:effectLst/>
                          <a:latin typeface="Arial" panose="020B0604020202020204" pitchFamily="34" charset="0"/>
                        </a:rPr>
                        <a:t>58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70">
                      <a:fgClr>
                        <a:schemeClr val="accent5">
                          <a:lumMod val="20000"/>
                          <a:lumOff val="80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</a:tr>
              <a:tr h="207048"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lt-LT" sz="1400" b="1" i="1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      „Piršlybos“</a:t>
                      </a:r>
                      <a:endParaRPr lang="lt-LT" sz="1400" b="1" i="1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70">
                      <a:fgClr>
                        <a:schemeClr val="accent5">
                          <a:lumMod val="20000"/>
                          <a:lumOff val="80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1400" b="0" i="0" u="none" strike="noStrike">
                          <a:effectLst/>
                          <a:latin typeface="Arial" panose="020B0604020202020204" pitchFamily="34" charset="0"/>
                        </a:rPr>
                        <a:t>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70">
                      <a:fgClr>
                        <a:schemeClr val="accent5">
                          <a:lumMod val="20000"/>
                          <a:lumOff val="80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1400" b="0" i="0" u="none" strike="noStrike">
                          <a:effectLst/>
                          <a:latin typeface="Arial" panose="020B0604020202020204" pitchFamily="34" charset="0"/>
                        </a:rPr>
                        <a:t>465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70">
                      <a:fgClr>
                        <a:schemeClr val="accent5">
                          <a:lumMod val="20000"/>
                          <a:lumOff val="80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1400" b="1" i="0" u="none" strike="noStrike" dirty="0">
                          <a:effectLst/>
                          <a:latin typeface="Arial" panose="020B0604020202020204" pitchFamily="34" charset="0"/>
                        </a:rPr>
                        <a:t>93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70">
                      <a:fgClr>
                        <a:schemeClr val="accent6">
                          <a:lumMod val="40000"/>
                          <a:lumOff val="60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t-LT" sz="1400" b="0" i="0" u="none" strike="noStrike" dirty="0">
                          <a:effectLst/>
                          <a:latin typeface="Arial" panose="020B0604020202020204" pitchFamily="34" charset="0"/>
                        </a:rPr>
                        <a:t>58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70">
                      <a:fgClr>
                        <a:schemeClr val="accent5">
                          <a:lumMod val="20000"/>
                          <a:lumOff val="80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</a:tr>
              <a:tr h="207048"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lt-LT" sz="1400" b="1" i="1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      „</a:t>
                      </a:r>
                      <a:r>
                        <a:rPr lang="lt-LT" sz="1400" b="1" i="1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37 atvirukai“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70">
                      <a:fgClr>
                        <a:schemeClr val="accent5">
                          <a:lumMod val="20000"/>
                          <a:lumOff val="80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1400" b="0" i="0" u="none" strike="noStrike" dirty="0">
                          <a:effectLst/>
                          <a:latin typeface="Arial" panose="020B0604020202020204" pitchFamily="34" charset="0"/>
                        </a:rPr>
                        <a:t>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70">
                      <a:fgClr>
                        <a:schemeClr val="accent5">
                          <a:lumMod val="20000"/>
                          <a:lumOff val="80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1400" b="0" i="0" u="none" strike="noStrike">
                          <a:effectLst/>
                          <a:latin typeface="Arial" panose="020B0604020202020204" pitchFamily="34" charset="0"/>
                        </a:rPr>
                        <a:t>693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70">
                      <a:fgClr>
                        <a:schemeClr val="accent5">
                          <a:lumMod val="20000"/>
                          <a:lumOff val="80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1400" b="1" i="0" u="none" strike="noStrike" dirty="0">
                          <a:effectLst/>
                          <a:latin typeface="Arial" panose="020B0604020202020204" pitchFamily="34" charset="0"/>
                        </a:rPr>
                        <a:t>87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70">
                      <a:fgClr>
                        <a:schemeClr val="accent6">
                          <a:lumMod val="40000"/>
                          <a:lumOff val="60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t-LT" sz="1400" b="0" i="0" u="none" strike="noStrike" dirty="0">
                          <a:effectLst/>
                          <a:latin typeface="Arial" panose="020B0604020202020204" pitchFamily="34" charset="0"/>
                        </a:rPr>
                        <a:t>54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70">
                      <a:fgClr>
                        <a:schemeClr val="accent5">
                          <a:lumMod val="20000"/>
                          <a:lumOff val="80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</a:tr>
              <a:tr h="207048"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lt-LT" sz="1400" b="1" i="1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  *   „</a:t>
                      </a:r>
                      <a:r>
                        <a:rPr lang="lt-LT" sz="1400" b="1" i="1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Klounai, klouniukai ir Kalėdų senelis“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70">
                      <a:fgClr>
                        <a:schemeClr val="accent5">
                          <a:lumMod val="20000"/>
                          <a:lumOff val="80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1400" b="0" i="0" u="none" strike="noStrike" dirty="0">
                          <a:effectLst/>
                          <a:latin typeface="Arial" panose="020B0604020202020204" pitchFamily="34" charset="0"/>
                        </a:rPr>
                        <a:t>29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70">
                      <a:fgClr>
                        <a:schemeClr val="accent5">
                          <a:lumMod val="20000"/>
                          <a:lumOff val="80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t-LT" sz="1400" b="0" i="0" u="none" strike="noStrike" dirty="0">
                          <a:effectLst/>
                          <a:latin typeface="Arial" panose="020B0604020202020204" pitchFamily="34" charset="0"/>
                        </a:rPr>
                        <a:t>2414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70">
                      <a:fgClr>
                        <a:schemeClr val="accent5">
                          <a:lumMod val="20000"/>
                          <a:lumOff val="80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1400" b="1" i="0" u="none" strike="noStrike" dirty="0">
                          <a:effectLst/>
                          <a:latin typeface="Arial" panose="020B0604020202020204" pitchFamily="34" charset="0"/>
                        </a:rPr>
                        <a:t>83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70">
                      <a:fgClr>
                        <a:schemeClr val="accent6">
                          <a:lumMod val="40000"/>
                          <a:lumOff val="60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t-LT" sz="1400" b="0" i="0" u="none" strike="noStrike" dirty="0">
                          <a:effectLst/>
                          <a:latin typeface="Arial" panose="020B0604020202020204" pitchFamily="34" charset="0"/>
                        </a:rPr>
                        <a:t>52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70">
                      <a:fgClr>
                        <a:schemeClr val="accent5">
                          <a:lumMod val="20000"/>
                          <a:lumOff val="80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</a:tr>
              <a:tr h="207048"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lt-LT" sz="1400" b="1" i="1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      „</a:t>
                      </a:r>
                      <a:r>
                        <a:rPr lang="lt-LT" sz="1400" b="1" i="1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Karalaitė ant žirnio ir kitos pasakos“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70">
                      <a:fgClr>
                        <a:schemeClr val="accent5">
                          <a:lumMod val="20000"/>
                          <a:lumOff val="80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1400" b="0" i="0" u="none" strike="noStrike" dirty="0">
                          <a:effectLst/>
                          <a:latin typeface="Arial" panose="020B0604020202020204" pitchFamily="34" charset="0"/>
                        </a:rPr>
                        <a:t>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70">
                      <a:fgClr>
                        <a:schemeClr val="accent5">
                          <a:lumMod val="20000"/>
                          <a:lumOff val="80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1400" b="0" i="0" u="none" strike="noStrike">
                          <a:effectLst/>
                          <a:latin typeface="Arial" panose="020B0604020202020204" pitchFamily="34" charset="0"/>
                        </a:rPr>
                        <a:t>407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70">
                      <a:fgClr>
                        <a:schemeClr val="accent5">
                          <a:lumMod val="20000"/>
                          <a:lumOff val="80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1400" b="1" i="0" u="none" strike="noStrike" dirty="0">
                          <a:effectLst/>
                          <a:latin typeface="Arial" panose="020B0604020202020204" pitchFamily="34" charset="0"/>
                        </a:rPr>
                        <a:t>81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70">
                      <a:fgClr>
                        <a:schemeClr val="accent6">
                          <a:lumMod val="40000"/>
                          <a:lumOff val="60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t-LT" sz="1400" b="0" i="0" u="none" strike="noStrike" dirty="0">
                          <a:effectLst/>
                          <a:latin typeface="Arial" panose="020B0604020202020204" pitchFamily="34" charset="0"/>
                        </a:rPr>
                        <a:t>51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70">
                      <a:fgClr>
                        <a:schemeClr val="accent5">
                          <a:lumMod val="20000"/>
                          <a:lumOff val="80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</a:tr>
              <a:tr h="207048">
                <a:tc>
                  <a:txBody>
                    <a:bodyPr/>
                    <a:lstStyle/>
                    <a:p>
                      <a:pPr algn="l" fontAlgn="ctr"/>
                      <a:r>
                        <a:rPr lang="lt-LT" sz="1200" b="0" i="0" u="none" strike="noStrike" dirty="0" smtClean="0">
                          <a:effectLst/>
                          <a:latin typeface="Times New Roman" panose="02020603050405020304" pitchFamily="18" charset="0"/>
                        </a:rPr>
                        <a:t>      „Ida </a:t>
                      </a:r>
                      <a:r>
                        <a:rPr lang="lt-LT" sz="1200" b="0" i="0" u="none" strike="noStrike" dirty="0">
                          <a:effectLst/>
                          <a:latin typeface="Times New Roman" panose="02020603050405020304" pitchFamily="18" charset="0"/>
                        </a:rPr>
                        <a:t>iš šešėlių sodo“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1000" b="0" i="0" u="none" strike="noStrike" dirty="0"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1000" b="0" i="0" u="none" strike="noStrike" dirty="0">
                          <a:effectLst/>
                          <a:latin typeface="Arial" panose="020B0604020202020204" pitchFamily="34" charset="0"/>
                        </a:rPr>
                        <a:t>78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1000" b="0" i="0" u="none" strike="noStrike" dirty="0">
                          <a:effectLst/>
                          <a:latin typeface="Arial" panose="020B0604020202020204" pitchFamily="34" charset="0"/>
                        </a:rPr>
                        <a:t>78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t-LT" sz="1000" b="0" i="0" u="none" strike="noStrike" dirty="0">
                          <a:effectLst/>
                          <a:latin typeface="Arial" panose="020B0604020202020204" pitchFamily="34" charset="0"/>
                        </a:rPr>
                        <a:t>49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7048">
                <a:tc>
                  <a:txBody>
                    <a:bodyPr/>
                    <a:lstStyle/>
                    <a:p>
                      <a:pPr algn="l" fontAlgn="ctr"/>
                      <a:r>
                        <a:rPr lang="lt-LT" sz="1200" b="0" i="0" u="none" strike="noStrike" dirty="0" smtClean="0">
                          <a:effectLst/>
                          <a:latin typeface="Times New Roman" panose="02020603050405020304" pitchFamily="18" charset="0"/>
                        </a:rPr>
                        <a:t>      „</a:t>
                      </a:r>
                      <a:r>
                        <a:rPr lang="lt-LT" sz="1200" b="0" i="0" u="none" strike="noStrike" dirty="0">
                          <a:effectLst/>
                          <a:latin typeface="Times New Roman" panose="02020603050405020304" pitchFamily="18" charset="0"/>
                        </a:rPr>
                        <a:t>Miestelėnas bajoras“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1000" b="0" i="0" u="none" strike="noStrike"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1000" b="0" i="0" u="none" strike="noStrike">
                          <a:effectLst/>
                          <a:latin typeface="Arial" panose="020B0604020202020204" pitchFamily="34" charset="0"/>
                        </a:rPr>
                        <a:t>229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1000" b="0" i="0" u="none" strike="noStrike" dirty="0">
                          <a:effectLst/>
                          <a:latin typeface="Arial" panose="020B0604020202020204" pitchFamily="34" charset="0"/>
                        </a:rPr>
                        <a:t>76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t-LT" sz="1000" b="0" i="0" u="none" strike="noStrike">
                          <a:effectLst/>
                          <a:latin typeface="Arial" panose="020B0604020202020204" pitchFamily="34" charset="0"/>
                        </a:rPr>
                        <a:t>48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7048">
                <a:tc>
                  <a:txBody>
                    <a:bodyPr/>
                    <a:lstStyle/>
                    <a:p>
                      <a:pPr algn="l" fontAlgn="ctr"/>
                      <a:r>
                        <a:rPr lang="lt-LT" sz="1200" b="0" i="0" u="none" strike="noStrike" dirty="0" smtClean="0">
                          <a:effectLst/>
                          <a:latin typeface="Times New Roman" panose="02020603050405020304" pitchFamily="18" charset="0"/>
                        </a:rPr>
                        <a:t>      „</a:t>
                      </a:r>
                      <a:r>
                        <a:rPr lang="lt-LT" sz="1200" b="0" i="0" u="none" strike="noStrike" dirty="0">
                          <a:effectLst/>
                          <a:latin typeface="Times New Roman" panose="02020603050405020304" pitchFamily="18" charset="0"/>
                        </a:rPr>
                        <a:t>Stiklinis žvėrynas“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1000" b="0" i="0" u="none" strike="noStrike">
                          <a:effectLst/>
                          <a:latin typeface="Arial" panose="020B0604020202020204" pitchFamily="34" charset="0"/>
                        </a:rPr>
                        <a:t>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1000" b="0" i="0" u="none" strike="noStrike">
                          <a:effectLst/>
                          <a:latin typeface="Arial" panose="020B0604020202020204" pitchFamily="34" charset="0"/>
                        </a:rPr>
                        <a:t>319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1000" b="0" i="0" u="none" strike="noStrike" dirty="0">
                          <a:effectLst/>
                          <a:latin typeface="Arial" panose="020B0604020202020204" pitchFamily="34" charset="0"/>
                        </a:rPr>
                        <a:t>64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t-LT" sz="1000" b="0" i="0" u="none" strike="noStrike">
                          <a:effectLst/>
                          <a:latin typeface="Arial" panose="020B0604020202020204" pitchFamily="34" charset="0"/>
                        </a:rPr>
                        <a:t>40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7048">
                <a:tc>
                  <a:txBody>
                    <a:bodyPr/>
                    <a:lstStyle/>
                    <a:p>
                      <a:pPr algn="l" fontAlgn="ctr"/>
                      <a:r>
                        <a:rPr lang="lt-LT" sz="1200" b="0" i="0" u="none" strike="noStrike" dirty="0" smtClean="0">
                          <a:effectLst/>
                          <a:latin typeface="Times New Roman" panose="02020603050405020304" pitchFamily="18" charset="0"/>
                        </a:rPr>
                        <a:t>      „</a:t>
                      </a:r>
                      <a:r>
                        <a:rPr lang="lt-LT" sz="1200" b="0" i="0" u="none" strike="noStrike" dirty="0">
                          <a:effectLst/>
                          <a:latin typeface="Times New Roman" panose="02020603050405020304" pitchFamily="18" charset="0"/>
                        </a:rPr>
                        <a:t>Blogos mergaitės dienoraštis“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1000" b="0" i="0" u="none" strike="noStrike">
                          <a:effectLst/>
                          <a:latin typeface="Arial" panose="020B0604020202020204" pitchFamily="34" charset="0"/>
                        </a:rPr>
                        <a:t>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1000" b="0" i="0" u="none" strike="noStrike">
                          <a:effectLst/>
                          <a:latin typeface="Arial" panose="020B0604020202020204" pitchFamily="34" charset="0"/>
                        </a:rPr>
                        <a:t>282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1000" b="0" i="0" u="none" strike="noStrike">
                          <a:effectLst/>
                          <a:latin typeface="Arial" panose="020B0604020202020204" pitchFamily="34" charset="0"/>
                        </a:rPr>
                        <a:t>56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t-LT" sz="1000" b="0" i="0" u="none" strike="noStrike">
                          <a:effectLst/>
                          <a:latin typeface="Arial" panose="020B0604020202020204" pitchFamily="34" charset="0"/>
                        </a:rPr>
                        <a:t>35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7048">
                <a:tc>
                  <a:txBody>
                    <a:bodyPr/>
                    <a:lstStyle/>
                    <a:p>
                      <a:pPr algn="l" fontAlgn="ctr"/>
                      <a:r>
                        <a:rPr lang="lt-LT" sz="1200" b="0" i="0" u="none" strike="noStrike" dirty="0" smtClean="0">
                          <a:effectLst/>
                          <a:latin typeface="Times New Roman" panose="02020603050405020304" pitchFamily="18" charset="0"/>
                        </a:rPr>
                        <a:t>     „</a:t>
                      </a:r>
                      <a:r>
                        <a:rPr lang="lt-LT" sz="1200" b="0" i="0" u="none" strike="noStrike" dirty="0" err="1" smtClean="0">
                          <a:effectLst/>
                          <a:latin typeface="Times New Roman" panose="02020603050405020304" pitchFamily="18" charset="0"/>
                        </a:rPr>
                        <a:t>Ekvus</a:t>
                      </a:r>
                      <a:r>
                        <a:rPr lang="lt-LT" sz="1200" b="0" i="0" u="none" strike="noStrike" dirty="0">
                          <a:effectLst/>
                          <a:latin typeface="Times New Roman" panose="02020603050405020304" pitchFamily="18" charset="0"/>
                        </a:rPr>
                        <a:t>“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1000" b="0" i="0" u="none" strike="noStrike"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1000" b="0" i="0" u="none" strike="noStrike">
                          <a:effectLst/>
                          <a:latin typeface="Arial" panose="020B0604020202020204" pitchFamily="34" charset="0"/>
                        </a:rPr>
                        <a:t>54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1000" b="0" i="0" u="none" strike="noStrike">
                          <a:effectLst/>
                          <a:latin typeface="Arial" panose="020B0604020202020204" pitchFamily="34" charset="0"/>
                        </a:rPr>
                        <a:t>54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t-LT" sz="1000" b="0" i="0" u="none" strike="noStrike">
                          <a:effectLst/>
                          <a:latin typeface="Arial" panose="020B0604020202020204" pitchFamily="34" charset="0"/>
                        </a:rPr>
                        <a:t>34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7048">
                <a:tc>
                  <a:txBody>
                    <a:bodyPr/>
                    <a:lstStyle/>
                    <a:p>
                      <a:pPr algn="l" fontAlgn="ctr"/>
                      <a:r>
                        <a:rPr lang="lt-LT" sz="1200" b="0" i="0" u="none" strike="noStrike" dirty="0" smtClean="0">
                          <a:effectLst/>
                          <a:latin typeface="Times New Roman" panose="02020603050405020304" pitchFamily="18" charset="0"/>
                        </a:rPr>
                        <a:t>     „Virtuali </a:t>
                      </a:r>
                      <a:r>
                        <a:rPr lang="lt-LT" sz="1200" b="0" i="0" u="none" strike="noStrike" dirty="0">
                          <a:effectLst/>
                          <a:latin typeface="Times New Roman" panose="02020603050405020304" pitchFamily="18" charset="0"/>
                        </a:rPr>
                        <a:t>meilė“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1000" b="0" i="0" u="none" strike="noStrike">
                          <a:effectLst/>
                          <a:latin typeface="Arial" panose="020B0604020202020204" pitchFamily="34" charset="0"/>
                        </a:rPr>
                        <a:t>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1000" b="0" i="0" u="none" strike="noStrike">
                          <a:effectLst/>
                          <a:latin typeface="Arial" panose="020B0604020202020204" pitchFamily="34" charset="0"/>
                        </a:rPr>
                        <a:t>236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1000" b="0" i="0" u="none" strike="noStrike">
                          <a:effectLst/>
                          <a:latin typeface="Arial" panose="020B0604020202020204" pitchFamily="34" charset="0"/>
                        </a:rPr>
                        <a:t>39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t-LT" sz="1000" b="0" i="0" u="none" strike="noStrike">
                          <a:effectLst/>
                          <a:latin typeface="Arial" panose="020B0604020202020204" pitchFamily="34" charset="0"/>
                        </a:rPr>
                        <a:t>25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7048">
                <a:tc>
                  <a:txBody>
                    <a:bodyPr/>
                    <a:lstStyle/>
                    <a:p>
                      <a:pPr algn="l" fontAlgn="ctr"/>
                      <a:r>
                        <a:rPr lang="lt-LT" sz="1200" b="0" i="0" u="none" strike="noStrike" dirty="0" smtClean="0">
                          <a:effectLst/>
                          <a:latin typeface="Times New Roman" panose="02020603050405020304" pitchFamily="18" charset="0"/>
                        </a:rPr>
                        <a:t>  *  „</a:t>
                      </a:r>
                      <a:r>
                        <a:rPr lang="lt-LT" sz="1200" b="0" i="0" u="none" strike="noStrike" dirty="0">
                          <a:effectLst/>
                          <a:latin typeface="Times New Roman" panose="02020603050405020304" pitchFamily="18" charset="0"/>
                        </a:rPr>
                        <a:t>Nuodai“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1000" b="0" i="0" u="none" strike="noStrike">
                          <a:effectLst/>
                          <a:latin typeface="Arial" panose="020B0604020202020204" pitchFamily="34" charset="0"/>
                        </a:rPr>
                        <a:t>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1000" b="0" i="0" u="none" strike="noStrike">
                          <a:effectLst/>
                          <a:latin typeface="Arial" panose="020B0604020202020204" pitchFamily="34" charset="0"/>
                        </a:rPr>
                        <a:t>342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1000" b="0" i="0" u="none" strike="noStrike">
                          <a:effectLst/>
                          <a:latin typeface="Arial" panose="020B0604020202020204" pitchFamily="34" charset="0"/>
                        </a:rPr>
                        <a:t>38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t-LT" sz="1000" b="0" i="0" u="none" strike="noStrike">
                          <a:effectLst/>
                          <a:latin typeface="Arial" panose="020B0604020202020204" pitchFamily="34" charset="0"/>
                        </a:rPr>
                        <a:t>24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7048">
                <a:tc>
                  <a:txBody>
                    <a:bodyPr/>
                    <a:lstStyle/>
                    <a:p>
                      <a:pPr algn="l" fontAlgn="ctr"/>
                      <a:r>
                        <a:rPr lang="lt-LT" sz="1200" b="0" i="0" u="none" strike="noStrike" dirty="0" smtClean="0">
                          <a:effectLst/>
                          <a:latin typeface="Times New Roman" panose="02020603050405020304" pitchFamily="18" charset="0"/>
                        </a:rPr>
                        <a:t>     </a:t>
                      </a:r>
                      <a:r>
                        <a:rPr lang="fi-FI" sz="1200" b="0" i="0" u="none" strike="noStrike" dirty="0" smtClean="0">
                          <a:effectLst/>
                          <a:latin typeface="Times New Roman" panose="02020603050405020304" pitchFamily="18" charset="0"/>
                        </a:rPr>
                        <a:t>„</a:t>
                      </a:r>
                      <a:r>
                        <a:rPr lang="fi-FI" sz="1200" b="0" i="0" u="none" strike="noStrike" dirty="0">
                          <a:effectLst/>
                          <a:latin typeface="Times New Roman" panose="02020603050405020304" pitchFamily="18" charset="0"/>
                        </a:rPr>
                        <a:t>Briedis Eugenijus, meilė </a:t>
                      </a:r>
                      <a:r>
                        <a:rPr lang="fi-FI" sz="1200" b="0" i="0" u="none" strike="noStrike" dirty="0" smtClean="0">
                          <a:effectLst/>
                          <a:latin typeface="Times New Roman" panose="02020603050405020304" pitchFamily="18" charset="0"/>
                        </a:rPr>
                        <a:t>i</a:t>
                      </a:r>
                      <a:r>
                        <a:rPr lang="lt-LT" sz="1200" b="0" i="0" u="none" strike="noStrike" dirty="0" smtClean="0">
                          <a:effectLst/>
                          <a:latin typeface="Times New Roman" panose="02020603050405020304" pitchFamily="18" charset="0"/>
                        </a:rPr>
                        <a:t>r</a:t>
                      </a:r>
                      <a:r>
                        <a:rPr lang="fi-FI" sz="1200" b="0" i="0" u="none" strike="noStrike" dirty="0" smtClean="0"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fi-FI" sz="1200" b="0" i="0" u="none" strike="noStrike" dirty="0">
                          <a:effectLst/>
                          <a:latin typeface="Times New Roman" panose="02020603050405020304" pitchFamily="18" charset="0"/>
                        </a:rPr>
                        <a:t>kiti reikalai“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1000" b="0" i="0" u="none" strike="noStrike"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1000" b="0" i="0" u="none" strike="noStrike">
                          <a:effectLst/>
                          <a:latin typeface="Arial" panose="020B0604020202020204" pitchFamily="34" charset="0"/>
                        </a:rPr>
                        <a:t>32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1000" b="0" i="0" u="none" strike="noStrike">
                          <a:effectLst/>
                          <a:latin typeface="Arial" panose="020B0604020202020204" pitchFamily="34" charset="0"/>
                        </a:rPr>
                        <a:t>32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t-LT" sz="1000" b="0" i="0" u="none" strike="noStrike">
                          <a:effectLst/>
                          <a:latin typeface="Arial" panose="020B0604020202020204" pitchFamily="34" charset="0"/>
                        </a:rPr>
                        <a:t>20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3682">
                <a:tc>
                  <a:txBody>
                    <a:bodyPr/>
                    <a:lstStyle/>
                    <a:p>
                      <a:pPr algn="l" fontAlgn="ctr"/>
                      <a:r>
                        <a:rPr lang="lt-LT" sz="1200" b="0" i="0" u="none" strike="noStrike" dirty="0" smtClean="0">
                          <a:effectLst/>
                          <a:latin typeface="Times New Roman" panose="02020603050405020304" pitchFamily="18" charset="0"/>
                        </a:rPr>
                        <a:t>     „Teatralizuota </a:t>
                      </a:r>
                      <a:r>
                        <a:rPr lang="lt-LT" sz="1200" b="0" i="0" u="none" strike="noStrike" dirty="0">
                          <a:effectLst/>
                          <a:latin typeface="Times New Roman" panose="02020603050405020304" pitchFamily="18" charset="0"/>
                        </a:rPr>
                        <a:t>istorijos </a:t>
                      </a:r>
                      <a:r>
                        <a:rPr lang="lt-LT" sz="1200" b="0" i="0" u="none" strike="noStrike" dirty="0" smtClean="0">
                          <a:effectLst/>
                          <a:latin typeface="Times New Roman" panose="02020603050405020304" pitchFamily="18" charset="0"/>
                        </a:rPr>
                        <a:t>pamoka“</a:t>
                      </a:r>
                      <a:endParaRPr lang="lt-LT" sz="12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1000" b="0" i="0" u="none" strike="noStrike" dirty="0"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1000" b="0" i="0" u="none" strike="noStrike" dirty="0">
                          <a:effectLst/>
                          <a:latin typeface="Arial" panose="020B0604020202020204" pitchFamily="34" charset="0"/>
                        </a:rPr>
                        <a:t>31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1000" b="0" i="0" u="none" strike="noStrike" dirty="0">
                          <a:effectLst/>
                          <a:latin typeface="Arial" panose="020B0604020202020204" pitchFamily="34" charset="0"/>
                        </a:rPr>
                        <a:t>31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t-LT" sz="1000" b="0" i="0" u="none" strike="noStrike" dirty="0">
                          <a:effectLst/>
                          <a:latin typeface="Arial" panose="020B0604020202020204" pitchFamily="34" charset="0"/>
                        </a:rPr>
                        <a:t>19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6509">
                <a:tc>
                  <a:txBody>
                    <a:bodyPr/>
                    <a:lstStyle/>
                    <a:p>
                      <a:pPr algn="l" fontAlgn="b"/>
                      <a:r>
                        <a:rPr lang="lt-LT" sz="1200" b="0" i="0" u="none" strike="noStrike" dirty="0" smtClean="0">
                          <a:effectLst/>
                          <a:latin typeface="+mn-lt"/>
                        </a:rPr>
                        <a:t>      * Premjeriniai spektakliai</a:t>
                      </a:r>
                      <a:r>
                        <a:rPr lang="lt-LT" sz="1200" b="0" i="0" u="none" strike="noStrike" dirty="0">
                          <a:effectLst/>
                          <a:latin typeface="+mn-lt"/>
                        </a:rPr>
                        <a:t> </a:t>
                      </a:r>
                      <a:r>
                        <a:rPr lang="lt-LT" sz="1200" b="1" i="0" u="none" strike="noStrike" dirty="0" smtClean="0">
                          <a:effectLst/>
                          <a:latin typeface="+mn-lt"/>
                        </a:rPr>
                        <a:t>                                                              IŠ VISO:</a:t>
                      </a:r>
                      <a:endParaRPr lang="lt-LT" sz="1200" b="1" i="0" u="none" strike="noStrike" dirty="0">
                        <a:effectLst/>
                        <a:latin typeface="+mn-lt"/>
                      </a:endParaRPr>
                    </a:p>
                  </a:txBody>
                  <a:tcPr marL="7246" marR="7246" marT="7246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76933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t-LT" sz="1400" b="1" i="0" u="none" strike="noStrike" dirty="0">
                          <a:effectLst/>
                          <a:latin typeface="+mn-lt"/>
                        </a:rPr>
                        <a:t>124</a:t>
                      </a:r>
                    </a:p>
                  </a:txBody>
                  <a:tcPr marL="7246" marR="7246" marT="7246" marB="0" anchor="ctr" anchorCtr="1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6933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t-LT" sz="1400" b="1" i="0" u="none" strike="noStrike" dirty="0">
                          <a:effectLst/>
                          <a:latin typeface="+mn-lt"/>
                        </a:rPr>
                        <a:t>9429</a:t>
                      </a:r>
                    </a:p>
                  </a:txBody>
                  <a:tcPr marL="7246" marR="7246" marT="7246" marB="0" anchor="ctr" anchorCtr="1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6933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1400" b="1" i="0" u="none" strike="noStrike" dirty="0">
                          <a:effectLst/>
                          <a:latin typeface="+mn-lt"/>
                        </a:rPr>
                        <a:t>76</a:t>
                      </a:r>
                    </a:p>
                  </a:txBody>
                  <a:tcPr marL="7246" marR="7246" marT="7246" marB="0" anchor="ctr" anchorCtr="1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6933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t-LT" sz="1400" b="1" i="0" u="none" strike="noStrike" dirty="0">
                          <a:effectLst/>
                          <a:latin typeface="+mn-lt"/>
                        </a:rPr>
                        <a:t>48</a:t>
                      </a:r>
                    </a:p>
                  </a:txBody>
                  <a:tcPr marL="7246" marR="7246" marT="7246" marB="0" anchor="ctr" anchorCtr="1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6933C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1735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>
          <a:xfrm>
            <a:off x="743766" y="457200"/>
            <a:ext cx="10684774" cy="866130"/>
          </a:xfrm>
        </p:spPr>
        <p:txBody>
          <a:bodyPr>
            <a:noAutofit/>
          </a:bodyPr>
          <a:lstStyle/>
          <a:p>
            <a:r>
              <a:rPr lang="lt-LT" altLang="lt-LT" sz="18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Teatras „Menas“</a:t>
            </a:r>
            <a:r>
              <a:rPr lang="lt-LT" altLang="lt-LT" sz="18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lt-LT" altLang="lt-LT" sz="18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lt-LT" altLang="lt-LT" sz="24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POPULIARIAUSI SPEKTAKLIAI</a:t>
            </a:r>
            <a:r>
              <a:rPr lang="lt-LT" altLang="lt-LT" sz="18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lt-LT" altLang="lt-LT" sz="18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lt-LT" altLang="lt-LT" sz="1800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2018 </a:t>
            </a:r>
            <a:r>
              <a:rPr lang="lt-LT" altLang="lt-LT" sz="1800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m.</a:t>
            </a:r>
            <a:endParaRPr lang="lt-LT" sz="1800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4" name="Teksto vietos rezervavimo ženklas 3"/>
          <p:cNvSpPr>
            <a:spLocks noGrp="1"/>
          </p:cNvSpPr>
          <p:nvPr>
            <p:ph type="body" sz="half" idx="2"/>
          </p:nvPr>
        </p:nvSpPr>
        <p:spPr>
          <a:xfrm>
            <a:off x="827596" y="1323331"/>
            <a:ext cx="10515600" cy="505470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lt-LT" altLang="lt-LT" sz="17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PAGAL VIENO SPEKTAKLIO </a:t>
            </a:r>
            <a:r>
              <a:rPr lang="lt-LT" sz="17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UŽDIRBTAS VID. </a:t>
            </a:r>
            <a:r>
              <a:rPr lang="lt-LT" sz="17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PAJAMAS </a:t>
            </a:r>
            <a:r>
              <a:rPr lang="lt-LT" sz="11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(teatre ir gastrolėse)</a:t>
            </a:r>
            <a:r>
              <a:rPr lang="lt-LT" sz="17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lt-LT" sz="17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8" name="Turinio vietos rezervavimo ženklas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84302636"/>
              </p:ext>
            </p:extLst>
          </p:nvPr>
        </p:nvGraphicFramePr>
        <p:xfrm>
          <a:off x="743766" y="1718944"/>
          <a:ext cx="10606985" cy="5054417"/>
        </p:xfrm>
        <a:graphic>
          <a:graphicData uri="http://schemas.openxmlformats.org/drawingml/2006/table">
            <a:tbl>
              <a:tblPr/>
              <a:tblGrid>
                <a:gridCol w="5295589"/>
                <a:gridCol w="1707235"/>
                <a:gridCol w="1728312"/>
                <a:gridCol w="1875849"/>
              </a:tblGrid>
              <a:tr h="632370">
                <a:tc>
                  <a:txBody>
                    <a:bodyPr/>
                    <a:lstStyle/>
                    <a:p>
                      <a:pPr algn="ctr" fontAlgn="ctr"/>
                      <a:r>
                        <a:rPr lang="lt-LT" sz="1400" b="1" i="0" u="none" strike="noStrike" dirty="0">
                          <a:effectLst/>
                          <a:latin typeface="+mn-lt"/>
                        </a:rPr>
                        <a:t>Spektaklio pavadinimas</a:t>
                      </a:r>
                    </a:p>
                  </a:txBody>
                  <a:tcPr marL="7608" marR="7608" marT="76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969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lt-LT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Gautos pajamos (</a:t>
                      </a:r>
                      <a:r>
                        <a:rPr lang="lt-LT" sz="14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Eur</a:t>
                      </a:r>
                      <a:r>
                        <a:rPr lang="lt-LT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)</a:t>
                      </a:r>
                    </a:p>
                  </a:txBody>
                  <a:tcPr marL="7608" marR="7608" marT="76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969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lt-LT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Parodytų spektaklių skaičius</a:t>
                      </a:r>
                    </a:p>
                  </a:txBody>
                  <a:tcPr marL="7608" marR="7608" marT="76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969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sv-SE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Vieno spektaklio vid. pajamos (Eur)</a:t>
                      </a:r>
                    </a:p>
                  </a:txBody>
                  <a:tcPr marL="7608" marR="7608" marT="76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9694"/>
                    </a:solidFill>
                  </a:tcPr>
                </a:tc>
              </a:tr>
              <a:tr h="203892">
                <a:tc>
                  <a:txBody>
                    <a:bodyPr/>
                    <a:lstStyle/>
                    <a:p>
                      <a:pPr algn="l" fontAlgn="ctr"/>
                      <a:r>
                        <a:rPr lang="lt-LT" sz="1400" b="1" i="1" u="none" strike="noStrike" dirty="0" smtClean="0">
                          <a:effectLst/>
                          <a:latin typeface="Times New Roman" panose="02020603050405020304" pitchFamily="18" charset="0"/>
                        </a:rPr>
                        <a:t>       „</a:t>
                      </a:r>
                      <a:r>
                        <a:rPr lang="lt-LT" sz="1400" b="1" i="1" u="none" strike="noStrike" dirty="0">
                          <a:effectLst/>
                          <a:latin typeface="Times New Roman" panose="02020603050405020304" pitchFamily="18" charset="0"/>
                        </a:rPr>
                        <a:t>Dobilėlis penkialapis“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70">
                      <a:fgClr>
                        <a:schemeClr val="accent2">
                          <a:lumMod val="60000"/>
                          <a:lumOff val="40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t-LT" sz="1400" b="0" i="0" u="none" strike="noStrike" dirty="0">
                          <a:effectLst/>
                          <a:latin typeface="Arial" panose="020B0604020202020204" pitchFamily="34" charset="0"/>
                        </a:rPr>
                        <a:t>4792</a:t>
                      </a:r>
                    </a:p>
                  </a:txBody>
                  <a:tcPr marL="9525" marR="9525" marT="9525" marB="0" anchorCtr="1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70">
                      <a:fgClr>
                        <a:schemeClr val="accent2">
                          <a:lumMod val="60000"/>
                          <a:lumOff val="40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t-LT" sz="1400" b="0" i="0" u="none" strike="noStrike">
                          <a:effectLst/>
                          <a:latin typeface="Arial" panose="020B0604020202020204" pitchFamily="34" charset="0"/>
                        </a:rPr>
                        <a:t>8</a:t>
                      </a:r>
                    </a:p>
                  </a:txBody>
                  <a:tcPr marL="9525" marR="9525" marT="9525" marB="0" anchorCtr="1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70">
                      <a:fgClr>
                        <a:schemeClr val="accent2">
                          <a:lumMod val="60000"/>
                          <a:lumOff val="40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t-LT" sz="1400" b="0" i="0" u="none" strike="noStrike" dirty="0">
                          <a:effectLst/>
                          <a:latin typeface="Arial" panose="020B0604020202020204" pitchFamily="34" charset="0"/>
                        </a:rPr>
                        <a:t>599</a:t>
                      </a:r>
                    </a:p>
                  </a:txBody>
                  <a:tcPr marL="9525" marR="9525" marT="9525" marB="0" anchorCtr="1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70">
                      <a:fgClr>
                        <a:srgbClr val="DA9694"/>
                      </a:fgClr>
                      <a:bgClr>
                        <a:schemeClr val="bg1"/>
                      </a:bgClr>
                    </a:pattFill>
                  </a:tcPr>
                </a:tc>
              </a:tr>
              <a:tr h="203892">
                <a:tc>
                  <a:txBody>
                    <a:bodyPr/>
                    <a:lstStyle/>
                    <a:p>
                      <a:pPr algn="l" fontAlgn="ctr"/>
                      <a:r>
                        <a:rPr lang="lt-LT" sz="1400" b="1" i="1" u="none" strike="noStrike" dirty="0" smtClean="0">
                          <a:effectLst/>
                          <a:latin typeface="Times New Roman" panose="02020603050405020304" pitchFamily="18" charset="0"/>
                        </a:rPr>
                        <a:t>       „</a:t>
                      </a:r>
                      <a:r>
                        <a:rPr lang="lt-LT" sz="1400" b="1" i="1" u="none" strike="noStrike" dirty="0">
                          <a:effectLst/>
                          <a:latin typeface="Times New Roman" panose="02020603050405020304" pitchFamily="18" charset="0"/>
                        </a:rPr>
                        <a:t>Meilė, džiazas ir velnias“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70">
                      <a:fgClr>
                        <a:schemeClr val="accent2">
                          <a:lumMod val="60000"/>
                          <a:lumOff val="40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t-LT" sz="1400" b="0" i="0" u="none" strike="noStrike">
                          <a:effectLst/>
                          <a:latin typeface="Arial" panose="020B0604020202020204" pitchFamily="34" charset="0"/>
                        </a:rPr>
                        <a:t>3518</a:t>
                      </a:r>
                    </a:p>
                  </a:txBody>
                  <a:tcPr marL="9525" marR="9525" marT="9525" marB="0" anchorCtr="1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70">
                      <a:fgClr>
                        <a:schemeClr val="accent2">
                          <a:lumMod val="60000"/>
                          <a:lumOff val="40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t-LT" sz="1400" b="0" i="0" u="none" strike="noStrike" dirty="0">
                          <a:effectLst/>
                          <a:latin typeface="Arial" panose="020B0604020202020204" pitchFamily="34" charset="0"/>
                        </a:rPr>
                        <a:t>6</a:t>
                      </a:r>
                    </a:p>
                  </a:txBody>
                  <a:tcPr marL="9525" marR="9525" marT="9525" marB="0" anchorCtr="1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70">
                      <a:fgClr>
                        <a:schemeClr val="accent2">
                          <a:lumMod val="60000"/>
                          <a:lumOff val="40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t-LT" sz="1400" b="0" i="0" u="none" strike="noStrike">
                          <a:effectLst/>
                          <a:latin typeface="Arial" panose="020B0604020202020204" pitchFamily="34" charset="0"/>
                        </a:rPr>
                        <a:t>586</a:t>
                      </a:r>
                    </a:p>
                  </a:txBody>
                  <a:tcPr marL="9525" marR="9525" marT="9525" marB="0" anchorCtr="1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70">
                      <a:fgClr>
                        <a:srgbClr val="DA9694"/>
                      </a:fgClr>
                      <a:bgClr>
                        <a:schemeClr val="bg1"/>
                      </a:bgClr>
                    </a:pattFill>
                  </a:tcPr>
                </a:tc>
              </a:tr>
              <a:tr h="203892">
                <a:tc>
                  <a:txBody>
                    <a:bodyPr/>
                    <a:lstStyle/>
                    <a:p>
                      <a:pPr algn="l" fontAlgn="ctr"/>
                      <a:r>
                        <a:rPr lang="lt-LT" sz="1400" b="1" i="1" u="none" strike="noStrike" dirty="0" smtClean="0">
                          <a:effectLst/>
                          <a:latin typeface="Times New Roman" panose="02020603050405020304" pitchFamily="18" charset="0"/>
                        </a:rPr>
                        <a:t>       „Piršlybos“</a:t>
                      </a:r>
                      <a:endParaRPr lang="lt-LT" sz="1400" b="1" i="1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70">
                      <a:fgClr>
                        <a:schemeClr val="accent2">
                          <a:lumMod val="60000"/>
                          <a:lumOff val="40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t-LT" sz="1400" b="0" i="0" u="none" strike="noStrike" dirty="0">
                          <a:effectLst/>
                          <a:latin typeface="Arial" panose="020B0604020202020204" pitchFamily="34" charset="0"/>
                        </a:rPr>
                        <a:t>3045</a:t>
                      </a:r>
                    </a:p>
                  </a:txBody>
                  <a:tcPr marL="9525" marR="9525" marT="9525" marB="0" anchorCtr="1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70">
                      <a:fgClr>
                        <a:schemeClr val="accent2">
                          <a:lumMod val="60000"/>
                          <a:lumOff val="40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t-LT" sz="1400" b="0" i="0" u="none" strike="noStrike" dirty="0">
                          <a:effectLst/>
                          <a:latin typeface="Arial" panose="020B0604020202020204" pitchFamily="34" charset="0"/>
                        </a:rPr>
                        <a:t>6</a:t>
                      </a:r>
                    </a:p>
                  </a:txBody>
                  <a:tcPr marL="9525" marR="9525" marT="9525" marB="0" anchorCtr="1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70">
                      <a:fgClr>
                        <a:schemeClr val="accent2">
                          <a:lumMod val="60000"/>
                          <a:lumOff val="40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t-LT" sz="1400" b="0" i="0" u="none" strike="noStrike">
                          <a:effectLst/>
                          <a:latin typeface="Arial" panose="020B0604020202020204" pitchFamily="34" charset="0"/>
                        </a:rPr>
                        <a:t>508</a:t>
                      </a:r>
                    </a:p>
                  </a:txBody>
                  <a:tcPr marL="9525" marR="9525" marT="9525" marB="0" anchorCtr="1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70">
                      <a:fgClr>
                        <a:srgbClr val="DA9694"/>
                      </a:fgClr>
                      <a:bgClr>
                        <a:schemeClr val="bg1"/>
                      </a:bgClr>
                    </a:pattFill>
                  </a:tcPr>
                </a:tc>
              </a:tr>
              <a:tr h="203892">
                <a:tc>
                  <a:txBody>
                    <a:bodyPr/>
                    <a:lstStyle/>
                    <a:p>
                      <a:pPr algn="l" fontAlgn="b"/>
                      <a:r>
                        <a:rPr lang="lt-LT" sz="1400" b="1" i="1" u="none" strike="noStrike" dirty="0" smtClean="0">
                          <a:effectLst/>
                          <a:latin typeface="Times New Roman" panose="02020603050405020304" pitchFamily="18" charset="0"/>
                        </a:rPr>
                        <a:t>       „</a:t>
                      </a:r>
                      <a:r>
                        <a:rPr lang="lt-LT" sz="1400" b="1" i="1" u="none" strike="noStrike" dirty="0">
                          <a:effectLst/>
                          <a:latin typeface="Times New Roman" panose="02020603050405020304" pitchFamily="18" charset="0"/>
                        </a:rPr>
                        <a:t>37 atvirukai“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70">
                      <a:fgClr>
                        <a:schemeClr val="accent2">
                          <a:lumMod val="60000"/>
                          <a:lumOff val="40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t-LT" sz="1400" b="0" i="0" u="none" strike="noStrike" dirty="0">
                          <a:effectLst/>
                          <a:latin typeface="Arial" panose="020B0604020202020204" pitchFamily="34" charset="0"/>
                        </a:rPr>
                        <a:t>3916</a:t>
                      </a:r>
                    </a:p>
                  </a:txBody>
                  <a:tcPr marL="9525" marR="9525" marT="9525" marB="0" anchorCtr="1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70">
                      <a:fgClr>
                        <a:schemeClr val="accent2">
                          <a:lumMod val="60000"/>
                          <a:lumOff val="40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t-LT" sz="1400" b="0" i="0" u="none" strike="noStrike" dirty="0">
                          <a:effectLst/>
                          <a:latin typeface="Arial" panose="020B0604020202020204" pitchFamily="34" charset="0"/>
                        </a:rPr>
                        <a:t>8</a:t>
                      </a:r>
                    </a:p>
                  </a:txBody>
                  <a:tcPr marL="9525" marR="9525" marT="9525" marB="0" anchorCtr="1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70">
                      <a:fgClr>
                        <a:schemeClr val="accent2">
                          <a:lumMod val="60000"/>
                          <a:lumOff val="40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t-LT" sz="1400" b="0" i="0" u="none" strike="noStrike">
                          <a:effectLst/>
                          <a:latin typeface="Arial" panose="020B0604020202020204" pitchFamily="34" charset="0"/>
                        </a:rPr>
                        <a:t>490</a:t>
                      </a:r>
                    </a:p>
                  </a:txBody>
                  <a:tcPr marL="9525" marR="9525" marT="9525" marB="0" anchorCtr="1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70">
                      <a:fgClr>
                        <a:srgbClr val="DA9694"/>
                      </a:fgClr>
                      <a:bgClr>
                        <a:schemeClr val="bg1"/>
                      </a:bgClr>
                    </a:pattFill>
                  </a:tcPr>
                </a:tc>
              </a:tr>
              <a:tr h="203892">
                <a:tc>
                  <a:txBody>
                    <a:bodyPr/>
                    <a:lstStyle/>
                    <a:p>
                      <a:pPr algn="l" fontAlgn="b"/>
                      <a:r>
                        <a:rPr lang="lt-LT" sz="1400" b="1" i="1" u="none" strike="noStrike" dirty="0" smtClean="0">
                          <a:effectLst/>
                          <a:latin typeface="Times New Roman" panose="02020603050405020304" pitchFamily="18" charset="0"/>
                        </a:rPr>
                        <a:t>       „Mažylis </a:t>
                      </a:r>
                      <a:r>
                        <a:rPr lang="lt-LT" sz="1400" b="1" i="1" u="none" strike="noStrike" dirty="0">
                          <a:effectLst/>
                          <a:latin typeface="Times New Roman" panose="02020603050405020304" pitchFamily="18" charset="0"/>
                        </a:rPr>
                        <a:t>ir Karlsonas, kuris gyvena ant stogo“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70">
                      <a:fgClr>
                        <a:schemeClr val="accent2">
                          <a:lumMod val="60000"/>
                          <a:lumOff val="40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t-LT" sz="1400" b="0" i="0" u="none" strike="noStrike" dirty="0">
                          <a:effectLst/>
                          <a:latin typeface="Arial" panose="020B0604020202020204" pitchFamily="34" charset="0"/>
                        </a:rPr>
                        <a:t>4387</a:t>
                      </a:r>
                    </a:p>
                  </a:txBody>
                  <a:tcPr marL="9525" marR="9525" marT="9525" marB="0" anchorCtr="1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70">
                      <a:fgClr>
                        <a:schemeClr val="accent2">
                          <a:lumMod val="60000"/>
                          <a:lumOff val="40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t-LT" sz="1400" b="0" i="0" u="none" strike="noStrike" dirty="0">
                          <a:effectLst/>
                          <a:latin typeface="Arial" panose="020B0604020202020204" pitchFamily="34" charset="0"/>
                        </a:rPr>
                        <a:t>10</a:t>
                      </a:r>
                    </a:p>
                  </a:txBody>
                  <a:tcPr marL="9525" marR="9525" marT="9525" marB="0" anchorCtr="1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70">
                      <a:fgClr>
                        <a:schemeClr val="accent2">
                          <a:lumMod val="60000"/>
                          <a:lumOff val="40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t-LT" sz="1400" b="0" i="0" u="none" strike="noStrike">
                          <a:effectLst/>
                          <a:latin typeface="Arial" panose="020B0604020202020204" pitchFamily="34" charset="0"/>
                        </a:rPr>
                        <a:t>439</a:t>
                      </a:r>
                    </a:p>
                  </a:txBody>
                  <a:tcPr marL="9525" marR="9525" marT="9525" marB="0" anchorCtr="1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70">
                      <a:fgClr>
                        <a:srgbClr val="DA9694"/>
                      </a:fgClr>
                      <a:bgClr>
                        <a:schemeClr val="bg1"/>
                      </a:bgClr>
                    </a:pattFill>
                  </a:tcPr>
                </a:tc>
              </a:tr>
              <a:tr h="203892">
                <a:tc>
                  <a:txBody>
                    <a:bodyPr/>
                    <a:lstStyle/>
                    <a:p>
                      <a:pPr algn="l" fontAlgn="ctr"/>
                      <a:r>
                        <a:rPr lang="lt-LT" sz="1400" b="1" i="1" u="none" strike="noStrike" dirty="0" smtClean="0">
                          <a:effectLst/>
                          <a:latin typeface="Times New Roman" panose="02020603050405020304" pitchFamily="18" charset="0"/>
                        </a:rPr>
                        <a:t>       „</a:t>
                      </a:r>
                      <a:r>
                        <a:rPr lang="lt-LT" sz="1400" b="1" i="1" u="none" strike="noStrike" dirty="0">
                          <a:effectLst/>
                          <a:latin typeface="Times New Roman" panose="02020603050405020304" pitchFamily="18" charset="0"/>
                        </a:rPr>
                        <a:t>Ida iš šešėlių sodo“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70">
                      <a:fgClr>
                        <a:schemeClr val="accent2">
                          <a:lumMod val="60000"/>
                          <a:lumOff val="40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t-LT" sz="1400" b="0" i="0" u="none" strike="noStrike" dirty="0">
                          <a:effectLst/>
                          <a:latin typeface="Arial" panose="020B0604020202020204" pitchFamily="34" charset="0"/>
                        </a:rPr>
                        <a:t>820</a:t>
                      </a:r>
                    </a:p>
                  </a:txBody>
                  <a:tcPr marL="9525" marR="9525" marT="9525" marB="0" anchorCtr="1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70">
                      <a:fgClr>
                        <a:schemeClr val="accent2">
                          <a:lumMod val="60000"/>
                          <a:lumOff val="40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t-LT" sz="1400" b="0" i="0" u="none" strike="noStrike" dirty="0"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9525" marR="9525" marT="9525" marB="0" anchorCtr="1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70">
                      <a:fgClr>
                        <a:schemeClr val="accent2">
                          <a:lumMod val="60000"/>
                          <a:lumOff val="40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t-LT" sz="1400" b="0" i="0" u="none" strike="noStrike" dirty="0">
                          <a:effectLst/>
                          <a:latin typeface="Arial" panose="020B0604020202020204" pitchFamily="34" charset="0"/>
                        </a:rPr>
                        <a:t>410</a:t>
                      </a:r>
                    </a:p>
                  </a:txBody>
                  <a:tcPr marL="9525" marR="9525" marT="9525" marB="0" anchorCtr="1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70">
                      <a:fgClr>
                        <a:srgbClr val="DA9694"/>
                      </a:fgClr>
                      <a:bgClr>
                        <a:schemeClr val="bg1"/>
                      </a:bgClr>
                    </a:pattFill>
                  </a:tcPr>
                </a:tc>
              </a:tr>
              <a:tr h="203892">
                <a:tc>
                  <a:txBody>
                    <a:bodyPr/>
                    <a:lstStyle/>
                    <a:p>
                      <a:pPr algn="l" fontAlgn="ctr"/>
                      <a:r>
                        <a:rPr lang="lt-LT" sz="1400" b="1" i="1" u="none" strike="noStrike" dirty="0" smtClean="0">
                          <a:effectLst/>
                          <a:latin typeface="Times New Roman" panose="02020603050405020304" pitchFamily="18" charset="0"/>
                        </a:rPr>
                        <a:t>      „</a:t>
                      </a:r>
                      <a:r>
                        <a:rPr lang="lt-LT" sz="1400" b="1" i="1" u="none" strike="noStrike" dirty="0">
                          <a:effectLst/>
                          <a:latin typeface="Times New Roman" panose="02020603050405020304" pitchFamily="18" charset="0"/>
                        </a:rPr>
                        <a:t>Miestelėnas bajoras“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70">
                      <a:fgClr>
                        <a:schemeClr val="accent2">
                          <a:lumMod val="60000"/>
                          <a:lumOff val="40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t-LT" sz="1400" b="0" i="0" u="none" strike="noStrike" dirty="0">
                          <a:effectLst/>
                          <a:latin typeface="Arial" panose="020B0604020202020204" pitchFamily="34" charset="0"/>
                        </a:rPr>
                        <a:t>1199</a:t>
                      </a:r>
                    </a:p>
                  </a:txBody>
                  <a:tcPr marL="9525" marR="9525" marT="9525" marB="0" anchorCtr="1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70">
                      <a:fgClr>
                        <a:schemeClr val="accent2">
                          <a:lumMod val="60000"/>
                          <a:lumOff val="40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t-LT" sz="1400" b="0" i="0" u="none" strike="noStrike" dirty="0"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9525" marR="9525" marT="9525" marB="0" anchorCtr="1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70">
                      <a:fgClr>
                        <a:schemeClr val="accent2">
                          <a:lumMod val="60000"/>
                          <a:lumOff val="40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t-LT" sz="1400" b="0" i="0" u="none" strike="noStrike" dirty="0">
                          <a:effectLst/>
                          <a:latin typeface="Arial" panose="020B0604020202020204" pitchFamily="34" charset="0"/>
                        </a:rPr>
                        <a:t>400</a:t>
                      </a:r>
                    </a:p>
                  </a:txBody>
                  <a:tcPr marL="9525" marR="9525" marT="9525" marB="0" anchorCtr="1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70">
                      <a:fgClr>
                        <a:srgbClr val="DA9694"/>
                      </a:fgClr>
                      <a:bgClr>
                        <a:schemeClr val="bg1"/>
                      </a:bgClr>
                    </a:pattFill>
                  </a:tcPr>
                </a:tc>
              </a:tr>
              <a:tr h="203892">
                <a:tc>
                  <a:txBody>
                    <a:bodyPr/>
                    <a:lstStyle/>
                    <a:p>
                      <a:pPr algn="l" fontAlgn="ctr"/>
                      <a:r>
                        <a:rPr lang="lt-LT" sz="1200" b="0" i="0" u="none" strike="noStrike" dirty="0" smtClean="0">
                          <a:effectLst/>
                          <a:latin typeface="Times New Roman" panose="02020603050405020304" pitchFamily="18" charset="0"/>
                        </a:rPr>
                        <a:t>  *   </a:t>
                      </a:r>
                      <a:r>
                        <a:rPr lang="fi-FI" sz="1200" b="0" i="0" u="none" strike="noStrike" dirty="0" smtClean="0">
                          <a:effectLst/>
                          <a:latin typeface="Times New Roman" panose="02020603050405020304" pitchFamily="18" charset="0"/>
                        </a:rPr>
                        <a:t>„</a:t>
                      </a:r>
                      <a:r>
                        <a:rPr lang="fi-FI" sz="1200" b="0" i="0" u="none" strike="noStrike" dirty="0">
                          <a:effectLst/>
                          <a:latin typeface="Times New Roman" panose="02020603050405020304" pitchFamily="18" charset="0"/>
                        </a:rPr>
                        <a:t>Pilseliukai arba kas telefone gyvena...“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t-LT" sz="1000" b="0" i="0" u="none" strike="noStrike" dirty="0">
                          <a:effectLst/>
                          <a:latin typeface="Arial" panose="020B0604020202020204" pitchFamily="34" charset="0"/>
                        </a:rPr>
                        <a:t>1894</a:t>
                      </a:r>
                    </a:p>
                  </a:txBody>
                  <a:tcPr marL="9525" marR="9525" marT="9525" marB="0" anchorCtr="1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t-LT" sz="1000" b="0" i="0" u="none" strike="noStrike" dirty="0">
                          <a:effectLst/>
                          <a:latin typeface="Arial" panose="020B0604020202020204" pitchFamily="34" charset="0"/>
                        </a:rPr>
                        <a:t>5</a:t>
                      </a:r>
                    </a:p>
                  </a:txBody>
                  <a:tcPr marL="9525" marR="9525" marT="9525" marB="0" anchorCtr="1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t-LT" sz="1000" b="0" i="0" u="none" strike="noStrike">
                          <a:effectLst/>
                          <a:latin typeface="Arial" panose="020B0604020202020204" pitchFamily="34" charset="0"/>
                        </a:rPr>
                        <a:t>379</a:t>
                      </a:r>
                    </a:p>
                  </a:txBody>
                  <a:tcPr marL="9525" marR="9525" marT="9525" marB="0" anchorCtr="1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3892">
                <a:tc>
                  <a:txBody>
                    <a:bodyPr/>
                    <a:lstStyle/>
                    <a:p>
                      <a:pPr algn="l" fontAlgn="ctr"/>
                      <a:r>
                        <a:rPr lang="lt-LT" sz="1200" b="0" i="0" u="none" strike="noStrike" dirty="0" smtClean="0">
                          <a:effectLst/>
                          <a:latin typeface="Times New Roman" panose="02020603050405020304" pitchFamily="18" charset="0"/>
                        </a:rPr>
                        <a:t>       „</a:t>
                      </a:r>
                      <a:r>
                        <a:rPr lang="lt-LT" sz="1200" b="0" i="0" u="none" strike="noStrike" dirty="0">
                          <a:effectLst/>
                          <a:latin typeface="Times New Roman" panose="02020603050405020304" pitchFamily="18" charset="0"/>
                        </a:rPr>
                        <a:t>Ten kur gyvena spalvos“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t-LT" sz="1000" b="0" i="0" u="none" strike="noStrike">
                          <a:effectLst/>
                          <a:latin typeface="Arial" panose="020B0604020202020204" pitchFamily="34" charset="0"/>
                        </a:rPr>
                        <a:t>2772</a:t>
                      </a:r>
                    </a:p>
                  </a:txBody>
                  <a:tcPr marL="9525" marR="9525" marT="9525" marB="0" anchorCtr="1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t-LT" sz="1000" b="0" i="0" u="none" strike="noStrike" dirty="0">
                          <a:effectLst/>
                          <a:latin typeface="Arial" panose="020B0604020202020204" pitchFamily="34" charset="0"/>
                        </a:rPr>
                        <a:t>8</a:t>
                      </a:r>
                    </a:p>
                  </a:txBody>
                  <a:tcPr marL="9525" marR="9525" marT="9525" marB="0" anchorCtr="1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t-LT" sz="1000" b="0" i="0" u="none" strike="noStrike">
                          <a:effectLst/>
                          <a:latin typeface="Arial" panose="020B0604020202020204" pitchFamily="34" charset="0"/>
                        </a:rPr>
                        <a:t>347</a:t>
                      </a:r>
                    </a:p>
                  </a:txBody>
                  <a:tcPr marL="9525" marR="9525" marT="9525" marB="0" anchorCtr="1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3892">
                <a:tc>
                  <a:txBody>
                    <a:bodyPr/>
                    <a:lstStyle/>
                    <a:p>
                      <a:pPr algn="l" fontAlgn="ctr"/>
                      <a:r>
                        <a:rPr lang="lt-LT" sz="1200" b="0" i="0" u="none" strike="noStrike" dirty="0" smtClean="0">
                          <a:effectLst/>
                          <a:latin typeface="Times New Roman" panose="02020603050405020304" pitchFamily="18" charset="0"/>
                        </a:rPr>
                        <a:t>       „</a:t>
                      </a:r>
                      <a:r>
                        <a:rPr lang="lt-LT" sz="1200" b="0" i="0" u="none" strike="noStrike" dirty="0">
                          <a:effectLst/>
                          <a:latin typeface="Times New Roman" panose="02020603050405020304" pitchFamily="18" charset="0"/>
                        </a:rPr>
                        <a:t>Stiklinis žvėrynas“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t-LT" sz="1000" b="0" i="0" u="none" strike="noStrike" dirty="0">
                          <a:effectLst/>
                          <a:latin typeface="Arial" panose="020B0604020202020204" pitchFamily="34" charset="0"/>
                        </a:rPr>
                        <a:t>1500</a:t>
                      </a:r>
                    </a:p>
                  </a:txBody>
                  <a:tcPr marL="9525" marR="9525" marT="9525" marB="0" anchorCtr="1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t-LT" sz="1000" b="0" i="0" u="none" strike="noStrike" dirty="0">
                          <a:effectLst/>
                          <a:latin typeface="Arial" panose="020B0604020202020204" pitchFamily="34" charset="0"/>
                        </a:rPr>
                        <a:t>5</a:t>
                      </a:r>
                    </a:p>
                  </a:txBody>
                  <a:tcPr marL="9525" marR="9525" marT="9525" marB="0" anchorCtr="1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t-LT" sz="1000" b="0" i="0" u="none" strike="noStrike" dirty="0">
                          <a:effectLst/>
                          <a:latin typeface="Arial" panose="020B0604020202020204" pitchFamily="34" charset="0"/>
                        </a:rPr>
                        <a:t>300</a:t>
                      </a:r>
                    </a:p>
                  </a:txBody>
                  <a:tcPr marL="9525" marR="9525" marT="9525" marB="0" anchorCtr="1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3892">
                <a:tc>
                  <a:txBody>
                    <a:bodyPr/>
                    <a:lstStyle/>
                    <a:p>
                      <a:pPr algn="l" fontAlgn="ctr"/>
                      <a:r>
                        <a:rPr lang="lt-LT" sz="1200" b="0" i="0" u="none" strike="noStrike" dirty="0" smtClean="0">
                          <a:effectLst/>
                          <a:latin typeface="Times New Roman" panose="02020603050405020304" pitchFamily="18" charset="0"/>
                        </a:rPr>
                        <a:t>  *   „</a:t>
                      </a:r>
                      <a:r>
                        <a:rPr lang="lt-LT" sz="1200" b="0" i="0" u="none" strike="noStrike" dirty="0">
                          <a:effectLst/>
                          <a:latin typeface="Times New Roman" panose="02020603050405020304" pitchFamily="18" charset="0"/>
                        </a:rPr>
                        <a:t>Klounai, klouniukai ir Kalėdų senelis“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t-LT" sz="1000" b="0" i="0" u="none" strike="noStrike" dirty="0">
                          <a:effectLst/>
                          <a:latin typeface="Arial" panose="020B0604020202020204" pitchFamily="34" charset="0"/>
                        </a:rPr>
                        <a:t>8894</a:t>
                      </a:r>
                    </a:p>
                  </a:txBody>
                  <a:tcPr marL="9525" marR="9525" marT="9525" marB="0" anchorCtr="1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t-LT" sz="1000" b="0" i="0" u="none" strike="noStrike">
                          <a:effectLst/>
                          <a:latin typeface="Arial" panose="020B0604020202020204" pitchFamily="34" charset="0"/>
                        </a:rPr>
                        <a:t>31</a:t>
                      </a:r>
                    </a:p>
                  </a:txBody>
                  <a:tcPr marL="9525" marR="9525" marT="9525" marB="0" anchorCtr="1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t-LT" sz="1000" b="0" i="0" u="none" strike="noStrike" dirty="0">
                          <a:effectLst/>
                          <a:latin typeface="Arial" panose="020B0604020202020204" pitchFamily="34" charset="0"/>
                        </a:rPr>
                        <a:t>287</a:t>
                      </a:r>
                    </a:p>
                  </a:txBody>
                  <a:tcPr marL="9525" marR="9525" marT="9525" marB="0" anchorCtr="1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3892">
                <a:tc>
                  <a:txBody>
                    <a:bodyPr/>
                    <a:lstStyle/>
                    <a:p>
                      <a:pPr algn="l" fontAlgn="ctr"/>
                      <a:r>
                        <a:rPr lang="lt-LT" sz="1200" b="0" i="0" u="none" strike="noStrike" dirty="0" smtClean="0">
                          <a:effectLst/>
                          <a:latin typeface="Times New Roman" panose="02020603050405020304" pitchFamily="18" charset="0"/>
                        </a:rPr>
                        <a:t>       „</a:t>
                      </a:r>
                      <a:r>
                        <a:rPr lang="lt-LT" sz="1200" b="0" i="0" u="none" strike="noStrike" dirty="0">
                          <a:effectLst/>
                          <a:latin typeface="Times New Roman" panose="02020603050405020304" pitchFamily="18" charset="0"/>
                        </a:rPr>
                        <a:t>Mikė Pūkuotukas“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t-LT" sz="1000" b="0" i="0" u="none" strike="noStrike" dirty="0">
                          <a:effectLst/>
                          <a:latin typeface="Arial" panose="020B0604020202020204" pitchFamily="34" charset="0"/>
                        </a:rPr>
                        <a:t>1494</a:t>
                      </a:r>
                    </a:p>
                  </a:txBody>
                  <a:tcPr marL="9525" marR="9525" marT="9525" marB="0" anchorCtr="1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t-LT" sz="1000" b="0" i="0" u="none" strike="noStrike">
                          <a:effectLst/>
                          <a:latin typeface="Arial" panose="020B0604020202020204" pitchFamily="34" charset="0"/>
                        </a:rPr>
                        <a:t>6</a:t>
                      </a:r>
                    </a:p>
                  </a:txBody>
                  <a:tcPr marL="9525" marR="9525" marT="9525" marB="0" anchorCtr="1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t-LT" sz="1000" b="0" i="0" u="none" strike="noStrike" dirty="0">
                          <a:effectLst/>
                          <a:latin typeface="Arial" panose="020B0604020202020204" pitchFamily="34" charset="0"/>
                        </a:rPr>
                        <a:t>249</a:t>
                      </a:r>
                    </a:p>
                  </a:txBody>
                  <a:tcPr marL="9525" marR="9525" marT="9525" marB="0" anchorCtr="1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3892">
                <a:tc>
                  <a:txBody>
                    <a:bodyPr/>
                    <a:lstStyle/>
                    <a:p>
                      <a:pPr algn="l" fontAlgn="ctr"/>
                      <a:r>
                        <a:rPr lang="lt-LT" sz="1200" b="0" i="0" u="none" strike="noStrike" dirty="0" smtClean="0">
                          <a:effectLst/>
                          <a:latin typeface="Times New Roman" panose="02020603050405020304" pitchFamily="18" charset="0"/>
                        </a:rPr>
                        <a:t>       „</a:t>
                      </a:r>
                      <a:r>
                        <a:rPr lang="lt-LT" sz="1200" b="0" i="0" u="none" strike="noStrike" dirty="0" err="1">
                          <a:effectLst/>
                          <a:latin typeface="Times New Roman" panose="02020603050405020304" pitchFamily="18" charset="0"/>
                        </a:rPr>
                        <a:t>Ekvus</a:t>
                      </a:r>
                      <a:r>
                        <a:rPr lang="lt-LT" sz="1200" b="0" i="0" u="none" strike="noStrike" dirty="0">
                          <a:effectLst/>
                          <a:latin typeface="Times New Roman" panose="02020603050405020304" pitchFamily="18" charset="0"/>
                        </a:rPr>
                        <a:t>“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t-LT" sz="1000" b="0" i="0" u="none" strike="noStrike" dirty="0">
                          <a:effectLst/>
                          <a:latin typeface="Arial" panose="020B0604020202020204" pitchFamily="34" charset="0"/>
                        </a:rPr>
                        <a:t>231</a:t>
                      </a:r>
                    </a:p>
                  </a:txBody>
                  <a:tcPr marL="9525" marR="9525" marT="9525" marB="0" anchorCtr="1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t-LT" sz="1000" b="0" i="0" u="none" strike="noStrike"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9525" marR="9525" marT="9525" marB="0" anchorCtr="1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t-LT" sz="1000" b="0" i="0" u="none" strike="noStrike" dirty="0">
                          <a:effectLst/>
                          <a:latin typeface="Arial" panose="020B0604020202020204" pitchFamily="34" charset="0"/>
                        </a:rPr>
                        <a:t>231</a:t>
                      </a:r>
                    </a:p>
                  </a:txBody>
                  <a:tcPr marL="9525" marR="9525" marT="9525" marB="0" anchorCtr="1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3892">
                <a:tc>
                  <a:txBody>
                    <a:bodyPr/>
                    <a:lstStyle/>
                    <a:p>
                      <a:pPr algn="l" fontAlgn="ctr"/>
                      <a:r>
                        <a:rPr lang="lt-LT" sz="1200" b="0" i="0" u="none" strike="noStrike" dirty="0" smtClean="0">
                          <a:effectLst/>
                          <a:latin typeface="Times New Roman" panose="02020603050405020304" pitchFamily="18" charset="0"/>
                        </a:rPr>
                        <a:t>       „</a:t>
                      </a:r>
                      <a:r>
                        <a:rPr lang="lt-LT" sz="1200" b="0" i="0" u="none" strike="noStrike" dirty="0">
                          <a:effectLst/>
                          <a:latin typeface="Times New Roman" panose="02020603050405020304" pitchFamily="18" charset="0"/>
                        </a:rPr>
                        <a:t>Karalaitė ant žirnio ir kitos pasakos“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t-LT" sz="1000" b="0" i="0" u="none" strike="noStrike" dirty="0">
                          <a:effectLst/>
                          <a:latin typeface="Arial" panose="020B0604020202020204" pitchFamily="34" charset="0"/>
                        </a:rPr>
                        <a:t>1119</a:t>
                      </a:r>
                    </a:p>
                  </a:txBody>
                  <a:tcPr marL="9525" marR="9525" marT="9525" marB="0" anchorCtr="1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t-LT" sz="1000" b="0" i="0" u="none" strike="noStrike">
                          <a:effectLst/>
                          <a:latin typeface="Arial" panose="020B0604020202020204" pitchFamily="34" charset="0"/>
                        </a:rPr>
                        <a:t>5</a:t>
                      </a:r>
                    </a:p>
                  </a:txBody>
                  <a:tcPr marL="9525" marR="9525" marT="9525" marB="0" anchorCtr="1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t-LT" sz="1000" b="0" i="0" u="none" strike="noStrike" dirty="0">
                          <a:effectLst/>
                          <a:latin typeface="Arial" panose="020B0604020202020204" pitchFamily="34" charset="0"/>
                        </a:rPr>
                        <a:t>224</a:t>
                      </a:r>
                    </a:p>
                  </a:txBody>
                  <a:tcPr marL="9525" marR="9525" marT="9525" marB="0" anchorCtr="1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3892">
                <a:tc>
                  <a:txBody>
                    <a:bodyPr/>
                    <a:lstStyle/>
                    <a:p>
                      <a:pPr algn="l" fontAlgn="ctr"/>
                      <a:r>
                        <a:rPr lang="lt-LT" sz="1200" b="0" i="0" u="none" strike="noStrike" dirty="0" smtClean="0">
                          <a:effectLst/>
                          <a:latin typeface="Times New Roman" panose="02020603050405020304" pitchFamily="18" charset="0"/>
                        </a:rPr>
                        <a:t>       „</a:t>
                      </a:r>
                      <a:r>
                        <a:rPr lang="lt-LT" sz="1200" b="0" i="0" u="none" strike="noStrike" dirty="0">
                          <a:effectLst/>
                          <a:latin typeface="Times New Roman" panose="02020603050405020304" pitchFamily="18" charset="0"/>
                        </a:rPr>
                        <a:t>Blogos mergaitės dienoraštis“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t-LT" sz="1000" b="0" i="0" u="none" strike="noStrike" dirty="0">
                          <a:effectLst/>
                          <a:latin typeface="Arial" panose="020B0604020202020204" pitchFamily="34" charset="0"/>
                        </a:rPr>
                        <a:t>1046</a:t>
                      </a:r>
                    </a:p>
                  </a:txBody>
                  <a:tcPr marL="9525" marR="9525" marT="9525" marB="0" anchorCtr="1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t-LT" sz="1000" b="0" i="0" u="none" strike="noStrike">
                          <a:effectLst/>
                          <a:latin typeface="Arial" panose="020B0604020202020204" pitchFamily="34" charset="0"/>
                        </a:rPr>
                        <a:t>5</a:t>
                      </a:r>
                    </a:p>
                  </a:txBody>
                  <a:tcPr marL="9525" marR="9525" marT="9525" marB="0" anchorCtr="1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t-LT" sz="1000" b="0" i="0" u="none" strike="noStrike" dirty="0">
                          <a:effectLst/>
                          <a:latin typeface="Arial" panose="020B0604020202020204" pitchFamily="34" charset="0"/>
                        </a:rPr>
                        <a:t>209</a:t>
                      </a:r>
                    </a:p>
                  </a:txBody>
                  <a:tcPr marL="9525" marR="9525" marT="9525" marB="0" anchorCtr="1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3892">
                <a:tc>
                  <a:txBody>
                    <a:bodyPr/>
                    <a:lstStyle/>
                    <a:p>
                      <a:pPr algn="l" fontAlgn="b"/>
                      <a:r>
                        <a:rPr lang="lt-LT" sz="1200" b="0" i="0" u="none" strike="noStrike" dirty="0" smtClean="0">
                          <a:effectLst/>
                          <a:latin typeface="Times New Roman" panose="02020603050405020304" pitchFamily="18" charset="0"/>
                        </a:rPr>
                        <a:t>       „</a:t>
                      </a:r>
                      <a:r>
                        <a:rPr lang="lt-LT" sz="1200" b="0" i="0" u="none" strike="noStrike" dirty="0">
                          <a:effectLst/>
                          <a:latin typeface="Times New Roman" panose="02020603050405020304" pitchFamily="18" charset="0"/>
                        </a:rPr>
                        <a:t>Virtuali meilė“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t-LT" sz="1000" b="0" i="0" u="none" strike="noStrike">
                          <a:effectLst/>
                          <a:latin typeface="Arial" panose="020B0604020202020204" pitchFamily="34" charset="0"/>
                        </a:rPr>
                        <a:t>1249</a:t>
                      </a:r>
                    </a:p>
                  </a:txBody>
                  <a:tcPr marL="9525" marR="9525" marT="9525" marB="0" anchorCtr="1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t-LT" sz="1000" b="0" i="0" u="none" strike="noStrike">
                          <a:effectLst/>
                          <a:latin typeface="Arial" panose="020B0604020202020204" pitchFamily="34" charset="0"/>
                        </a:rPr>
                        <a:t>6</a:t>
                      </a:r>
                    </a:p>
                  </a:txBody>
                  <a:tcPr marL="9525" marR="9525" marT="9525" marB="0" anchorCtr="1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t-LT" sz="1000" b="0" i="0" u="none" strike="noStrike" dirty="0">
                          <a:effectLst/>
                          <a:latin typeface="Arial" panose="020B0604020202020204" pitchFamily="34" charset="0"/>
                        </a:rPr>
                        <a:t>208</a:t>
                      </a:r>
                    </a:p>
                  </a:txBody>
                  <a:tcPr marL="9525" marR="9525" marT="9525" marB="0" anchorCtr="1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3892">
                <a:tc>
                  <a:txBody>
                    <a:bodyPr/>
                    <a:lstStyle/>
                    <a:p>
                      <a:pPr algn="l" fontAlgn="b"/>
                      <a:r>
                        <a:rPr lang="lt-LT" sz="1200" b="0" i="0" u="none" strike="noStrike" dirty="0" smtClean="0">
                          <a:effectLst/>
                          <a:latin typeface="Times New Roman" panose="02020603050405020304" pitchFamily="18" charset="0"/>
                        </a:rPr>
                        <a:t>   *   „Nuodai</a:t>
                      </a:r>
                      <a:r>
                        <a:rPr lang="lt-LT" sz="1200" b="0" i="0" u="none" strike="noStrike" dirty="0">
                          <a:effectLst/>
                          <a:latin typeface="Times New Roman" panose="02020603050405020304" pitchFamily="18" charset="0"/>
                        </a:rPr>
                        <a:t>“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t-LT" sz="1000" b="0" i="0" u="none" strike="noStrike" dirty="0">
                          <a:effectLst/>
                          <a:latin typeface="Arial" panose="020B0604020202020204" pitchFamily="34" charset="0"/>
                        </a:rPr>
                        <a:t>1630</a:t>
                      </a:r>
                    </a:p>
                  </a:txBody>
                  <a:tcPr marL="9525" marR="9525" marT="9525" marB="0" anchorCtr="1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t-LT" sz="1000" b="0" i="0" u="none" strike="noStrike">
                          <a:effectLst/>
                          <a:latin typeface="Arial" panose="020B0604020202020204" pitchFamily="34" charset="0"/>
                        </a:rPr>
                        <a:t>9</a:t>
                      </a:r>
                    </a:p>
                  </a:txBody>
                  <a:tcPr marL="9525" marR="9525" marT="9525" marB="0" anchorCtr="1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t-LT" sz="1000" b="0" i="0" u="none" strike="noStrike" dirty="0">
                          <a:effectLst/>
                          <a:latin typeface="Arial" panose="020B0604020202020204" pitchFamily="34" charset="0"/>
                        </a:rPr>
                        <a:t>181</a:t>
                      </a:r>
                    </a:p>
                  </a:txBody>
                  <a:tcPr marL="9525" marR="9525" marT="9525" marB="0" anchorCtr="1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3892">
                <a:tc>
                  <a:txBody>
                    <a:bodyPr/>
                    <a:lstStyle/>
                    <a:p>
                      <a:pPr algn="l" fontAlgn="ctr"/>
                      <a:r>
                        <a:rPr lang="lt-LT" sz="1200" b="0" i="0" u="none" strike="noStrike" dirty="0" smtClean="0">
                          <a:effectLst/>
                          <a:latin typeface="Times New Roman" panose="02020603050405020304" pitchFamily="18" charset="0"/>
                        </a:rPr>
                        <a:t>       </a:t>
                      </a:r>
                      <a:r>
                        <a:rPr lang="fi-FI" sz="1200" b="0" i="0" u="none" strike="noStrike" dirty="0" smtClean="0">
                          <a:effectLst/>
                          <a:latin typeface="Times New Roman" panose="02020603050405020304" pitchFamily="18" charset="0"/>
                        </a:rPr>
                        <a:t>„</a:t>
                      </a:r>
                      <a:r>
                        <a:rPr lang="fi-FI" sz="1200" b="0" i="0" u="none" strike="noStrike" dirty="0">
                          <a:effectLst/>
                          <a:latin typeface="Times New Roman" panose="02020603050405020304" pitchFamily="18" charset="0"/>
                        </a:rPr>
                        <a:t>Briedis Eugenijus, meilė </a:t>
                      </a:r>
                      <a:r>
                        <a:rPr lang="fi-FI" sz="1200" b="0" i="0" u="none" strike="noStrike" dirty="0" smtClean="0">
                          <a:effectLst/>
                          <a:latin typeface="Times New Roman" panose="02020603050405020304" pitchFamily="18" charset="0"/>
                        </a:rPr>
                        <a:t>i</a:t>
                      </a:r>
                      <a:r>
                        <a:rPr lang="lt-LT" sz="1200" b="0" i="0" u="none" strike="noStrike" dirty="0" smtClean="0">
                          <a:effectLst/>
                          <a:latin typeface="Times New Roman" panose="02020603050405020304" pitchFamily="18" charset="0"/>
                        </a:rPr>
                        <a:t>r</a:t>
                      </a:r>
                      <a:r>
                        <a:rPr lang="fi-FI" sz="1200" b="0" i="0" u="none" strike="noStrike" dirty="0" smtClean="0"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fi-FI" sz="1200" b="0" i="0" u="none" strike="noStrike" dirty="0">
                          <a:effectLst/>
                          <a:latin typeface="Times New Roman" panose="02020603050405020304" pitchFamily="18" charset="0"/>
                        </a:rPr>
                        <a:t>kiti reikalai“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t-LT" sz="1000" b="0" i="0" u="none" strike="noStrike" dirty="0">
                          <a:effectLst/>
                          <a:latin typeface="Arial" panose="020B0604020202020204" pitchFamily="34" charset="0"/>
                        </a:rPr>
                        <a:t>68</a:t>
                      </a:r>
                    </a:p>
                  </a:txBody>
                  <a:tcPr marL="9525" marR="9525" marT="9525" marB="0" anchorCtr="1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t-LT" sz="1000" b="0" i="0" u="none" strike="noStrike"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9525" marR="9525" marT="9525" marB="0" anchorCtr="1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t-LT" sz="1000" b="0" i="0" u="none" strike="noStrike" dirty="0">
                          <a:effectLst/>
                          <a:latin typeface="Arial" panose="020B0604020202020204" pitchFamily="34" charset="0"/>
                        </a:rPr>
                        <a:t>68</a:t>
                      </a:r>
                    </a:p>
                  </a:txBody>
                  <a:tcPr marL="9525" marR="9525" marT="9525" marB="0" anchorCtr="1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1256">
                <a:tc>
                  <a:txBody>
                    <a:bodyPr/>
                    <a:lstStyle/>
                    <a:p>
                      <a:pPr algn="l" fontAlgn="ctr"/>
                      <a:r>
                        <a:rPr lang="lt-LT" sz="1200" b="0" i="0" u="none" strike="noStrike" dirty="0" smtClean="0">
                          <a:effectLst/>
                          <a:latin typeface="Times New Roman" panose="02020603050405020304" pitchFamily="18" charset="0"/>
                        </a:rPr>
                        <a:t>       „Teatralizuota </a:t>
                      </a:r>
                      <a:r>
                        <a:rPr lang="lt-LT" sz="1200" b="0" i="0" u="none" strike="noStrike" dirty="0">
                          <a:effectLst/>
                          <a:latin typeface="Times New Roman" panose="02020603050405020304" pitchFamily="18" charset="0"/>
                        </a:rPr>
                        <a:t>istorijos </a:t>
                      </a:r>
                      <a:r>
                        <a:rPr lang="lt-LT" sz="1200" b="0" i="0" u="none" strike="noStrike" dirty="0" smtClean="0">
                          <a:effectLst/>
                          <a:latin typeface="Times New Roman" panose="02020603050405020304" pitchFamily="18" charset="0"/>
                        </a:rPr>
                        <a:t>pamoka“</a:t>
                      </a:r>
                      <a:endParaRPr lang="lt-LT" sz="12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t-LT" sz="1000" b="0" i="0" u="none" strike="noStrike" dirty="0">
                          <a:effectLst/>
                          <a:latin typeface="Arial" panose="020B0604020202020204" pitchFamily="34" charset="0"/>
                        </a:rPr>
                        <a:t>100</a:t>
                      </a:r>
                    </a:p>
                  </a:txBody>
                  <a:tcPr marL="9525" marR="9525" marT="9525" marB="0" anchorCtr="1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t-LT" sz="1000" b="0" i="0" u="none" strike="noStrike" dirty="0"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9525" marR="9525" marT="9525" marB="0" anchorCtr="1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t-LT" sz="1000" b="0" i="0" u="none" strike="noStrike" dirty="0" smtClean="0">
                          <a:effectLst/>
                          <a:latin typeface="Arial" panose="020B0604020202020204" pitchFamily="34" charset="0"/>
                        </a:rPr>
                        <a:t>50</a:t>
                      </a:r>
                      <a:endParaRPr lang="lt-LT" sz="1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Ctr="1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7784"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t-LT" sz="1400" b="0" i="0" u="none" strike="noStrike" dirty="0" smtClean="0">
                          <a:effectLst/>
                          <a:latin typeface="+mn-lt"/>
                        </a:rPr>
                        <a:t>* </a:t>
                      </a:r>
                      <a:r>
                        <a:rPr lang="lt-LT" sz="1400" b="0" i="1" u="none" strike="noStrike" dirty="0" smtClean="0">
                          <a:effectLst/>
                          <a:latin typeface="+mn-lt"/>
                        </a:rPr>
                        <a:t>Premjeriniai spektakliai                                                                  </a:t>
                      </a:r>
                      <a:r>
                        <a:rPr lang="lt-LT" sz="1400" b="0" i="0" u="none" strike="noStrike" dirty="0" smtClean="0">
                          <a:effectLst/>
                          <a:latin typeface="+mn-lt"/>
                        </a:rPr>
                        <a:t> </a:t>
                      </a:r>
                      <a:r>
                        <a:rPr lang="lt-LT" sz="1400" b="1" i="0" u="none" strike="noStrike" dirty="0" smtClean="0">
                          <a:effectLst/>
                          <a:latin typeface="Arial" panose="020B0604020202020204" pitchFamily="34" charset="0"/>
                        </a:rPr>
                        <a:t>Iš </a:t>
                      </a:r>
                      <a:r>
                        <a:rPr lang="lt-LT" sz="1400" b="1" i="0" u="none" strike="noStrike" dirty="0">
                          <a:effectLst/>
                          <a:latin typeface="Arial" panose="020B0604020202020204" pitchFamily="34" charset="0"/>
                        </a:rPr>
                        <a:t>viso</a:t>
                      </a:r>
                      <a:r>
                        <a:rPr lang="lt-LT" sz="1400" b="1" i="0" u="none" strike="noStrike" dirty="0" smtClean="0">
                          <a:effectLst/>
                          <a:latin typeface="Arial" panose="020B0604020202020204" pitchFamily="34" charset="0"/>
                        </a:rPr>
                        <a:t>:  </a:t>
                      </a:r>
                      <a:endParaRPr lang="lt-LT" sz="14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969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t-LT" sz="1400" b="1" i="0" u="none" strike="noStrike" dirty="0">
                          <a:effectLst/>
                          <a:latin typeface="Arial" panose="020B0604020202020204" pitchFamily="34" charset="0"/>
                        </a:rPr>
                        <a:t>43674</a:t>
                      </a:r>
                    </a:p>
                  </a:txBody>
                  <a:tcPr marL="9525" marR="9525" marT="9525" marB="0" anchor="ctr" anchorCtr="1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969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t-LT" sz="1400" b="1" i="0" u="none" strike="noStrike" dirty="0">
                          <a:effectLst/>
                          <a:latin typeface="Arial" panose="020B0604020202020204" pitchFamily="34" charset="0"/>
                        </a:rPr>
                        <a:t>127</a:t>
                      </a:r>
                    </a:p>
                  </a:txBody>
                  <a:tcPr marL="9525" marR="9525" marT="9525" marB="0" anchor="ctr" anchorCtr="1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969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t-LT" sz="1400" b="1" i="0" u="none" strike="noStrike" dirty="0">
                          <a:effectLst/>
                          <a:latin typeface="Arial" panose="020B0604020202020204" pitchFamily="34" charset="0"/>
                        </a:rPr>
                        <a:t>344</a:t>
                      </a:r>
                    </a:p>
                  </a:txBody>
                  <a:tcPr marL="9525" marR="9525" marT="9525" marB="0" anchor="ctr" anchorCtr="1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9694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025602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219835"/>
          </a:xfrm>
        </p:spPr>
        <p:txBody>
          <a:bodyPr>
            <a:normAutofit/>
          </a:bodyPr>
          <a:lstStyle/>
          <a:p>
            <a:r>
              <a:rPr lang="lt-LT" altLang="lt-LT" sz="18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Teatras „Menas“</a:t>
            </a:r>
            <a:br>
              <a:rPr lang="lt-LT" altLang="lt-LT" sz="18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lt-LT" altLang="lt-LT" sz="2400" b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SALĖS UŽIMTUMAS</a:t>
            </a:r>
            <a:br>
              <a:rPr lang="lt-LT" altLang="lt-LT" sz="2400" b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lt-LT" altLang="lt-LT" sz="1800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201</a:t>
            </a:r>
            <a:r>
              <a:rPr lang="lt-LT" altLang="lt-LT" sz="1800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lt-LT" altLang="lt-LT" sz="1800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t-LT" altLang="lt-LT" sz="1800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m. </a:t>
            </a:r>
            <a:endParaRPr lang="lt-LT" sz="1800" dirty="0">
              <a:solidFill>
                <a:schemeClr val="accent5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7" name="Turinio vietos rezervavimo ženklas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56836804"/>
              </p:ext>
            </p:extLst>
          </p:nvPr>
        </p:nvGraphicFramePr>
        <p:xfrm>
          <a:off x="890016" y="1828799"/>
          <a:ext cx="10546080" cy="4738765"/>
        </p:xfrm>
        <a:graphic>
          <a:graphicData uri="http://schemas.openxmlformats.org/drawingml/2006/table">
            <a:tbl>
              <a:tblPr/>
              <a:tblGrid>
                <a:gridCol w="5670896"/>
                <a:gridCol w="1632112"/>
                <a:gridCol w="1659414"/>
                <a:gridCol w="1583658"/>
              </a:tblGrid>
              <a:tr h="632276">
                <a:tc>
                  <a:txBody>
                    <a:bodyPr/>
                    <a:lstStyle/>
                    <a:p>
                      <a:pPr algn="ctr" rtl="0" fontAlgn="ctr"/>
                      <a:r>
                        <a:rPr lang="lt-LT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Rodiklis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0B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lt-LT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2017</a:t>
                      </a:r>
                      <a:endParaRPr lang="lt-LT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0B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lt-LT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2018</a:t>
                      </a:r>
                      <a:endParaRPr lang="lt-LT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0B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lt-LT" sz="14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Pokytis  proc.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0B4"/>
                    </a:solidFill>
                  </a:tcPr>
                </a:tc>
              </a:tr>
              <a:tr h="489389">
                <a:tc gridSpan="4">
                  <a:txBody>
                    <a:bodyPr/>
                    <a:lstStyle/>
                    <a:p>
                      <a:pPr algn="l" rtl="0" fontAlgn="b"/>
                      <a:r>
                        <a:rPr lang="lt-LT" sz="1400" b="1" i="1" u="none" strike="noStrike" dirty="0">
                          <a:solidFill>
                            <a:srgbClr val="548235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Salės vietų skaičius – 159</a:t>
                      </a:r>
                      <a:r>
                        <a:rPr lang="lt-LT" sz="1400" b="0" i="0" u="none" strike="noStrike" dirty="0">
                          <a:solidFill>
                            <a:srgbClr val="339966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lt-LT" sz="1400" b="1" i="1" u="none" strike="noStrike" dirty="0">
                        <a:solidFill>
                          <a:srgbClr val="548235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</a:tr>
              <a:tr h="301425">
                <a:tc>
                  <a:txBody>
                    <a:bodyPr/>
                    <a:lstStyle/>
                    <a:p>
                      <a:pPr algn="l" rtl="0" fontAlgn="ctr"/>
                      <a:r>
                        <a:rPr lang="lt-LT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Turimų repertuarinių spektaklių skaičius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5">
                      <a:fgClr>
                        <a:schemeClr val="accent6">
                          <a:lumMod val="60000"/>
                          <a:lumOff val="40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t-LT" sz="1400" b="1" i="0" u="none" strike="noStrike" dirty="0">
                          <a:effectLst/>
                          <a:latin typeface="Arial" panose="020B0604020202020204" pitchFamily="34" charset="0"/>
                        </a:rPr>
                        <a:t>21</a:t>
                      </a:r>
                    </a:p>
                  </a:txBody>
                  <a:tcPr marL="9525" marR="9525" marT="9525" marB="0" anchor="ctr" anchorCtr="1">
                    <a:lnL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5">
                      <a:fgClr>
                        <a:schemeClr val="accent6">
                          <a:lumMod val="60000"/>
                          <a:lumOff val="40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t-LT" sz="1400" b="1" i="0" u="none" strike="noStrike">
                          <a:effectLst/>
                          <a:latin typeface="Arial" panose="020B0604020202020204" pitchFamily="34" charset="0"/>
                        </a:rPr>
                        <a:t>19</a:t>
                      </a:r>
                    </a:p>
                  </a:txBody>
                  <a:tcPr marL="9525" marR="9525" marT="9525" marB="0" anchor="ctr" anchorCtr="1">
                    <a:lnL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5">
                      <a:fgClr>
                        <a:schemeClr val="accent6">
                          <a:lumMod val="60000"/>
                          <a:lumOff val="40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t-LT" sz="1400" b="1" i="0" u="none" strike="noStrike" dirty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</a:rPr>
                        <a:t>-9,5</a:t>
                      </a:r>
                    </a:p>
                  </a:txBody>
                  <a:tcPr marL="9525" marR="9525" marT="9525" marB="0" anchor="ctr" anchorCtr="1">
                    <a:lnL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5">
                      <a:fgClr>
                        <a:schemeClr val="accent6">
                          <a:lumMod val="60000"/>
                          <a:lumOff val="40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</a:tr>
              <a:tr h="301425">
                <a:tc>
                  <a:txBody>
                    <a:bodyPr/>
                    <a:lstStyle/>
                    <a:p>
                      <a:pPr algn="l" rtl="0" fontAlgn="ctr"/>
                      <a:r>
                        <a:rPr lang="lt-LT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Nauji spektakliai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t-LT" sz="1400" b="1" i="0" u="none" strike="noStrike" dirty="0"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marL="9525" marR="9525" marT="9525" marB="0" anchor="ctr" anchorCtr="1">
                    <a:lnL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t-LT" sz="1400" b="1" i="0" u="none" strike="noStrike"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9525" marR="9525" marT="9525" marB="0" anchor="ctr" anchorCtr="1">
                    <a:lnL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t-LT" sz="1400" b="1" i="0" u="none" strike="noStrike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</a:rPr>
                        <a:t>-25</a:t>
                      </a:r>
                    </a:p>
                  </a:txBody>
                  <a:tcPr marL="9525" marR="9525" marT="9525" marB="0" anchor="ctr" anchorCtr="1">
                    <a:lnL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D9"/>
                    </a:solidFill>
                  </a:tcPr>
                </a:tc>
              </a:tr>
              <a:tr h="301425">
                <a:tc>
                  <a:txBody>
                    <a:bodyPr/>
                    <a:lstStyle/>
                    <a:p>
                      <a:pPr algn="l" rtl="0" fontAlgn="ctr"/>
                      <a:r>
                        <a:rPr lang="lt-LT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Suvaidinta spektaklių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5">
                      <a:fgClr>
                        <a:schemeClr val="accent6">
                          <a:lumMod val="60000"/>
                          <a:lumOff val="40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t-LT" sz="1400" b="1" i="0" u="none" strike="noStrike" dirty="0">
                          <a:effectLst/>
                          <a:latin typeface="Arial" panose="020B0604020202020204" pitchFamily="34" charset="0"/>
                        </a:rPr>
                        <a:t>124</a:t>
                      </a:r>
                    </a:p>
                  </a:txBody>
                  <a:tcPr marL="9525" marR="9525" marT="9525" marB="0" anchor="ctr" anchorCtr="1">
                    <a:lnL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5">
                      <a:fgClr>
                        <a:schemeClr val="accent6">
                          <a:lumMod val="60000"/>
                          <a:lumOff val="40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t-LT" sz="1400" b="1" i="0" u="none" strike="noStrike" dirty="0">
                          <a:effectLst/>
                          <a:latin typeface="Arial" panose="020B0604020202020204" pitchFamily="34" charset="0"/>
                        </a:rPr>
                        <a:t>117</a:t>
                      </a:r>
                    </a:p>
                  </a:txBody>
                  <a:tcPr marL="9525" marR="9525" marT="9525" marB="0" anchor="ctr" anchorCtr="1">
                    <a:lnL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5">
                      <a:fgClr>
                        <a:schemeClr val="accent6">
                          <a:lumMod val="60000"/>
                          <a:lumOff val="40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t-LT" sz="1400" b="1" i="0" u="none" strike="noStrike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</a:rPr>
                        <a:t>-5,6</a:t>
                      </a:r>
                    </a:p>
                  </a:txBody>
                  <a:tcPr marL="9525" marR="9525" marT="9525" marB="0" anchor="ctr" anchorCtr="1">
                    <a:lnL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5">
                      <a:fgClr>
                        <a:schemeClr val="accent6">
                          <a:lumMod val="60000"/>
                          <a:lumOff val="40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</a:tr>
              <a:tr h="301425">
                <a:tc>
                  <a:txBody>
                    <a:bodyPr/>
                    <a:lstStyle/>
                    <a:p>
                      <a:pPr algn="l" rtl="0" fontAlgn="ctr"/>
                      <a:r>
                        <a:rPr lang="lt-LT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Vidutiniškai per mėnesį įvyko spektaklių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t-LT" sz="1400" b="1" i="0" u="none" strike="noStrike">
                          <a:effectLst/>
                          <a:latin typeface="Arial" panose="020B0604020202020204" pitchFamily="34" charset="0"/>
                        </a:rPr>
                        <a:t>12,4</a:t>
                      </a:r>
                    </a:p>
                  </a:txBody>
                  <a:tcPr marL="9525" marR="9525" marT="9525" marB="0" anchor="ctr" anchorCtr="1">
                    <a:lnL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t-LT" sz="1400" b="1" i="0" u="none" strike="noStrike" dirty="0">
                          <a:effectLst/>
                          <a:latin typeface="Arial" panose="020B0604020202020204" pitchFamily="34" charset="0"/>
                        </a:rPr>
                        <a:t>11,7</a:t>
                      </a:r>
                    </a:p>
                  </a:txBody>
                  <a:tcPr marL="9525" marR="9525" marT="9525" marB="0" anchor="ctr" anchorCtr="1">
                    <a:lnL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t-LT" sz="1400" b="1" i="0" u="none" strike="noStrike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</a:rPr>
                        <a:t>-5,6</a:t>
                      </a:r>
                    </a:p>
                  </a:txBody>
                  <a:tcPr marL="9525" marR="9525" marT="9525" marB="0" anchor="ctr" anchorCtr="1">
                    <a:lnL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D9"/>
                    </a:solidFill>
                  </a:tcPr>
                </a:tc>
              </a:tr>
              <a:tr h="301425">
                <a:tc>
                  <a:txBody>
                    <a:bodyPr/>
                    <a:lstStyle/>
                    <a:p>
                      <a:pPr algn="l" rtl="0" fontAlgn="ctr"/>
                      <a:r>
                        <a:rPr lang="lt-LT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Vidutiniškai per savaitę įvyko spektaklių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5">
                      <a:fgClr>
                        <a:schemeClr val="accent6">
                          <a:lumMod val="60000"/>
                          <a:lumOff val="40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t-LT" sz="1400" b="1" i="0" u="none" strike="noStrike">
                          <a:effectLst/>
                          <a:latin typeface="Arial" panose="020B0604020202020204" pitchFamily="34" charset="0"/>
                        </a:rPr>
                        <a:t>3,1</a:t>
                      </a:r>
                    </a:p>
                  </a:txBody>
                  <a:tcPr marL="9525" marR="9525" marT="9525" marB="0" anchor="ctr" anchorCtr="1">
                    <a:lnL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5">
                      <a:fgClr>
                        <a:schemeClr val="accent6">
                          <a:lumMod val="60000"/>
                          <a:lumOff val="40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t-LT" sz="1400" b="1" i="0" u="none" strike="noStrike" dirty="0">
                          <a:effectLst/>
                          <a:latin typeface="Arial" panose="020B0604020202020204" pitchFamily="34" charset="0"/>
                        </a:rPr>
                        <a:t>2,9</a:t>
                      </a:r>
                    </a:p>
                  </a:txBody>
                  <a:tcPr marL="9525" marR="9525" marT="9525" marB="0" anchor="ctr" anchorCtr="1">
                    <a:lnL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5">
                      <a:fgClr>
                        <a:schemeClr val="accent6">
                          <a:lumMod val="60000"/>
                          <a:lumOff val="40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t-LT" sz="1400" b="1" i="0" u="none" strike="noStrike" dirty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</a:rPr>
                        <a:t>-6,5</a:t>
                      </a:r>
                    </a:p>
                  </a:txBody>
                  <a:tcPr marL="9525" marR="9525" marT="9525" marB="0" anchor="ctr" anchorCtr="1">
                    <a:lnL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5">
                      <a:fgClr>
                        <a:schemeClr val="accent6">
                          <a:lumMod val="60000"/>
                          <a:lumOff val="40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</a:tr>
              <a:tr h="301425">
                <a:tc>
                  <a:txBody>
                    <a:bodyPr/>
                    <a:lstStyle/>
                    <a:p>
                      <a:pPr algn="l" rtl="0" fontAlgn="ctr"/>
                      <a:r>
                        <a:rPr lang="lt-LT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Gastrolės šalyje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t-LT" sz="1400" b="1" i="0" u="none" strike="noStrike">
                          <a:effectLst/>
                          <a:latin typeface="Arial" panose="020B0604020202020204" pitchFamily="34" charset="0"/>
                        </a:rPr>
                        <a:t>21</a:t>
                      </a:r>
                    </a:p>
                  </a:txBody>
                  <a:tcPr marL="9525" marR="9525" marT="9525" marB="0" anchor="ctr" anchorCtr="1">
                    <a:lnL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t-LT" sz="1400" b="1" i="0" u="none" strike="noStrike" dirty="0">
                          <a:effectLst/>
                          <a:latin typeface="Arial" panose="020B0604020202020204" pitchFamily="34" charset="0"/>
                        </a:rPr>
                        <a:t>10</a:t>
                      </a:r>
                    </a:p>
                  </a:txBody>
                  <a:tcPr marL="9525" marR="9525" marT="9525" marB="0" anchor="ctr" anchorCtr="1">
                    <a:lnL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t-LT" sz="1400" b="1" i="0" u="none" strike="noStrike" dirty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</a:rPr>
                        <a:t>-52,4</a:t>
                      </a:r>
                    </a:p>
                  </a:txBody>
                  <a:tcPr marL="9525" marR="9525" marT="9525" marB="0" anchor="ctr" anchorCtr="1">
                    <a:lnL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D9"/>
                    </a:solidFill>
                  </a:tcPr>
                </a:tc>
              </a:tr>
              <a:tr h="301425">
                <a:tc>
                  <a:txBody>
                    <a:bodyPr/>
                    <a:lstStyle/>
                    <a:p>
                      <a:pPr algn="l" rtl="0" fontAlgn="ctr"/>
                      <a:r>
                        <a:rPr lang="lt-LT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Gastrolės užsienyje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5">
                      <a:fgClr>
                        <a:schemeClr val="accent6">
                          <a:lumMod val="60000"/>
                          <a:lumOff val="40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4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 anchorCtr="1">
                    <a:lnL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5">
                      <a:fgClr>
                        <a:schemeClr val="accent6">
                          <a:lumMod val="60000"/>
                          <a:lumOff val="40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4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 anchorCtr="1">
                    <a:lnL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5">
                      <a:fgClr>
                        <a:schemeClr val="accent6">
                          <a:lumMod val="60000"/>
                          <a:lumOff val="40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4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 anchorCtr="1">
                    <a:lnL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5">
                      <a:fgClr>
                        <a:schemeClr val="accent6">
                          <a:lumMod val="60000"/>
                          <a:lumOff val="40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</a:tr>
              <a:tr h="301425">
                <a:tc>
                  <a:txBody>
                    <a:bodyPr/>
                    <a:lstStyle/>
                    <a:p>
                      <a:pPr algn="l" rtl="0" fontAlgn="ctr"/>
                      <a:r>
                        <a:rPr lang="lt-LT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Žiūrovų skaičius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t-LT" sz="1400" b="1" i="0" u="none" strike="noStrike">
                          <a:effectLst/>
                          <a:latin typeface="Arial" panose="020B0604020202020204" pitchFamily="34" charset="0"/>
                        </a:rPr>
                        <a:t>9429</a:t>
                      </a:r>
                    </a:p>
                  </a:txBody>
                  <a:tcPr marL="9525" marR="9525" marT="9525" marB="0" anchor="ctr" anchorCtr="1">
                    <a:lnL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t-LT" sz="1400" b="1" i="0" u="none" strike="noStrike">
                          <a:effectLst/>
                          <a:latin typeface="Arial" panose="020B0604020202020204" pitchFamily="34" charset="0"/>
                        </a:rPr>
                        <a:t>9915</a:t>
                      </a:r>
                    </a:p>
                  </a:txBody>
                  <a:tcPr marL="9525" marR="9525" marT="9525" marB="0" anchor="ctr" anchorCtr="1">
                    <a:lnL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t-LT" sz="1400" b="1" i="0" u="none" strike="noStrike" dirty="0">
                          <a:effectLst/>
                          <a:latin typeface="Arial" panose="020B0604020202020204" pitchFamily="34" charset="0"/>
                        </a:rPr>
                        <a:t>5,2</a:t>
                      </a:r>
                    </a:p>
                  </a:txBody>
                  <a:tcPr marL="9525" marR="9525" marT="9525" marB="0" anchor="ctr" anchorCtr="1">
                    <a:lnL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D9"/>
                    </a:solidFill>
                  </a:tcPr>
                </a:tc>
              </a:tr>
              <a:tr h="301425">
                <a:tc>
                  <a:txBody>
                    <a:bodyPr/>
                    <a:lstStyle/>
                    <a:p>
                      <a:pPr algn="l" rtl="0" fontAlgn="ctr"/>
                      <a:r>
                        <a:rPr lang="lt-LT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Vidutiniškai per mėnesį apsilankė žiūrovų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5">
                      <a:fgClr>
                        <a:schemeClr val="accent6">
                          <a:lumMod val="60000"/>
                          <a:lumOff val="40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t-LT" sz="1400" b="1" i="0" u="none" strike="noStrike">
                          <a:effectLst/>
                          <a:latin typeface="Arial" panose="020B0604020202020204" pitchFamily="34" charset="0"/>
                        </a:rPr>
                        <a:t>948</a:t>
                      </a:r>
                    </a:p>
                  </a:txBody>
                  <a:tcPr marL="9525" marR="9525" marT="9525" marB="0" anchor="ctr" anchorCtr="1">
                    <a:lnL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5">
                      <a:fgClr>
                        <a:schemeClr val="accent6">
                          <a:lumMod val="60000"/>
                          <a:lumOff val="40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t-LT" sz="1400" b="1" i="0" u="none" strike="noStrike">
                          <a:effectLst/>
                          <a:latin typeface="Arial" panose="020B0604020202020204" pitchFamily="34" charset="0"/>
                        </a:rPr>
                        <a:t>992</a:t>
                      </a:r>
                    </a:p>
                  </a:txBody>
                  <a:tcPr marL="9525" marR="9525" marT="9525" marB="0" anchor="ctr" anchorCtr="1">
                    <a:lnL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5">
                      <a:fgClr>
                        <a:schemeClr val="accent6">
                          <a:lumMod val="60000"/>
                          <a:lumOff val="40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t-LT" sz="1400" b="1" i="0" u="none" strike="noStrike" dirty="0">
                          <a:effectLst/>
                          <a:latin typeface="Arial" panose="020B0604020202020204" pitchFamily="34" charset="0"/>
                        </a:rPr>
                        <a:t>4,6</a:t>
                      </a:r>
                    </a:p>
                  </a:txBody>
                  <a:tcPr marL="9525" marR="9525" marT="9525" marB="0" anchor="ctr" anchorCtr="1">
                    <a:lnL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5">
                      <a:fgClr>
                        <a:schemeClr val="accent6">
                          <a:lumMod val="60000"/>
                          <a:lumOff val="40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</a:tr>
              <a:tr h="301425">
                <a:tc>
                  <a:txBody>
                    <a:bodyPr/>
                    <a:lstStyle/>
                    <a:p>
                      <a:pPr algn="l" rtl="0" fontAlgn="ctr"/>
                      <a:r>
                        <a:rPr lang="lt-LT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Vidutiniškai per savaitę apsilankė žiūrovų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t-LT" sz="1400" b="1" i="0" u="none" strike="noStrike">
                          <a:effectLst/>
                          <a:latin typeface="Arial" panose="020B0604020202020204" pitchFamily="34" charset="0"/>
                        </a:rPr>
                        <a:t>237</a:t>
                      </a:r>
                    </a:p>
                  </a:txBody>
                  <a:tcPr marL="9525" marR="9525" marT="9525" marB="0" anchor="ctr" anchorCtr="1">
                    <a:lnL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t-LT" sz="1400" b="1" i="0" u="none" strike="noStrike">
                          <a:effectLst/>
                          <a:latin typeface="Arial" panose="020B0604020202020204" pitchFamily="34" charset="0"/>
                        </a:rPr>
                        <a:t>248</a:t>
                      </a:r>
                    </a:p>
                  </a:txBody>
                  <a:tcPr marL="9525" marR="9525" marT="9525" marB="0" anchor="ctr" anchorCtr="1">
                    <a:lnL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t-LT" sz="1400" b="1" i="0" u="none" strike="noStrike" dirty="0">
                          <a:effectLst/>
                          <a:latin typeface="Arial" panose="020B0604020202020204" pitchFamily="34" charset="0"/>
                        </a:rPr>
                        <a:t>4,6</a:t>
                      </a:r>
                    </a:p>
                  </a:txBody>
                  <a:tcPr marL="9525" marR="9525" marT="9525" marB="0" anchor="ctr" anchorCtr="1">
                    <a:lnL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D9"/>
                    </a:solidFill>
                  </a:tcPr>
                </a:tc>
              </a:tr>
              <a:tr h="301425">
                <a:tc>
                  <a:txBody>
                    <a:bodyPr/>
                    <a:lstStyle/>
                    <a:p>
                      <a:pPr algn="l" rtl="0" fontAlgn="ctr"/>
                      <a:r>
                        <a:rPr lang="lt-LT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Vidutiniškai per metus apsilankė proc. panevėžiečių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5">
                      <a:fgClr>
                        <a:schemeClr val="accent6">
                          <a:lumMod val="60000"/>
                          <a:lumOff val="40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t-LT" sz="1400" b="1" i="0" u="none" strike="noStrike">
                          <a:effectLst/>
                          <a:latin typeface="Arial" panose="020B0604020202020204" pitchFamily="34" charset="0"/>
                        </a:rPr>
                        <a:t>10,41</a:t>
                      </a:r>
                    </a:p>
                  </a:txBody>
                  <a:tcPr marL="9525" marR="9525" marT="9525" marB="0" anchor="ctr" anchorCtr="1">
                    <a:lnL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5">
                      <a:fgClr>
                        <a:schemeClr val="accent6">
                          <a:lumMod val="60000"/>
                          <a:lumOff val="40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t-LT" sz="1400" b="1" i="0" u="none" strike="noStrike">
                          <a:effectLst/>
                          <a:latin typeface="Arial" panose="020B0604020202020204" pitchFamily="34" charset="0"/>
                        </a:rPr>
                        <a:t>11,18</a:t>
                      </a:r>
                    </a:p>
                  </a:txBody>
                  <a:tcPr marL="9525" marR="9525" marT="9525" marB="0" anchor="ctr" anchorCtr="1">
                    <a:lnL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5">
                      <a:fgClr>
                        <a:schemeClr val="accent6">
                          <a:lumMod val="60000"/>
                          <a:lumOff val="40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t-LT" sz="1400" b="1" i="0" u="none" strike="noStrike" dirty="0">
                          <a:effectLst/>
                          <a:latin typeface="Arial" panose="020B0604020202020204" pitchFamily="34" charset="0"/>
                        </a:rPr>
                        <a:t>7,4</a:t>
                      </a:r>
                    </a:p>
                  </a:txBody>
                  <a:tcPr marL="9525" marR="9525" marT="9525" marB="0" anchor="ctr" anchorCtr="1">
                    <a:lnL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5">
                      <a:fgClr>
                        <a:schemeClr val="accent6">
                          <a:lumMod val="60000"/>
                          <a:lumOff val="40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</a:tr>
              <a:tr h="301425">
                <a:tc>
                  <a:txBody>
                    <a:bodyPr/>
                    <a:lstStyle/>
                    <a:p>
                      <a:pPr algn="l" rtl="0" fontAlgn="ctr"/>
                      <a:r>
                        <a:rPr lang="lt-LT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Vidutinis salės užimtumas spektaklio metu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t-LT" sz="1400" b="1" i="0" u="none" strike="noStrike">
                          <a:effectLst/>
                          <a:latin typeface="Arial" panose="020B0604020202020204" pitchFamily="34" charset="0"/>
                        </a:rPr>
                        <a:t>48</a:t>
                      </a:r>
                    </a:p>
                  </a:txBody>
                  <a:tcPr marL="9525" marR="9525" marT="9525" marB="0" anchor="ctr" anchorCtr="1">
                    <a:lnL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t-LT" sz="1400" b="1" i="0" u="none" strike="noStrike">
                          <a:effectLst/>
                          <a:latin typeface="Arial" panose="020B0604020202020204" pitchFamily="34" charset="0"/>
                        </a:rPr>
                        <a:t>53</a:t>
                      </a:r>
                    </a:p>
                  </a:txBody>
                  <a:tcPr marL="9525" marR="9525" marT="9525" marB="0" anchor="ctr" anchorCtr="1">
                    <a:lnL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t-LT" sz="1400" b="1" i="0" u="none" strike="noStrike" dirty="0">
                          <a:effectLst/>
                          <a:latin typeface="Arial" panose="020B0604020202020204" pitchFamily="34" charset="0"/>
                        </a:rPr>
                        <a:t>10,4</a:t>
                      </a:r>
                    </a:p>
                  </a:txBody>
                  <a:tcPr marL="9525" marR="9525" marT="9525" marB="0" anchor="ctr" anchorCtr="1">
                    <a:lnL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D9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530723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239740"/>
          </a:xfrm>
        </p:spPr>
        <p:txBody>
          <a:bodyPr>
            <a:normAutofit/>
          </a:bodyPr>
          <a:lstStyle/>
          <a:p>
            <a:r>
              <a:rPr lang="lt-LT" altLang="lt-LT" sz="18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Teatras „Menas“ </a:t>
            </a:r>
            <a:br>
              <a:rPr lang="lt-LT" altLang="lt-LT" sz="18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lt-LT" altLang="lt-LT" sz="24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BENDRUOMENĖS UŽIMTUMAS</a:t>
            </a:r>
            <a:r>
              <a:rPr lang="lt-LT" altLang="lt-LT" sz="18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lt-LT" altLang="lt-LT" sz="18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lt-LT" altLang="lt-LT" sz="18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2017-201</a:t>
            </a:r>
            <a:r>
              <a:rPr lang="lt-LT" altLang="lt-LT" sz="18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lt-LT" altLang="lt-LT" sz="18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t-LT" altLang="lt-LT" sz="18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m.</a:t>
            </a:r>
            <a:endParaRPr lang="lt-LT" sz="1800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urinio vietos rezervavimo ženklas 2"/>
          <p:cNvSpPr>
            <a:spLocks noGrp="1"/>
          </p:cNvSpPr>
          <p:nvPr>
            <p:ph idx="1"/>
          </p:nvPr>
        </p:nvSpPr>
        <p:spPr>
          <a:pattFill prst="smGrid">
            <a:fgClr>
              <a:schemeClr val="accent6">
                <a:lumMod val="20000"/>
                <a:lumOff val="80000"/>
              </a:schemeClr>
            </a:fgClr>
            <a:bgClr>
              <a:schemeClr val="bg1"/>
            </a:bgClr>
          </a:pattFill>
        </p:spPr>
        <p:txBody>
          <a:bodyPr/>
          <a:lstStyle/>
          <a:p>
            <a:pPr marL="342900" lvl="0" indent="-342900" fontAlgn="base">
              <a:spcBef>
                <a:spcPct val="20000"/>
              </a:spcBef>
              <a:spcAft>
                <a:spcPct val="0"/>
              </a:spcAft>
              <a:buNone/>
            </a:pPr>
            <a:r>
              <a:rPr lang="lt-LT" altLang="lt-LT" sz="3200" b="1" dirty="0">
                <a:solidFill>
                  <a:srgbClr val="C00000"/>
                </a:solidFill>
                <a:latin typeface="Arial"/>
              </a:rPr>
              <a:t>Teatro jaunimo studija</a:t>
            </a:r>
          </a:p>
          <a:p>
            <a:pPr marL="342900" lvl="0" indent="-342900" fontAlgn="base">
              <a:spcBef>
                <a:spcPct val="20000"/>
              </a:spcBef>
              <a:spcAft>
                <a:spcPct val="0"/>
              </a:spcAft>
              <a:buNone/>
            </a:pPr>
            <a:r>
              <a:rPr lang="lt-LT" altLang="lt-LT" sz="3200" b="1" dirty="0">
                <a:solidFill>
                  <a:srgbClr val="FF9900"/>
                </a:solidFill>
                <a:latin typeface="Arial"/>
              </a:rPr>
              <a:t>		</a:t>
            </a:r>
            <a:endParaRPr lang="lt-LT" altLang="lt-LT" sz="3200" b="1" dirty="0" smtClean="0">
              <a:solidFill>
                <a:srgbClr val="FF9900"/>
              </a:solidFill>
              <a:latin typeface="Arial"/>
            </a:endParaRPr>
          </a:p>
          <a:p>
            <a:pPr marL="342900" lvl="0" indent="-342900" fontAlgn="base">
              <a:spcBef>
                <a:spcPct val="20000"/>
              </a:spcBef>
              <a:spcAft>
                <a:spcPct val="0"/>
              </a:spcAft>
              <a:buNone/>
            </a:pPr>
            <a:r>
              <a:rPr lang="lt-LT" altLang="lt-LT" sz="3200" b="1" dirty="0">
                <a:solidFill>
                  <a:srgbClr val="FF9900"/>
                </a:solidFill>
                <a:latin typeface="Arial"/>
              </a:rPr>
              <a:t>	</a:t>
            </a:r>
            <a:r>
              <a:rPr lang="lt-LT" altLang="lt-LT" sz="3200" b="1" dirty="0" smtClean="0">
                <a:solidFill>
                  <a:srgbClr val="FF9900"/>
                </a:solidFill>
                <a:latin typeface="Arial"/>
              </a:rPr>
              <a:t>						 </a:t>
            </a:r>
            <a:r>
              <a:rPr lang="lt-LT" altLang="lt-LT" sz="3200" b="1" dirty="0" smtClean="0">
                <a:solidFill>
                  <a:schemeClr val="accent5">
                    <a:lumMod val="50000"/>
                  </a:schemeClr>
                </a:solidFill>
                <a:latin typeface="Arial"/>
              </a:rPr>
              <a:t>2018    201</a:t>
            </a:r>
            <a:r>
              <a:rPr lang="en-GB" altLang="lt-LT" sz="3200" b="1" dirty="0" smtClean="0">
                <a:solidFill>
                  <a:schemeClr val="accent5">
                    <a:lumMod val="50000"/>
                  </a:schemeClr>
                </a:solidFill>
                <a:latin typeface="Arial"/>
              </a:rPr>
              <a:t>7</a:t>
            </a:r>
            <a:r>
              <a:rPr lang="lt-LT" altLang="lt-LT" sz="3200" b="1" dirty="0" smtClean="0">
                <a:solidFill>
                  <a:schemeClr val="accent5">
                    <a:lumMod val="50000"/>
                  </a:schemeClr>
                </a:solidFill>
                <a:latin typeface="Arial"/>
              </a:rPr>
              <a:t>   Pokytis</a:t>
            </a:r>
            <a:endParaRPr lang="lt-LT" altLang="lt-LT" sz="3200" b="1" dirty="0">
              <a:solidFill>
                <a:schemeClr val="accent5">
                  <a:lumMod val="50000"/>
                </a:schemeClr>
              </a:solidFill>
              <a:latin typeface="Arial"/>
            </a:endParaRPr>
          </a:p>
          <a:p>
            <a:pPr lvl="2" fontAlgn="base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q"/>
            </a:pPr>
            <a:r>
              <a:rPr lang="lt-LT" altLang="lt-LT" sz="2800" b="1" dirty="0">
                <a:solidFill>
                  <a:schemeClr val="accent5">
                    <a:lumMod val="50000"/>
                  </a:schemeClr>
                </a:solidFill>
                <a:latin typeface="Arial"/>
              </a:rPr>
              <a:t>	</a:t>
            </a:r>
            <a:r>
              <a:rPr lang="lt-LT" altLang="lt-LT" sz="2800" dirty="0">
                <a:solidFill>
                  <a:schemeClr val="accent5">
                    <a:lumMod val="50000"/>
                  </a:schemeClr>
                </a:solidFill>
                <a:latin typeface="Arial"/>
              </a:rPr>
              <a:t>Repeticijų skaičius</a:t>
            </a:r>
            <a:r>
              <a:rPr lang="lt-LT" altLang="lt-LT" sz="2800" b="1" dirty="0">
                <a:solidFill>
                  <a:schemeClr val="accent5">
                    <a:lumMod val="50000"/>
                  </a:schemeClr>
                </a:solidFill>
                <a:latin typeface="Arial"/>
              </a:rPr>
              <a:t> 	</a:t>
            </a:r>
            <a:r>
              <a:rPr lang="lt-LT" altLang="lt-LT" sz="2800" b="1" dirty="0" smtClean="0">
                <a:solidFill>
                  <a:schemeClr val="accent5">
                    <a:lumMod val="50000"/>
                  </a:schemeClr>
                </a:solidFill>
                <a:latin typeface="Arial"/>
              </a:rPr>
              <a:t>   123</a:t>
            </a:r>
            <a:r>
              <a:rPr lang="lt-LT" altLang="lt-LT" sz="2800" b="1" dirty="0" smtClean="0">
                <a:solidFill>
                  <a:srgbClr val="C00000"/>
                </a:solidFill>
                <a:latin typeface="Arial"/>
              </a:rPr>
              <a:t>	       </a:t>
            </a:r>
            <a:r>
              <a:rPr lang="en-GB" altLang="lt-LT" sz="2800" b="1" dirty="0">
                <a:solidFill>
                  <a:schemeClr val="accent5">
                    <a:lumMod val="50000"/>
                  </a:schemeClr>
                </a:solidFill>
                <a:latin typeface="Arial"/>
              </a:rPr>
              <a:t>108</a:t>
            </a:r>
            <a:r>
              <a:rPr lang="lt-LT" altLang="lt-LT" sz="2800" b="1" dirty="0" smtClean="0">
                <a:solidFill>
                  <a:srgbClr val="C00000"/>
                </a:solidFill>
                <a:latin typeface="Arial"/>
              </a:rPr>
              <a:t>         15</a:t>
            </a:r>
            <a:endParaRPr lang="lt-LT" altLang="lt-LT" sz="2800" b="1" dirty="0">
              <a:solidFill>
                <a:srgbClr val="C00000"/>
              </a:solidFill>
              <a:latin typeface="Arial"/>
            </a:endParaRPr>
          </a:p>
          <a:p>
            <a:pPr lvl="2" fontAlgn="base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q"/>
            </a:pPr>
            <a:r>
              <a:rPr lang="lt-LT" altLang="lt-LT" sz="2800" b="1" dirty="0">
                <a:solidFill>
                  <a:schemeClr val="accent5">
                    <a:lumMod val="50000"/>
                  </a:schemeClr>
                </a:solidFill>
                <a:latin typeface="Arial"/>
              </a:rPr>
              <a:t>	</a:t>
            </a:r>
            <a:r>
              <a:rPr lang="lt-LT" altLang="lt-LT" sz="2800" dirty="0">
                <a:solidFill>
                  <a:schemeClr val="accent5">
                    <a:lumMod val="50000"/>
                  </a:schemeClr>
                </a:solidFill>
                <a:latin typeface="Arial"/>
              </a:rPr>
              <a:t>Vid. dalyvių skaičius</a:t>
            </a:r>
            <a:r>
              <a:rPr lang="lt-LT" altLang="lt-LT" sz="2800" b="1" dirty="0">
                <a:solidFill>
                  <a:schemeClr val="accent5">
                    <a:lumMod val="50000"/>
                  </a:schemeClr>
                </a:solidFill>
                <a:latin typeface="Arial"/>
              </a:rPr>
              <a:t>	</a:t>
            </a:r>
            <a:r>
              <a:rPr lang="lt-LT" altLang="lt-LT" sz="2800" b="1" dirty="0" smtClean="0">
                <a:solidFill>
                  <a:schemeClr val="accent5">
                    <a:lumMod val="50000"/>
                  </a:schemeClr>
                </a:solidFill>
                <a:latin typeface="Arial"/>
              </a:rPr>
              <a:t>   </a:t>
            </a:r>
            <a:r>
              <a:rPr lang="lt-LT" altLang="lt-LT" sz="2800" b="1" dirty="0">
                <a:solidFill>
                  <a:schemeClr val="accent5">
                    <a:lumMod val="50000"/>
                  </a:schemeClr>
                </a:solidFill>
                <a:latin typeface="Arial"/>
              </a:rPr>
              <a:t>12	       1</a:t>
            </a:r>
            <a:r>
              <a:rPr lang="en-GB" altLang="lt-LT" sz="2800" b="1" dirty="0">
                <a:solidFill>
                  <a:schemeClr val="accent5">
                    <a:lumMod val="50000"/>
                  </a:schemeClr>
                </a:solidFill>
                <a:latin typeface="Arial"/>
              </a:rPr>
              <a:t>0</a:t>
            </a:r>
            <a:r>
              <a:rPr lang="lt-LT" altLang="lt-LT" sz="2800" b="1" dirty="0" smtClean="0">
                <a:solidFill>
                  <a:srgbClr val="C00000"/>
                </a:solidFill>
                <a:latin typeface="Arial"/>
              </a:rPr>
              <a:t>	    2</a:t>
            </a:r>
            <a:endParaRPr lang="lt-LT" altLang="lt-LT" sz="2800" b="1" dirty="0">
              <a:solidFill>
                <a:srgbClr val="C00000"/>
              </a:solidFill>
              <a:latin typeface="Arial"/>
            </a:endParaRPr>
          </a:p>
          <a:p>
            <a:pPr lvl="2" fontAlgn="base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q"/>
            </a:pPr>
            <a:r>
              <a:rPr lang="lt-LT" altLang="lt-LT" sz="2800" b="1" dirty="0">
                <a:solidFill>
                  <a:schemeClr val="accent5">
                    <a:lumMod val="50000"/>
                  </a:schemeClr>
                </a:solidFill>
                <a:latin typeface="Arial"/>
              </a:rPr>
              <a:t>	</a:t>
            </a:r>
            <a:r>
              <a:rPr lang="lt-LT" altLang="lt-LT" sz="2800" dirty="0">
                <a:solidFill>
                  <a:schemeClr val="accent5">
                    <a:lumMod val="50000"/>
                  </a:schemeClr>
                </a:solidFill>
                <a:latin typeface="Arial"/>
              </a:rPr>
              <a:t>Uždirbta pajamų </a:t>
            </a:r>
            <a:r>
              <a:rPr lang="lt-LT" altLang="lt-LT" sz="2800" dirty="0" smtClean="0">
                <a:solidFill>
                  <a:schemeClr val="accent5">
                    <a:lumMod val="50000"/>
                  </a:schemeClr>
                </a:solidFill>
                <a:latin typeface="Arial"/>
              </a:rPr>
              <a:t>(Eur)</a:t>
            </a:r>
            <a:r>
              <a:rPr lang="lt-LT" altLang="lt-LT" sz="2800" dirty="0">
                <a:solidFill>
                  <a:schemeClr val="accent5">
                    <a:lumMod val="50000"/>
                  </a:schemeClr>
                </a:solidFill>
                <a:latin typeface="Arial"/>
              </a:rPr>
              <a:t>	</a:t>
            </a:r>
            <a:r>
              <a:rPr lang="lt-LT" altLang="lt-LT" sz="2800" dirty="0" smtClean="0">
                <a:solidFill>
                  <a:schemeClr val="accent5">
                    <a:lumMod val="50000"/>
                  </a:schemeClr>
                </a:solidFill>
                <a:latin typeface="Arial"/>
              </a:rPr>
              <a:t>   </a:t>
            </a:r>
            <a:r>
              <a:rPr lang="lt-LT" altLang="lt-LT" sz="2800" b="1" dirty="0">
                <a:solidFill>
                  <a:schemeClr val="accent5">
                    <a:lumMod val="50000"/>
                  </a:schemeClr>
                </a:solidFill>
                <a:latin typeface="Arial"/>
              </a:rPr>
              <a:t>298	       </a:t>
            </a:r>
            <a:r>
              <a:rPr lang="en-GB" altLang="lt-LT" sz="2800" b="1" dirty="0">
                <a:solidFill>
                  <a:schemeClr val="accent5">
                    <a:lumMod val="50000"/>
                  </a:schemeClr>
                </a:solidFill>
                <a:latin typeface="Arial"/>
              </a:rPr>
              <a:t>202</a:t>
            </a:r>
            <a:r>
              <a:rPr lang="lt-LT" altLang="lt-LT" sz="2800" b="1" dirty="0">
                <a:solidFill>
                  <a:schemeClr val="accent5">
                    <a:lumMod val="50000"/>
                  </a:schemeClr>
                </a:solidFill>
                <a:latin typeface="Arial"/>
              </a:rPr>
              <a:t>         </a:t>
            </a:r>
            <a:r>
              <a:rPr lang="lt-LT" altLang="lt-LT" sz="2800" b="1" dirty="0" smtClean="0">
                <a:solidFill>
                  <a:srgbClr val="C00000"/>
                </a:solidFill>
                <a:latin typeface="Arial"/>
              </a:rPr>
              <a:t>96</a:t>
            </a:r>
            <a:endParaRPr lang="lt-LT" altLang="lt-LT" sz="2800" b="1" dirty="0">
              <a:solidFill>
                <a:srgbClr val="C00000"/>
              </a:solidFill>
              <a:latin typeface="Arial"/>
            </a:endParaRPr>
          </a:p>
          <a:p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1544509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lt-LT" altLang="lt-LT" sz="18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Teatras „Menas“</a:t>
            </a:r>
            <a:br>
              <a:rPr lang="lt-LT" altLang="lt-LT" sz="18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lt-LT" altLang="lt-LT" sz="2400" b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PROJEKTINĖ VEIKA</a:t>
            </a:r>
            <a:br>
              <a:rPr lang="lt-LT" altLang="lt-LT" sz="2400" b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lt-LT" altLang="lt-LT" sz="18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2014</a:t>
            </a:r>
            <a:r>
              <a:rPr lang="en-GB" altLang="lt-LT" sz="18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-201</a:t>
            </a:r>
            <a:r>
              <a:rPr lang="lt-LT" altLang="lt-LT" sz="18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8 </a:t>
            </a:r>
            <a:r>
              <a:rPr lang="lt-LT" altLang="lt-LT" sz="18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m. </a:t>
            </a:r>
            <a:endParaRPr lang="lt-LT" sz="1800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Turinio vietos rezervavimo ženklas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3506494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8322822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urinio vietos rezervavimo ženklas 2"/>
          <p:cNvSpPr>
            <a:spLocks noGrp="1"/>
          </p:cNvSpPr>
          <p:nvPr>
            <p:ph idx="1"/>
          </p:nvPr>
        </p:nvSpPr>
        <p:spPr>
          <a:xfrm>
            <a:off x="838200" y="1838131"/>
            <a:ext cx="10515600" cy="4338832"/>
          </a:xfrm>
        </p:spPr>
        <p:txBody>
          <a:bodyPr/>
          <a:lstStyle/>
          <a:p>
            <a:pPr marL="0" indent="0" algn="ctr">
              <a:buNone/>
            </a:pPr>
            <a:r>
              <a:rPr lang="lt-LT" altLang="lt-LT" sz="5400" dirty="0">
                <a:solidFill>
                  <a:srgbClr val="5B9BD5">
                    <a:lumMod val="50000"/>
                  </a:srgbClr>
                </a:solidFill>
                <a:latin typeface="Arial"/>
                <a:ea typeface="+mj-ea"/>
                <a:cs typeface="+mj-cs"/>
              </a:rPr>
              <a:t>Informacija parengta </a:t>
            </a:r>
            <a:endParaRPr lang="lt-LT" altLang="lt-LT" sz="5400" dirty="0" smtClean="0">
              <a:solidFill>
                <a:srgbClr val="5B9BD5">
                  <a:lumMod val="50000"/>
                </a:srgbClr>
              </a:solidFill>
              <a:latin typeface="Arial"/>
              <a:ea typeface="+mj-ea"/>
              <a:cs typeface="+mj-cs"/>
            </a:endParaRPr>
          </a:p>
          <a:p>
            <a:pPr marL="0" indent="0" algn="ctr">
              <a:buNone/>
            </a:pPr>
            <a:r>
              <a:rPr lang="lt-LT" altLang="lt-LT" sz="5400" dirty="0" smtClean="0">
                <a:solidFill>
                  <a:srgbClr val="5B9BD5">
                    <a:lumMod val="50000"/>
                  </a:srgbClr>
                </a:solidFill>
                <a:latin typeface="Arial"/>
                <a:ea typeface="+mj-ea"/>
                <a:cs typeface="+mj-cs"/>
              </a:rPr>
              <a:t>pagal </a:t>
            </a:r>
            <a:r>
              <a:rPr lang="lt-LT" altLang="lt-LT" sz="5400" dirty="0">
                <a:solidFill>
                  <a:srgbClr val="5B9BD5">
                    <a:lumMod val="50000"/>
                  </a:srgbClr>
                </a:solidFill>
                <a:latin typeface="Arial"/>
                <a:ea typeface="+mj-ea"/>
                <a:cs typeface="+mj-cs"/>
              </a:rPr>
              <a:t/>
            </a:r>
            <a:br>
              <a:rPr lang="lt-LT" altLang="lt-LT" sz="5400" dirty="0">
                <a:solidFill>
                  <a:srgbClr val="5B9BD5">
                    <a:lumMod val="50000"/>
                  </a:srgbClr>
                </a:solidFill>
                <a:latin typeface="Arial"/>
                <a:ea typeface="+mj-ea"/>
                <a:cs typeface="+mj-cs"/>
              </a:rPr>
            </a:br>
            <a:r>
              <a:rPr lang="lt-LT" altLang="lt-LT" sz="5400" dirty="0">
                <a:solidFill>
                  <a:srgbClr val="5B9BD5">
                    <a:lumMod val="50000"/>
                  </a:srgbClr>
                </a:solidFill>
                <a:latin typeface="Arial"/>
                <a:ea typeface="+mj-ea"/>
                <a:cs typeface="+mj-cs"/>
              </a:rPr>
              <a:t>2018 m. įstaigos veiklos </a:t>
            </a:r>
            <a:endParaRPr lang="lt-LT" altLang="lt-LT" sz="5400" dirty="0" smtClean="0">
              <a:solidFill>
                <a:srgbClr val="5B9BD5">
                  <a:lumMod val="50000"/>
                </a:srgbClr>
              </a:solidFill>
              <a:latin typeface="Arial"/>
              <a:ea typeface="+mj-ea"/>
              <a:cs typeface="+mj-cs"/>
            </a:endParaRPr>
          </a:p>
          <a:p>
            <a:pPr marL="0" indent="0" algn="ctr">
              <a:buNone/>
            </a:pPr>
            <a:r>
              <a:rPr lang="lt-LT" altLang="lt-LT" sz="5400" dirty="0" smtClean="0">
                <a:solidFill>
                  <a:srgbClr val="5B9BD5">
                    <a:lumMod val="50000"/>
                  </a:srgbClr>
                </a:solidFill>
                <a:latin typeface="Arial"/>
                <a:ea typeface="+mj-ea"/>
                <a:cs typeface="+mj-cs"/>
              </a:rPr>
              <a:t>mėnesio </a:t>
            </a:r>
            <a:r>
              <a:rPr lang="lt-LT" altLang="lt-LT" sz="5400" dirty="0">
                <a:solidFill>
                  <a:srgbClr val="5B9BD5">
                    <a:lumMod val="50000"/>
                  </a:srgbClr>
                </a:solidFill>
                <a:latin typeface="Arial"/>
                <a:ea typeface="+mj-ea"/>
                <a:cs typeface="+mj-cs"/>
              </a:rPr>
              <a:t>ataskaitų </a:t>
            </a:r>
            <a:r>
              <a:rPr lang="lt-LT" altLang="lt-LT" sz="5400" dirty="0" smtClean="0">
                <a:solidFill>
                  <a:srgbClr val="5B9BD5">
                    <a:lumMod val="50000"/>
                  </a:srgbClr>
                </a:solidFill>
                <a:latin typeface="Arial"/>
                <a:ea typeface="+mj-ea"/>
                <a:cs typeface="+mj-cs"/>
              </a:rPr>
              <a:t>duomenis</a:t>
            </a:r>
            <a:r>
              <a:rPr lang="lt-LT" altLang="lt-LT" sz="5400" dirty="0" smtClean="0">
                <a:solidFill>
                  <a:srgbClr val="FF9900"/>
                </a:solidFill>
                <a:latin typeface="Arial"/>
                <a:ea typeface="+mj-ea"/>
                <a:cs typeface="+mj-cs"/>
                <a:sym typeface="Wingdings" panose="05000000000000000000" pitchFamily="2" charset="2"/>
              </a:rPr>
              <a:t></a:t>
            </a:r>
            <a:r>
              <a:rPr lang="lt-LT" altLang="lt-LT" sz="1800" dirty="0">
                <a:solidFill>
                  <a:srgbClr val="FF9900"/>
                </a:solidFill>
                <a:latin typeface="Arial"/>
                <a:ea typeface="+mj-ea"/>
                <a:cs typeface="+mj-cs"/>
              </a:rPr>
              <a:t/>
            </a:r>
            <a:br>
              <a:rPr lang="lt-LT" altLang="lt-LT" sz="1800" dirty="0">
                <a:solidFill>
                  <a:srgbClr val="FF9900"/>
                </a:solidFill>
                <a:latin typeface="Arial"/>
                <a:ea typeface="+mj-ea"/>
                <a:cs typeface="+mj-cs"/>
              </a:rPr>
            </a:br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18793922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lt-LT" altLang="lt-LT" sz="18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Teatras „Menas“</a:t>
            </a:r>
            <a:br>
              <a:rPr lang="lt-LT" altLang="lt-LT" sz="18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lt-LT" altLang="lt-LT" sz="24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VEIKLOS REZULTATŲ POKYTIS </a:t>
            </a:r>
            <a:r>
              <a:rPr lang="lt-LT" altLang="lt-LT" sz="18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lt-LT" altLang="lt-LT" sz="18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lt-LT" altLang="lt-LT" sz="18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2014-2018 </a:t>
            </a:r>
            <a:r>
              <a:rPr lang="lt-LT" altLang="lt-LT" sz="18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m. </a:t>
            </a:r>
            <a:endParaRPr lang="lt-LT" sz="1800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7" name="Turinio vietos rezervavimo ženklas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6084996"/>
              </p:ext>
            </p:extLst>
          </p:nvPr>
        </p:nvGraphicFramePr>
        <p:xfrm>
          <a:off x="838200" y="1784436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0209614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lt-LT" altLang="lt-LT" sz="20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Teatras „Menas“</a:t>
            </a:r>
            <a:r>
              <a:rPr lang="lt-LT" altLang="lt-LT" sz="20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lt-LT" altLang="lt-LT" sz="20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lt-LT" altLang="lt-LT" sz="24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SEZONIŠKUMO ĮTAKA VEIKLAI</a:t>
            </a:r>
            <a:br>
              <a:rPr lang="lt-LT" altLang="lt-LT" sz="24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lt-LT" altLang="lt-LT" sz="20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201</a:t>
            </a:r>
            <a:r>
              <a:rPr lang="lt-LT" altLang="lt-LT" sz="20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lt-LT" altLang="lt-LT" sz="20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t-LT" altLang="lt-LT" sz="20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m. I-IV ketv.</a:t>
            </a:r>
            <a:endParaRPr lang="lt-LT" sz="2000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8" name="Turinio vietos rezervavimo ženklas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71450400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6742090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lt-LT" altLang="lt-LT" sz="18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Teatras „Menas“</a:t>
            </a:r>
            <a:br>
              <a:rPr lang="lt-LT" altLang="lt-LT" sz="18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lt-LT" altLang="lt-LT" sz="24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VEIKLOS REZULTATŲ </a:t>
            </a:r>
            <a:r>
              <a:rPr lang="lt-LT" altLang="lt-LT" sz="2400" b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POKYTIS </a:t>
            </a:r>
            <a:r>
              <a:rPr lang="lt-LT" altLang="lt-LT" sz="2000" b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(proc.) </a:t>
            </a:r>
            <a:r>
              <a:rPr lang="lt-LT" altLang="lt-LT" sz="18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lt-LT" altLang="lt-LT" sz="18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lt-LT" altLang="lt-LT" sz="18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2017-201</a:t>
            </a:r>
            <a:r>
              <a:rPr lang="lt-LT" altLang="lt-LT" sz="18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lt-LT" altLang="lt-LT" sz="18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t-LT" altLang="lt-LT" sz="18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m. </a:t>
            </a:r>
            <a:endParaRPr lang="lt-LT" sz="1800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5" name="Turinio vietos rezervavimo ženklas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97863250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0274228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lt-LT" altLang="lt-LT" sz="18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Teatras „Menas“</a:t>
            </a:r>
            <a:br>
              <a:rPr lang="lt-LT" altLang="lt-LT" sz="18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lt-LT" altLang="lt-LT" sz="2400" b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TEATRO VEIKLA PAGAL SRITIS </a:t>
            </a:r>
            <a:r>
              <a:rPr lang="lt-LT" altLang="lt-LT" sz="18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(proc.)</a:t>
            </a:r>
            <a:br>
              <a:rPr lang="lt-LT" altLang="lt-LT" sz="18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lt-LT" altLang="lt-LT" sz="18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2018 </a:t>
            </a:r>
            <a:r>
              <a:rPr lang="lt-LT" altLang="lt-LT" sz="18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r>
              <a:rPr lang="lt-LT" altLang="lt-LT" sz="18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lt-LT" sz="1800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Turinio vietos rezervavimo ženklas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14147686"/>
              </p:ext>
            </p:extLst>
          </p:nvPr>
        </p:nvGraphicFramePr>
        <p:xfrm>
          <a:off x="838200" y="1567544"/>
          <a:ext cx="10515600" cy="48332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Diagrama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52074185"/>
              </p:ext>
            </p:extLst>
          </p:nvPr>
        </p:nvGraphicFramePr>
        <p:xfrm>
          <a:off x="838199" y="1567544"/>
          <a:ext cx="10797073" cy="451601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9441877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lt-LT" altLang="lt-LT" sz="18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Teatras „Menas“</a:t>
            </a:r>
            <a:br>
              <a:rPr lang="lt-LT" altLang="lt-LT" sz="18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lt-LT" altLang="lt-LT" sz="24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UŽDIRBTOS PAJAMOS </a:t>
            </a:r>
            <a:r>
              <a:rPr lang="lt-LT" altLang="lt-LT" sz="2400" b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PAGAL SRITIS </a:t>
            </a:r>
            <a:r>
              <a:rPr lang="lt-LT" altLang="lt-LT" sz="18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(proc</a:t>
            </a:r>
            <a:r>
              <a:rPr lang="lt-LT" altLang="lt-LT" sz="18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.)</a:t>
            </a:r>
            <a:r>
              <a:rPr lang="lt-LT" altLang="lt-LT" sz="18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t-LT" altLang="lt-LT" sz="2000" b="1" dirty="0" smtClean="0">
                <a:solidFill>
                  <a:schemeClr val="accent1">
                    <a:lumMod val="50000"/>
                  </a:schemeClr>
                </a:solidFill>
              </a:rPr>
              <a:t/>
            </a:r>
            <a:br>
              <a:rPr lang="lt-LT" altLang="lt-LT" sz="2000" b="1" dirty="0" smtClean="0">
                <a:solidFill>
                  <a:schemeClr val="accent1">
                    <a:lumMod val="50000"/>
                  </a:schemeClr>
                </a:solidFill>
              </a:rPr>
            </a:br>
            <a:r>
              <a:rPr lang="lt-LT" altLang="lt-LT" sz="18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201</a:t>
            </a:r>
            <a:r>
              <a:rPr lang="lt-LT" altLang="lt-LT" sz="18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lt-LT" altLang="lt-LT" sz="18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t-LT" altLang="lt-LT" sz="18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r>
              <a:rPr lang="lt-LT" altLang="lt-LT" sz="18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lt-LT" sz="1800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Turinio vietos rezervavimo ženklas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2066895"/>
              </p:ext>
            </p:extLst>
          </p:nvPr>
        </p:nvGraphicFramePr>
        <p:xfrm>
          <a:off x="838200" y="1576872"/>
          <a:ext cx="10515600" cy="478660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Diagrama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85878745"/>
              </p:ext>
            </p:extLst>
          </p:nvPr>
        </p:nvGraphicFramePr>
        <p:xfrm>
          <a:off x="838200" y="1576872"/>
          <a:ext cx="10694437" cy="478660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7485512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lt-LT" altLang="lt-LT" sz="18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Teatras „Menas“</a:t>
            </a:r>
            <a:br>
              <a:rPr lang="lt-LT" altLang="lt-LT" sz="18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lt-LT" altLang="lt-LT" sz="2400" b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RENGINIŲ LANKYTOJAI PAGAL SRITIS </a:t>
            </a:r>
            <a:r>
              <a:rPr lang="lt-LT" altLang="lt-LT" sz="18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(proc.)</a:t>
            </a:r>
            <a:r>
              <a:rPr lang="lt-LT" altLang="lt-LT" sz="18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lt-LT" altLang="lt-LT" sz="18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lt-LT" altLang="lt-LT" sz="18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201</a:t>
            </a:r>
            <a:r>
              <a:rPr lang="lt-LT" altLang="lt-LT" sz="18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lt-LT" altLang="lt-LT" sz="18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t-LT" altLang="lt-LT" sz="18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m. </a:t>
            </a:r>
            <a:endParaRPr lang="lt-LT" sz="1800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Turinio vietos rezervavimo ženklas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4251001"/>
              </p:ext>
            </p:extLst>
          </p:nvPr>
        </p:nvGraphicFramePr>
        <p:xfrm>
          <a:off x="845976" y="1856792"/>
          <a:ext cx="10515600" cy="449745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Diagrama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03380079"/>
              </p:ext>
            </p:extLst>
          </p:nvPr>
        </p:nvGraphicFramePr>
        <p:xfrm>
          <a:off x="845976" y="1614196"/>
          <a:ext cx="10723984" cy="463731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3694518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lt-LT" altLang="lt-LT" sz="18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Teatras „Menas“</a:t>
            </a:r>
            <a:br>
              <a:rPr lang="lt-LT" altLang="lt-LT" sz="18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lt-LT" altLang="lt-LT" sz="24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TEATRO </a:t>
            </a:r>
            <a:r>
              <a:rPr lang="lt-LT" altLang="lt-LT" sz="2400" b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LANKYTOJŲ </a:t>
            </a:r>
            <a:r>
              <a:rPr lang="lt-LT" altLang="lt-LT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(SU BILIETAIS IR BE BILIETŲ)</a:t>
            </a:r>
            <a:r>
              <a:rPr lang="lt-LT" altLang="lt-LT" sz="2400" b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t-LT" altLang="lt-LT" sz="24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SKAIČIAUS SANTYKIS </a:t>
            </a:r>
            <a:r>
              <a:rPr lang="lt-LT" altLang="lt-LT" sz="18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(proc.)</a:t>
            </a:r>
            <a:r>
              <a:rPr lang="lt-LT" altLang="lt-LT" sz="18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br>
              <a:rPr lang="lt-LT" altLang="lt-LT" sz="18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lt-LT" altLang="lt-LT" sz="18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2014-201</a:t>
            </a:r>
            <a:r>
              <a:rPr lang="lt-LT" altLang="lt-LT" sz="18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lt-LT" altLang="lt-LT" sz="18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t-LT" altLang="lt-LT" sz="18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m. </a:t>
            </a:r>
            <a:endParaRPr lang="lt-LT" sz="1800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6" name="Turinio vietos rezervavimo ženklas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08961488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065974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>
          <a:xfrm>
            <a:off x="838200" y="280417"/>
            <a:ext cx="10515600" cy="1365504"/>
          </a:xfrm>
        </p:spPr>
        <p:txBody>
          <a:bodyPr>
            <a:normAutofit/>
          </a:bodyPr>
          <a:lstStyle/>
          <a:p>
            <a:r>
              <a:rPr lang="lt-LT" altLang="lt-LT" sz="18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Teatras „Menas“</a:t>
            </a:r>
            <a:br>
              <a:rPr lang="lt-LT" altLang="lt-LT" sz="18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lt-LT" altLang="lt-LT" sz="2400" b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SPEKTAKLIAI</a:t>
            </a:r>
            <a:r>
              <a:rPr lang="lt-LT" altLang="lt-LT" sz="18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lt-LT" altLang="lt-LT" sz="18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lt-LT" altLang="lt-LT" sz="18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2017-201</a:t>
            </a:r>
            <a:r>
              <a:rPr lang="lt-LT" altLang="lt-LT" sz="18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lt-LT" altLang="lt-LT" sz="18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t-LT" altLang="lt-LT" sz="18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m. </a:t>
            </a:r>
            <a:endParaRPr lang="lt-LT" sz="1800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9" name="Turinio vietos rezervavimo ženklas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64444281"/>
              </p:ext>
            </p:extLst>
          </p:nvPr>
        </p:nvGraphicFramePr>
        <p:xfrm>
          <a:off x="1138334" y="2472614"/>
          <a:ext cx="9778482" cy="2621900"/>
        </p:xfrm>
        <a:graphic>
          <a:graphicData uri="http://schemas.openxmlformats.org/drawingml/2006/table">
            <a:tbl>
              <a:tblPr/>
              <a:tblGrid>
                <a:gridCol w="4693299"/>
                <a:gridCol w="1698171"/>
                <a:gridCol w="1657684"/>
                <a:gridCol w="1729328"/>
              </a:tblGrid>
              <a:tr h="524380">
                <a:tc>
                  <a:txBody>
                    <a:bodyPr/>
                    <a:lstStyle/>
                    <a:p>
                      <a:pPr algn="l" fontAlgn="b"/>
                      <a:endParaRPr lang="lt-LT" sz="14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lt-LT" sz="1400" b="1" i="1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2017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70">
                      <a:fgClr>
                        <a:schemeClr val="accent5">
                          <a:lumMod val="20000"/>
                          <a:lumOff val="80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lt-LT" sz="1400" b="1" i="1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2018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70">
                      <a:fgClr>
                        <a:schemeClr val="accent5">
                          <a:lumMod val="20000"/>
                          <a:lumOff val="80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lt-LT" sz="1400" b="1" i="1" u="none" strike="noStrike" dirty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</a:rPr>
                        <a:t>Pokytis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70">
                      <a:fgClr>
                        <a:schemeClr val="accent5">
                          <a:lumMod val="20000"/>
                          <a:lumOff val="80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</a:tr>
              <a:tr h="524380">
                <a:tc>
                  <a:txBody>
                    <a:bodyPr/>
                    <a:lstStyle/>
                    <a:p>
                      <a:pPr algn="l" rtl="0" fontAlgn="ctr">
                        <a:buClr>
                          <a:srgbClr val="203864"/>
                        </a:buClr>
                        <a:buSzPts val="1400"/>
                        <a:buFont typeface="Arial" panose="020B0604020202020204" pitchFamily="34" charset="0"/>
                        <a:buNone/>
                      </a:pPr>
                      <a:r>
                        <a:rPr lang="lt-LT" sz="1400" b="0" i="0" u="none" strike="noStrike" dirty="0" smtClean="0">
                          <a:solidFill>
                            <a:srgbClr val="203864"/>
                          </a:solidFill>
                          <a:effectLst/>
                          <a:latin typeface="Arial" panose="020B0604020202020204" pitchFamily="34" charset="0"/>
                        </a:rPr>
                        <a:t>   Repertuarinių</a:t>
                      </a:r>
                      <a:r>
                        <a:rPr lang="lt-LT" sz="1400" b="0" i="0" u="none" strike="noStrike" baseline="0" dirty="0" smtClean="0">
                          <a:solidFill>
                            <a:srgbClr val="203864"/>
                          </a:solidFill>
                          <a:effectLst/>
                          <a:latin typeface="Arial" panose="020B0604020202020204" pitchFamily="34" charset="0"/>
                        </a:rPr>
                        <a:t> spektaklių skaičius</a:t>
                      </a:r>
                      <a:endParaRPr lang="lt-LT" sz="1400" b="0" i="0" u="none" strike="noStrike" dirty="0">
                        <a:solidFill>
                          <a:srgbClr val="203864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70">
                      <a:fgClr>
                        <a:schemeClr val="accent5">
                          <a:lumMod val="20000"/>
                          <a:lumOff val="80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lt-LT" sz="1600" b="0" i="0" u="none" strike="noStrike" dirty="0">
                          <a:solidFill>
                            <a:srgbClr val="203864"/>
                          </a:solidFill>
                          <a:effectLst/>
                          <a:latin typeface="Arial" panose="020B0604020202020204" pitchFamily="34" charset="0"/>
                        </a:rPr>
                        <a:t>21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lt-LT" sz="1600" b="0" i="0" u="none" strike="noStrike">
                          <a:solidFill>
                            <a:srgbClr val="203864"/>
                          </a:solidFill>
                          <a:effectLst/>
                          <a:latin typeface="Arial" panose="020B0604020202020204" pitchFamily="34" charset="0"/>
                        </a:rPr>
                        <a:t>19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lt-LT" sz="1600" b="1" i="0" u="none" strike="noStrike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</a:rPr>
                        <a:t>-2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24380">
                <a:tc>
                  <a:txBody>
                    <a:bodyPr/>
                    <a:lstStyle/>
                    <a:p>
                      <a:pPr algn="l" rtl="0" fontAlgn="ctr">
                        <a:buClr>
                          <a:srgbClr val="203864"/>
                        </a:buClr>
                        <a:buSzPts val="1400"/>
                        <a:buFont typeface="Arial" panose="020B0604020202020204" pitchFamily="34" charset="0"/>
                        <a:buNone/>
                      </a:pPr>
                      <a:r>
                        <a:rPr lang="lt-LT" sz="1400" b="0" i="0" u="none" strike="noStrike" dirty="0" smtClean="0">
                          <a:solidFill>
                            <a:srgbClr val="203864"/>
                          </a:solidFill>
                          <a:effectLst/>
                          <a:latin typeface="Arial" panose="020B0604020202020204" pitchFamily="34" charset="0"/>
                        </a:rPr>
                        <a:t>   Premjerinių spektaklių skaičius</a:t>
                      </a:r>
                      <a:endParaRPr lang="lt-LT" sz="1400" b="0" i="0" u="none" strike="noStrike" dirty="0">
                        <a:solidFill>
                          <a:srgbClr val="203864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70">
                      <a:fgClr>
                        <a:schemeClr val="accent5">
                          <a:lumMod val="20000"/>
                          <a:lumOff val="80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lt-LT" sz="1600" b="0" i="0" u="none" strike="noStrike" dirty="0">
                          <a:solidFill>
                            <a:srgbClr val="203864"/>
                          </a:solidFill>
                          <a:effectLst/>
                          <a:latin typeface="Arial" panose="020B0604020202020204" pitchFamily="34" charset="0"/>
                        </a:rPr>
                        <a:t>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lt-LT" sz="1600" b="0" i="0" u="none" strike="noStrike">
                          <a:solidFill>
                            <a:srgbClr val="203864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lt-LT" sz="1600" b="1" i="0" u="none" strike="noStrike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</a:rPr>
                        <a:t>-2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24380">
                <a:tc>
                  <a:txBody>
                    <a:bodyPr/>
                    <a:lstStyle/>
                    <a:p>
                      <a:pPr algn="l" rtl="0" fontAlgn="ctr">
                        <a:buClr>
                          <a:srgbClr val="203864"/>
                        </a:buClr>
                        <a:buSzPts val="1400"/>
                        <a:buFont typeface="Arial" panose="020B0604020202020204" pitchFamily="34" charset="0"/>
                        <a:buNone/>
                      </a:pPr>
                      <a:r>
                        <a:rPr lang="lt-LT" sz="1400" b="0" i="0" u="none" strike="noStrike" baseline="0" dirty="0" smtClean="0">
                          <a:solidFill>
                            <a:srgbClr val="203864"/>
                          </a:solidFill>
                          <a:effectLst/>
                          <a:latin typeface="Arial" panose="020B0604020202020204" pitchFamily="34" charset="0"/>
                        </a:rPr>
                        <a:t>   Parodytų teatre spektaklių skaičius</a:t>
                      </a:r>
                      <a:endParaRPr lang="lt-LT" sz="1400" b="0" i="0" u="none" strike="noStrike" dirty="0">
                        <a:solidFill>
                          <a:srgbClr val="203864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70">
                      <a:fgClr>
                        <a:schemeClr val="accent5">
                          <a:lumMod val="20000"/>
                          <a:lumOff val="80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lt-LT" sz="1600" b="0" i="0" u="none" strike="noStrike" dirty="0">
                          <a:solidFill>
                            <a:srgbClr val="203864"/>
                          </a:solidFill>
                          <a:effectLst/>
                          <a:latin typeface="Arial" panose="020B0604020202020204" pitchFamily="34" charset="0"/>
                        </a:rPr>
                        <a:t>124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lt-LT" sz="1600" b="0" i="0" u="none" strike="noStrike" dirty="0">
                          <a:solidFill>
                            <a:srgbClr val="203864"/>
                          </a:solidFill>
                          <a:effectLst/>
                          <a:latin typeface="Arial" panose="020B0604020202020204" pitchFamily="34" charset="0"/>
                        </a:rPr>
                        <a:t>117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lt-LT" sz="1600" b="1" i="0" u="none" strike="noStrike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</a:rPr>
                        <a:t>-7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24380">
                <a:tc>
                  <a:txBody>
                    <a:bodyPr/>
                    <a:lstStyle/>
                    <a:p>
                      <a:pPr algn="l" rtl="0" fontAlgn="ctr">
                        <a:buClr>
                          <a:srgbClr val="203864"/>
                        </a:buClr>
                        <a:buSzPts val="1400"/>
                        <a:buFont typeface="Arial" panose="020B0604020202020204" pitchFamily="34" charset="0"/>
                        <a:buNone/>
                      </a:pPr>
                      <a:r>
                        <a:rPr lang="lt-LT" sz="1400" b="0" i="0" u="none" strike="noStrike" baseline="0" dirty="0" smtClean="0">
                          <a:solidFill>
                            <a:srgbClr val="203864"/>
                          </a:solidFill>
                          <a:effectLst/>
                          <a:latin typeface="Arial" panose="020B0604020202020204" pitchFamily="34" charset="0"/>
                        </a:rPr>
                        <a:t>  Gastrolinių spektaklių skaičius</a:t>
                      </a:r>
                      <a:endParaRPr lang="lt-LT" sz="1400" b="0" i="0" u="none" strike="noStrike" dirty="0">
                        <a:solidFill>
                          <a:srgbClr val="203864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70">
                      <a:fgClr>
                        <a:schemeClr val="accent5">
                          <a:lumMod val="20000"/>
                          <a:lumOff val="80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lt-LT" sz="1600" b="0" i="0" u="none" strike="noStrike">
                          <a:solidFill>
                            <a:srgbClr val="203864"/>
                          </a:solidFill>
                          <a:effectLst/>
                          <a:latin typeface="Arial" panose="020B0604020202020204" pitchFamily="34" charset="0"/>
                        </a:rPr>
                        <a:t>21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lt-LT" sz="1600" b="0" i="0" u="none" strike="noStrike" dirty="0">
                          <a:solidFill>
                            <a:srgbClr val="203864"/>
                          </a:solidFill>
                          <a:effectLst/>
                          <a:latin typeface="Arial" panose="020B0604020202020204" pitchFamily="34" charset="0"/>
                        </a:rPr>
                        <a:t>10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lt-LT" sz="1600" b="1" i="0" u="none" strike="noStrike" dirty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</a:rPr>
                        <a:t>-11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931656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„Office“ 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„Office“ 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„Office“ 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0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5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6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7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8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9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17247</TotalTime>
  <Words>672</Words>
  <Application>Microsoft Office PowerPoint</Application>
  <PresentationFormat>Plačiaekranė</PresentationFormat>
  <Paragraphs>284</Paragraphs>
  <Slides>15</Slides>
  <Notes>0</Notes>
  <HiddenSlides>0</HiddenSlides>
  <MMClips>0</MMClips>
  <ScaleCrop>false</ScaleCrop>
  <HeadingPairs>
    <vt:vector size="6" baseType="variant">
      <vt:variant>
        <vt:lpstr>Naudojami šriftai</vt:lpstr>
      </vt:variant>
      <vt:variant>
        <vt:i4>5</vt:i4>
      </vt:variant>
      <vt:variant>
        <vt:lpstr>Tema</vt:lpstr>
      </vt:variant>
      <vt:variant>
        <vt:i4>1</vt:i4>
      </vt:variant>
      <vt:variant>
        <vt:lpstr>Skaidrių pavadinimai</vt:lpstr>
      </vt:variant>
      <vt:variant>
        <vt:i4>15</vt:i4>
      </vt:variant>
    </vt:vector>
  </HeadingPairs>
  <TitlesOfParts>
    <vt:vector size="21" baseType="lpstr">
      <vt:lpstr>Arial</vt:lpstr>
      <vt:lpstr>Calibri</vt:lpstr>
      <vt:lpstr>Calibri Light</vt:lpstr>
      <vt:lpstr>Times New Roman</vt:lpstr>
      <vt:lpstr>Wingdings</vt:lpstr>
      <vt:lpstr>„Office“ tema</vt:lpstr>
      <vt:lpstr>2018 M. PANEVĖŽIO TEATRO „MENAS“ VEIKLA</vt:lpstr>
      <vt:lpstr>Teatras „Menas“ VEIKLOS REZULTATŲ POKYTIS  2014-2018 m. </vt:lpstr>
      <vt:lpstr>Teatras „Menas“ SEZONIŠKUMO ĮTAKA VEIKLAI 2018 m. I-IV ketv.</vt:lpstr>
      <vt:lpstr>Teatras „Menas“ VEIKLOS REZULTATŲ POKYTIS (proc.)  2017-2018 m. </vt:lpstr>
      <vt:lpstr>Teatras „Menas“ TEATRO VEIKLA PAGAL SRITIS (proc.) 2018 m.</vt:lpstr>
      <vt:lpstr>Teatras „Menas“ UŽDIRBTOS PAJAMOS  PAGAL SRITIS (proc.)  2018 m.</vt:lpstr>
      <vt:lpstr>Teatras „Menas“ RENGINIŲ LANKYTOJAI PAGAL SRITIS (proc.) 2018 m. </vt:lpstr>
      <vt:lpstr>Teatras „Menas“ TEATRO LANKYTOJŲ (SU BILIETAIS IR BE BILIETŲ) SKAIČIAUS SANTYKIS (proc.)  2014-2018 m. </vt:lpstr>
      <vt:lpstr>Teatras „Menas“ SPEKTAKLIAI 2017-2018 m. </vt:lpstr>
      <vt:lpstr>Teatras „Menas“ POPULIARIAUSI SPEKTAKLIAI 2018 m.</vt:lpstr>
      <vt:lpstr>Teatras „Menas“ POPULIARIAUSI SPEKTAKLIAI 2018 m.</vt:lpstr>
      <vt:lpstr>Teatras „Menas“ SALĖS UŽIMTUMAS 2018 m. </vt:lpstr>
      <vt:lpstr>Teatras „Menas“  BENDRUOMENĖS UŽIMTUMAS 2017-2018 m.</vt:lpstr>
      <vt:lpstr>Teatras „Menas“ PROJEKTINĖ VEIKA 2014-2018 m. </vt:lpstr>
      <vt:lpstr>„PowerPoint“ pateiktis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2014 m.  kultūros ir meno įstaigų veiklos   A N A L I Z Ė</dc:title>
  <dc:creator>Danguolė Čepukienė</dc:creator>
  <cp:lastModifiedBy>Daiva Breivienė</cp:lastModifiedBy>
  <cp:revision>706</cp:revision>
  <cp:lastPrinted>2019-02-05T08:55:01Z</cp:lastPrinted>
  <dcterms:created xsi:type="dcterms:W3CDTF">2015-01-27T06:14:45Z</dcterms:created>
  <dcterms:modified xsi:type="dcterms:W3CDTF">2019-02-06T13:59:46Z</dcterms:modified>
</cp:coreProperties>
</file>