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25" r:id="rId2"/>
    <p:sldId id="322" r:id="rId3"/>
    <p:sldId id="319" r:id="rId4"/>
    <p:sldId id="328" r:id="rId5"/>
    <p:sldId id="329" r:id="rId6"/>
    <p:sldId id="330" r:id="rId7"/>
    <p:sldId id="331" r:id="rId8"/>
    <p:sldId id="332" r:id="rId9"/>
    <p:sldId id="339" r:id="rId10"/>
    <p:sldId id="340" r:id="rId11"/>
    <p:sldId id="335" r:id="rId12"/>
    <p:sldId id="341" r:id="rId13"/>
    <p:sldId id="324" r:id="rId14"/>
    <p:sldId id="342" r:id="rId15"/>
  </p:sldIdLst>
  <p:sldSz cx="12192000" cy="6858000"/>
  <p:notesSz cx="7010400" cy="92964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atytoji sekcija" id="{598C4E47-5946-46DB-B003-F0F983D0FBBE}">
          <p14:sldIdLst>
            <p14:sldId id="325"/>
            <p14:sldId id="322"/>
            <p14:sldId id="319"/>
            <p14:sldId id="328"/>
            <p14:sldId id="329"/>
            <p14:sldId id="330"/>
            <p14:sldId id="331"/>
            <p14:sldId id="332"/>
            <p14:sldId id="339"/>
            <p14:sldId id="340"/>
            <p14:sldId id="335"/>
            <p14:sldId id="341"/>
            <p14:sldId id="324"/>
            <p14:sldId id="34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CC9900"/>
    <a:srgbClr val="FFCC99"/>
    <a:srgbClr val="CCFF66"/>
    <a:srgbClr val="E6E100"/>
    <a:srgbClr val="C4BF00"/>
    <a:srgbClr val="DAD500"/>
    <a:srgbClr val="E5F5FF"/>
    <a:srgbClr val="CCEC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inis stilius 1 – paryškinima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5_LVT_2018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018_Projektin&#279;%20veikla_2019-02-05.xls" TargetMode="External"/><Relationship Id="rId1" Type="http://schemas.openxmlformats.org/officeDocument/2006/relationships/themeOverride" Target="../theme/themeOverrid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Danguole2\Desktop\1_%20VEIKLOS%20ATASKAITOS\2018\5_LVT_2018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Danguole2\Desktop\1_%20VEIKLOS%20ATASKAITOS\2018\5_LVT_2018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Danguole2\Desktop\1_%20VEIKLOS%20ATASKAITOS\2014_&#302;staig&#371;%20veiklos%20ataskaitos\5_LVT_2014_1.xls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5_LVT_2018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5_LVT_2018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5_LVT_2018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90000"/>
          </a:schemeClr>
        </a:solid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546996842785956E-2"/>
          <c:y val="3.2105067452815661E-2"/>
          <c:w val="0.94124500741755102"/>
          <c:h val="0.7082214711888620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LVT_2018!$I$16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9BB7D9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700483091787419E-2"/>
                  <c:y val="-3.21050674528155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4154589371980675E-3"/>
                  <c:y val="-8.7559274871315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70048309178744E-2"/>
                  <c:y val="-8.75592748713149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LVT_2018!$H$17:$H$19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LVT_2018!$I$17:$I$19</c:f>
              <c:numCache>
                <c:formatCode>0.0</c:formatCode>
                <c:ptCount val="3"/>
                <c:pt idx="0" formatCode="General">
                  <c:v>212</c:v>
                </c:pt>
                <c:pt idx="1">
                  <c:v>21866.31139944393</c:v>
                </c:pt>
                <c:pt idx="2" formatCode="General">
                  <c:v>16094</c:v>
                </c:pt>
              </c:numCache>
            </c:numRef>
          </c:val>
        </c:ser>
        <c:ser>
          <c:idx val="1"/>
          <c:order val="1"/>
          <c:tx>
            <c:strRef>
              <c:f>LVT_2018!$J$16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932367149758454E-2"/>
                  <c:y val="-2.9186424957105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623188405797013E-3"/>
                  <c:y val="-3.210506745281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109646620259425E-2"/>
                  <c:y val="-1.50965059482854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4370501372691367E-3"/>
                  <c:y val="-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6.6555752059035828E-3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LVT_2018!$H$17:$H$19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LVT_2018!$J$17:$J$19</c:f>
              <c:numCache>
                <c:formatCode>0.0</c:formatCode>
                <c:ptCount val="3"/>
                <c:pt idx="0" formatCode="General">
                  <c:v>204</c:v>
                </c:pt>
                <c:pt idx="1">
                  <c:v>22093.1</c:v>
                </c:pt>
                <c:pt idx="2" formatCode="General">
                  <c:v>12232</c:v>
                </c:pt>
              </c:numCache>
            </c:numRef>
          </c:val>
        </c:ser>
        <c:ser>
          <c:idx val="2"/>
          <c:order val="2"/>
          <c:tx>
            <c:strRef>
              <c:f>LVT_2018!$K$16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7328160066948154E-2"/>
                  <c:y val="-2.6267782461394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563752900452661E-2"/>
                  <c:y val="-1.4593212478552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6016204496177109E-3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8840825892248775E-2"/>
                  <c:y val="-4.243778136006664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1059350960883386E-2"/>
                  <c:y val="-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LVT_2018!$H$17:$H$19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LVT_2018!$K$17:$K$19</c:f>
              <c:numCache>
                <c:formatCode>0.0</c:formatCode>
                <c:ptCount val="3"/>
                <c:pt idx="0" formatCode="General">
                  <c:v>286</c:v>
                </c:pt>
                <c:pt idx="1">
                  <c:v>24073.8</c:v>
                </c:pt>
                <c:pt idx="2" formatCode="General">
                  <c:v>18686</c:v>
                </c:pt>
              </c:numCache>
            </c:numRef>
          </c:val>
        </c:ser>
        <c:ser>
          <c:idx val="3"/>
          <c:order val="3"/>
          <c:tx>
            <c:strRef>
              <c:f>LVT_2018!$L$16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AB98C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726634714138949E-2"/>
                  <c:y val="-3.210506745281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9.6618357487922701E-3"/>
                  <c:y val="-1.45932124785525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2077294685990338E-3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LVT_2018!$H$17:$H$19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LVT_2018!$L$17:$L$19</c:f>
              <c:numCache>
                <c:formatCode>0.0</c:formatCode>
                <c:ptCount val="3"/>
                <c:pt idx="0" formatCode="General">
                  <c:v>239</c:v>
                </c:pt>
                <c:pt idx="1">
                  <c:v>35197.5</c:v>
                </c:pt>
                <c:pt idx="2" formatCode="General">
                  <c:v>24939</c:v>
                </c:pt>
              </c:numCache>
            </c:numRef>
          </c:val>
        </c:ser>
        <c:ser>
          <c:idx val="4"/>
          <c:order val="4"/>
          <c:tx>
            <c:strRef>
              <c:f>LVT_2018!$M$16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0531400966183576E-2"/>
                  <c:y val="-2.62677824613947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285024154589372E-2"/>
                  <c:y val="-1.45932124785525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0531400966183576E-2"/>
                  <c:y val="-2.0430497469973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LVT_2018!$H$17:$H$19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LVT_2018!$M$17:$M$19</c:f>
              <c:numCache>
                <c:formatCode>General</c:formatCode>
                <c:ptCount val="3"/>
                <c:pt idx="0">
                  <c:v>276</c:v>
                </c:pt>
                <c:pt idx="1">
                  <c:v>37523</c:v>
                </c:pt>
                <c:pt idx="2">
                  <c:v>27233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117816224"/>
        <c:axId val="-2117815680"/>
        <c:axId val="0"/>
      </c:bar3DChart>
      <c:catAx>
        <c:axId val="-2117816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-2117815680"/>
        <c:crosses val="autoZero"/>
        <c:auto val="1"/>
        <c:lblAlgn val="ctr"/>
        <c:lblOffset val="100"/>
        <c:noMultiLvlLbl val="0"/>
      </c:catAx>
      <c:valAx>
        <c:axId val="-211781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-2117816224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26898151318041769"/>
          <c:y val="0.91559584661085858"/>
          <c:w val="0.47532199779375406"/>
          <c:h val="6.6892298414878371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70AD47">
            <a:lumMod val="40000"/>
            <a:lumOff val="60000"/>
          </a:srgbClr>
        </a:solid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9107041187495729E-2"/>
          <c:y val="3.7069584692475295E-2"/>
          <c:w val="0.94811984200833987"/>
          <c:h val="0.6922593718032733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'Sheet1 (2)'!$A$173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c:spPr>
          <c:invertIfNegative val="0"/>
          <c:dLbls>
            <c:dLbl>
              <c:idx val="1"/>
              <c:layout>
                <c:manualLayout>
                  <c:x val="2.322384873484384E-3"/>
                  <c:y val="-5.47356108375650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6447697469688531E-3"/>
                  <c:y val="-5.47356108375657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(2)'!$B$170:$E$170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(2)'!$B$173:$E$173</c:f>
              <c:numCache>
                <c:formatCode>0.0</c:formatCode>
                <c:ptCount val="4"/>
                <c:pt idx="0" formatCode="General">
                  <c:v>5</c:v>
                </c:pt>
                <c:pt idx="1">
                  <c:v>24.704587581093605</c:v>
                </c:pt>
                <c:pt idx="2" formatCode="0.00">
                  <c:v>6.458526413345691</c:v>
                </c:pt>
                <c:pt idx="3" formatCode="0.00">
                  <c:v>18.246061167747914</c:v>
                </c:pt>
              </c:numCache>
            </c:numRef>
          </c:val>
        </c:ser>
        <c:ser>
          <c:idx val="1"/>
          <c:order val="1"/>
          <c:tx>
            <c:strRef>
              <c:f>'Sheet1 (2)'!$A$174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5.8059621837110668E-3"/>
                  <c:y val="-5.47356108375647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8059621837110243E-3"/>
                  <c:y val="-5.47356108375647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8059621837108968E-3"/>
                  <c:y val="-2.73678054187823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(2)'!$B$170:$E$170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(2)'!$B$174:$E$174</c:f>
              <c:numCache>
                <c:formatCode>0.0</c:formatCode>
                <c:ptCount val="4"/>
                <c:pt idx="0" formatCode="General">
                  <c:v>1</c:v>
                </c:pt>
                <c:pt idx="1">
                  <c:v>3.9</c:v>
                </c:pt>
                <c:pt idx="2" formatCode="0">
                  <c:v>0</c:v>
                </c:pt>
                <c:pt idx="3">
                  <c:v>3.9</c:v>
                </c:pt>
              </c:numCache>
            </c:numRef>
          </c:val>
        </c:ser>
        <c:ser>
          <c:idx val="2"/>
          <c:order val="2"/>
          <c:tx>
            <c:strRef>
              <c:f>'Sheet1 (2)'!$A$175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c:spPr>
          <c:invertIfNegative val="0"/>
          <c:dLbls>
            <c:dLbl>
              <c:idx val="0"/>
              <c:layout>
                <c:manualLayout>
                  <c:x val="5.8059621837110668E-3"/>
                  <c:y val="-5.47356108375647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7365679522042223E-3"/>
                  <c:y val="-4.42474920207762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10479573712255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(2)'!$B$170:$E$170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(2)'!$B$175:$E$175</c:f>
              <c:numCache>
                <c:formatCode>General</c:formatCode>
                <c:ptCount val="4"/>
                <c:pt idx="0">
                  <c:v>3</c:v>
                </c:pt>
                <c:pt idx="1">
                  <c:v>27.2</c:v>
                </c:pt>
                <c:pt idx="2">
                  <c:v>4</c:v>
                </c:pt>
                <c:pt idx="3">
                  <c:v>23.2</c:v>
                </c:pt>
              </c:numCache>
            </c:numRef>
          </c:val>
        </c:ser>
        <c:ser>
          <c:idx val="3"/>
          <c:order val="3"/>
          <c:tx>
            <c:strRef>
              <c:f>'Sheet1 (2)'!$A$176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9671546204532805E-3"/>
                  <c:y val="-5.47356108375657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2895394939377061E-3"/>
                  <c:y val="-2.73678054187833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967154620453280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1283470571954942E-3"/>
                  <c:y val="-8.21034162563471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(2)'!$B$170:$E$170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(2)'!$B$176:$E$176</c:f>
              <c:numCache>
                <c:formatCode>General</c:formatCode>
                <c:ptCount val="4"/>
                <c:pt idx="0">
                  <c:v>2</c:v>
                </c:pt>
                <c:pt idx="1">
                  <c:v>4.84</c:v>
                </c:pt>
                <c:pt idx="2">
                  <c:v>1.84</c:v>
                </c:pt>
                <c:pt idx="3">
                  <c:v>3</c:v>
                </c:pt>
              </c:numCache>
            </c:numRef>
          </c:val>
        </c:ser>
        <c:ser>
          <c:idx val="4"/>
          <c:order val="4"/>
          <c:tx>
            <c:strRef>
              <c:f>'Sheet1 (2)'!$A$177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45073193067992E-2"/>
                  <c:y val="-5.47356108375657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2895394939376211E-3"/>
                  <c:y val="-5.47356108375647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2895394939377061E-3"/>
                  <c:y val="-5.47356108375647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773116804164347E-2"/>
                  <c:y val="-5.47356108375647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(2)'!$B$170:$E$170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(2)'!$B$177:$E$177</c:f>
              <c:numCache>
                <c:formatCode>0.0</c:formatCode>
                <c:ptCount val="4"/>
                <c:pt idx="0" formatCode="General">
                  <c:v>2</c:v>
                </c:pt>
                <c:pt idx="1">
                  <c:v>7.2</c:v>
                </c:pt>
                <c:pt idx="2" formatCode="0.00">
                  <c:v>4.5</c:v>
                </c:pt>
                <c:pt idx="3" formatCode="0.00">
                  <c:v>2.7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117808064"/>
        <c:axId val="-2117817856"/>
        <c:axId val="0"/>
      </c:bar3DChart>
      <c:catAx>
        <c:axId val="-2117808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2117817856"/>
        <c:crosses val="autoZero"/>
        <c:auto val="1"/>
        <c:lblAlgn val="ctr"/>
        <c:lblOffset val="100"/>
        <c:noMultiLvlLbl val="0"/>
      </c:catAx>
      <c:valAx>
        <c:axId val="-2117817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211780806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6142978051656587"/>
          <c:y val="0.90064780074542594"/>
          <c:w val="0.63221328312221836"/>
          <c:h val="7.5728691808260806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6380995853779143E-2"/>
          <c:y val="3.9532897697214055E-2"/>
          <c:w val="0.92033397999163147"/>
          <c:h val="0.6321618775650156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IV_LVT_2018!$O$63</c:f>
              <c:strCache>
                <c:ptCount val="1"/>
                <c:pt idx="0">
                  <c:v>I ketv.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285024154589372E-2"/>
                  <c:y val="-1.4593212478552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15458937197979E-3"/>
                  <c:y val="-1.1674569982842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IV_LVT_2018!$N$64:$N$67</c:f>
              <c:strCache>
                <c:ptCount val="4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IV_LVT_2018!$O$64:$O$67</c:f>
              <c:numCache>
                <c:formatCode>General</c:formatCode>
                <c:ptCount val="4"/>
                <c:pt idx="0">
                  <c:v>30</c:v>
                </c:pt>
                <c:pt idx="1">
                  <c:v>2694.5</c:v>
                </c:pt>
                <c:pt idx="2">
                  <c:v>986</c:v>
                </c:pt>
                <c:pt idx="3">
                  <c:v>390</c:v>
                </c:pt>
              </c:numCache>
            </c:numRef>
          </c:val>
        </c:ser>
        <c:ser>
          <c:idx val="1"/>
          <c:order val="1"/>
          <c:tx>
            <c:strRef>
              <c:f>IV_LVT_2018!$P$63</c:f>
              <c:strCache>
                <c:ptCount val="1"/>
                <c:pt idx="0">
                  <c:v>II ketv.</c:v>
                </c:pt>
              </c:strCache>
            </c:strRef>
          </c:tx>
          <c:spPr>
            <a:solidFill>
              <a:srgbClr val="FFC000">
                <a:lumMod val="60000"/>
                <a:lumOff val="4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267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0531400966183486E-2"/>
                  <c:y val="-1.4593212478552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IV_LVT_2018!$N$64:$N$67</c:f>
              <c:strCache>
                <c:ptCount val="4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IV_LVT_2018!$P$64:$P$67</c:f>
              <c:numCache>
                <c:formatCode>General</c:formatCode>
                <c:ptCount val="4"/>
                <c:pt idx="0">
                  <c:v>122</c:v>
                </c:pt>
                <c:pt idx="1">
                  <c:v>17231</c:v>
                </c:pt>
                <c:pt idx="2">
                  <c:v>10808</c:v>
                </c:pt>
                <c:pt idx="3">
                  <c:v>2252</c:v>
                </c:pt>
              </c:numCache>
            </c:numRef>
          </c:val>
        </c:ser>
        <c:ser>
          <c:idx val="2"/>
          <c:order val="2"/>
          <c:tx>
            <c:strRef>
              <c:f>IV_LVT_2018!$Q$63</c:f>
              <c:strCache>
                <c:ptCount val="1"/>
                <c:pt idx="0">
                  <c:v>III ketv.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701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077294685990338E-2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18357487921816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IV_LVT_2018!$N$64:$N$67</c:f>
              <c:strCache>
                <c:ptCount val="4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IV_LVT_2018!$Q$64:$Q$67</c:f>
              <c:numCache>
                <c:formatCode>General</c:formatCode>
                <c:ptCount val="4"/>
                <c:pt idx="0">
                  <c:v>39</c:v>
                </c:pt>
                <c:pt idx="1">
                  <c:v>5265</c:v>
                </c:pt>
                <c:pt idx="2">
                  <c:v>3361</c:v>
                </c:pt>
                <c:pt idx="3">
                  <c:v>3581</c:v>
                </c:pt>
              </c:numCache>
            </c:numRef>
          </c:val>
        </c:ser>
        <c:ser>
          <c:idx val="3"/>
          <c:order val="3"/>
          <c:tx>
            <c:strRef>
              <c:f>IV_LVT_2018!$R$63</c:f>
              <c:strCache>
                <c:ptCount val="1"/>
                <c:pt idx="0">
                  <c:v>IV ketv.</c:v>
                </c:pt>
              </c:strCache>
            </c:strRef>
          </c:tx>
          <c:spPr>
            <a:solidFill>
              <a:srgbClr val="CC99FF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285024154589372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285024154589372E-2"/>
                  <c:y val="-2.9186424957105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908212560386472E-2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IV_LVT_2018!$N$64:$N$67</c:f>
              <c:strCache>
                <c:ptCount val="4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(su bilietais)</c:v>
                </c:pt>
                <c:pt idx="3">
                  <c:v>Renginių lankytojų skaičius (be bilietų)</c:v>
                </c:pt>
              </c:strCache>
            </c:strRef>
          </c:cat>
          <c:val>
            <c:numRef>
              <c:f>IV_LVT_2018!$R$64:$R$67</c:f>
              <c:numCache>
                <c:formatCode>General</c:formatCode>
                <c:ptCount val="4"/>
                <c:pt idx="0">
                  <c:v>85</c:v>
                </c:pt>
                <c:pt idx="1">
                  <c:v>12332.5</c:v>
                </c:pt>
                <c:pt idx="2">
                  <c:v>4014</c:v>
                </c:pt>
                <c:pt idx="3">
                  <c:v>1841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117810240"/>
        <c:axId val="-2117814048"/>
        <c:axId val="0"/>
      </c:bar3DChart>
      <c:catAx>
        <c:axId val="-2117810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-2117814048"/>
        <c:crosses val="autoZero"/>
        <c:auto val="1"/>
        <c:lblAlgn val="ctr"/>
        <c:lblOffset val="100"/>
        <c:noMultiLvlLbl val="0"/>
      </c:catAx>
      <c:valAx>
        <c:axId val="-2117814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-2117810240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879835672714823"/>
          <c:y val="0.89224670664517447"/>
          <c:w val="0.54708918178705923"/>
          <c:h val="9.02414383805624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75000"/>
        </a:sysClr>
      </a:solidFill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>
                <a:lumMod val="75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C000">
                  <a:lumMod val="75000"/>
                </a:srgb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LVT_2018!$O$40:$O$42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</c:v>
                </c:pt>
              </c:strCache>
            </c:strRef>
          </c:cat>
          <c:val>
            <c:numRef>
              <c:f>LVT_2018!$P$40:$P$42</c:f>
              <c:numCache>
                <c:formatCode>0</c:formatCode>
                <c:ptCount val="3"/>
                <c:pt idx="0">
                  <c:v>15.48117154811716</c:v>
                </c:pt>
                <c:pt idx="1">
                  <c:v>6.607003338305276</c:v>
                </c:pt>
                <c:pt idx="2">
                  <c:v>9.1984442038574059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7812960"/>
        <c:axId val="-2117814592"/>
      </c:barChart>
      <c:catAx>
        <c:axId val="-21178129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-2117814592"/>
        <c:crosses val="autoZero"/>
        <c:auto val="1"/>
        <c:lblAlgn val="ctr"/>
        <c:lblOffset val="100"/>
        <c:noMultiLvlLbl val="0"/>
      </c:catAx>
      <c:valAx>
        <c:axId val="-21178145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solid"/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-211781296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pattFill prst="pct70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prstDash val="solid"/>
      <a:round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5.0925925925925923E-2"/>
          <c:w val="0.96944444444444444"/>
          <c:h val="0.76134352238323022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134951881014882E-2"/>
          <c:y val="0.74131671041119862"/>
          <c:w val="0.58916951957092323"/>
          <c:h val="0.230905511811023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9160609152640303E-3"/>
          <c:y val="2.8274068628399335E-2"/>
          <c:w val="0.98611107975751888"/>
          <c:h val="0.72731625684381596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663191082596157"/>
          <c:w val="0.46602637614678899"/>
          <c:h val="0.3090311396260653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" lastClr="FFFFFF"/>
      </a:solidFill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2.4827450699402405E-2"/>
          <c:w val="1"/>
          <c:h val="0.74726518264355901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accent1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1">
                    <a:lumMod val="75000"/>
                  </a:schemeClr>
                </a:contourClr>
              </a:sp3d>
            </c:spPr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2">
                    <a:lumMod val="75000"/>
                  </a:schemeClr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accent3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3">
                    <a:lumMod val="75000"/>
                  </a:schemeClr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7030A0"/>
                </a:contourClr>
              </a:sp3d>
            </c:spPr>
          </c:dPt>
          <c:dPt>
            <c:idx val="4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C000"/>
                </a:contourClr>
              </a:sp3d>
            </c:spPr>
          </c:dPt>
          <c:dPt>
            <c:idx val="5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00B0F0"/>
                </a:contourClr>
              </a:sp3d>
            </c:spPr>
          </c:dPt>
          <c:dLbls>
            <c:dLbl>
              <c:idx val="2"/>
              <c:layout>
                <c:manualLayout>
                  <c:x val="-1.2695175557397445E-2"/>
                  <c:y val="-5.353427937489124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LVT_2018!$O$6:$O$11</c:f>
              <c:strCache>
                <c:ptCount val="6"/>
                <c:pt idx="0">
                  <c:v>Spektakliai</c:v>
                </c:pt>
                <c:pt idx="1">
                  <c:v>Gastroliniai spektakliai</c:v>
                </c:pt>
                <c:pt idx="2">
                  <c:v>Renginiai</c:v>
                </c:pt>
                <c:pt idx="3">
                  <c:v>Atvykstančių meno kolektyvų spektakliai, koncertai, renginiai</c:v>
                </c:pt>
                <c:pt idx="4">
                  <c:v>Salės nuoma</c:v>
                </c:pt>
                <c:pt idx="5">
                  <c:v>Kita veikla</c:v>
                </c:pt>
              </c:strCache>
            </c:strRef>
          </c:cat>
          <c:val>
            <c:numRef>
              <c:f>LVT_2018!$P$6:$P$11</c:f>
              <c:numCache>
                <c:formatCode>0.0</c:formatCode>
                <c:ptCount val="6"/>
                <c:pt idx="0">
                  <c:v>55.79710144927536</c:v>
                </c:pt>
                <c:pt idx="1">
                  <c:v>19.927536231884059</c:v>
                </c:pt>
                <c:pt idx="2">
                  <c:v>1.8115942028985508</c:v>
                </c:pt>
                <c:pt idx="3">
                  <c:v>5.7971014492753623</c:v>
                </c:pt>
                <c:pt idx="4">
                  <c:v>1.8115942028985508</c:v>
                </c:pt>
                <c:pt idx="5">
                  <c:v>14.855072463768115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663191082596157"/>
          <c:w val="0.46630675412463485"/>
          <c:h val="0.32192037329066936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5277777777777777E-2"/>
          <c:y val="3.10894273613017E-2"/>
          <c:w val="0.98472224082108784"/>
          <c:h val="0.7640173157400059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solidFill>
          <a:sysClr val="window" lastClr="FFFFFF"/>
        </a:solidFill>
        <a:ln w="25400">
          <a:solidFill>
            <a:sysClr val="window" lastClr="FFFFFF"/>
          </a:solidFill>
        </a:ln>
      </c:spPr>
    </c:plotArea>
    <c:legend>
      <c:legendPos val="b"/>
      <c:layout>
        <c:manualLayout>
          <c:xMode val="edge"/>
          <c:yMode val="edge"/>
          <c:x val="9.9626683569315755E-3"/>
          <c:y val="0.73176422875249936"/>
          <c:w val="0.46042235791954578"/>
          <c:h val="0.26794255813564705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1.4113355110508255E-2"/>
          <c:w val="1"/>
          <c:h val="0.76947846745629833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accent1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1">
                    <a:lumMod val="75000"/>
                  </a:schemeClr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2">
                    <a:lumMod val="75000"/>
                  </a:schemeClr>
                </a:contourClr>
              </a:sp3d>
            </c:spPr>
          </c:dPt>
          <c:dPt>
            <c:idx val="2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C000"/>
                </a:contourClr>
              </a:sp3d>
            </c:spPr>
          </c:dPt>
          <c:dPt>
            <c:idx val="3"/>
            <c:bubble3D val="0"/>
            <c:spPr>
              <a:solidFill>
                <a:schemeClr val="accent5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00B0F0"/>
                </a:contourClr>
              </a:sp3d>
            </c:spPr>
          </c:dPt>
          <c:dLbls>
            <c:dLbl>
              <c:idx val="0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29600820924245E-2"/>
                  <c:y val="7.2301954932339485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LVT_2018!$U$6:$U$9</c:f>
              <c:strCache>
                <c:ptCount val="4"/>
                <c:pt idx="0">
                  <c:v>Spektakliai</c:v>
                </c:pt>
                <c:pt idx="1">
                  <c:v>Gastroliniai spektakliai</c:v>
                </c:pt>
                <c:pt idx="2">
                  <c:v>Salės nuoma</c:v>
                </c:pt>
                <c:pt idx="3">
                  <c:v>Kita veikla</c:v>
                </c:pt>
              </c:strCache>
            </c:strRef>
          </c:cat>
          <c:val>
            <c:numRef>
              <c:f>LVT_2018!$V$6:$V$9</c:f>
              <c:numCache>
                <c:formatCode>0</c:formatCode>
                <c:ptCount val="4"/>
                <c:pt idx="0">
                  <c:v>54.126802227966849</c:v>
                </c:pt>
                <c:pt idx="1">
                  <c:v>13.191908962502998</c:v>
                </c:pt>
                <c:pt idx="2">
                  <c:v>2.0254244063640967</c:v>
                </c:pt>
                <c:pt idx="3">
                  <c:v>30.65586440316606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2.413502366258272E-2"/>
          <c:y val="0.70427971981209347"/>
          <c:w val="0.27495761947103098"/>
          <c:h val="0.26794255813564705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0674331469435887E-2"/>
          <c:y val="3.9532897697214055E-2"/>
          <c:w val="0.94604064437597479"/>
          <c:h val="0.71207384946883001"/>
        </c:manualLayout>
      </c:layout>
      <c:lineChart>
        <c:grouping val="standard"/>
        <c:varyColors val="0"/>
        <c:ser>
          <c:idx val="0"/>
          <c:order val="0"/>
          <c:tx>
            <c:strRef>
              <c:f>LVT_2018!$H$62</c:f>
              <c:strCache>
                <c:ptCount val="1"/>
                <c:pt idx="0">
                  <c:v>Renginių lankytojų skaičius su bilietais</c:v>
                </c:pt>
              </c:strCache>
            </c:strRef>
          </c:tx>
          <c:spPr>
            <a:ln w="38100" cap="rnd">
              <a:solidFill>
                <a:srgbClr val="5B9BD5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LVT_2018!$I$61:$M$61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LVT_2018!$I$62:$M$62</c:f>
              <c:numCache>
                <c:formatCode>0</c:formatCode>
                <c:ptCount val="5"/>
                <c:pt idx="0">
                  <c:v>62</c:v>
                </c:pt>
                <c:pt idx="1">
                  <c:v>73</c:v>
                </c:pt>
                <c:pt idx="2">
                  <c:v>77.293160655035862</c:v>
                </c:pt>
                <c:pt idx="3">
                  <c:v>74.377481053771206</c:v>
                </c:pt>
                <c:pt idx="4">
                  <c:v>70.388866448793749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LVT_2018!$H$63</c:f>
              <c:strCache>
                <c:ptCount val="1"/>
                <c:pt idx="0">
                  <c:v>Renginių lankytojų skaičius be bilietų</c:v>
                </c:pt>
              </c:strCache>
            </c:strRef>
          </c:tx>
          <c:spPr>
            <a:ln w="38100" cap="rnd">
              <a:solidFill>
                <a:srgbClr val="ED7D3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ED7D31">
                  <a:lumMod val="75000"/>
                </a:srgbClr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LVT_2018!$I$61:$M$61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LVT_2018!$I$63:$M$63</c:f>
              <c:numCache>
                <c:formatCode>0</c:formatCode>
                <c:ptCount val="5"/>
                <c:pt idx="0">
                  <c:v>38</c:v>
                </c:pt>
                <c:pt idx="1">
                  <c:v>27</c:v>
                </c:pt>
                <c:pt idx="2">
                  <c:v>22.706839344964145</c:v>
                </c:pt>
                <c:pt idx="3">
                  <c:v>25.622518946228798</c:v>
                </c:pt>
                <c:pt idx="4">
                  <c:v>29.611133551206258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17811872"/>
        <c:axId val="-2117810784"/>
      </c:lineChart>
      <c:catAx>
        <c:axId val="-211781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-2117810784"/>
        <c:crosses val="autoZero"/>
        <c:auto val="1"/>
        <c:lblAlgn val="ctr"/>
        <c:lblOffset val="100"/>
        <c:noMultiLvlLbl val="0"/>
      </c:catAx>
      <c:valAx>
        <c:axId val="-2117810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-2117811872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4827066453649815"/>
          <c:y val="0.91559584661085858"/>
          <c:w val="0.74210601392217279"/>
          <c:h val="6.6892298414878371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B1F41B-9DF6-46F4-85F2-C0CC9822D1FE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56E04D-2CDC-4009-99B1-778F782E13D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7190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970885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B220B-04FA-46FF-AB86-BA9EFE5D70CB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701519" y="4473472"/>
            <a:ext cx="5607362" cy="366087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970885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38C7B-5BFF-4517-B7B3-21734C66A1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597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127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671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524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7677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606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27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870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31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326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04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35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07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M. </a:t>
            </a:r>
            <a:r>
              <a:rPr lang="lt-LT" altLang="lt-LT" sz="2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</a:t>
            </a:r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</a:t>
            </a:r>
            <a:r>
              <a:rPr lang="lt-LT" altLang="lt-LT" sz="2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VEŽIMO TEATRO VEIKLA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82351" y="405085"/>
            <a:ext cx="9940212" cy="2345890"/>
          </a:xfrm>
          <a:prstGeom prst="rect">
            <a:avLst/>
          </a:prstGeo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125893" y="4332709"/>
            <a:ext cx="9853127" cy="226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33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POPULIARIAUSI SPEKTAKLIAI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488233"/>
            <a:ext cx="10515600" cy="37788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lt-LT" altLang="lt-LT" sz="17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VIENO SPEKTAKLIO </a:t>
            </a:r>
            <a:r>
              <a:rPr lang="lt-LT" sz="17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UŽDIRBTAS VID. PAJAMAS </a:t>
            </a:r>
            <a:r>
              <a:rPr lang="en-GB" sz="17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(teatre</a:t>
            </a:r>
            <a:r>
              <a:rPr lang="lt-LT" sz="17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 gastrolėse</a:t>
            </a:r>
            <a:r>
              <a:rPr lang="en-GB" sz="17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lt-LT" sz="17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2392469"/>
              </p:ext>
            </p:extLst>
          </p:nvPr>
        </p:nvGraphicFramePr>
        <p:xfrm>
          <a:off x="963168" y="1878228"/>
          <a:ext cx="10472927" cy="4599733"/>
        </p:xfrm>
        <a:graphic>
          <a:graphicData uri="http://schemas.openxmlformats.org/drawingml/2006/table">
            <a:tbl>
              <a:tblPr/>
              <a:tblGrid>
                <a:gridCol w="4989894"/>
                <a:gridCol w="1845773"/>
                <a:gridCol w="1900061"/>
                <a:gridCol w="1737199"/>
              </a:tblGrid>
              <a:tr h="1164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 pavadinimas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Gautos pajamos (Eur)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Parodytų spektaklių skaičius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1400" b="1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Vieno spektaklio vid. pajamos (Eur)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1" i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**  „</a:t>
                      </a:r>
                      <a:r>
                        <a:rPr lang="lt-LT" sz="16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Skruzdėlė atsiskyrėlė“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1392,5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174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7388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1" i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*    „</a:t>
                      </a:r>
                      <a:r>
                        <a:rPr lang="lt-LT" sz="16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Ką Jūs iš manęs padarėt“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3268,5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172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49612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1" i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**  „</a:t>
                      </a:r>
                      <a:r>
                        <a:rPr lang="lt-LT" sz="16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Sniego karalienė“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2183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146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49612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1" i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„Saulės </a:t>
                      </a:r>
                      <a:r>
                        <a:rPr lang="lt-LT" sz="16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spindulėlis“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139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139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49612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1" i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„</a:t>
                      </a:r>
                      <a:r>
                        <a:rPr lang="lt-LT" sz="16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Princesė </a:t>
                      </a:r>
                      <a:r>
                        <a:rPr lang="lt-LT" sz="1600" b="1" i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Strazdanėlė</a:t>
                      </a:r>
                      <a:r>
                        <a:rPr lang="lt-LT" sz="16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1666,5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139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20618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Mažojo automobiliuko nuotykiai“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4210,5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136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738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Trys lokiai“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1207,5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134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819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  „Žuvėjėlis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1877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117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9811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*     Muzikinė 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komedija „Lietuviški perdainavimai“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82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7993,5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97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819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*  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Anderseno sapnas“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348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87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9810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*  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Beketo bliuzas“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974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81</a:t>
                      </a:r>
                    </a:p>
                  </a:txBody>
                  <a:tcPr marL="9525" marR="9525" marT="9525" marB="0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32"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IŠ </a:t>
                      </a:r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VISO: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25260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16943">
                <a:tc gridSpan="4">
                  <a:txBody>
                    <a:bodyPr/>
                    <a:lstStyle/>
                    <a:p>
                      <a:pPr algn="l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* Premjerinis spektaklis            ** Atnaujintas</a:t>
                      </a:r>
                      <a:r>
                        <a:rPr lang="lt-LT" sz="16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spektaklis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lt-LT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lt-LT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lt-LT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40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4491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 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SALĖS UŽIMTUMAS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3598024"/>
              </p:ext>
            </p:extLst>
          </p:nvPr>
        </p:nvGraphicFramePr>
        <p:xfrm>
          <a:off x="926592" y="1706875"/>
          <a:ext cx="10607040" cy="4608582"/>
        </p:xfrm>
        <a:graphic>
          <a:graphicData uri="http://schemas.openxmlformats.org/drawingml/2006/table">
            <a:tbl>
              <a:tblPr/>
              <a:tblGrid>
                <a:gridCol w="5803392"/>
                <a:gridCol w="1696101"/>
                <a:gridCol w="1514734"/>
                <a:gridCol w="1592813"/>
              </a:tblGrid>
              <a:tr h="653428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Rodiklis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Pokytis </a:t>
                      </a:r>
                      <a:endParaRPr lang="en-GB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466864">
                <a:tc gridSpan="4">
                  <a:txBody>
                    <a:bodyPr/>
                    <a:lstStyle/>
                    <a:p>
                      <a:pPr algn="l" rtl="0" fontAlgn="b"/>
                      <a:r>
                        <a:rPr lang="lt-LT" sz="1400" b="1" i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Salės vietų skaičius – 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15043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Turimų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repertuarinių spektaklių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37,5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Nauji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spektakliai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t-LT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Suvaidinta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spektaklių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135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154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14,1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Vidutiniškai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mėnesį įvyko spektaklių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13,5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15,4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14,1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Vidutiniškai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savaitę įvyko spektaklių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3,4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3,85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14,1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Gastrolės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šalyje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12,2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Gastrolės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užsienyje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-85,7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Žiūrovų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6643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8116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22,2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Vidutiniškai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mėnesį apsilankė žiūrovų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603,9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811,6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34,4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Vidutiniškai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savaitę apsilankė žiūrovų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151,0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201,9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33,7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Vidutiniškai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metus apsilankė proc. panevėžiečių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7,6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9,15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+mn-lt"/>
                        </a:rPr>
                        <a:t>20,4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84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Vidutinis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salės užimtumas spektaklio metu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-4,9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502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 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 VEIKLA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2016-2018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7205906"/>
              </p:ext>
            </p:extLst>
          </p:nvPr>
        </p:nvGraphicFramePr>
        <p:xfrm>
          <a:off x="979715" y="2640564"/>
          <a:ext cx="5878285" cy="25511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5935"/>
                <a:gridCol w="1087305"/>
                <a:gridCol w="1110343"/>
                <a:gridCol w="1054359"/>
                <a:gridCol w="1110343"/>
              </a:tblGrid>
              <a:tr h="1212979">
                <a:tc>
                  <a:txBody>
                    <a:bodyPr/>
                    <a:lstStyle/>
                    <a:p>
                      <a:pPr algn="l" fontAlgn="t"/>
                      <a:r>
                        <a:rPr lang="lt-LT" sz="18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Edukacinės programos </a:t>
                      </a:r>
                      <a:endParaRPr lang="lt-LT" sz="18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Edukacinių</a:t>
                      </a:r>
                    </a:p>
                    <a:p>
                      <a:pPr algn="ctr" fontAlgn="ctr"/>
                      <a:r>
                        <a:rPr lang="lt-LT" sz="140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lt-LT" sz="14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užsiėmimų </a:t>
                      </a:r>
                      <a:endParaRPr lang="lt-LT" sz="1400" u="none" strike="noStrike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ctr" fontAlgn="ctr"/>
                      <a:r>
                        <a:rPr lang="lt-LT" sz="140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skaičius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Gautos </a:t>
                      </a:r>
                      <a:endParaRPr lang="lt-LT" sz="1400" u="none" strike="noStrike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ctr" fontAlgn="ctr"/>
                      <a:r>
                        <a:rPr lang="lt-LT" sz="140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pajamos </a:t>
                      </a:r>
                    </a:p>
                    <a:p>
                      <a:pPr algn="ctr" fontAlgn="ctr"/>
                      <a:r>
                        <a:rPr lang="lt-LT" sz="140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Eur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Lankytojai </a:t>
                      </a:r>
                      <a:endParaRPr lang="lt-LT" sz="1400" u="none" strike="noStrike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ctr" fontAlgn="ctr"/>
                      <a:r>
                        <a:rPr lang="lt-LT" sz="140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su </a:t>
                      </a:r>
                      <a:r>
                        <a:rPr lang="lt-LT" sz="14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bilietais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Lankytojai </a:t>
                      </a:r>
                      <a:endParaRPr lang="lt-LT" sz="1400" u="none" strike="noStrike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ctr" fontAlgn="ctr"/>
                      <a:r>
                        <a:rPr lang="lt-LT" sz="140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be </a:t>
                      </a:r>
                      <a:r>
                        <a:rPr lang="lt-LT" sz="14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bilietų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65"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dirty="0">
                          <a:effectLst/>
                        </a:rPr>
                        <a:t>2016</a:t>
                      </a:r>
                      <a:endParaRPr lang="lt-LT" sz="1400" b="1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effectLst/>
                        </a:rPr>
                        <a:t>72</a:t>
                      </a:r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effectLst/>
                        </a:rPr>
                        <a:t>3822,5</a:t>
                      </a:r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effectLst/>
                        </a:rPr>
                        <a:t>3702</a:t>
                      </a:r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effectLst/>
                        </a:rPr>
                        <a:t>364</a:t>
                      </a:r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4604"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dirty="0">
                          <a:effectLst/>
                        </a:rPr>
                        <a:t>2017</a:t>
                      </a:r>
                      <a:endParaRPr lang="lt-LT" sz="1400" b="1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effectLst/>
                        </a:rPr>
                        <a:t>33</a:t>
                      </a:r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>
                          <a:effectLst/>
                        </a:rPr>
                        <a:t>3906</a:t>
                      </a:r>
                      <a:endParaRPr lang="lt-LT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effectLst/>
                        </a:rPr>
                        <a:t>1993</a:t>
                      </a:r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effectLst/>
                        </a:rPr>
                        <a:t>110</a:t>
                      </a:r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4604"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dirty="0">
                          <a:effectLst/>
                        </a:rPr>
                        <a:t>2018</a:t>
                      </a:r>
                      <a:endParaRPr lang="lt-LT" sz="1400" b="1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effectLst/>
                        </a:rPr>
                        <a:t>41</a:t>
                      </a:r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effectLst/>
                        </a:rPr>
                        <a:t>4507</a:t>
                      </a:r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effectLst/>
                        </a:rPr>
                        <a:t>1782</a:t>
                      </a:r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effectLst/>
                        </a:rPr>
                        <a:t>170</a:t>
                      </a:r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3935"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2017-2018 m.  pokytis</a:t>
                      </a:r>
                      <a:endParaRPr lang="lt-LT" sz="1400" b="1" i="1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8</a:t>
                      </a:r>
                      <a:endParaRPr lang="lt-LT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601</a:t>
                      </a:r>
                      <a:endParaRPr lang="lt-LT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-211</a:t>
                      </a:r>
                      <a:endParaRPr lang="lt-LT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60</a:t>
                      </a:r>
                      <a:endParaRPr lang="lt-LT" sz="14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urinio vietos rezervavimo ženklas 2"/>
          <p:cNvSpPr txBox="1">
            <a:spLocks/>
          </p:cNvSpPr>
          <p:nvPr/>
        </p:nvSpPr>
        <p:spPr>
          <a:xfrm>
            <a:off x="838200" y="1778972"/>
            <a:ext cx="504008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t-LT" dirty="0"/>
          </a:p>
        </p:txBody>
      </p:sp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770145"/>
              </p:ext>
            </p:extLst>
          </p:nvPr>
        </p:nvGraphicFramePr>
        <p:xfrm>
          <a:off x="8268478" y="2637414"/>
          <a:ext cx="2845967" cy="25542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28890"/>
                <a:gridCol w="1317077"/>
              </a:tblGrid>
              <a:tr h="1225711">
                <a:tc>
                  <a:txBody>
                    <a:bodyPr/>
                    <a:lstStyle/>
                    <a:p>
                      <a:pPr algn="l" fontAlgn="t"/>
                      <a:r>
                        <a:rPr lang="lt-LT" sz="1800" b="1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Pramoginis traukinukas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Gautos </a:t>
                      </a:r>
                      <a:endParaRPr lang="lt-LT" sz="1400" u="none" strike="noStrike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ctr" fontAlgn="ctr"/>
                      <a:r>
                        <a:rPr lang="lt-LT" sz="140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pajamos </a:t>
                      </a:r>
                    </a:p>
                    <a:p>
                      <a:pPr algn="ctr" fontAlgn="ctr"/>
                      <a:r>
                        <a:rPr lang="lt-LT" sz="140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Eur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187"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353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4187"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7525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038"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6996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530"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 anchorCtr="1"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3265"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2017-2018 </a:t>
                      </a:r>
                      <a:r>
                        <a:rPr lang="lt-LT" sz="1400" b="1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m.</a:t>
                      </a:r>
                      <a:r>
                        <a:rPr lang="lt-LT" sz="1400" b="1" i="1" u="none" strike="noStrike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lt-LT" sz="1400" b="1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pokytis</a:t>
                      </a:r>
                      <a:endParaRPr lang="lt-LT" sz="1400" b="1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-529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1102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VEIKA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4241971"/>
              </p:ext>
            </p:extLst>
          </p:nvPr>
        </p:nvGraphicFramePr>
        <p:xfrm>
          <a:off x="838199" y="1825624"/>
          <a:ext cx="10937033" cy="4640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977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838131"/>
            <a:ext cx="10515600" cy="4338832"/>
          </a:xfrm>
        </p:spPr>
        <p:txBody>
          <a:bodyPr/>
          <a:lstStyle/>
          <a:p>
            <a:pPr marL="0" indent="0" algn="ctr">
              <a:buNone/>
            </a:pP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Informacija parengta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pagal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</a:b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2018 m. įstaigos veiklos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mėnesio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ataskaitų 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duomenis</a:t>
            </a:r>
            <a:r>
              <a:rPr lang="lt-LT" altLang="lt-LT" sz="5400" dirty="0" smtClean="0">
                <a:solidFill>
                  <a:srgbClr val="FF9900"/>
                </a:solidFill>
                <a:latin typeface="Arial"/>
                <a:ea typeface="+mj-ea"/>
                <a:cs typeface="+mj-cs"/>
                <a:sym typeface="Wingdings" panose="05000000000000000000" pitchFamily="2" charset="2"/>
              </a:rPr>
              <a:t></a:t>
            </a:r>
            <a: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</a:b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55125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576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201318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781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m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2182904"/>
              </p:ext>
            </p:extLst>
          </p:nvPr>
        </p:nvGraphicFramePr>
        <p:xfrm>
          <a:off x="817984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021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49071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222401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735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TEATRO VEIKLA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6840260"/>
              </p:ext>
            </p:extLst>
          </p:nvPr>
        </p:nvGraphicFramePr>
        <p:xfrm>
          <a:off x="838200" y="1788302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012389"/>
              </p:ext>
            </p:extLst>
          </p:nvPr>
        </p:nvGraphicFramePr>
        <p:xfrm>
          <a:off x="877824" y="1621536"/>
          <a:ext cx="10631424" cy="4962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Diagrama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0531456"/>
              </p:ext>
            </p:extLst>
          </p:nvPr>
        </p:nvGraphicFramePr>
        <p:xfrm>
          <a:off x="838199" y="1492897"/>
          <a:ext cx="10946363" cy="4926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5923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26008" y="401701"/>
            <a:ext cx="10515600" cy="1122299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a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1829148"/>
              </p:ext>
            </p:extLst>
          </p:nvPr>
        </p:nvGraphicFramePr>
        <p:xfrm>
          <a:off x="826008" y="1450848"/>
          <a:ext cx="10753344" cy="4620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0811464"/>
              </p:ext>
            </p:extLst>
          </p:nvPr>
        </p:nvGraphicFramePr>
        <p:xfrm>
          <a:off x="826008" y="1450848"/>
          <a:ext cx="10865249" cy="4903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8641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26007" y="413893"/>
            <a:ext cx="11028535" cy="1183259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SKAIČIAUS (SU BIBLIETAIS IR BE BILIETŲ) 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2014-2018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176383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108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SPEKTAKLIAI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4503462"/>
              </p:ext>
            </p:extLst>
          </p:nvPr>
        </p:nvGraphicFramePr>
        <p:xfrm>
          <a:off x="1287624" y="1959429"/>
          <a:ext cx="10066176" cy="3433665"/>
        </p:xfrm>
        <a:graphic>
          <a:graphicData uri="http://schemas.openxmlformats.org/drawingml/2006/table">
            <a:tbl>
              <a:tblPr/>
              <a:tblGrid>
                <a:gridCol w="4729253"/>
                <a:gridCol w="1796588"/>
                <a:gridCol w="1849429"/>
                <a:gridCol w="1690906"/>
              </a:tblGrid>
              <a:tr h="508833"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Pokytis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722807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800" b="1" i="1" u="none" strike="noStrike" dirty="0" smtClean="0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   Repertuarinių spektaklių</a:t>
                      </a:r>
                      <a:r>
                        <a:rPr lang="lt-LT" sz="1800" b="1" i="1" u="none" strike="noStrike" baseline="0" dirty="0" smtClean="0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 skaičius</a:t>
                      </a:r>
                      <a:endParaRPr lang="lt-LT" sz="1800" b="1" i="1" u="none" strike="noStrike" dirty="0">
                        <a:solidFill>
                          <a:srgbClr val="203864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 dirty="0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5780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800" b="1" i="1" u="none" strike="noStrike" dirty="0" smtClean="0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   Premjerinių spektaklių</a:t>
                      </a:r>
                      <a:r>
                        <a:rPr lang="lt-LT" sz="1800" b="1" i="1" u="none" strike="noStrike" baseline="0" dirty="0" smtClean="0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 skaičius</a:t>
                      </a:r>
                      <a:endParaRPr lang="lt-LT" sz="1800" b="1" i="1" u="none" strike="noStrike" dirty="0">
                        <a:solidFill>
                          <a:srgbClr val="203864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 dirty="0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 dirty="0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6449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800" b="1" i="1" u="none" strike="noStrike" dirty="0" smtClean="0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   Parodytų </a:t>
                      </a:r>
                      <a:r>
                        <a:rPr lang="lt-LT" sz="1800" b="1" i="1" u="none" strike="noStrike" dirty="0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teatre spektaklių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135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 dirty="0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154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979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800" b="1" i="1" u="none" strike="noStrike" dirty="0" smtClean="0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   Gastrolinių </a:t>
                      </a:r>
                      <a:r>
                        <a:rPr lang="lt-LT" sz="1800" b="1" i="1" u="none" strike="noStrike" dirty="0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spektaklių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 dirty="0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0" i="0" u="none" strike="noStrike" dirty="0">
                          <a:solidFill>
                            <a:srgbClr val="203864"/>
                          </a:solidFill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-1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237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Lėlių vežimo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POPULIARIAUSI SPEKTAKLIAI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902208" y="1480485"/>
            <a:ext cx="10515600" cy="38933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lt-LT" altLang="lt-LT" sz="17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</a:t>
            </a:r>
            <a:r>
              <a:rPr lang="lt-LT" altLang="lt-LT" sz="17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VIENO SPEKTAKLIO VID. ŽIŪROVŲ </a:t>
            </a:r>
            <a:r>
              <a:rPr lang="lt-LT" altLang="lt-LT" sz="17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SKAIČIŲ</a:t>
            </a:r>
            <a:r>
              <a:rPr lang="en-GB" altLang="lt-LT" sz="17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(teatre)</a:t>
            </a:r>
            <a:endParaRPr lang="lt-LT" altLang="lt-LT" sz="17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lt-LT" sz="17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7867882"/>
              </p:ext>
            </p:extLst>
          </p:nvPr>
        </p:nvGraphicFramePr>
        <p:xfrm>
          <a:off x="914401" y="1773432"/>
          <a:ext cx="10521695" cy="4424109"/>
        </p:xfrm>
        <a:graphic>
          <a:graphicData uri="http://schemas.openxmlformats.org/drawingml/2006/table">
            <a:tbl>
              <a:tblPr/>
              <a:tblGrid>
                <a:gridCol w="5103844"/>
                <a:gridCol w="1380931"/>
                <a:gridCol w="1427583"/>
                <a:gridCol w="1464906"/>
                <a:gridCol w="1144431"/>
              </a:tblGrid>
              <a:tr h="1105145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Spektaklio pavadinimas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Parodytų teatre spektaklių skaičius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Žiūrovų skaičius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Vieno spektaklio vid. žiūrovų skaičius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3" marR="8463" marT="84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Salės užimtumas proc.</a:t>
                      </a:r>
                    </a:p>
                    <a:p>
                      <a:pPr algn="ctr" rtl="0" fontAlgn="ctr"/>
                      <a:r>
                        <a:rPr lang="lt-LT" sz="14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(91 vieta)</a:t>
                      </a:r>
                      <a:endParaRPr lang="lt-LT" sz="1400" b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63" marR="8463" marT="84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525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1" i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*    „</a:t>
                      </a:r>
                      <a:r>
                        <a:rPr lang="lt-LT" sz="16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Anderseno sapnas“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317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42596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1" i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*    „</a:t>
                      </a:r>
                      <a:r>
                        <a:rPr lang="lt-LT" sz="16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Beketo bliuzas“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564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42596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1" i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„</a:t>
                      </a:r>
                      <a:r>
                        <a:rPr lang="lt-LT" sz="16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Trys lokiai“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544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33265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1" i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„</a:t>
                      </a:r>
                      <a:r>
                        <a:rPr lang="lt-LT" sz="16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Mažojo automobiliuko nuotykiai“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1649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5274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b="1" i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**  „</a:t>
                      </a:r>
                      <a:r>
                        <a:rPr lang="lt-LT" sz="16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Skruzdėlė atsiskyrėlė“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338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51926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*  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Ką Jūs iš manęs padarėt“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1001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3265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**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Sniego karalienė“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629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3266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Saulės spindulėlis“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1926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Princesė </a:t>
                      </a:r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Strazdanėlė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572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2596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*     Muzikinė 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komedija „Lietuviški perdainavimai“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1890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5274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     „</a:t>
                      </a:r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Žuvėjėlis“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560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5274"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IŠ VISO: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154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8116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53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58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0521">
                <a:tc gridSpan="5">
                  <a:txBody>
                    <a:bodyPr/>
                    <a:lstStyle/>
                    <a:p>
                      <a:pPr algn="l" fontAlgn="b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* Premjerinis spektaklis            ** Atnaujintas</a:t>
                      </a:r>
                      <a:r>
                        <a:rPr lang="lt-LT" sz="16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spektaklis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47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16815</TotalTime>
  <Words>541</Words>
  <Application>Microsoft Office PowerPoint</Application>
  <PresentationFormat>Plačiaekranė</PresentationFormat>
  <Paragraphs>253</Paragraphs>
  <Slides>14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„Office“ tema</vt:lpstr>
      <vt:lpstr>2018 M. PANEVĖŽIO LĖLIŲ VEŽIMO TEATRO VEIKLA</vt:lpstr>
      <vt:lpstr>Lėlių vežimo teatras VEIKLOS REZULTATŲ POKYTIS  2014-2018 m.</vt:lpstr>
      <vt:lpstr>Lėlių vežimo teatras SEZONIŠKUMO ĮTAKA VEIKLAI  2018 m. I-IV ketv.</vt:lpstr>
      <vt:lpstr>Lėlių vežimo teatras VEIKLOS REZULTATŲ POKYTIS (proc.) 2017-2018 m.</vt:lpstr>
      <vt:lpstr>Lėlių vežimo teatras TEATRO VEIKLA PAGAL SRITIS (proc.) 2018 m.</vt:lpstr>
      <vt:lpstr>Lėlių vežimo teatras UŽDIRBTOS PAJAMOS PAGAL SRITIS (proc.) 2018 m.</vt:lpstr>
      <vt:lpstr>Lėlių vežimo teatras LANKYTOJŲ SKAIČIAUS (SU BIBLIETAIS IR BE BILIETŲ)  POKYTIS (proc.) 2014-2018 m.</vt:lpstr>
      <vt:lpstr>Lėlių vežimo teatras SPEKTAKLIAI  2017-2018 m.</vt:lpstr>
      <vt:lpstr>Lėlių vežimo teatras POPULIARIAUSI SPEKTAKLIAI 2018 m.</vt:lpstr>
      <vt:lpstr>Lėlių vežimo teatras POPULIARIAUSI SPEKTAKLIAI 2018 m.</vt:lpstr>
      <vt:lpstr>Lėlių vežimo teatras  SALĖS UŽIMTUMAS 2017-2018 m.</vt:lpstr>
      <vt:lpstr>Lėlių vežimo teatras  KITA VEIKLA 2016-2018 m.</vt:lpstr>
      <vt:lpstr>Lėlių vežimo teatras PROJEKTINĖ VEIKA 2014-2018 m. </vt:lpstr>
      <vt:lpstr>„PowerPoint“ pateiktis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m.  kultūros ir meno įstaigų veiklos   A N A L I Z Ė</dc:title>
  <dc:creator>Danguolė Čepukienė</dc:creator>
  <cp:lastModifiedBy>Daiva Breivienė</cp:lastModifiedBy>
  <cp:revision>703</cp:revision>
  <cp:lastPrinted>2019-02-05T09:29:59Z</cp:lastPrinted>
  <dcterms:created xsi:type="dcterms:W3CDTF">2015-01-27T06:14:45Z</dcterms:created>
  <dcterms:modified xsi:type="dcterms:W3CDTF">2019-02-06T13:59:00Z</dcterms:modified>
</cp:coreProperties>
</file>