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22" r:id="rId3"/>
    <p:sldId id="319" r:id="rId4"/>
    <p:sldId id="328" r:id="rId5"/>
    <p:sldId id="329" r:id="rId6"/>
    <p:sldId id="330" r:id="rId7"/>
    <p:sldId id="331" r:id="rId8"/>
    <p:sldId id="332" r:id="rId9"/>
    <p:sldId id="339" r:id="rId10"/>
    <p:sldId id="340" r:id="rId11"/>
    <p:sldId id="335" r:id="rId12"/>
    <p:sldId id="341" r:id="rId13"/>
    <p:sldId id="324" r:id="rId14"/>
    <p:sldId id="342" r:id="rId15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25"/>
            <p14:sldId id="322"/>
            <p14:sldId id="319"/>
            <p14:sldId id="328"/>
            <p14:sldId id="329"/>
            <p14:sldId id="330"/>
            <p14:sldId id="331"/>
            <p14:sldId id="332"/>
            <p14:sldId id="339"/>
            <p14:sldId id="340"/>
            <p14:sldId id="335"/>
            <p14:sldId id="341"/>
            <p14:sldId id="324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9900"/>
    <a:srgbClr val="FFCC99"/>
    <a:srgbClr val="CCFF66"/>
    <a:srgbClr val="E6E100"/>
    <a:srgbClr val="C4BF00"/>
    <a:srgbClr val="DAD500"/>
    <a:srgbClr val="E5F5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5_LVT_20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nguole2\Desktop\1_%20VEIKLOS%20ATASKAITOS\2018\5_LVT_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anguole2\Desktop\1_%20VEIKLOS%20ATASKAITOS\2018\5_LVT_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anguole2\Desktop\1_%20VEIKLOS%20ATASKAITOS\2014_&#302;staig&#371;%20veiklos%20ataskaitos\5_LVT_2014_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5_LVT_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5_LVT_2018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5_LVT_2018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46996842785956E-2"/>
          <c:y val="3.2105067452815661E-2"/>
          <c:w val="0.94124500741755102"/>
          <c:h val="0.708221471188862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LVT_2018!$I$16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BB7D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700483091787419E-2"/>
                  <c:y val="-3.210506745281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154589371980675E-3"/>
                  <c:y val="-8.755927487131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0048309178744E-2"/>
                  <c:y val="-8.7559274871314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LVT_2018!$I$17:$I$19</c:f>
              <c:numCache>
                <c:formatCode>0.0</c:formatCode>
                <c:ptCount val="3"/>
                <c:pt idx="0" formatCode="General">
                  <c:v>212</c:v>
                </c:pt>
                <c:pt idx="1">
                  <c:v>21866.31139944393</c:v>
                </c:pt>
                <c:pt idx="2" formatCode="General">
                  <c:v>16094</c:v>
                </c:pt>
              </c:numCache>
            </c:numRef>
          </c:val>
        </c:ser>
        <c:ser>
          <c:idx val="1"/>
          <c:order val="1"/>
          <c:tx>
            <c:strRef>
              <c:f>LVT_2018!$J$16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32367149758454E-2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23188405797013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09646620259425E-2"/>
                  <c:y val="-1.5096505948285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370501372691367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55575205903582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LVT_2018!$J$17:$J$19</c:f>
              <c:numCache>
                <c:formatCode>0.0</c:formatCode>
                <c:ptCount val="3"/>
                <c:pt idx="0" formatCode="General">
                  <c:v>204</c:v>
                </c:pt>
                <c:pt idx="1">
                  <c:v>22093.1</c:v>
                </c:pt>
                <c:pt idx="2" formatCode="General">
                  <c:v>12232</c:v>
                </c:pt>
              </c:numCache>
            </c:numRef>
          </c:val>
        </c:ser>
        <c:ser>
          <c:idx val="2"/>
          <c:order val="2"/>
          <c:tx>
            <c:strRef>
              <c:f>LVT_2018!$K$16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328160066948154E-2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63752900452661E-2"/>
                  <c:y val="-1.459321247855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16204496177109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840825892248775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05935096088338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LVT_2018!$K$17:$K$19</c:f>
              <c:numCache>
                <c:formatCode>0.0</c:formatCode>
                <c:ptCount val="3"/>
                <c:pt idx="0" formatCode="General">
                  <c:v>286</c:v>
                </c:pt>
                <c:pt idx="1">
                  <c:v>24073.8</c:v>
                </c:pt>
                <c:pt idx="2" formatCode="General">
                  <c:v>18686</c:v>
                </c:pt>
              </c:numCache>
            </c:numRef>
          </c:val>
        </c:ser>
        <c:ser>
          <c:idx val="3"/>
          <c:order val="3"/>
          <c:tx>
            <c:strRef>
              <c:f>LVT_2018!$L$16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B98C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726634714138949E-2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618357487922701E-3"/>
                  <c:y val="-1.45932124785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77294685990338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LVT_2018!$L$17:$L$19</c:f>
              <c:numCache>
                <c:formatCode>0.0</c:formatCode>
                <c:ptCount val="3"/>
                <c:pt idx="0" formatCode="General">
                  <c:v>239</c:v>
                </c:pt>
                <c:pt idx="1">
                  <c:v>35197.5</c:v>
                </c:pt>
                <c:pt idx="2" formatCode="General">
                  <c:v>24939</c:v>
                </c:pt>
              </c:numCache>
            </c:numRef>
          </c:val>
        </c:ser>
        <c:ser>
          <c:idx val="4"/>
          <c:order val="4"/>
          <c:tx>
            <c:strRef>
              <c:f>LVT_2018!$M$16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0531400966183576E-2"/>
                  <c:y val="-2.626778246139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85024154589372E-2"/>
                  <c:y val="-1.459321247855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31400966183576E-2"/>
                  <c:y val="-2.043049746997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LVT_2018!$M$17:$M$19</c:f>
              <c:numCache>
                <c:formatCode>General</c:formatCode>
                <c:ptCount val="3"/>
                <c:pt idx="0">
                  <c:v>276</c:v>
                </c:pt>
                <c:pt idx="1">
                  <c:v>37523</c:v>
                </c:pt>
                <c:pt idx="2">
                  <c:v>27233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7816224"/>
        <c:axId val="-2117815680"/>
        <c:axId val="0"/>
      </c:bar3DChart>
      <c:catAx>
        <c:axId val="-21178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5680"/>
        <c:crosses val="autoZero"/>
        <c:auto val="1"/>
        <c:lblAlgn val="ctr"/>
        <c:lblOffset val="100"/>
        <c:noMultiLvlLbl val="0"/>
      </c:catAx>
      <c:valAx>
        <c:axId val="-21178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622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26898151318041769"/>
          <c:y val="0.91559584661085858"/>
          <c:w val="0.47532199779375406"/>
          <c:h val="6.689229841487837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40000"/>
            <a:lumOff val="6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107041187495729E-2"/>
          <c:y val="3.7069584692475295E-2"/>
          <c:w val="0.94811984200833987"/>
          <c:h val="0.692259371803273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(2)'!$A$173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dLbl>
              <c:idx val="1"/>
              <c:layout>
                <c:manualLayout>
                  <c:x val="2.322384873484384E-3"/>
                  <c:y val="-5.4735610837565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447697469688531E-3"/>
                  <c:y val="-5.473561083756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(2)'!$B$170:$E$170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(2)'!$B$173:$E$173</c:f>
              <c:numCache>
                <c:formatCode>0.0</c:formatCode>
                <c:ptCount val="4"/>
                <c:pt idx="0" formatCode="General">
                  <c:v>5</c:v>
                </c:pt>
                <c:pt idx="1">
                  <c:v>24.704587581093605</c:v>
                </c:pt>
                <c:pt idx="2" formatCode="0.00">
                  <c:v>6.458526413345691</c:v>
                </c:pt>
                <c:pt idx="3" formatCode="0.00">
                  <c:v>18.246061167747914</c:v>
                </c:pt>
              </c:numCache>
            </c:numRef>
          </c:val>
        </c:ser>
        <c:ser>
          <c:idx val="1"/>
          <c:order val="1"/>
          <c:tx>
            <c:strRef>
              <c:f>'Sheet1 (2)'!$A$174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059621837110668E-3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059621837110243E-3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059621837108968E-3"/>
                  <c:y val="-2.736780541878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(2)'!$B$170:$E$170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(2)'!$B$174:$E$174</c:f>
              <c:numCache>
                <c:formatCode>0.0</c:formatCode>
                <c:ptCount val="4"/>
                <c:pt idx="0" formatCode="General">
                  <c:v>1</c:v>
                </c:pt>
                <c:pt idx="1">
                  <c:v>3.9</c:v>
                </c:pt>
                <c:pt idx="2" formatCode="0">
                  <c:v>0</c:v>
                </c:pt>
                <c:pt idx="3">
                  <c:v>3.9</c:v>
                </c:pt>
              </c:numCache>
            </c:numRef>
          </c:val>
        </c:ser>
        <c:ser>
          <c:idx val="2"/>
          <c:order val="2"/>
          <c:tx>
            <c:strRef>
              <c:f>'Sheet1 (2)'!$A$175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dLbl>
              <c:idx val="0"/>
              <c:layout>
                <c:manualLayout>
                  <c:x val="5.8059621837110668E-3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365679522042223E-3"/>
                  <c:y val="-4.424749202077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04795737122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(2)'!$B$170:$E$170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(2)'!$B$175:$E$175</c:f>
              <c:numCache>
                <c:formatCode>General</c:formatCode>
                <c:ptCount val="4"/>
                <c:pt idx="0">
                  <c:v>3</c:v>
                </c:pt>
                <c:pt idx="1">
                  <c:v>27.2</c:v>
                </c:pt>
                <c:pt idx="2">
                  <c:v>4</c:v>
                </c:pt>
                <c:pt idx="3">
                  <c:v>23.2</c:v>
                </c:pt>
              </c:numCache>
            </c:numRef>
          </c:val>
        </c:ser>
        <c:ser>
          <c:idx val="3"/>
          <c:order val="3"/>
          <c:tx>
            <c:strRef>
              <c:f>'Sheet1 (2)'!$A$176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9671546204532805E-3"/>
                  <c:y val="-5.473561083756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895394939377061E-3"/>
                  <c:y val="-2.7367805418783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6715462045328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283470571954942E-3"/>
                  <c:y val="-8.2103416256347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(2)'!$B$170:$E$170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(2)'!$B$176:$E$176</c:f>
              <c:numCache>
                <c:formatCode>General</c:formatCode>
                <c:ptCount val="4"/>
                <c:pt idx="0">
                  <c:v>2</c:v>
                </c:pt>
                <c:pt idx="1">
                  <c:v>4.84</c:v>
                </c:pt>
                <c:pt idx="2">
                  <c:v>1.84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'Sheet1 (2)'!$A$177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45073193067992E-2"/>
                  <c:y val="-5.473561083756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895394939376211E-3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895394939377061E-3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73116804164347E-2"/>
                  <c:y val="-5.4735610837564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(2)'!$B$170:$E$170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(2)'!$B$177:$E$177</c:f>
              <c:numCache>
                <c:formatCode>0.0</c:formatCode>
                <c:ptCount val="4"/>
                <c:pt idx="0" formatCode="General">
                  <c:v>2</c:v>
                </c:pt>
                <c:pt idx="1">
                  <c:v>7.2</c:v>
                </c:pt>
                <c:pt idx="2" formatCode="0.00">
                  <c:v>4.5</c:v>
                </c:pt>
                <c:pt idx="3" formatCode="0.0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7808064"/>
        <c:axId val="-2117817856"/>
        <c:axId val="0"/>
      </c:bar3DChart>
      <c:catAx>
        <c:axId val="-21178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2117817856"/>
        <c:crosses val="autoZero"/>
        <c:auto val="1"/>
        <c:lblAlgn val="ctr"/>
        <c:lblOffset val="100"/>
        <c:noMultiLvlLbl val="0"/>
      </c:catAx>
      <c:valAx>
        <c:axId val="-21178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2117808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142978051656587"/>
          <c:y val="0.90064780074542594"/>
          <c:w val="0.63221328312221836"/>
          <c:h val="7.57286918082608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380995853779143E-2"/>
          <c:y val="3.9532897697214055E-2"/>
          <c:w val="0.92033397999163147"/>
          <c:h val="0.63216187756501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IV_LVT_2018!$O$63</c:f>
              <c:strCache>
                <c:ptCount val="1"/>
                <c:pt idx="0">
                  <c:v>I ketv.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1.459321247855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15458937197979E-3"/>
                  <c:y val="-1.167456998284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IV_LVT_2018!$N$64:$N$67</c:f>
              <c:strCache>
                <c:ptCount val="4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 (su bilietais)</c:v>
                </c:pt>
                <c:pt idx="3">
                  <c:v>Renginių lankytojų skaičius (be bilietų)</c:v>
                </c:pt>
              </c:strCache>
            </c:strRef>
          </c:cat>
          <c:val>
            <c:numRef>
              <c:f>IV_LVT_2018!$O$64:$O$67</c:f>
              <c:numCache>
                <c:formatCode>General</c:formatCode>
                <c:ptCount val="4"/>
                <c:pt idx="0">
                  <c:v>30</c:v>
                </c:pt>
                <c:pt idx="1">
                  <c:v>2694.5</c:v>
                </c:pt>
                <c:pt idx="2">
                  <c:v>986</c:v>
                </c:pt>
                <c:pt idx="3">
                  <c:v>390</c:v>
                </c:pt>
              </c:numCache>
            </c:numRef>
          </c:val>
        </c:ser>
        <c:ser>
          <c:idx val="1"/>
          <c:order val="1"/>
          <c:tx>
            <c:strRef>
              <c:f>IV_LVT_2018!$P$63</c:f>
              <c:strCache>
                <c:ptCount val="1"/>
                <c:pt idx="0">
                  <c:v>II ketv.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6618357487922267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31400966183486E-2"/>
                  <c:y val="-1.459321247855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IV_LVT_2018!$N$64:$N$67</c:f>
              <c:strCache>
                <c:ptCount val="4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 (su bilietais)</c:v>
                </c:pt>
                <c:pt idx="3">
                  <c:v>Renginių lankytojų skaičius (be bilietų)</c:v>
                </c:pt>
              </c:strCache>
            </c:strRef>
          </c:cat>
          <c:val>
            <c:numRef>
              <c:f>IV_LVT_2018!$P$64:$P$67</c:f>
              <c:numCache>
                <c:formatCode>General</c:formatCode>
                <c:ptCount val="4"/>
                <c:pt idx="0">
                  <c:v>122</c:v>
                </c:pt>
                <c:pt idx="1">
                  <c:v>17231</c:v>
                </c:pt>
                <c:pt idx="2">
                  <c:v>10808</c:v>
                </c:pt>
                <c:pt idx="3">
                  <c:v>2252</c:v>
                </c:pt>
              </c:numCache>
            </c:numRef>
          </c:val>
        </c:ser>
        <c:ser>
          <c:idx val="2"/>
          <c:order val="2"/>
          <c:tx>
            <c:strRef>
              <c:f>IV_LVT_2018!$Q$63</c:f>
              <c:strCache>
                <c:ptCount val="1"/>
                <c:pt idx="0">
                  <c:v>III ketv.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6618357487922701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77294685990338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618357487921816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IV_LVT_2018!$N$64:$N$67</c:f>
              <c:strCache>
                <c:ptCount val="4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 (su bilietais)</c:v>
                </c:pt>
                <c:pt idx="3">
                  <c:v>Renginių lankytojų skaičius (be bilietų)</c:v>
                </c:pt>
              </c:strCache>
            </c:strRef>
          </c:cat>
          <c:val>
            <c:numRef>
              <c:f>IV_LVT_2018!$Q$64:$Q$67</c:f>
              <c:numCache>
                <c:formatCode>General</c:formatCode>
                <c:ptCount val="4"/>
                <c:pt idx="0">
                  <c:v>39</c:v>
                </c:pt>
                <c:pt idx="1">
                  <c:v>5265</c:v>
                </c:pt>
                <c:pt idx="2">
                  <c:v>3361</c:v>
                </c:pt>
                <c:pt idx="3">
                  <c:v>3581</c:v>
                </c:pt>
              </c:numCache>
            </c:numRef>
          </c:val>
        </c:ser>
        <c:ser>
          <c:idx val="3"/>
          <c:order val="3"/>
          <c:tx>
            <c:strRef>
              <c:f>IV_LVT_2018!$R$63</c:f>
              <c:strCache>
                <c:ptCount val="1"/>
                <c:pt idx="0">
                  <c:v>IV ketv.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85024154589372E-2"/>
                  <c:y val="-2.9186424957105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908212560386472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IV_LVT_2018!$N$64:$N$67</c:f>
              <c:strCache>
                <c:ptCount val="4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 (su bilietais)</c:v>
                </c:pt>
                <c:pt idx="3">
                  <c:v>Renginių lankytojų skaičius (be bilietų)</c:v>
                </c:pt>
              </c:strCache>
            </c:strRef>
          </c:cat>
          <c:val>
            <c:numRef>
              <c:f>IV_LVT_2018!$R$64:$R$67</c:f>
              <c:numCache>
                <c:formatCode>General</c:formatCode>
                <c:ptCount val="4"/>
                <c:pt idx="0">
                  <c:v>85</c:v>
                </c:pt>
                <c:pt idx="1">
                  <c:v>12332.5</c:v>
                </c:pt>
                <c:pt idx="2">
                  <c:v>4014</c:v>
                </c:pt>
                <c:pt idx="3">
                  <c:v>1841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7810240"/>
        <c:axId val="-2117814048"/>
        <c:axId val="0"/>
      </c:bar3DChart>
      <c:catAx>
        <c:axId val="-21178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4048"/>
        <c:crosses val="autoZero"/>
        <c:auto val="1"/>
        <c:lblAlgn val="ctr"/>
        <c:lblOffset val="100"/>
        <c:noMultiLvlLbl val="0"/>
      </c:catAx>
      <c:valAx>
        <c:axId val="-21178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024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79835672714823"/>
          <c:y val="0.89224670664517447"/>
          <c:w val="0.54708918178705923"/>
          <c:h val="9.0241438380562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LVT_2018!$O$40:$O$42</c:f>
              <c:strCache>
                <c:ptCount val="3"/>
                <c:pt idx="0">
                  <c:v>Renginių skaičius</c:v>
                </c:pt>
                <c:pt idx="1">
                  <c:v>Pajamos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LVT_2018!$P$40:$P$42</c:f>
              <c:numCache>
                <c:formatCode>0</c:formatCode>
                <c:ptCount val="3"/>
                <c:pt idx="0">
                  <c:v>15.48117154811716</c:v>
                </c:pt>
                <c:pt idx="1">
                  <c:v>6.607003338305276</c:v>
                </c:pt>
                <c:pt idx="2">
                  <c:v>9.1984442038574059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812960"/>
        <c:axId val="-2117814592"/>
      </c:barChart>
      <c:catAx>
        <c:axId val="-21178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4592"/>
        <c:crosses val="autoZero"/>
        <c:auto val="1"/>
        <c:lblAlgn val="ctr"/>
        <c:lblOffset val="100"/>
        <c:noMultiLvlLbl val="0"/>
      </c:catAx>
      <c:valAx>
        <c:axId val="-211781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2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5.0925925925925923E-2"/>
          <c:w val="0.96944444444444444"/>
          <c:h val="0.7613435223832302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134951881014882E-2"/>
          <c:y val="0.74131671041119862"/>
          <c:w val="0.58916951957092323"/>
          <c:h val="0.23090551181102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60609152640303E-3"/>
          <c:y val="2.8274068628399335E-2"/>
          <c:w val="0.98611107975751888"/>
          <c:h val="0.727316256843815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63191082596157"/>
          <c:w val="0.46602637614678899"/>
          <c:h val="0.3090311396260653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827450699402405E-2"/>
          <c:w val="1"/>
          <c:h val="0.7472651826435590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7030A0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00B0F0"/>
                </a:contourClr>
              </a:sp3d>
            </c:spPr>
          </c:dPt>
          <c:dLbls>
            <c:dLbl>
              <c:idx val="2"/>
              <c:layout>
                <c:manualLayout>
                  <c:x val="-1.2695175557397445E-2"/>
                  <c:y val="-5.35342793748912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LVT_2018!$O$6:$O$11</c:f>
              <c:strCache>
                <c:ptCount val="6"/>
                <c:pt idx="0">
                  <c:v>Spektakliai</c:v>
                </c:pt>
                <c:pt idx="1">
                  <c:v>Gastroliniai spektakliai</c:v>
                </c:pt>
                <c:pt idx="2">
                  <c:v>Renginiai</c:v>
                </c:pt>
                <c:pt idx="3">
                  <c:v>Atvykstančių meno kolektyvų spektakliai, koncertai, renginiai</c:v>
                </c:pt>
                <c:pt idx="4">
                  <c:v>Salės nuoma</c:v>
                </c:pt>
                <c:pt idx="5">
                  <c:v>Kita veikla</c:v>
                </c:pt>
              </c:strCache>
            </c:strRef>
          </c:cat>
          <c:val>
            <c:numRef>
              <c:f>LVT_2018!$P$6:$P$11</c:f>
              <c:numCache>
                <c:formatCode>0.0</c:formatCode>
                <c:ptCount val="6"/>
                <c:pt idx="0">
                  <c:v>55.79710144927536</c:v>
                </c:pt>
                <c:pt idx="1">
                  <c:v>19.927536231884059</c:v>
                </c:pt>
                <c:pt idx="2">
                  <c:v>1.8115942028985508</c:v>
                </c:pt>
                <c:pt idx="3">
                  <c:v>5.7971014492753623</c:v>
                </c:pt>
                <c:pt idx="4">
                  <c:v>1.8115942028985508</c:v>
                </c:pt>
                <c:pt idx="5">
                  <c:v>14.855072463768115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63191082596157"/>
          <c:w val="0.46630675412463485"/>
          <c:h val="0.3219203732906693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3.10894273613017E-2"/>
          <c:w val="0.98472224082108784"/>
          <c:h val="0.764017315740005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ysClr val="window" lastClr="FFFFFF"/>
        </a:solidFill>
        <a:ln w="25400">
          <a:solidFill>
            <a:sysClr val="window" lastClr="FFFFFF"/>
          </a:solidFill>
        </a:ln>
      </c:spPr>
    </c:plotArea>
    <c:legend>
      <c:legendPos val="b"/>
      <c:layout>
        <c:manualLayout>
          <c:xMode val="edge"/>
          <c:yMode val="edge"/>
          <c:x val="9.9626683569315755E-3"/>
          <c:y val="0.73176422875249936"/>
          <c:w val="0.46042235791954578"/>
          <c:h val="0.2679425581356470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113355110508255E-2"/>
          <c:w val="1"/>
          <c:h val="0.7694784674562983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00B0F0"/>
                </a:contourClr>
              </a:sp3d>
            </c:spPr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9600820924245E-2"/>
                  <c:y val="7.2301954932339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LVT_2018!$U$6:$U$9</c:f>
              <c:strCache>
                <c:ptCount val="4"/>
                <c:pt idx="0">
                  <c:v>Spektakliai</c:v>
                </c:pt>
                <c:pt idx="1">
                  <c:v>Gastroliniai spektakliai</c:v>
                </c:pt>
                <c:pt idx="2">
                  <c:v>Salės nuoma</c:v>
                </c:pt>
                <c:pt idx="3">
                  <c:v>Kita veikla</c:v>
                </c:pt>
              </c:strCache>
            </c:strRef>
          </c:cat>
          <c:val>
            <c:numRef>
              <c:f>LVT_2018!$V$6:$V$9</c:f>
              <c:numCache>
                <c:formatCode>0</c:formatCode>
                <c:ptCount val="4"/>
                <c:pt idx="0">
                  <c:v>54.126802227966849</c:v>
                </c:pt>
                <c:pt idx="1">
                  <c:v>13.191908962502998</c:v>
                </c:pt>
                <c:pt idx="2">
                  <c:v>2.0254244063640967</c:v>
                </c:pt>
                <c:pt idx="3">
                  <c:v>30.65586440316606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13502366258272E-2"/>
          <c:y val="0.70427971981209347"/>
          <c:w val="0.27495761947103098"/>
          <c:h val="0.2679425581356470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674331469435887E-2"/>
          <c:y val="3.9532897697214055E-2"/>
          <c:w val="0.94604064437597479"/>
          <c:h val="0.71207384946883001"/>
        </c:manualLayout>
      </c:layout>
      <c:lineChart>
        <c:grouping val="standard"/>
        <c:varyColors val="0"/>
        <c:ser>
          <c:idx val="0"/>
          <c:order val="0"/>
          <c:tx>
            <c:strRef>
              <c:f>LVT_2018!$H$62</c:f>
              <c:strCache>
                <c:ptCount val="1"/>
                <c:pt idx="0">
                  <c:v>Renginių lankytojų skaičius su bilietais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LVT_2018!$I$61:$M$61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LVT_2018!$I$62:$M$62</c:f>
              <c:numCache>
                <c:formatCode>0</c:formatCode>
                <c:ptCount val="5"/>
                <c:pt idx="0">
                  <c:v>62</c:v>
                </c:pt>
                <c:pt idx="1">
                  <c:v>73</c:v>
                </c:pt>
                <c:pt idx="2">
                  <c:v>77.293160655035862</c:v>
                </c:pt>
                <c:pt idx="3">
                  <c:v>74.377481053771206</c:v>
                </c:pt>
                <c:pt idx="4">
                  <c:v>70.388866448793749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LVT_2018!$H$63</c:f>
              <c:strCache>
                <c:ptCount val="1"/>
                <c:pt idx="0">
                  <c:v>Renginių lankytojų skaičius be bilietų</c:v>
                </c:pt>
              </c:strCache>
            </c:strRef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LVT_2018!$I$61:$M$61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LVT_2018!$I$63:$M$63</c:f>
              <c:numCache>
                <c:formatCode>0</c:formatCode>
                <c:ptCount val="5"/>
                <c:pt idx="0">
                  <c:v>38</c:v>
                </c:pt>
                <c:pt idx="1">
                  <c:v>27</c:v>
                </c:pt>
                <c:pt idx="2">
                  <c:v>22.706839344964145</c:v>
                </c:pt>
                <c:pt idx="3">
                  <c:v>25.622518946228798</c:v>
                </c:pt>
                <c:pt idx="4">
                  <c:v>29.611133551206258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811872"/>
        <c:axId val="-2117810784"/>
      </c:lineChart>
      <c:catAx>
        <c:axId val="-21178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0784"/>
        <c:crosses val="autoZero"/>
        <c:auto val="1"/>
        <c:lblAlgn val="ctr"/>
        <c:lblOffset val="100"/>
        <c:noMultiLvlLbl val="0"/>
      </c:catAx>
      <c:valAx>
        <c:axId val="-211781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117811872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14827066453649815"/>
          <c:y val="0.91559584661085858"/>
          <c:w val="0.74210601392217279"/>
          <c:h val="6.689229841487837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812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</a:t>
            </a:r>
            <a:r>
              <a:rPr lang="lt-LT" altLang="lt-LT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PANEVĖŽIO 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</a:t>
            </a:r>
            <a:r>
              <a:rPr lang="lt-LT" altLang="lt-LT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VEŽIMO TEATRO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2351" y="405085"/>
            <a:ext cx="9940212" cy="2345890"/>
          </a:xfrm>
          <a:prstGeom prst="rect">
            <a:avLst/>
          </a:prstGeo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25893" y="4332709"/>
            <a:ext cx="9853127" cy="22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42392"/>
          </a:xfrm>
        </p:spPr>
        <p:txBody>
          <a:bodyPr>
            <a:no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POPULIARIAUSI SPEKTAKLIAI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1488233"/>
            <a:ext cx="10515600" cy="3778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altLang="lt-LT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VIENO SPEKTAKLIO </a:t>
            </a:r>
            <a:r>
              <a:rPr lang="lt-LT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UŽDIRBTAS VID. PAJAMAS </a:t>
            </a:r>
            <a:r>
              <a:rPr lang="en-GB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(teatre</a:t>
            </a:r>
            <a:r>
              <a:rPr lang="lt-LT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gastrolėse</a:t>
            </a:r>
            <a:r>
              <a:rPr lang="en-GB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17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92469"/>
              </p:ext>
            </p:extLst>
          </p:nvPr>
        </p:nvGraphicFramePr>
        <p:xfrm>
          <a:off x="963168" y="1878228"/>
          <a:ext cx="10472927" cy="4599733"/>
        </p:xfrm>
        <a:graphic>
          <a:graphicData uri="http://schemas.openxmlformats.org/drawingml/2006/table">
            <a:tbl>
              <a:tblPr/>
              <a:tblGrid>
                <a:gridCol w="4989894"/>
                <a:gridCol w="1845773"/>
                <a:gridCol w="1900061"/>
                <a:gridCol w="1737199"/>
              </a:tblGrid>
              <a:tr h="1164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Spektaklio pavadinimas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Gautos pajamos (Eur)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Parodytų spektaklių skaičius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Vieno spektaklio vid. pajamos (Eur)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77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**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Skruzdėlė atsiskyrėlė“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1392,5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573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Ką Jūs iš manęs padarėt“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3268,5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4961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**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Sniego karalienė“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2183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4961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„Saulės 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spindulėlis“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4961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Princesė </a:t>
                      </a:r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Strazdanėlė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1666,5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20618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Mažojo automobiliuko nuotykiai“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4210,5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Trys lokiai“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1207,5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195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„Žuvėjėlis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1877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811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 Muzikinė 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komedija „Lietuviški perdainavimai“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7993,5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195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Anderseno sapnas“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810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Beketo bliuzas“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974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IŠ </a:t>
                      </a:r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VISO: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25260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6943">
                <a:tc gridSpan="4">
                  <a:txBody>
                    <a:bodyPr/>
                    <a:lstStyle/>
                    <a:p>
                      <a:pPr algn="l" fontAlgn="b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* Premjerinis spektaklis            ** Atnaujintas</a:t>
                      </a:r>
                      <a:r>
                        <a:rPr lang="lt-LT" sz="16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spektaklis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lt-L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lt-L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lt-L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 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SALĖS UŽIMTUMAS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98024"/>
              </p:ext>
            </p:extLst>
          </p:nvPr>
        </p:nvGraphicFramePr>
        <p:xfrm>
          <a:off x="926592" y="1706875"/>
          <a:ext cx="10607040" cy="4608582"/>
        </p:xfrm>
        <a:graphic>
          <a:graphicData uri="http://schemas.openxmlformats.org/drawingml/2006/table">
            <a:tbl>
              <a:tblPr/>
              <a:tblGrid>
                <a:gridCol w="5803392"/>
                <a:gridCol w="1696101"/>
                <a:gridCol w="1514734"/>
                <a:gridCol w="1592813"/>
              </a:tblGrid>
              <a:tr h="653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Rodiklis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Pokytis 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66864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lt-LT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Salės vietų skaičius – 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15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Turimų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repertuarinių spektaklių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Nauji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lt-L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Suvaidinta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spektaklių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Vidutiniškai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mėnesį įvyko spektaklių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Vidutiniškai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savaitę įvyko spektaklių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3,85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Gastrolės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šalyje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Gastrolės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užsienyje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-85,7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Žiūrovų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6643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8116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22,2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Vidutiniškai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mėnesį apsilankė žiūrovų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603,9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+mn-lt"/>
                        </a:rPr>
                        <a:t>811,6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Vidutiniškai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savaitę apsilankė žiūrovų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151,0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201,9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+mn-lt"/>
                        </a:rPr>
                        <a:t>33,7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Vidutiniškai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metus apsilankė proc. panevėžiečių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9,15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Vidutinis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salės užimtumas spektaklio metu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-4,9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 VEIKLA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205906"/>
              </p:ext>
            </p:extLst>
          </p:nvPr>
        </p:nvGraphicFramePr>
        <p:xfrm>
          <a:off x="979715" y="2640564"/>
          <a:ext cx="5878285" cy="2551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935"/>
                <a:gridCol w="1087305"/>
                <a:gridCol w="1110343"/>
                <a:gridCol w="1054359"/>
                <a:gridCol w="1110343"/>
              </a:tblGrid>
              <a:tr h="1212979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Edukacinės programos </a:t>
                      </a:r>
                      <a:endParaRPr lang="lt-LT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Edukacinių</a:t>
                      </a: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užsiėmimų </a:t>
                      </a:r>
                      <a:endParaRPr lang="lt-LT" sz="140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skaičius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Gautos </a:t>
                      </a:r>
                      <a:endParaRPr lang="lt-LT" sz="140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pajamos </a:t>
                      </a: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Eur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Lankytojai </a:t>
                      </a:r>
                      <a:endParaRPr lang="lt-LT" sz="140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 </a:t>
                      </a:r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bilietais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Lankytojai </a:t>
                      </a:r>
                      <a:endParaRPr lang="lt-LT" sz="140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be </a:t>
                      </a:r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bilietų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65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dirty="0">
                          <a:effectLst/>
                        </a:rPr>
                        <a:t>2016</a:t>
                      </a:r>
                      <a:endParaRPr lang="lt-LT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72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3822,5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3702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364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60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dirty="0">
                          <a:effectLst/>
                        </a:rPr>
                        <a:t>2017</a:t>
                      </a:r>
                      <a:endParaRPr lang="lt-LT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33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>
                          <a:effectLst/>
                        </a:rPr>
                        <a:t>3906</a:t>
                      </a:r>
                      <a:endParaRPr lang="lt-LT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1993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110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60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dirty="0">
                          <a:effectLst/>
                        </a:rPr>
                        <a:t>2018</a:t>
                      </a:r>
                      <a:endParaRPr lang="lt-LT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41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4507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1782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u="none" strike="noStrike" dirty="0">
                          <a:effectLst/>
                        </a:rPr>
                        <a:t>170</a:t>
                      </a:r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35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2017-2018 m.  pokytis</a:t>
                      </a:r>
                      <a:endParaRPr lang="lt-LT" sz="14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601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-211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lt-LT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838200" y="1778972"/>
            <a:ext cx="50400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70145"/>
              </p:ext>
            </p:extLst>
          </p:nvPr>
        </p:nvGraphicFramePr>
        <p:xfrm>
          <a:off x="8268478" y="2637414"/>
          <a:ext cx="2845967" cy="255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890"/>
                <a:gridCol w="1317077"/>
              </a:tblGrid>
              <a:tr h="1225711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1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Pramoginis traukinukas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Gautos </a:t>
                      </a:r>
                      <a:endParaRPr lang="lt-LT" sz="140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pajamos </a:t>
                      </a:r>
                    </a:p>
                    <a:p>
                      <a:pPr algn="ctr" fontAlgn="ctr"/>
                      <a:r>
                        <a:rPr lang="lt-LT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Eur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8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8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038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530"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265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2017-2018 </a:t>
                      </a:r>
                      <a:r>
                        <a:rPr lang="lt-LT" sz="14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</a:t>
                      </a:r>
                      <a:r>
                        <a:rPr lang="lt-LT" sz="14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4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pokytis</a:t>
                      </a:r>
                      <a:endParaRPr lang="lt-LT" sz="1400" b="1" i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-529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0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VEIKA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241971"/>
              </p:ext>
            </p:extLst>
          </p:nvPr>
        </p:nvGraphicFramePr>
        <p:xfrm>
          <a:off x="838199" y="1825624"/>
          <a:ext cx="10937033" cy="46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7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12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76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13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82904"/>
              </p:ext>
            </p:extLst>
          </p:nvPr>
        </p:nvGraphicFramePr>
        <p:xfrm>
          <a:off x="817984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2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071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2240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3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 VEIKLA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40260"/>
              </p:ext>
            </p:extLst>
          </p:nvPr>
        </p:nvGraphicFramePr>
        <p:xfrm>
          <a:off x="838200" y="17883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12389"/>
              </p:ext>
            </p:extLst>
          </p:nvPr>
        </p:nvGraphicFramePr>
        <p:xfrm>
          <a:off x="877824" y="1621536"/>
          <a:ext cx="10631424" cy="496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31456"/>
              </p:ext>
            </p:extLst>
          </p:nvPr>
        </p:nvGraphicFramePr>
        <p:xfrm>
          <a:off x="838199" y="1492897"/>
          <a:ext cx="10946363" cy="4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9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6008" y="401701"/>
            <a:ext cx="10515600" cy="1122299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UŽDIRBTOS PAJAMOS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29148"/>
              </p:ext>
            </p:extLst>
          </p:nvPr>
        </p:nvGraphicFramePr>
        <p:xfrm>
          <a:off x="826008" y="1450848"/>
          <a:ext cx="10753344" cy="462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11464"/>
              </p:ext>
            </p:extLst>
          </p:nvPr>
        </p:nvGraphicFramePr>
        <p:xfrm>
          <a:off x="826008" y="1450848"/>
          <a:ext cx="10865249" cy="490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4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6007" y="413893"/>
            <a:ext cx="11028535" cy="1183259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LANKYTOJŲ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SKAIČIAUS (SU BIBLIETAIS IR BE BILIETŲ) 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7638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0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SPEKTAKLIAI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503462"/>
              </p:ext>
            </p:extLst>
          </p:nvPr>
        </p:nvGraphicFramePr>
        <p:xfrm>
          <a:off x="1287624" y="1959429"/>
          <a:ext cx="10066176" cy="3433665"/>
        </p:xfrm>
        <a:graphic>
          <a:graphicData uri="http://schemas.openxmlformats.org/drawingml/2006/table">
            <a:tbl>
              <a:tblPr/>
              <a:tblGrid>
                <a:gridCol w="4729253"/>
                <a:gridCol w="1796588"/>
                <a:gridCol w="1849429"/>
                <a:gridCol w="1690906"/>
              </a:tblGrid>
              <a:tr h="508833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2280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  Repertuarinių spektaklių</a:t>
                      </a:r>
                      <a:r>
                        <a:rPr lang="lt-LT" sz="1800" b="1" i="1" u="none" strike="noStrike" baseline="0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skaičius</a:t>
                      </a:r>
                      <a:endParaRPr lang="lt-LT" sz="1800" b="1" i="1" u="none" strike="noStrike" dirty="0">
                        <a:solidFill>
                          <a:srgbClr val="20386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8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  Premjerinių spektaklių</a:t>
                      </a:r>
                      <a:r>
                        <a:rPr lang="lt-LT" sz="1800" b="1" i="1" u="none" strike="noStrike" baseline="0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skaičius</a:t>
                      </a:r>
                      <a:endParaRPr lang="lt-LT" sz="1800" b="1" i="1" u="none" strike="noStrike" dirty="0">
                        <a:solidFill>
                          <a:srgbClr val="20386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44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  Parodytų </a:t>
                      </a:r>
                      <a:r>
                        <a:rPr lang="lt-LT" sz="1800" b="1" i="1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teatre spektaklių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9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800" b="1" i="1" u="none" strike="noStrike" dirty="0" smtClean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   Gastrolinių </a:t>
                      </a:r>
                      <a:r>
                        <a:rPr lang="lt-LT" sz="1800" b="1" i="1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spektaklių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42392"/>
          </a:xfrm>
        </p:spPr>
        <p:txBody>
          <a:bodyPr>
            <a:no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Lėlių vežimo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POPULIARIAUSI SPEKTAKLIAI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02208" y="1480485"/>
            <a:ext cx="10515600" cy="389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altLang="lt-LT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</a:t>
            </a:r>
            <a:r>
              <a:rPr lang="lt-LT" altLang="lt-LT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VIENO SPEKTAKLIO VID. ŽIŪROVŲ </a:t>
            </a:r>
            <a:r>
              <a:rPr lang="lt-LT" altLang="lt-LT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SKAIČIŲ</a:t>
            </a:r>
            <a:r>
              <a:rPr lang="en-GB" altLang="lt-LT" sz="17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(teatre)</a:t>
            </a:r>
            <a:endParaRPr lang="lt-LT" altLang="lt-LT" sz="17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lt-LT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67882"/>
              </p:ext>
            </p:extLst>
          </p:nvPr>
        </p:nvGraphicFramePr>
        <p:xfrm>
          <a:off x="914401" y="1773432"/>
          <a:ext cx="10521695" cy="4424109"/>
        </p:xfrm>
        <a:graphic>
          <a:graphicData uri="http://schemas.openxmlformats.org/drawingml/2006/table">
            <a:tbl>
              <a:tblPr/>
              <a:tblGrid>
                <a:gridCol w="5103844"/>
                <a:gridCol w="1380931"/>
                <a:gridCol w="1427583"/>
                <a:gridCol w="1464906"/>
                <a:gridCol w="1144431"/>
              </a:tblGrid>
              <a:tr h="110514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Spektaklio pavadinimas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Parodytų teatre spektaklių skaičius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3" marR="8463" marT="84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Žiūrovų skaičius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3" marR="8463" marT="84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Vieno spektaklio vid. žiūrovų skaičius</a:t>
                      </a:r>
                      <a:endParaRPr lang="lt-LT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3" marR="8463" marT="84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Salės užimtumas proc.</a:t>
                      </a:r>
                    </a:p>
                    <a:p>
                      <a:pPr algn="ctr" rtl="0" fontAlgn="ctr"/>
                      <a:r>
                        <a:rPr lang="lt-LT" sz="1400" b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(91 vieta)</a:t>
                      </a:r>
                      <a:endParaRPr lang="lt-LT" sz="1400" b="1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3" marR="8463" marT="846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52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Anderseno sapnas“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42596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Beketo bliuzas“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42596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Trys lokiai“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3265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Mažojo automobiliuko nuotykiai“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05274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**  „</a:t>
                      </a:r>
                      <a:r>
                        <a:rPr lang="lt-L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Skruzdėlė atsiskyrėlė“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51926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*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Ką Jūs iš manęs padarėt“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265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**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Sniego karalienė“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266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Saulės spindulėlis“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926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Princesė </a:t>
                      </a:r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Strazdanėlė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96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*     Muzikinė 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komedija „Lietuviški perdainavimai“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274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„</a:t>
                      </a:r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Žuvėjėlis“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274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IŠ VISO: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8116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05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lt-L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* Premjerinis spektaklis            ** Atnaujintas</a:t>
                      </a:r>
                      <a:r>
                        <a:rPr lang="lt-LT" sz="16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spektaklis</a:t>
                      </a:r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t-L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7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16815</TotalTime>
  <Words>541</Words>
  <Application>Microsoft Office PowerPoint</Application>
  <PresentationFormat>Plačiaekranė</PresentationFormat>
  <Paragraphs>253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„Office“ tema</vt:lpstr>
      <vt:lpstr>2018 M. PANEVĖŽIO LĖLIŲ VEŽIMO TEATRO VEIKLA</vt:lpstr>
      <vt:lpstr>Lėlių vežimo teatras VEIKLOS REZULTATŲ POKYTIS  2014-2018 m.</vt:lpstr>
      <vt:lpstr>Lėlių vežimo teatras SEZONIŠKUMO ĮTAKA VEIKLAI  2018 m. I-IV ketv.</vt:lpstr>
      <vt:lpstr>Lėlių vežimo teatras VEIKLOS REZULTATŲ POKYTIS (proc.) 2017-2018 m.</vt:lpstr>
      <vt:lpstr>Lėlių vežimo teatras TEATRO VEIKLA PAGAL SRITIS (proc.) 2018 m.</vt:lpstr>
      <vt:lpstr>Lėlių vežimo teatras UŽDIRBTOS PAJAMOS PAGAL SRITIS (proc.) 2018 m.</vt:lpstr>
      <vt:lpstr>Lėlių vežimo teatras LANKYTOJŲ SKAIČIAUS (SU BIBLIETAIS IR BE BILIETŲ)  POKYTIS (proc.) 2014-2018 m.</vt:lpstr>
      <vt:lpstr>Lėlių vežimo teatras SPEKTAKLIAI  2017-2018 m.</vt:lpstr>
      <vt:lpstr>Lėlių vežimo teatras POPULIARIAUSI SPEKTAKLIAI 2018 m.</vt:lpstr>
      <vt:lpstr>Lėlių vežimo teatras POPULIARIAUSI SPEKTAKLIAI 2018 m.</vt:lpstr>
      <vt:lpstr>Lėlių vežimo teatras  SALĖS UŽIMTUMAS 2017-2018 m.</vt:lpstr>
      <vt:lpstr>Lėlių vežimo teatras  KITA VEIKLA 2016-2018 m.</vt:lpstr>
      <vt:lpstr>Lėlių vežimo teatras PROJEKTINĖ VEIKA 2014-2018 m. 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703</cp:revision>
  <cp:lastPrinted>2019-02-05T09:29:59Z</cp:lastPrinted>
  <dcterms:created xsi:type="dcterms:W3CDTF">2015-01-27T06:14:45Z</dcterms:created>
  <dcterms:modified xsi:type="dcterms:W3CDTF">2019-02-06T13:59:00Z</dcterms:modified>
</cp:coreProperties>
</file>