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3" r:id="rId2"/>
    <p:sldId id="292" r:id="rId3"/>
    <p:sldId id="290" r:id="rId4"/>
    <p:sldId id="300" r:id="rId5"/>
    <p:sldId id="296" r:id="rId6"/>
    <p:sldId id="289" r:id="rId7"/>
    <p:sldId id="380" r:id="rId8"/>
    <p:sldId id="299" r:id="rId9"/>
    <p:sldId id="407" r:id="rId10"/>
    <p:sldId id="385" r:id="rId11"/>
    <p:sldId id="386" r:id="rId12"/>
    <p:sldId id="312" r:id="rId13"/>
    <p:sldId id="313" r:id="rId14"/>
    <p:sldId id="406" r:id="rId15"/>
    <p:sldId id="408" r:id="rId16"/>
    <p:sldId id="401" r:id="rId17"/>
    <p:sldId id="402" r:id="rId18"/>
    <p:sldId id="410" r:id="rId19"/>
    <p:sldId id="405" r:id="rId20"/>
    <p:sldId id="304" r:id="rId21"/>
    <p:sldId id="411" r:id="rId22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598C4E47-5946-46DB-B003-F0F983D0FBBE}">
          <p14:sldIdLst>
            <p14:sldId id="293"/>
            <p14:sldId id="292"/>
            <p14:sldId id="290"/>
            <p14:sldId id="300"/>
            <p14:sldId id="296"/>
            <p14:sldId id="289"/>
            <p14:sldId id="380"/>
            <p14:sldId id="299"/>
            <p14:sldId id="407"/>
            <p14:sldId id="385"/>
            <p14:sldId id="386"/>
            <p14:sldId id="312"/>
            <p14:sldId id="313"/>
            <p14:sldId id="406"/>
            <p14:sldId id="408"/>
            <p14:sldId id="401"/>
            <p14:sldId id="402"/>
            <p14:sldId id="410"/>
            <p14:sldId id="405"/>
            <p14:sldId id="304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F5FCF"/>
    <a:srgbClr val="000000"/>
    <a:srgbClr val="FFC715"/>
    <a:srgbClr val="D60093"/>
    <a:srgbClr val="CCFF66"/>
    <a:srgbClr val="FF9933"/>
    <a:srgbClr val="CC9900"/>
    <a:srgbClr val="FFCC99"/>
    <a:srgbClr val="E6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3_DG_2018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4_&#302;staig&#371;%20veiklos%20ataskaitos\3_DG_2014_1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3_DG_2018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anguole2\Desktop\1_%20VEIKLOS%20ATASKAITOS\2018\3_DG_2018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Danguole2\Desktop\1_%20VEIKLOS%20ATASKAITOS\2018\3_DG_2018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Danguole2\Desktop\1_%20VEIKLOS%20ATASKAITOS\2018\3_DG_2018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Danguole2\Desktop\1_%20VEIKLOS%20ATASKAITOS\2018\3_DG_2018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Danguole2\Desktop\1_%20VEIKLOS%20ATASKAITOS\2018\3_DG_2018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2018_Projektin&#279;%20veikla_2019-02-05.xls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3_DG_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3_DG_201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3_DG_2018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4_&#302;staig&#371;%20veiklos%20ataskaitos\3_DG_2014_1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3_DG_2018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anguole2\Desktop\1_%20VEIKLOS%20ATASKAITOS\2014_&#302;staig&#371;%20veiklos%20ataskaitos\3_DG_2014_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3_DG_2018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342348510783975E-2"/>
          <c:y val="3.7942352444236695E-2"/>
          <c:w val="0.92878808627182474"/>
          <c:h val="0.73655896186414382"/>
        </c:manualLayout>
      </c:layout>
      <c:lineChart>
        <c:grouping val="standard"/>
        <c:varyColors val="0"/>
        <c:ser>
          <c:idx val="0"/>
          <c:order val="0"/>
          <c:tx>
            <c:strRef>
              <c:f>DG_2018!$H$21</c:f>
              <c:strCache>
                <c:ptCount val="1"/>
                <c:pt idx="0">
                  <c:v>Renginių skaičius</c:v>
                </c:pt>
              </c:strCache>
            </c:strRef>
          </c:tx>
          <c:spPr>
            <a:ln w="38100" cap="rnd">
              <a:solidFill>
                <a:srgbClr val="5B9BD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4472C4">
                  <a:lumMod val="75000"/>
                </a:srgbClr>
              </a:solidFill>
              <a:ln w="9525">
                <a:solidFill>
                  <a:srgbClr val="4472C4">
                    <a:lumMod val="75000"/>
                  </a:srgbClr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DG_2018!$I$20:$M$20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DG_2018!$I$21:$M$21</c:f>
              <c:numCache>
                <c:formatCode>General</c:formatCode>
                <c:ptCount val="5"/>
                <c:pt idx="0">
                  <c:v>470</c:v>
                </c:pt>
                <c:pt idx="1">
                  <c:v>467</c:v>
                </c:pt>
                <c:pt idx="2">
                  <c:v>493</c:v>
                </c:pt>
                <c:pt idx="3">
                  <c:v>444</c:v>
                </c:pt>
                <c:pt idx="4">
                  <c:v>408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DG_2018!$H$22</c:f>
              <c:strCache>
                <c:ptCount val="1"/>
                <c:pt idx="0">
                  <c:v>Pajamos Eur</c:v>
                </c:pt>
              </c:strCache>
            </c:strRef>
          </c:tx>
          <c:spPr>
            <a:ln w="38100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ED7D31">
                  <a:lumMod val="75000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DG_2018!$I$20:$M$20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DG_2018!$I$22:$M$22</c:f>
              <c:numCache>
                <c:formatCode>0.0</c:formatCode>
                <c:ptCount val="5"/>
                <c:pt idx="0">
                  <c:v>5549.6987951807232</c:v>
                </c:pt>
                <c:pt idx="1">
                  <c:v>6433.84</c:v>
                </c:pt>
                <c:pt idx="2">
                  <c:v>8668.5499999999993</c:v>
                </c:pt>
                <c:pt idx="3">
                  <c:v>8245.35</c:v>
                </c:pt>
                <c:pt idx="4" formatCode="General">
                  <c:v>9233.32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DG_2018!$H$23</c:f>
              <c:strCache>
                <c:ptCount val="1"/>
                <c:pt idx="0">
                  <c:v>Renginių lankytojų skaičius </c:v>
                </c:pt>
              </c:strCache>
            </c:strRef>
          </c:tx>
          <c:spPr>
            <a:ln w="3810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70AD47">
                  <a:lumMod val="50000"/>
                </a:srgbClr>
              </a:solidFill>
              <a:ln w="9525">
                <a:solidFill>
                  <a:srgbClr val="70AD47">
                    <a:lumMod val="50000"/>
                  </a:srgb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3499467457872113E-2"/>
                  <c:y val="-3.8073576449358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DG_2018!$I$20:$M$20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DG_2018!$I$23:$M$23</c:f>
              <c:numCache>
                <c:formatCode>General</c:formatCode>
                <c:ptCount val="5"/>
                <c:pt idx="0">
                  <c:v>13741</c:v>
                </c:pt>
                <c:pt idx="1">
                  <c:v>12213</c:v>
                </c:pt>
                <c:pt idx="2">
                  <c:v>14787</c:v>
                </c:pt>
                <c:pt idx="3">
                  <c:v>14930</c:v>
                </c:pt>
                <c:pt idx="4">
                  <c:v>13797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7030608"/>
        <c:axId val="1197021904"/>
      </c:lineChart>
      <c:catAx>
        <c:axId val="119703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197021904"/>
        <c:crosses val="autoZero"/>
        <c:auto val="1"/>
        <c:lblAlgn val="ctr"/>
        <c:lblOffset val="100"/>
        <c:noMultiLvlLbl val="0"/>
      </c:catAx>
      <c:valAx>
        <c:axId val="119702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197030608"/>
        <c:crosses val="autoZero"/>
        <c:crossBetween val="between"/>
      </c:valAx>
      <c:spPr>
        <a:solidFill>
          <a:srgbClr val="FFFFCC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342592592592592E-2"/>
          <c:w val="1"/>
          <c:h val="0.770618140902867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2662041780093473E-2"/>
          <c:y val="0.78570687539797168"/>
          <c:w val="0.77576277150138839"/>
          <c:h val="0.21429312460202829"/>
        </c:manualLayout>
      </c:layout>
      <c:overlay val="0"/>
      <c:spPr>
        <a:noFill/>
        <a:ln>
          <a:noFill/>
        </a:ln>
        <a:effectLst>
          <a:glow rad="127000">
            <a:srgbClr val="CCFFFF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342592592592592E-2"/>
          <c:w val="1"/>
          <c:h val="0.7593475909107243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5B9BD5">
                    <a:lumMod val="75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ED7D31">
                    <a:lumMod val="75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70AD47"/>
              </a:solidFill>
              <a:ln w="25400">
                <a:solidFill>
                  <a:srgbClr val="70AD47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DG_2018!$AL$6:$AL$10</c:f>
              <c:strCache>
                <c:ptCount val="5"/>
                <c:pt idx="0">
                  <c:v>Parodos</c:v>
                </c:pt>
                <c:pt idx="1">
                  <c:v>Edukacinės kūrybinės programos</c:v>
                </c:pt>
                <c:pt idx="2">
                  <c:v>Edukacinės pažintinės programos</c:v>
                </c:pt>
                <c:pt idx="3">
                  <c:v>Galerijos organizuojami renginiai</c:v>
                </c:pt>
                <c:pt idx="4">
                  <c:v>Paslaugos Lietuvos nacionalinei filharmonijai, kitoms organizacijoms ir atlikėjams pagal bendradarbiavimo sutartį</c:v>
                </c:pt>
              </c:strCache>
            </c:strRef>
          </c:cat>
          <c:val>
            <c:numRef>
              <c:f>DG_2018!$AM$6:$AM$10</c:f>
              <c:numCache>
                <c:formatCode>0.0</c:formatCode>
                <c:ptCount val="5"/>
                <c:pt idx="0">
                  <c:v>39.305646154961224</c:v>
                </c:pt>
                <c:pt idx="1">
                  <c:v>12.502717982170036</c:v>
                </c:pt>
                <c:pt idx="2">
                  <c:v>13.415959991302456</c:v>
                </c:pt>
                <c:pt idx="3">
                  <c:v>30.484888019134594</c:v>
                </c:pt>
                <c:pt idx="4">
                  <c:v>4.2907878524316878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2662111450944665E-2"/>
          <c:y val="0.66545301009998414"/>
          <c:w val="0.77775976141815595"/>
          <c:h val="0.3345469899000158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582544029822359E-2"/>
          <c:y val="1.7511854974263087E-2"/>
          <c:w val="0.9239503214272129"/>
          <c:h val="0.73127070340203415"/>
        </c:manualLayout>
      </c:layout>
      <c:lineChart>
        <c:grouping val="standard"/>
        <c:varyColors val="0"/>
        <c:ser>
          <c:idx val="0"/>
          <c:order val="0"/>
          <c:tx>
            <c:strRef>
              <c:f>Parodos!$C$137:$C$138</c:f>
              <c:strCache>
                <c:ptCount val="2"/>
                <c:pt idx="0">
                  <c:v>Su bilietais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Parodos!$B$139:$B$142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Parodos!$C$139:$C$142</c:f>
              <c:numCache>
                <c:formatCode>0</c:formatCode>
                <c:ptCount val="4"/>
                <c:pt idx="0">
                  <c:v>28.14214361745681</c:v>
                </c:pt>
                <c:pt idx="1">
                  <c:v>82.656190111153705</c:v>
                </c:pt>
                <c:pt idx="2">
                  <c:v>72.265349329569517</c:v>
                </c:pt>
                <c:pt idx="3">
                  <c:v>58.768209478148627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Parodos!$D$137:$D$138</c:f>
              <c:strCache>
                <c:ptCount val="2"/>
                <c:pt idx="0">
                  <c:v>Be bilietų </c:v>
                </c:pt>
              </c:strCache>
            </c:strRef>
          </c:tx>
          <c:spPr>
            <a:ln w="3810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ED7D31">
                  <a:lumMod val="75000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Parodos!$B$139:$B$142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Parodos!$D$139:$D$142</c:f>
              <c:numCache>
                <c:formatCode>0</c:formatCode>
                <c:ptCount val="4"/>
                <c:pt idx="0">
                  <c:v>71.85785638254319</c:v>
                </c:pt>
                <c:pt idx="1">
                  <c:v>17.343809888846302</c:v>
                </c:pt>
                <c:pt idx="2">
                  <c:v>27.734650670430486</c:v>
                </c:pt>
                <c:pt idx="3">
                  <c:v>41.231790521851373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925360"/>
        <c:axId val="1384919376"/>
      </c:lineChart>
      <c:catAx>
        <c:axId val="138492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919376"/>
        <c:crosses val="autoZero"/>
        <c:auto val="1"/>
        <c:lblAlgn val="ctr"/>
        <c:lblOffset val="100"/>
        <c:noMultiLvlLbl val="0"/>
      </c:catAx>
      <c:valAx>
        <c:axId val="138491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925360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027501997033"/>
          <c:y val="0.91559584661085858"/>
          <c:w val="0.41104644528129636"/>
          <c:h val="6.6892298414878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50259236802986E-2"/>
          <c:y val="3.665247763939132E-2"/>
          <c:w val="0.92774913260767"/>
          <c:h val="0.68243567742768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Lapas3!$C$8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Lapas3!$D$7:$H$7</c:f>
              <c:strCache>
                <c:ptCount val="5"/>
                <c:pt idx="0">
                  <c:v>Renginių skaičius</c:v>
                </c:pt>
                <c:pt idx="1">
                  <c:v>Uždirbtos pajamos Eur</c:v>
                </c:pt>
                <c:pt idx="2">
                  <c:v>Lankytojai su bilietais</c:v>
                </c:pt>
                <c:pt idx="3">
                  <c:v>Lankytojai be bilietų</c:v>
                </c:pt>
                <c:pt idx="4">
                  <c:v>Lankytojai iš viso</c:v>
                </c:pt>
              </c:strCache>
            </c:strRef>
          </c:cat>
          <c:val>
            <c:numRef>
              <c:f>Lapas3!$D$8:$H$8</c:f>
              <c:numCache>
                <c:formatCode>0</c:formatCode>
                <c:ptCount val="5"/>
                <c:pt idx="0" formatCode="General">
                  <c:v>116</c:v>
                </c:pt>
                <c:pt idx="1">
                  <c:v>1712.91</c:v>
                </c:pt>
                <c:pt idx="2" formatCode="General">
                  <c:v>1685</c:v>
                </c:pt>
                <c:pt idx="3" formatCode="General">
                  <c:v>305</c:v>
                </c:pt>
                <c:pt idx="4" formatCode="General">
                  <c:v>1990</c:v>
                </c:pt>
              </c:numCache>
            </c:numRef>
          </c:val>
        </c:ser>
        <c:ser>
          <c:idx val="1"/>
          <c:order val="1"/>
          <c:tx>
            <c:strRef>
              <c:f>Lapas3!$C$9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Lapas3!$D$7:$H$7</c:f>
              <c:strCache>
                <c:ptCount val="5"/>
                <c:pt idx="0">
                  <c:v>Renginių skaičius</c:v>
                </c:pt>
                <c:pt idx="1">
                  <c:v>Uždirbtos pajamos Eur</c:v>
                </c:pt>
                <c:pt idx="2">
                  <c:v>Lankytojai su bilietais</c:v>
                </c:pt>
                <c:pt idx="3">
                  <c:v>Lankytojai be bilietų</c:v>
                </c:pt>
                <c:pt idx="4">
                  <c:v>Lankytojai iš viso</c:v>
                </c:pt>
              </c:strCache>
            </c:strRef>
          </c:cat>
          <c:val>
            <c:numRef>
              <c:f>Lapas3!$D$9:$H$9</c:f>
              <c:numCache>
                <c:formatCode>General</c:formatCode>
                <c:ptCount val="5"/>
                <c:pt idx="0">
                  <c:v>126</c:v>
                </c:pt>
                <c:pt idx="1">
                  <c:v>1795</c:v>
                </c:pt>
                <c:pt idx="2">
                  <c:v>1629</c:v>
                </c:pt>
                <c:pt idx="3">
                  <c:v>367</c:v>
                </c:pt>
                <c:pt idx="4">
                  <c:v>1996</c:v>
                </c:pt>
              </c:numCache>
            </c:numRef>
          </c:val>
        </c:ser>
        <c:ser>
          <c:idx val="2"/>
          <c:order val="2"/>
          <c:tx>
            <c:strRef>
              <c:f>Lapas3!$C$10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Lapas3!$D$7:$H$7</c:f>
              <c:strCache>
                <c:ptCount val="5"/>
                <c:pt idx="0">
                  <c:v>Renginių skaičius</c:v>
                </c:pt>
                <c:pt idx="1">
                  <c:v>Uždirbtos pajamos Eur</c:v>
                </c:pt>
                <c:pt idx="2">
                  <c:v>Lankytojai su bilietais</c:v>
                </c:pt>
                <c:pt idx="3">
                  <c:v>Lankytojai be bilietų</c:v>
                </c:pt>
                <c:pt idx="4">
                  <c:v>Lankytojai iš viso</c:v>
                </c:pt>
              </c:strCache>
            </c:strRef>
          </c:cat>
          <c:val>
            <c:numRef>
              <c:f>Lapas3!$D$10:$H$10</c:f>
              <c:numCache>
                <c:formatCode>General</c:formatCode>
                <c:ptCount val="5"/>
                <c:pt idx="0">
                  <c:v>118</c:v>
                </c:pt>
                <c:pt idx="1">
                  <c:v>2276</c:v>
                </c:pt>
                <c:pt idx="2">
                  <c:v>1640</c:v>
                </c:pt>
                <c:pt idx="3">
                  <c:v>454</c:v>
                </c:pt>
                <c:pt idx="4">
                  <c:v>2094</c:v>
                </c:pt>
              </c:numCache>
            </c:numRef>
          </c:val>
        </c:ser>
        <c:ser>
          <c:idx val="3"/>
          <c:order val="3"/>
          <c:tx>
            <c:strRef>
              <c:f>Lapas3!$C$11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Lapas3!$D$7:$H$7</c:f>
              <c:strCache>
                <c:ptCount val="5"/>
                <c:pt idx="0">
                  <c:v>Renginių skaičius</c:v>
                </c:pt>
                <c:pt idx="1">
                  <c:v>Uždirbtos pajamos Eur</c:v>
                </c:pt>
                <c:pt idx="2">
                  <c:v>Lankytojai su bilietais</c:v>
                </c:pt>
                <c:pt idx="3">
                  <c:v>Lankytojai be bilietų</c:v>
                </c:pt>
                <c:pt idx="4">
                  <c:v>Lankytojai iš viso</c:v>
                </c:pt>
              </c:strCache>
            </c:strRef>
          </c:cat>
          <c:val>
            <c:numRef>
              <c:f>Lapas3!$D$11:$H$11</c:f>
              <c:numCache>
                <c:formatCode>General</c:formatCode>
                <c:ptCount val="5"/>
                <c:pt idx="0">
                  <c:v>112</c:v>
                </c:pt>
                <c:pt idx="1">
                  <c:v>2058</c:v>
                </c:pt>
                <c:pt idx="2">
                  <c:v>1412</c:v>
                </c:pt>
                <c:pt idx="3">
                  <c:v>313</c:v>
                </c:pt>
                <c:pt idx="4">
                  <c:v>1725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915024"/>
        <c:axId val="1384923184"/>
      </c:barChart>
      <c:catAx>
        <c:axId val="138491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923184"/>
        <c:crosses val="autoZero"/>
        <c:auto val="1"/>
        <c:lblAlgn val="ctr"/>
        <c:lblOffset val="100"/>
        <c:noMultiLvlLbl val="0"/>
      </c:catAx>
      <c:valAx>
        <c:axId val="138492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915024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80113729818907"/>
          <c:y val="0.89701883834558349"/>
          <c:w val="0.54012444526223347"/>
          <c:h val="8.3262190632764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674331469435887E-2"/>
          <c:y val="3.9532897697214055E-2"/>
          <c:w val="0.94604064437597479"/>
          <c:h val="0.65078235705890919"/>
        </c:manualLayout>
      </c:layout>
      <c:lineChart>
        <c:grouping val="standard"/>
        <c:varyColors val="0"/>
        <c:ser>
          <c:idx val="0"/>
          <c:order val="0"/>
          <c:tx>
            <c:strRef>
              <c:f>Edukacija!$C$113:$C$114</c:f>
              <c:strCache>
                <c:ptCount val="2"/>
                <c:pt idx="0">
                  <c:v>Su bilietais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Edukacija!$B$115:$B$118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Edukacija!$C$115:$C$118</c:f>
              <c:numCache>
                <c:formatCode>0</c:formatCode>
                <c:ptCount val="4"/>
                <c:pt idx="0">
                  <c:v>84.673366834170849</c:v>
                </c:pt>
                <c:pt idx="1">
                  <c:v>81.613226452905806</c:v>
                </c:pt>
                <c:pt idx="2">
                  <c:v>78.176684146833395</c:v>
                </c:pt>
                <c:pt idx="3">
                  <c:v>81.85507246376811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Edukacija!$D$113:$D$114</c:f>
              <c:strCache>
                <c:ptCount val="2"/>
                <c:pt idx="0">
                  <c:v>Be bilietų 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Edukacija!$B$115:$B$118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Edukacija!$D$115:$D$118</c:f>
              <c:numCache>
                <c:formatCode>0</c:formatCode>
                <c:ptCount val="4"/>
                <c:pt idx="0">
                  <c:v>15.326633165829145</c:v>
                </c:pt>
                <c:pt idx="1">
                  <c:v>18.386773547094187</c:v>
                </c:pt>
                <c:pt idx="2">
                  <c:v>21.823315853166598</c:v>
                </c:pt>
                <c:pt idx="3">
                  <c:v>18.144927536231883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916656"/>
        <c:axId val="1384919920"/>
      </c:lineChart>
      <c:catAx>
        <c:axId val="138491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919920"/>
        <c:crosses val="autoZero"/>
        <c:auto val="1"/>
        <c:lblAlgn val="ctr"/>
        <c:lblOffset val="100"/>
        <c:noMultiLvlLbl val="0"/>
      </c:catAx>
      <c:valAx>
        <c:axId val="138491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916656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94744950359468"/>
          <c:y val="0.91559584661085858"/>
          <c:w val="0.33829824261097791"/>
          <c:h val="6.6892298414878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225236922023089E-2"/>
          <c:y val="3.8408741476868034E-2"/>
          <c:w val="0.92839480325042034"/>
          <c:h val="0.69958988044282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Lapas3!$C$42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Lapas3!$D$41:$H$41</c:f>
              <c:strCache>
                <c:ptCount val="5"/>
                <c:pt idx="0">
                  <c:v>Renginių skaičius</c:v>
                </c:pt>
                <c:pt idx="1">
                  <c:v>Uždirbtos pajamos Eur</c:v>
                </c:pt>
                <c:pt idx="2">
                  <c:v>Lankytojai su bilietais</c:v>
                </c:pt>
                <c:pt idx="3">
                  <c:v>Lankytojai be bilietų</c:v>
                </c:pt>
                <c:pt idx="4">
                  <c:v>Lankytojai iš viso</c:v>
                </c:pt>
              </c:strCache>
            </c:strRef>
          </c:cat>
          <c:val>
            <c:numRef>
              <c:f>Lapas3!$D$42:$H$42</c:f>
              <c:numCache>
                <c:formatCode>General</c:formatCode>
                <c:ptCount val="5"/>
                <c:pt idx="0">
                  <c:v>230</c:v>
                </c:pt>
                <c:pt idx="1">
                  <c:v>215.18</c:v>
                </c:pt>
                <c:pt idx="2">
                  <c:v>594</c:v>
                </c:pt>
                <c:pt idx="3">
                  <c:v>1371</c:v>
                </c:pt>
                <c:pt idx="4">
                  <c:v>1965</c:v>
                </c:pt>
              </c:numCache>
            </c:numRef>
          </c:val>
        </c:ser>
        <c:ser>
          <c:idx val="1"/>
          <c:order val="1"/>
          <c:tx>
            <c:strRef>
              <c:f>Lapas3!$C$43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Lapas3!$D$41:$H$41</c:f>
              <c:strCache>
                <c:ptCount val="5"/>
                <c:pt idx="0">
                  <c:v>Renginių skaičius</c:v>
                </c:pt>
                <c:pt idx="1">
                  <c:v>Uždirbtos pajamos Eur</c:v>
                </c:pt>
                <c:pt idx="2">
                  <c:v>Lankytojai su bilietais</c:v>
                </c:pt>
                <c:pt idx="3">
                  <c:v>Lankytojai be bilietų</c:v>
                </c:pt>
                <c:pt idx="4">
                  <c:v>Lankytojai iš viso</c:v>
                </c:pt>
              </c:strCache>
            </c:strRef>
          </c:cat>
          <c:val>
            <c:numRef>
              <c:f>Lapas3!$D$43:$H$43</c:f>
              <c:numCache>
                <c:formatCode>General</c:formatCode>
                <c:ptCount val="5"/>
                <c:pt idx="0">
                  <c:v>239</c:v>
                </c:pt>
                <c:pt idx="1">
                  <c:v>503.5</c:v>
                </c:pt>
                <c:pt idx="2">
                  <c:v>715</c:v>
                </c:pt>
                <c:pt idx="3">
                  <c:v>1104</c:v>
                </c:pt>
                <c:pt idx="4">
                  <c:v>1819</c:v>
                </c:pt>
              </c:numCache>
            </c:numRef>
          </c:val>
        </c:ser>
        <c:ser>
          <c:idx val="2"/>
          <c:order val="2"/>
          <c:tx>
            <c:strRef>
              <c:f>Lapas3!$C$44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Lapas3!$D$41:$H$41</c:f>
              <c:strCache>
                <c:ptCount val="5"/>
                <c:pt idx="0">
                  <c:v>Renginių skaičius</c:v>
                </c:pt>
                <c:pt idx="1">
                  <c:v>Uždirbtos pajamos Eur</c:v>
                </c:pt>
                <c:pt idx="2">
                  <c:v>Lankytojai su bilietais</c:v>
                </c:pt>
                <c:pt idx="3">
                  <c:v>Lankytojai be bilietų</c:v>
                </c:pt>
                <c:pt idx="4">
                  <c:v>Lankytojai iš viso</c:v>
                </c:pt>
              </c:strCache>
            </c:strRef>
          </c:cat>
          <c:val>
            <c:numRef>
              <c:f>Lapas3!$D$44:$H$44</c:f>
              <c:numCache>
                <c:formatCode>General</c:formatCode>
                <c:ptCount val="5"/>
                <c:pt idx="0">
                  <c:v>98</c:v>
                </c:pt>
                <c:pt idx="1">
                  <c:v>32</c:v>
                </c:pt>
                <c:pt idx="2">
                  <c:v>109</c:v>
                </c:pt>
                <c:pt idx="3">
                  <c:v>532</c:v>
                </c:pt>
                <c:pt idx="4">
                  <c:v>641</c:v>
                </c:pt>
              </c:numCache>
            </c:numRef>
          </c:val>
        </c:ser>
        <c:ser>
          <c:idx val="3"/>
          <c:order val="3"/>
          <c:tx>
            <c:strRef>
              <c:f>Lapas3!$C$45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F5FCF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Lapas3!$D$41:$H$41</c:f>
              <c:strCache>
                <c:ptCount val="5"/>
                <c:pt idx="0">
                  <c:v>Renginių skaičius</c:v>
                </c:pt>
                <c:pt idx="1">
                  <c:v>Uždirbtos pajamos Eur</c:v>
                </c:pt>
                <c:pt idx="2">
                  <c:v>Lankytojai su bilietais</c:v>
                </c:pt>
                <c:pt idx="3">
                  <c:v>Lankytojai be bilietų</c:v>
                </c:pt>
                <c:pt idx="4">
                  <c:v>Lankytojai iš viso</c:v>
                </c:pt>
              </c:strCache>
            </c:strRef>
          </c:cat>
          <c:val>
            <c:numRef>
              <c:f>Lapas3!$D$45:$H$45</c:f>
              <c:numCache>
                <c:formatCode>General</c:formatCode>
                <c:ptCount val="5"/>
                <c:pt idx="0">
                  <c:v>138</c:v>
                </c:pt>
                <c:pt idx="1">
                  <c:v>198</c:v>
                </c:pt>
                <c:pt idx="2">
                  <c:v>250</c:v>
                </c:pt>
                <c:pt idx="3">
                  <c:v>1601</c:v>
                </c:pt>
                <c:pt idx="4">
                  <c:v>1851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928080"/>
        <c:axId val="1384920464"/>
      </c:barChart>
      <c:catAx>
        <c:axId val="138492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920464"/>
        <c:crosses val="autoZero"/>
        <c:auto val="1"/>
        <c:lblAlgn val="ctr"/>
        <c:lblOffset val="100"/>
        <c:noMultiLvlLbl val="0"/>
      </c:catAx>
      <c:valAx>
        <c:axId val="138492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928080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08090996752419"/>
          <c:y val="0.90481985943228016"/>
          <c:w val="0.37956905993953827"/>
          <c:h val="7.055315695629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040016737038303E-2"/>
          <c:y val="2.9186424957105148E-2"/>
          <c:w val="0.95225950017117422"/>
          <c:h val="0.69332835095779732"/>
        </c:manualLayout>
      </c:layout>
      <c:lineChart>
        <c:grouping val="standard"/>
        <c:varyColors val="0"/>
        <c:ser>
          <c:idx val="0"/>
          <c:order val="0"/>
          <c:tx>
            <c:strRef>
              <c:f>Edukacija!$C$127:$C$128</c:f>
              <c:strCache>
                <c:ptCount val="2"/>
                <c:pt idx="0">
                  <c:v>Su bilietais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Edukacija!$B$129:$B$132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Edukacija!$C$129:$C$132</c:f>
              <c:numCache>
                <c:formatCode>0</c:formatCode>
                <c:ptCount val="4"/>
                <c:pt idx="0">
                  <c:v>9.1458390552046147</c:v>
                </c:pt>
                <c:pt idx="1">
                  <c:v>39.307311709730619</c:v>
                </c:pt>
                <c:pt idx="2">
                  <c:v>17.004680187207487</c:v>
                </c:pt>
                <c:pt idx="3">
                  <c:v>13.50621285791464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Edukacija!$D$127:$D$128</c:f>
              <c:strCache>
                <c:ptCount val="2"/>
                <c:pt idx="0">
                  <c:v>Be bilietų 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Edukacija!$B$129:$B$132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Edukacija!$D$129:$D$132</c:f>
              <c:numCache>
                <c:formatCode>0</c:formatCode>
                <c:ptCount val="4"/>
                <c:pt idx="0">
                  <c:v>90.854160944795382</c:v>
                </c:pt>
                <c:pt idx="1">
                  <c:v>60.692688290269381</c:v>
                </c:pt>
                <c:pt idx="2">
                  <c:v>82.995319812792516</c:v>
                </c:pt>
                <c:pt idx="3">
                  <c:v>86.493787142085353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926448"/>
        <c:axId val="1384914480"/>
      </c:lineChart>
      <c:catAx>
        <c:axId val="13849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914480"/>
        <c:crosses val="autoZero"/>
        <c:auto val="1"/>
        <c:lblAlgn val="ctr"/>
        <c:lblOffset val="100"/>
        <c:noMultiLvlLbl val="0"/>
      </c:catAx>
      <c:valAx>
        <c:axId val="138491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84926448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15793677964165"/>
          <c:y val="0.91559584661085858"/>
          <c:w val="0.35428316025714179"/>
          <c:h val="6.6892298414878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70AD47">
            <a:lumMod val="40000"/>
            <a:lumOff val="60000"/>
          </a:srgb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'Sheet1 (2)'!$A$97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(2)'!$B$94:$E$94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(2)'!$B$97:$E$97</c:f>
              <c:numCache>
                <c:formatCode>0.00</c:formatCode>
                <c:ptCount val="4"/>
                <c:pt idx="0" formatCode="General">
                  <c:v>13</c:v>
                </c:pt>
                <c:pt idx="1">
                  <c:v>45.788924930491191</c:v>
                </c:pt>
                <c:pt idx="2">
                  <c:v>18.854263206672844</c:v>
                </c:pt>
                <c:pt idx="3">
                  <c:v>26.934661723818351</c:v>
                </c:pt>
              </c:numCache>
            </c:numRef>
          </c:val>
        </c:ser>
        <c:ser>
          <c:idx val="1"/>
          <c:order val="1"/>
          <c:tx>
            <c:strRef>
              <c:f>'Sheet1 (2)'!$A$98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(2)'!$B$94:$E$94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(2)'!$B$98:$E$98</c:f>
              <c:numCache>
                <c:formatCode>0.0</c:formatCode>
                <c:ptCount val="4"/>
                <c:pt idx="0" formatCode="General">
                  <c:v>7</c:v>
                </c:pt>
                <c:pt idx="1">
                  <c:v>20.9</c:v>
                </c:pt>
                <c:pt idx="2" formatCode="0">
                  <c:v>3</c:v>
                </c:pt>
                <c:pt idx="3">
                  <c:v>17.899999999999999</c:v>
                </c:pt>
              </c:numCache>
            </c:numRef>
          </c:val>
        </c:ser>
        <c:ser>
          <c:idx val="2"/>
          <c:order val="2"/>
          <c:tx>
            <c:strRef>
              <c:f>'Sheet1 (2)'!$A$99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(2)'!$B$94:$E$94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(2)'!$B$99:$E$99</c:f>
              <c:numCache>
                <c:formatCode>0</c:formatCode>
                <c:ptCount val="4"/>
                <c:pt idx="0" formatCode="General">
                  <c:v>8</c:v>
                </c:pt>
                <c:pt idx="1">
                  <c:v>28.5</c:v>
                </c:pt>
                <c:pt idx="2" formatCode="General">
                  <c:v>7.5</c:v>
                </c:pt>
                <c:pt idx="3" formatCode="General">
                  <c:v>21</c:v>
                </c:pt>
              </c:numCache>
            </c:numRef>
          </c:val>
        </c:ser>
        <c:ser>
          <c:idx val="3"/>
          <c:order val="3"/>
          <c:tx>
            <c:strRef>
              <c:f>'Sheet1 (2)'!$A$100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(2)'!$B$94:$E$94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(2)'!$B$100:$E$100</c:f>
              <c:numCache>
                <c:formatCode>General</c:formatCode>
                <c:ptCount val="4"/>
                <c:pt idx="0">
                  <c:v>7</c:v>
                </c:pt>
                <c:pt idx="1">
                  <c:v>31</c:v>
                </c:pt>
                <c:pt idx="2">
                  <c:v>10</c:v>
                </c:pt>
                <c:pt idx="3">
                  <c:v>21</c:v>
                </c:pt>
              </c:numCache>
            </c:numRef>
          </c:val>
        </c:ser>
        <c:ser>
          <c:idx val="4"/>
          <c:order val="4"/>
          <c:tx>
            <c:strRef>
              <c:f>'Sheet1 (2)'!$A$101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'Sheet1 (2)'!$B$94:$E$94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(2)'!$B$101:$E$101</c:f>
              <c:numCache>
                <c:formatCode>General</c:formatCode>
                <c:ptCount val="4"/>
                <c:pt idx="0">
                  <c:v>6</c:v>
                </c:pt>
                <c:pt idx="1">
                  <c:v>27.1</c:v>
                </c:pt>
                <c:pt idx="2">
                  <c:v>15.2</c:v>
                </c:pt>
                <c:pt idx="3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4928624"/>
        <c:axId val="1384918832"/>
        <c:axId val="0"/>
      </c:bar3DChart>
      <c:catAx>
        <c:axId val="138492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384918832"/>
        <c:crosses val="autoZero"/>
        <c:auto val="1"/>
        <c:lblAlgn val="ctr"/>
        <c:lblOffset val="100"/>
        <c:noMultiLvlLbl val="0"/>
      </c:catAx>
      <c:valAx>
        <c:axId val="138491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3849286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7781362927460156"/>
          <c:y val="0.91296493170606374"/>
          <c:w val="0.64139497508463617"/>
          <c:h val="7.572869180826080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C000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IV_DG_2018!$Q$85</c:f>
              <c:strCache>
                <c:ptCount val="1"/>
                <c:pt idx="0">
                  <c:v> I ketv.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6096114274169774E-3"/>
                  <c:y val="-6.8051660210950391E-18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072085705627339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414417141125468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IV_DG_2018!$P$86:$P$88</c:f>
              <c:strCache>
                <c:ptCount val="3"/>
                <c:pt idx="0">
                  <c:v>Pajamos Eur</c:v>
                </c:pt>
                <c:pt idx="1">
                  <c:v>Renginių lankytojų skaičius (su bilietais)</c:v>
                </c:pt>
                <c:pt idx="2">
                  <c:v>Renginių lankytojų skaičius (be bilietų)</c:v>
                </c:pt>
              </c:strCache>
            </c:strRef>
          </c:cat>
          <c:val>
            <c:numRef>
              <c:f>IV_DG_2018!$Q$86:$Q$88</c:f>
              <c:numCache>
                <c:formatCode>General</c:formatCode>
                <c:ptCount val="3"/>
                <c:pt idx="0">
                  <c:v>5574.83</c:v>
                </c:pt>
                <c:pt idx="1">
                  <c:v>1577</c:v>
                </c:pt>
                <c:pt idx="2">
                  <c:v>3139</c:v>
                </c:pt>
              </c:numCache>
            </c:numRef>
          </c:val>
        </c:ser>
        <c:ser>
          <c:idx val="1"/>
          <c:order val="1"/>
          <c:tx>
            <c:strRef>
              <c:f>IV_DG_2018!$R$85</c:f>
              <c:strCache>
                <c:ptCount val="1"/>
                <c:pt idx="0">
                  <c:v>II ketv.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1526384506519047E-2"/>
                  <c:y val="-5.837284991421029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414417141125379E-2"/>
                  <c:y val="-5.4441328168760313E-17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064470358374287E-2"/>
                  <c:y val="-1.4593212478552628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IV_DG_2018!$P$86:$P$88</c:f>
              <c:strCache>
                <c:ptCount val="3"/>
                <c:pt idx="0">
                  <c:v>Pajamos Eur</c:v>
                </c:pt>
                <c:pt idx="1">
                  <c:v>Renginių lankytojų skaičius (su bilietais)</c:v>
                </c:pt>
                <c:pt idx="2">
                  <c:v>Renginių lankytojų skaičius (be bilietų)</c:v>
                </c:pt>
              </c:strCache>
            </c:strRef>
          </c:cat>
          <c:val>
            <c:numRef>
              <c:f>IV_DG_2018!$R$86:$R$88</c:f>
              <c:numCache>
                <c:formatCode>General</c:formatCode>
                <c:ptCount val="3"/>
                <c:pt idx="0">
                  <c:v>1439.74</c:v>
                </c:pt>
                <c:pt idx="1">
                  <c:v>1419</c:v>
                </c:pt>
                <c:pt idx="2">
                  <c:v>2564</c:v>
                </c:pt>
              </c:numCache>
            </c:numRef>
          </c:val>
        </c:ser>
        <c:ser>
          <c:idx val="2"/>
          <c:order val="2"/>
          <c:tx>
            <c:strRef>
              <c:f>IV_DG_2018!$S$85</c:f>
              <c:strCache>
                <c:ptCount val="1"/>
                <c:pt idx="0">
                  <c:v>III ketv.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769193224750991E-2"/>
                  <c:y val="-5.837284991421029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072085705627339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869308458829079E-2"/>
                  <c:y val="-2.918642495710461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IV_DG_2018!$P$86:$P$88</c:f>
              <c:strCache>
                <c:ptCount val="3"/>
                <c:pt idx="0">
                  <c:v>Pajamos Eur</c:v>
                </c:pt>
                <c:pt idx="1">
                  <c:v>Renginių lankytojų skaičius (su bilietais)</c:v>
                </c:pt>
                <c:pt idx="2">
                  <c:v>Renginių lankytojų skaičius (be bilietų)</c:v>
                </c:pt>
              </c:strCache>
            </c:strRef>
          </c:cat>
          <c:val>
            <c:numRef>
              <c:f>IV_DG_2018!$S$86:$S$88</c:f>
              <c:numCache>
                <c:formatCode>General</c:formatCode>
                <c:ptCount val="3"/>
                <c:pt idx="0">
                  <c:v>802.5</c:v>
                </c:pt>
                <c:pt idx="1">
                  <c:v>762</c:v>
                </c:pt>
                <c:pt idx="2">
                  <c:v>1895</c:v>
                </c:pt>
              </c:numCache>
            </c:numRef>
          </c:val>
        </c:ser>
        <c:ser>
          <c:idx val="3"/>
          <c:order val="3"/>
          <c:tx>
            <c:strRef>
              <c:f>IV_DG_2018!$T$85</c:f>
              <c:strCache>
                <c:ptCount val="1"/>
                <c:pt idx="0">
                  <c:v>IV ketv.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277453526146589E-2"/>
                  <c:y val="-5.837284991421029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566297293877261E-2"/>
                  <c:y val="-8.6541197213362876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816819997979713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IV_DG_2018!$P$86:$P$88</c:f>
              <c:strCache>
                <c:ptCount val="3"/>
                <c:pt idx="0">
                  <c:v>Pajamos Eur</c:v>
                </c:pt>
                <c:pt idx="1">
                  <c:v>Renginių lankytojų skaičius (su bilietais)</c:v>
                </c:pt>
                <c:pt idx="2">
                  <c:v>Renginių lankytojų skaičius (be bilietų)</c:v>
                </c:pt>
              </c:strCache>
            </c:strRef>
          </c:cat>
          <c:val>
            <c:numRef>
              <c:f>IV_DG_2018!$T$86:$T$88</c:f>
              <c:numCache>
                <c:formatCode>General</c:formatCode>
                <c:ptCount val="3"/>
                <c:pt idx="0">
                  <c:v>1416.25</c:v>
                </c:pt>
                <c:pt idx="1">
                  <c:v>1150</c:v>
                </c:pt>
                <c:pt idx="2">
                  <c:v>1291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7034960"/>
        <c:axId val="1197031152"/>
        <c:axId val="0"/>
      </c:bar3DChart>
      <c:catAx>
        <c:axId val="119703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197031152"/>
        <c:crosses val="autoZero"/>
        <c:auto val="1"/>
        <c:lblAlgn val="ctr"/>
        <c:lblOffset val="100"/>
        <c:noMultiLvlLbl val="0"/>
      </c:catAx>
      <c:valAx>
        <c:axId val="119703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1970349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535803711289935"/>
          <c:y val="0.93710785050483325"/>
          <c:w val="0.73950942991882584"/>
          <c:h val="5.644355828023471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IV_DG_2018!$P$83</c:f>
              <c:strCache>
                <c:ptCount val="1"/>
                <c:pt idx="0">
                  <c:v>Renginių skaičius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IV_DG_2018!$Q$82:$T$82</c:f>
              <c:strCache>
                <c:ptCount val="4"/>
                <c:pt idx="0">
                  <c:v> I ketv.</c:v>
                </c:pt>
                <c:pt idx="1">
                  <c:v>II ketv.</c:v>
                </c:pt>
                <c:pt idx="2">
                  <c:v>III ketv.</c:v>
                </c:pt>
                <c:pt idx="3">
                  <c:v>IV ketv.</c:v>
                </c:pt>
              </c:strCache>
            </c:strRef>
          </c:cat>
          <c:val>
            <c:numRef>
              <c:f>IV_DG_2018!$Q$83:$T$83</c:f>
              <c:numCache>
                <c:formatCode>General</c:formatCode>
                <c:ptCount val="4"/>
                <c:pt idx="0">
                  <c:v>173</c:v>
                </c:pt>
                <c:pt idx="1">
                  <c:v>107</c:v>
                </c:pt>
                <c:pt idx="2">
                  <c:v>50</c:v>
                </c:pt>
                <c:pt idx="3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7033328"/>
        <c:axId val="1197035504"/>
      </c:barChart>
      <c:catAx>
        <c:axId val="119703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197035504"/>
        <c:crosses val="autoZero"/>
        <c:auto val="1"/>
        <c:lblAlgn val="ctr"/>
        <c:lblOffset val="100"/>
        <c:noMultiLvlLbl val="0"/>
      </c:catAx>
      <c:valAx>
        <c:axId val="119703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197033328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CC66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35259741393971988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10507880910683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3391655290023947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DG_2018!$O$58:$O$60</c:f>
              <c:strCache>
                <c:ptCount val="3"/>
                <c:pt idx="0">
                  <c:v>Renginių skaičius</c:v>
                </c:pt>
                <c:pt idx="1">
                  <c:v>Pajamos</c:v>
                </c:pt>
                <c:pt idx="2">
                  <c:v>Renginių lankytojų skaičius </c:v>
                </c:pt>
              </c:strCache>
            </c:strRef>
          </c:cat>
          <c:val>
            <c:numRef>
              <c:f>DG_2018!$P$58:$P$60</c:f>
              <c:numCache>
                <c:formatCode>0</c:formatCode>
                <c:ptCount val="3"/>
                <c:pt idx="0">
                  <c:v>-8.1081081081080981</c:v>
                </c:pt>
                <c:pt idx="1">
                  <c:v>11.982147513446975</c:v>
                </c:pt>
                <c:pt idx="2">
                  <c:v>-7.5887474882786421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7036048"/>
        <c:axId val="1042237776"/>
      </c:barChart>
      <c:catAx>
        <c:axId val="1197036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1042237776"/>
        <c:crosses val="autoZero"/>
        <c:auto val="1"/>
        <c:lblAlgn val="ctr"/>
        <c:lblOffset val="100"/>
        <c:noMultiLvlLbl val="0"/>
      </c:catAx>
      <c:valAx>
        <c:axId val="1042237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197036048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242859092996224E-2"/>
          <c:w val="1"/>
          <c:h val="0.7848776629165559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1122169778583044"/>
          <c:w val="0.72986914679143378"/>
          <c:h val="0.2878520341207349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92166402485E-2"/>
          <c:y val="4.4400443468598068E-2"/>
          <c:w val="0.96944437593791666"/>
          <c:h val="0.764456278098181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1704984774520071E-4"/>
          <c:y val="0.50625359616545107"/>
          <c:w val="0.70177006543743536"/>
          <c:h val="0.478594008988226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560282552863776E-2"/>
          <c:w val="1"/>
          <c:h val="0.6538540213531314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5B9BD5">
                  <a:lumMod val="75000"/>
                </a:srgbClr>
              </a:solidFill>
              <a:ln w="25400">
                <a:solidFill>
                  <a:srgbClr val="5B9BD5">
                    <a:lumMod val="75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ED7D31">
                    <a:lumMod val="75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70AD47"/>
              </a:solidFill>
              <a:ln w="25400">
                <a:solidFill>
                  <a:srgbClr val="70AD47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9933"/>
              </a:solidFill>
              <a:ln w="25400">
                <a:solidFill>
                  <a:srgbClr val="FF9933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C715"/>
              </a:solidFill>
              <a:ln w="25400">
                <a:solidFill>
                  <a:srgbClr val="FFC715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D60093"/>
              </a:solidFill>
              <a:ln w="25400">
                <a:solidFill>
                  <a:srgbClr val="D60093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FFC000">
                  <a:lumMod val="50000"/>
                </a:srgbClr>
              </a:solidFill>
              <a:ln w="25400">
                <a:solidFill>
                  <a:srgbClr val="FFC000">
                    <a:lumMod val="50000"/>
                  </a:srgb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DG_2018!$AF$6:$AF$14</c:f>
              <c:strCache>
                <c:ptCount val="9"/>
                <c:pt idx="0">
                  <c:v>Parodos</c:v>
                </c:pt>
                <c:pt idx="1">
                  <c:v>Edukacinės kūrybinės programos</c:v>
                </c:pt>
                <c:pt idx="2">
                  <c:v>Edukacinės pažintinės programos</c:v>
                </c:pt>
                <c:pt idx="3">
                  <c:v>Galerijos organizuojami renginiai</c:v>
                </c:pt>
                <c:pt idx="4">
                  <c:v>Paslaugos Lietuvos nacionalinei filharmonijai, kitoms organizacijoms ir atlikėjams pagal bendradarbiavimo sutartį</c:v>
                </c:pt>
                <c:pt idx="5">
                  <c:v>Parodos ir ekspozicijos, renginiai ne galerijos patalpose</c:v>
                </c:pt>
                <c:pt idx="6">
                  <c:v>Patalpų nuoma</c:v>
                </c:pt>
                <c:pt idx="7">
                  <c:v>Ekspozicijos</c:v>
                </c:pt>
                <c:pt idx="8">
                  <c:v>Kita veikla</c:v>
                </c:pt>
              </c:strCache>
            </c:strRef>
          </c:cat>
          <c:val>
            <c:numRef>
              <c:f>DG_2018!$AG$6:$AG$14</c:f>
              <c:numCache>
                <c:formatCode>0.0</c:formatCode>
                <c:ptCount val="9"/>
                <c:pt idx="0">
                  <c:v>6.1274509803921573</c:v>
                </c:pt>
                <c:pt idx="1">
                  <c:v>27.450980392156861</c:v>
                </c:pt>
                <c:pt idx="2">
                  <c:v>33.823529411764703</c:v>
                </c:pt>
                <c:pt idx="3">
                  <c:v>12.5</c:v>
                </c:pt>
                <c:pt idx="4">
                  <c:v>1.2254901960784315</c:v>
                </c:pt>
                <c:pt idx="5">
                  <c:v>7.5980392156862742</c:v>
                </c:pt>
                <c:pt idx="6">
                  <c:v>10.049019607843137</c:v>
                </c:pt>
                <c:pt idx="7">
                  <c:v>1.2254901960784315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1959087403368408E-4"/>
          <c:y val="0.5832447397539654"/>
          <c:w val="0.84524730358306577"/>
          <c:h val="0.3963619764920689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2673311059724613E-2"/>
          <c:w val="1"/>
          <c:h val="0.749818561555089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3865872979759331"/>
          <c:w val="0.82942143101677512"/>
          <c:h val="0.33996422383262997"/>
        </c:manualLayout>
      </c:layout>
      <c:overlay val="0"/>
      <c:spPr>
        <a:noFill/>
        <a:ln>
          <a:noFill/>
        </a:ln>
        <a:effectLst>
          <a:glow rad="127000">
            <a:srgbClr val="CCFFFF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00826006368432E-2"/>
          <c:y val="7.0966365474980045E-2"/>
          <c:w val="0.97919914258109686"/>
          <c:h val="0.6891612321465951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5B9BD5">
                    <a:lumMod val="75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ED7D31">
                    <a:lumMod val="75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70AD47"/>
              </a:solidFill>
              <a:ln w="25400">
                <a:solidFill>
                  <a:srgbClr val="70AD47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 w="25400">
                <a:solidFill>
                  <a:srgbClr val="FFC000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C000">
                  <a:lumMod val="50000"/>
                </a:srgbClr>
              </a:solidFill>
              <a:ln w="25400"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DG_2018!$AI$6:$AI$11</c:f>
              <c:strCache>
                <c:ptCount val="6"/>
                <c:pt idx="0">
                  <c:v>Parodos</c:v>
                </c:pt>
                <c:pt idx="1">
                  <c:v>Edukacinės kūrybinės programos</c:v>
                </c:pt>
                <c:pt idx="2">
                  <c:v>Edukacinės pažintinės programos</c:v>
                </c:pt>
                <c:pt idx="3">
                  <c:v>Paslaugos Lietuvos nacionalinei filharmonijai, kitoms organizacijoms ir atlikėjams pagal bendradarbiavimo sutartį</c:v>
                </c:pt>
                <c:pt idx="4">
                  <c:v>Patalpų nuoma</c:v>
                </c:pt>
                <c:pt idx="5">
                  <c:v>Kita veikla</c:v>
                </c:pt>
              </c:strCache>
            </c:strRef>
          </c:cat>
          <c:val>
            <c:numRef>
              <c:f>DG_2018!$AJ$6:$AJ$11</c:f>
              <c:numCache>
                <c:formatCode>0.0</c:formatCode>
                <c:ptCount val="6"/>
                <c:pt idx="0">
                  <c:v>27.000038989225978</c:v>
                </c:pt>
                <c:pt idx="1">
                  <c:v>22.288840850311697</c:v>
                </c:pt>
                <c:pt idx="2">
                  <c:v>2.1444074287471895</c:v>
                </c:pt>
                <c:pt idx="3">
                  <c:v>0.9963913305289972</c:v>
                </c:pt>
                <c:pt idx="4">
                  <c:v>47.18866020023134</c:v>
                </c:pt>
                <c:pt idx="5">
                  <c:v>0.38166120095480283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63477344544647885"/>
          <c:w val="0.8035356907386465"/>
          <c:h val="0.365226518207468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B1F41B-9DF6-46F4-85F2-C0CC9822D1FE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6E04D-2CDC-4009-99B1-778F782E13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19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220B-04FA-46FF-AB86-BA9EFE5D70CB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8C7B-5BFF-4517-B7B3-21734C66A1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7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2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7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2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76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2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87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32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04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7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29509" y="2785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M. </a:t>
            </a:r>
            <a:r>
              <a:rPr lang="lt-LT" altLang="lt-LT" sz="2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PANEVĖŽIO DAILĖS GALERIJOS VEIKLA</a:t>
            </a:r>
            <a:endParaRPr lang="lt-L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aveikslėlis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4"/>
          <a:stretch/>
        </p:blipFill>
        <p:spPr>
          <a:xfrm>
            <a:off x="9348108" y="729591"/>
            <a:ext cx="1738159" cy="2114264"/>
          </a:xfrm>
          <a:prstGeom prst="rect">
            <a:avLst/>
          </a:prstGeom>
        </p:spPr>
      </p:pic>
      <p:pic>
        <p:nvPicPr>
          <p:cNvPr id="4098" name="Picture 2" descr="Bienale17-plaka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36" y="724516"/>
            <a:ext cx="2997867" cy="211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Panevezio dailes dienos 2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34" y="724516"/>
            <a:ext cx="1527651" cy="21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Velyku personazai-is sam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03" y="729591"/>
            <a:ext cx="3623805" cy="211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alerijos edukacija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42" y="4425197"/>
            <a:ext cx="2409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alerijos edukacij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42" y="4425197"/>
            <a:ext cx="25527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aroda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42" y="4425197"/>
            <a:ext cx="25527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aroda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34" y="4427932"/>
            <a:ext cx="2533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10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776824" cy="895739"/>
          </a:xfrm>
        </p:spPr>
        <p:txBody>
          <a:bodyPr>
            <a:normAutofit fontScale="90000"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r>
              <a:rPr lang="lt-LT" altLang="lt-L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PARODINĖ VEIKLA</a:t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 rot="10800000" flipV="1">
            <a:off x="872445" y="1588851"/>
            <a:ext cx="10711510" cy="60182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lt-LT" altLang="lt-LT" sz="1800" b="1" i="1" dirty="0">
                <a:solidFill>
                  <a:srgbClr val="C00000"/>
                </a:solidFill>
              </a:rPr>
              <a:t>LANKOMIAUSIOS DAILĖS GALERIJOS PARODOS </a:t>
            </a:r>
          </a:p>
          <a:p>
            <a:pPr>
              <a:lnSpc>
                <a:spcPct val="80000"/>
              </a:lnSpc>
            </a:pPr>
            <a:r>
              <a:rPr lang="lt-LT" altLang="lt-LT" i="1" dirty="0">
                <a:solidFill>
                  <a:srgbClr val="C00000"/>
                </a:solidFill>
              </a:rPr>
              <a:t>(pagal vid. lankytojų skaičių per dieną)</a:t>
            </a:r>
          </a:p>
          <a:p>
            <a:endParaRPr lang="lt-LT" dirty="0"/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550976"/>
              </p:ext>
            </p:extLst>
          </p:nvPr>
        </p:nvGraphicFramePr>
        <p:xfrm>
          <a:off x="865632" y="2426587"/>
          <a:ext cx="10619232" cy="420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319"/>
                <a:gridCol w="979714"/>
                <a:gridCol w="942392"/>
                <a:gridCol w="989045"/>
                <a:gridCol w="821094"/>
                <a:gridCol w="1045028"/>
                <a:gridCol w="992280"/>
                <a:gridCol w="975360"/>
              </a:tblGrid>
              <a:tr h="45561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Parodos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Trukmė (dienomis)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Lankytojų skaičius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5955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su bilietais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be bilietų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iš viso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vidutiniškai per dieną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40089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su bilietais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bilietų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iš viso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081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„</a:t>
                      </a:r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Aukštaitijos dailė  2018. Memento mori“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534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Antano </a:t>
                      </a:r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Šerono tapybos paroda „Sugrįžimai“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94635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Paroda </a:t>
                      </a:r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„Lietuvos dailės akiračiai. Iš Lietuvos </a:t>
                      </a:r>
                      <a:endParaRPr lang="lt-LT" sz="14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dailininkų </a:t>
                      </a:r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sąjungos 100-mecio kolekcijos“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081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Panevėžio </a:t>
                      </a:r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krašto tautodailė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94635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Romualdo </a:t>
                      </a:r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Inčirausko paroda „Skulptūra </a:t>
                      </a:r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tartum</a:t>
                      </a:r>
                    </a:p>
                    <a:p>
                      <a:pPr algn="l" fontAlgn="ctr"/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juvelyrika“, skirta autoriaus 40-mečiui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4635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Lietuvos </a:t>
                      </a:r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archyvų paroda „Lietuvos </a:t>
                      </a:r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šimtmečio</a:t>
                      </a:r>
                    </a:p>
                    <a:p>
                      <a:pPr algn="l" fontAlgn="ctr"/>
                      <a:r>
                        <a:rPr lang="lt-LT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puslapiai“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7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776824" cy="895739"/>
          </a:xfrm>
        </p:spPr>
        <p:txBody>
          <a:bodyPr>
            <a:normAutofit fontScale="90000"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r>
              <a:rPr lang="lt-LT" altLang="lt-L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PARODINĖ VEIKLA</a:t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 rot="10800000" flipV="1">
            <a:off x="872445" y="1588851"/>
            <a:ext cx="10711510" cy="6018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lt-LT" altLang="lt-LT" sz="1800" b="1" i="1" dirty="0">
                <a:solidFill>
                  <a:srgbClr val="C00000"/>
                </a:solidFill>
              </a:rPr>
              <a:t>LANKOMIAUSIOS FOTOGRAFIJOS GALERIJOS PARODOS </a:t>
            </a:r>
          </a:p>
          <a:p>
            <a:pPr>
              <a:lnSpc>
                <a:spcPct val="80000"/>
              </a:lnSpc>
            </a:pPr>
            <a:r>
              <a:rPr lang="lt-LT" altLang="lt-LT" sz="1800" i="1" dirty="0">
                <a:solidFill>
                  <a:srgbClr val="C00000"/>
                </a:solidFill>
              </a:rPr>
              <a:t>(pagal vid. lankytojų skaičių per dieną)</a:t>
            </a:r>
          </a:p>
          <a:p>
            <a:endParaRPr lang="lt-LT" dirty="0"/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274216"/>
              </p:ext>
            </p:extLst>
          </p:nvPr>
        </p:nvGraphicFramePr>
        <p:xfrm>
          <a:off x="872447" y="2292096"/>
          <a:ext cx="10588033" cy="4006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504"/>
                <a:gridCol w="979714"/>
                <a:gridCol w="942392"/>
                <a:gridCol w="989045"/>
                <a:gridCol w="1029602"/>
                <a:gridCol w="987552"/>
                <a:gridCol w="902208"/>
                <a:gridCol w="890016"/>
              </a:tblGrid>
              <a:tr h="45823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Parodos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Trukmė (dienomis)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</a:rPr>
                        <a:t>Lankytojų skaičius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45823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su bilietais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be bilietų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iš viso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vidutiniškai per dieną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46372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su bilietais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bilietų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iš viso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247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Nathalie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Daoust fotografijų paroda </a:t>
                      </a:r>
                      <a:endParaRPr lang="lt-LT" sz="1400" b="0" i="0" u="none" strike="noStrike" dirty="0" smtClean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„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Korėjietiški sapnai“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421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Ramūno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Danisevičiaus fotografijų paroda „Likę“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1318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Elijaus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Kniežiausko fotografijų paroda „Akistata“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372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Marijos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Šileikaitės-Čičirkienės fotografijų paroda </a:t>
                      </a:r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„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Kelias. Pradžia“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52282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baseline="0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L</a:t>
                      </a:r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ilijos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Valatkienės edukacinė paroda </a:t>
                      </a:r>
                      <a:endParaRPr lang="lt-LT" sz="1400" b="0" i="0" u="none" strike="noStrike" dirty="0" smtClean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„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Žaidimų galerija. Išrinktieji“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1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587829"/>
            <a:ext cx="10515600" cy="942392"/>
          </a:xfrm>
        </p:spPr>
        <p:txBody>
          <a:bodyPr>
            <a:no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PARODINĖ VEIKLA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03212" y="1923498"/>
            <a:ext cx="10515600" cy="5738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lt-LT" altLang="lt-LT" sz="3400" b="1" i="1" dirty="0">
                <a:solidFill>
                  <a:srgbClr val="C00000"/>
                </a:solidFill>
              </a:rPr>
              <a:t>LANKOMIAUSIOS </a:t>
            </a:r>
            <a:r>
              <a:rPr lang="lt-LT" altLang="lt-LT" sz="3400" b="1" i="1" dirty="0" smtClean="0">
                <a:solidFill>
                  <a:srgbClr val="C00000"/>
                </a:solidFill>
              </a:rPr>
              <a:t>DAILĖS </a:t>
            </a:r>
            <a:r>
              <a:rPr lang="lt-LT" altLang="lt-LT" sz="3400" b="1" i="1" dirty="0">
                <a:solidFill>
                  <a:srgbClr val="C00000"/>
                </a:solidFill>
              </a:rPr>
              <a:t>GALERIJOS PARODOS </a:t>
            </a:r>
          </a:p>
          <a:p>
            <a:pPr>
              <a:lnSpc>
                <a:spcPct val="80000"/>
              </a:lnSpc>
            </a:pPr>
            <a:r>
              <a:rPr lang="lt-LT" altLang="lt-LT" sz="2900" i="1" dirty="0">
                <a:solidFill>
                  <a:srgbClr val="C00000"/>
                </a:solidFill>
              </a:rPr>
              <a:t>(pagal </a:t>
            </a:r>
            <a:r>
              <a:rPr lang="lt-LT" altLang="lt-LT" sz="2900" i="1" dirty="0" smtClean="0">
                <a:solidFill>
                  <a:srgbClr val="C00000"/>
                </a:solidFill>
              </a:rPr>
              <a:t>vid. per dieną uždirbtas pajamas (Eur)</a:t>
            </a:r>
            <a:endParaRPr lang="lt-LT" altLang="lt-LT" sz="2900" i="1" dirty="0">
              <a:solidFill>
                <a:srgbClr val="C00000"/>
              </a:solidFill>
            </a:endParaRPr>
          </a:p>
          <a:p>
            <a:endParaRPr lang="lt-LT" dirty="0">
              <a:solidFill>
                <a:srgbClr val="C00000"/>
              </a:solidFill>
            </a:endParaRPr>
          </a:p>
        </p:txBody>
      </p:sp>
      <p:graphicFrame>
        <p:nvGraphicFramePr>
          <p:cNvPr id="12" name="Turinio vietos rezervavimo ženklas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242843"/>
              </p:ext>
            </p:extLst>
          </p:nvPr>
        </p:nvGraphicFramePr>
        <p:xfrm>
          <a:off x="827596" y="2621276"/>
          <a:ext cx="10515600" cy="3550995"/>
        </p:xfrm>
        <a:graphic>
          <a:graphicData uri="http://schemas.openxmlformats.org/drawingml/2006/table">
            <a:tbl>
              <a:tblPr/>
              <a:tblGrid>
                <a:gridCol w="5598334"/>
                <a:gridCol w="1427374"/>
                <a:gridCol w="1744946"/>
                <a:gridCol w="1744946"/>
              </a:tblGrid>
              <a:tr h="4355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Parodos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Trukmė </a:t>
                      </a:r>
                      <a:endParaRPr lang="lt-LT" sz="1600" b="1" i="1" u="none" strike="noStrike" dirty="0" smtClean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lt-LT" sz="1600" b="1" i="1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lt-LT" sz="1600" b="1" i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dienomis)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Pajamos (Eur)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6541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Iš viso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vidutiniškai </a:t>
                      </a:r>
                      <a:endParaRPr lang="lt-LT" sz="1600" b="1" i="1" u="none" strike="noStrik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lt-LT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per </a:t>
                      </a:r>
                      <a:r>
                        <a:rPr lang="lt-L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dieną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9580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„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Aukštaitijos dailė  2018. Memento mori“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379,5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9959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Lietuvos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archyvų paroda „Lietuvos šimtmečio puslapiai“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078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Antano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Šerono tapybos paroda „Sugrįžimai“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5400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Paroda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„Lietuvos dailės akiračiai. Iš Lietuvos dailininkų sąjungos </a:t>
                      </a:r>
                      <a:endParaRPr lang="lt-LT" sz="1400" b="0" i="0" u="none" strike="noStrike" dirty="0" smtClean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100-mecio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kolekcijos“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Paroda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„</a:t>
                      </a:r>
                      <a:r>
                        <a:rPr lang="lt-LT" sz="1400" b="0" i="0" u="none" strike="noStrike" dirty="0" err="1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Blid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err="1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3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942392"/>
          </a:xfrm>
        </p:spPr>
        <p:txBody>
          <a:bodyPr>
            <a:no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PARODINĖ VEIKLA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1679219"/>
            <a:ext cx="10515600" cy="5738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lt-LT" altLang="lt-LT" sz="3400" b="1" i="1" dirty="0">
                <a:solidFill>
                  <a:srgbClr val="C00000"/>
                </a:solidFill>
              </a:rPr>
              <a:t>LANKOMIAUSIOS </a:t>
            </a:r>
            <a:r>
              <a:rPr lang="lt-LT" altLang="lt-LT" sz="3400" b="1" i="1" dirty="0" smtClean="0">
                <a:solidFill>
                  <a:srgbClr val="C00000"/>
                </a:solidFill>
              </a:rPr>
              <a:t>FOTOGRAFIJOS </a:t>
            </a:r>
            <a:r>
              <a:rPr lang="lt-LT" altLang="lt-LT" sz="3400" b="1" i="1" dirty="0">
                <a:solidFill>
                  <a:srgbClr val="C00000"/>
                </a:solidFill>
              </a:rPr>
              <a:t>GALERIJOS PARODOS </a:t>
            </a:r>
          </a:p>
          <a:p>
            <a:pPr>
              <a:lnSpc>
                <a:spcPct val="80000"/>
              </a:lnSpc>
            </a:pPr>
            <a:r>
              <a:rPr lang="lt-LT" altLang="lt-LT" sz="2900" i="1" dirty="0">
                <a:solidFill>
                  <a:srgbClr val="C00000"/>
                </a:solidFill>
              </a:rPr>
              <a:t>(pagal </a:t>
            </a:r>
            <a:r>
              <a:rPr lang="lt-LT" altLang="lt-LT" sz="2900" i="1" dirty="0" smtClean="0">
                <a:solidFill>
                  <a:srgbClr val="C00000"/>
                </a:solidFill>
              </a:rPr>
              <a:t>vid. per dieną uždirbtas pajamas (Eur)</a:t>
            </a:r>
            <a:endParaRPr lang="lt-LT" altLang="lt-LT" sz="2900" i="1" dirty="0">
              <a:solidFill>
                <a:srgbClr val="C00000"/>
              </a:solidFill>
            </a:endParaRPr>
          </a:p>
          <a:p>
            <a:endParaRPr lang="lt-LT" dirty="0">
              <a:solidFill>
                <a:srgbClr val="C00000"/>
              </a:solidFill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296589"/>
              </p:ext>
            </p:extLst>
          </p:nvPr>
        </p:nvGraphicFramePr>
        <p:xfrm>
          <a:off x="961086" y="2532678"/>
          <a:ext cx="10515600" cy="4007790"/>
        </p:xfrm>
        <a:graphic>
          <a:graphicData uri="http://schemas.openxmlformats.org/drawingml/2006/table">
            <a:tbl>
              <a:tblPr/>
              <a:tblGrid>
                <a:gridCol w="5743892"/>
                <a:gridCol w="1524000"/>
                <a:gridCol w="1597152"/>
                <a:gridCol w="1650556"/>
              </a:tblGrid>
              <a:tr h="4930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Parodos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Trukmė </a:t>
                      </a:r>
                      <a:endParaRPr lang="lt-LT" sz="1400" b="1" i="1" u="none" strike="noStrike" dirty="0" smtClean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lt-LT" sz="1400" b="1" i="1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lt-LT" sz="1400" b="1" i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dienomis)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Pajamos (Eur)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9767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1" u="none" strike="noStrike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Iš viso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Vidutiniškai</a:t>
                      </a:r>
                    </a:p>
                    <a:p>
                      <a:pPr algn="ctr" rtl="0" fontAlgn="ctr"/>
                      <a:r>
                        <a:rPr lang="lt-LT" sz="14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lt-LT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per dieną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3720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Elijaus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Kniežiausko fotografijų paroda „Akistata“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8782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Ramūno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Danisevičiaus fotografijų paroda „Likę“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54,75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715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Marijos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Šileikaitės-Čičirkienės fotografijų paroda „Kelias. Pradžia“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916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Lietuvos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spaudos fotografijų paroda „Lietuvos spaudos fotografija `2017“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  Lilijos </a:t>
                      </a:r>
                      <a:r>
                        <a:rPr lang="lt-LT" sz="1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Valatkienės edukacinė paroda „Žaidimų galerija. Išrinktieji“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50253" cy="858416"/>
          </a:xfrm>
        </p:spPr>
        <p:txBody>
          <a:bodyPr>
            <a:normAutofit fontScale="90000"/>
          </a:bodyPr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EDUKACININĖ KŪRYBINĖ VEIKLA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627668"/>
              </p:ext>
            </p:extLst>
          </p:nvPr>
        </p:nvGraphicFramePr>
        <p:xfrm>
          <a:off x="1017036" y="1735493"/>
          <a:ext cx="10347682" cy="469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71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EDUKACINIŲ KŪRYBINIŲ PROGRAMŲ DALYVIŲ </a:t>
            </a:r>
            <a:r>
              <a:rPr lang="lt-LT" altLang="lt-LT" sz="1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 </a:t>
            </a:r>
            <a:r>
              <a:rPr lang="lt-LT" altLang="lt-LT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BILIETAIS IR BE BILIETŲ)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SKAIČIAUS SANTYKIS </a:t>
            </a:r>
            <a:r>
              <a:rPr lang="lt-LT" altLang="lt-LT" sz="16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altLang="lt-L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proc.) </a:t>
            </a:r>
            <a:r>
              <a:rPr lang="lt-LT" altLang="lt-L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850583"/>
              </p:ext>
            </p:extLst>
          </p:nvPr>
        </p:nvGraphicFramePr>
        <p:xfrm>
          <a:off x="838199" y="1825625"/>
          <a:ext cx="11002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18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242740" cy="1042416"/>
          </a:xfrm>
        </p:spPr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EDUKACININĖS KŪRYBINĖS VEIKLOS POKYTIS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587219"/>
              </p:ext>
            </p:extLst>
          </p:nvPr>
        </p:nvGraphicFramePr>
        <p:xfrm>
          <a:off x="998377" y="2347912"/>
          <a:ext cx="10366310" cy="3463796"/>
        </p:xfrm>
        <a:graphic>
          <a:graphicData uri="http://schemas.openxmlformats.org/drawingml/2006/table">
            <a:tbl>
              <a:tblPr/>
              <a:tblGrid>
                <a:gridCol w="2786536"/>
                <a:gridCol w="1268181"/>
                <a:gridCol w="1058457"/>
                <a:gridCol w="1138335"/>
                <a:gridCol w="1054359"/>
                <a:gridCol w="1520890"/>
                <a:gridCol w="1539552"/>
              </a:tblGrid>
              <a:tr h="675206">
                <a:tc rowSpan="2">
                  <a:txBody>
                    <a:bodyPr/>
                    <a:lstStyle/>
                    <a:p>
                      <a:pPr algn="l" fontAlgn="t"/>
                      <a:r>
                        <a:rPr lang="lt-LT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Edukacinės kūrybinės programos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1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Metai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 smtClea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Pajamos</a:t>
                      </a:r>
                    </a:p>
                    <a:p>
                      <a:pPr algn="ctr" fontAlgn="b"/>
                      <a:r>
                        <a:rPr lang="lt-LT" sz="1400" b="1" i="1" u="none" strike="noStrike" kern="1200" dirty="0" err="1" smtClea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Eur</a:t>
                      </a:r>
                      <a:endParaRPr lang="lt-LT" sz="1400" b="1" i="1" u="none" strike="noStrike" kern="120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Lankytojų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 smtClea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Pravestų edukacinių programų  </a:t>
                      </a:r>
                      <a:r>
                        <a:rPr lang="lt-LT" sz="1400" b="1" i="1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 smtClea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Parengtų edukacinių programų skaičius</a:t>
                      </a:r>
                      <a:endParaRPr lang="lt-LT" sz="1400" b="1" i="1" u="none" strike="noStrike" kern="120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4787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 bilietais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 bilietų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92590"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Dailės </a:t>
                      </a:r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galerijoje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Pokytis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-19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2590"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Fotografijos </a:t>
                      </a:r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galerijoje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 </a:t>
                      </a:r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Pokytis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1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47540" cy="1078992"/>
          </a:xfrm>
        </p:spPr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EDUKACININĖ </a:t>
            </a: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PAŽINTINĖ VEIKLA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540605"/>
              </p:ext>
            </p:extLst>
          </p:nvPr>
        </p:nvGraphicFramePr>
        <p:xfrm>
          <a:off x="946340" y="1735494"/>
          <a:ext cx="10440988" cy="447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55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EDUKACINIŲ PAŽINTINIŲ PROGRAMŲ DALYVIŲ </a:t>
            </a:r>
            <a:r>
              <a:rPr lang="lt-LT" altLang="lt-LT" sz="1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 </a:t>
            </a:r>
            <a:r>
              <a:rPr lang="lt-LT" altLang="lt-LT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BILIETAIS IR BE BILIETŲ)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SKAIČIAUS SANTYKIS </a:t>
            </a:r>
            <a:r>
              <a:rPr lang="lt-LT" altLang="lt-LT" sz="16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altLang="lt-L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proc.) </a:t>
            </a:r>
            <a:r>
              <a:rPr lang="lt-LT" altLang="lt-L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65006"/>
              </p:ext>
            </p:extLst>
          </p:nvPr>
        </p:nvGraphicFramePr>
        <p:xfrm>
          <a:off x="838200" y="180696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22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242740" cy="1042416"/>
          </a:xfrm>
        </p:spPr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EDUKACININĖS PAŽINTINĖS VEIKLOS </a:t>
            </a: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POKYTIS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082599"/>
              </p:ext>
            </p:extLst>
          </p:nvPr>
        </p:nvGraphicFramePr>
        <p:xfrm>
          <a:off x="998377" y="2347912"/>
          <a:ext cx="10366310" cy="3463796"/>
        </p:xfrm>
        <a:graphic>
          <a:graphicData uri="http://schemas.openxmlformats.org/drawingml/2006/table">
            <a:tbl>
              <a:tblPr/>
              <a:tblGrid>
                <a:gridCol w="2786536"/>
                <a:gridCol w="1268181"/>
                <a:gridCol w="1058457"/>
                <a:gridCol w="1138335"/>
                <a:gridCol w="1054359"/>
                <a:gridCol w="1520890"/>
                <a:gridCol w="1539552"/>
              </a:tblGrid>
              <a:tr h="675206">
                <a:tc rowSpan="2">
                  <a:txBody>
                    <a:bodyPr/>
                    <a:lstStyle/>
                    <a:p>
                      <a:pPr algn="l" fontAlgn="t"/>
                      <a:r>
                        <a:rPr lang="lt-LT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Edukacinės </a:t>
                      </a:r>
                      <a:r>
                        <a:rPr lang="lt-LT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pažintinės programos</a:t>
                      </a:r>
                      <a:endParaRPr lang="lt-LT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1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Metai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 smtClea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Pajamos</a:t>
                      </a:r>
                    </a:p>
                    <a:p>
                      <a:pPr algn="ctr" fontAlgn="b"/>
                      <a:r>
                        <a:rPr lang="lt-LT" sz="1400" b="1" i="1" u="none" strike="noStrike" kern="1200" dirty="0" err="1" smtClea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Eur</a:t>
                      </a:r>
                      <a:endParaRPr lang="lt-LT" sz="1400" b="1" i="1" u="none" strike="noStrike" kern="120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Lankytojų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 smtClea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Pravestų edukacinių programų  </a:t>
                      </a:r>
                      <a:r>
                        <a:rPr lang="lt-LT" sz="1400" b="1" i="1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 smtClea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Parengtų edukacinių programų skaičius</a:t>
                      </a:r>
                      <a:endParaRPr lang="lt-LT" sz="1400" b="1" i="1" u="none" strike="noStrike" kern="120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4787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 bilietais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 bilietų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92590"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Dailės </a:t>
                      </a:r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galerijoje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Pokytis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2590">
                <a:tc>
                  <a:txBody>
                    <a:bodyPr/>
                    <a:lstStyle/>
                    <a:p>
                      <a:pPr algn="l" fontAlgn="b"/>
                      <a:endParaRPr lang="lt-LT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Fotografijos </a:t>
                      </a:r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galerijoje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lt-LT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9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Pokytis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56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62744"/>
              </p:ext>
            </p:extLst>
          </p:nvPr>
        </p:nvGraphicFramePr>
        <p:xfrm>
          <a:off x="855306" y="180696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96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PROJEKTINĖ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VEIKLA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754881"/>
              </p:ext>
            </p:extLst>
          </p:nvPr>
        </p:nvGraphicFramePr>
        <p:xfrm>
          <a:off x="838200" y="1825625"/>
          <a:ext cx="10927702" cy="462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1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38131"/>
            <a:ext cx="10515600" cy="4338832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Informacija parengta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pagal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</a:b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2018 m. įstaigos veiklos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mėnesio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ataskaitų </a:t>
            </a: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duomenis</a:t>
            </a:r>
            <a:r>
              <a:rPr lang="lt-LT" altLang="lt-LT" sz="5400" dirty="0" smtClean="0">
                <a:solidFill>
                  <a:srgbClr val="FF9900"/>
                </a:solidFill>
                <a:latin typeface="Arial"/>
                <a:ea typeface="+mj-ea"/>
                <a:cs typeface="+mj-cs"/>
                <a:sym typeface="Wingdings" panose="05000000000000000000" pitchFamily="2" charset="2"/>
              </a:rPr>
              <a:t></a:t>
            </a:r>
            <a: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58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01624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SEZONIŠKUMO ĮTAKA VEIKLAI</a:t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I-IV ketv.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927020"/>
              </p:ext>
            </p:extLst>
          </p:nvPr>
        </p:nvGraphicFramePr>
        <p:xfrm>
          <a:off x="838200" y="1825625"/>
          <a:ext cx="685955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556114"/>
              </p:ext>
            </p:extLst>
          </p:nvPr>
        </p:nvGraphicFramePr>
        <p:xfrm>
          <a:off x="7632440" y="1825625"/>
          <a:ext cx="410236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069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9838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75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ĮSTAIGOS VEIKLA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SRITIS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099028"/>
              </p:ext>
            </p:extLst>
          </p:nvPr>
        </p:nvGraphicFramePr>
        <p:xfrm>
          <a:off x="838200" y="1825624"/>
          <a:ext cx="10515600" cy="464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507849"/>
              </p:ext>
            </p:extLst>
          </p:nvPr>
        </p:nvGraphicFramePr>
        <p:xfrm>
          <a:off x="838200" y="1469447"/>
          <a:ext cx="10704576" cy="479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44574"/>
              </p:ext>
            </p:extLst>
          </p:nvPr>
        </p:nvGraphicFramePr>
        <p:xfrm>
          <a:off x="838200" y="1621597"/>
          <a:ext cx="10704576" cy="504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576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r>
              <a:rPr lang="lt-LT" altLang="lt-L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UŽDIRBTOS PAJAMOS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SRITIS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090358"/>
              </p:ext>
            </p:extLst>
          </p:nvPr>
        </p:nvGraphicFramePr>
        <p:xfrm>
          <a:off x="838200" y="181738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627349"/>
              </p:ext>
            </p:extLst>
          </p:nvPr>
        </p:nvGraphicFramePr>
        <p:xfrm>
          <a:off x="838200" y="1446245"/>
          <a:ext cx="10785389" cy="516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83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GALERIJOS LANKYTOJAI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VEIKLOS SRITIS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b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293101"/>
              </p:ext>
            </p:extLst>
          </p:nvPr>
        </p:nvGraphicFramePr>
        <p:xfrm>
          <a:off x="838200" y="1825625"/>
          <a:ext cx="10515600" cy="415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629569"/>
              </p:ext>
            </p:extLst>
          </p:nvPr>
        </p:nvGraphicFramePr>
        <p:xfrm>
          <a:off x="838201" y="1690688"/>
          <a:ext cx="11002346" cy="477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04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1079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PARODINĖ VEIKLA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09127" y="1586204"/>
            <a:ext cx="10767525" cy="4842587"/>
          </a:xfrm>
          <a:pattFill prst="smGri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t-LT" altLang="lt-LT" sz="2400" b="1" i="1" dirty="0" smtClean="0">
                <a:solidFill>
                  <a:srgbClr val="C00000"/>
                </a:solidFill>
              </a:rPr>
              <a:t>								 2018 m.   201</a:t>
            </a:r>
            <a:r>
              <a:rPr lang="en-GB" altLang="lt-LT" sz="2400" b="1" i="1" dirty="0" smtClean="0">
                <a:solidFill>
                  <a:srgbClr val="C00000"/>
                </a:solidFill>
              </a:rPr>
              <a:t>7</a:t>
            </a:r>
            <a:r>
              <a:rPr lang="lt-LT" altLang="lt-LT" sz="2400" b="1" i="1" dirty="0" smtClean="0">
                <a:solidFill>
                  <a:srgbClr val="C00000"/>
                </a:solidFill>
              </a:rPr>
              <a:t> m.      pokytis</a:t>
            </a:r>
          </a:p>
          <a:p>
            <a:pPr>
              <a:buNone/>
            </a:pPr>
            <a:r>
              <a:rPr lang="lt-LT" altLang="lt-LT" sz="2400" b="1" i="1" dirty="0" smtClean="0">
                <a:solidFill>
                  <a:srgbClr val="C00000"/>
                </a:solidFill>
              </a:rPr>
              <a:t>Surengta </a:t>
            </a:r>
            <a:r>
              <a:rPr lang="lt-LT" altLang="lt-LT" sz="2400" b="1" i="1" dirty="0">
                <a:solidFill>
                  <a:srgbClr val="C00000"/>
                </a:solidFill>
              </a:rPr>
              <a:t>parodų:</a:t>
            </a:r>
          </a:p>
          <a:p>
            <a:pPr lvl="6"/>
            <a:r>
              <a:rPr lang="lt-LT" altLang="lt-LT" dirty="0">
                <a:solidFill>
                  <a:schemeClr val="tx2">
                    <a:lumMod val="75000"/>
                  </a:schemeClr>
                </a:solidFill>
              </a:rPr>
              <a:t>Dailės galerijoje		</a:t>
            </a:r>
            <a:r>
              <a:rPr lang="lt-LT" altLang="lt-LT" dirty="0" smtClean="0">
                <a:solidFill>
                  <a:schemeClr val="tx2">
                    <a:lumMod val="75000"/>
                  </a:schemeClr>
                </a:solidFill>
              </a:rPr>
              <a:t>	  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19</a:t>
            </a:r>
            <a:r>
              <a:rPr lang="lt-LT" altLang="lt-LT" dirty="0" smtClean="0">
                <a:solidFill>
                  <a:schemeClr val="tx2">
                    <a:lumMod val="75000"/>
                  </a:schemeClr>
                </a:solidFill>
              </a:rPr>
              <a:t>	        </a:t>
            </a:r>
            <a:r>
              <a:rPr lang="en-GB" altLang="lt-LT" sz="2000" b="1" dirty="0" smtClean="0">
                <a:solidFill>
                  <a:srgbClr val="002060"/>
                </a:solidFill>
              </a:rPr>
              <a:t>2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6		</a:t>
            </a:r>
            <a:r>
              <a:rPr lang="lt-LT" altLang="lt-LT" sz="2000" b="1" dirty="0" smtClean="0">
                <a:solidFill>
                  <a:srgbClr val="C00000"/>
                </a:solidFill>
              </a:rPr>
              <a:t>-7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	</a:t>
            </a:r>
            <a:endParaRPr lang="lt-LT" altLang="lt-LT" sz="2000" b="1" dirty="0">
              <a:solidFill>
                <a:srgbClr val="002060"/>
              </a:solidFill>
            </a:endParaRPr>
          </a:p>
          <a:p>
            <a:pPr lvl="6"/>
            <a:r>
              <a:rPr lang="lt-LT" altLang="lt-LT" dirty="0">
                <a:solidFill>
                  <a:schemeClr val="tx2">
                    <a:lumMod val="75000"/>
                  </a:schemeClr>
                </a:solidFill>
              </a:rPr>
              <a:t>Fotografijos galerijoje</a:t>
            </a:r>
            <a:r>
              <a:rPr lang="lt-LT" altLang="lt-LT" dirty="0">
                <a:solidFill>
                  <a:srgbClr val="FF6600"/>
                </a:solidFill>
              </a:rPr>
              <a:t>	</a:t>
            </a:r>
            <a:r>
              <a:rPr lang="lt-LT" altLang="lt-LT" dirty="0" smtClean="0">
                <a:solidFill>
                  <a:srgbClr val="FF6600"/>
                </a:solidFill>
              </a:rPr>
              <a:t>	  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6</a:t>
            </a:r>
            <a:r>
              <a:rPr lang="lt-LT" altLang="lt-LT" b="1" dirty="0" smtClean="0">
                <a:solidFill>
                  <a:srgbClr val="C00000"/>
                </a:solidFill>
              </a:rPr>
              <a:t>	        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1</a:t>
            </a:r>
            <a:r>
              <a:rPr lang="en-GB" altLang="lt-LT" sz="2000" b="1" dirty="0" smtClean="0">
                <a:solidFill>
                  <a:srgbClr val="002060"/>
                </a:solidFill>
              </a:rPr>
              <a:t>3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		</a:t>
            </a:r>
            <a:r>
              <a:rPr lang="lt-LT" altLang="lt-LT" sz="2000" b="1" dirty="0" smtClean="0">
                <a:solidFill>
                  <a:srgbClr val="C00000"/>
                </a:solidFill>
              </a:rPr>
              <a:t>-7</a:t>
            </a:r>
            <a:endParaRPr lang="lt-LT" altLang="lt-LT" sz="2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lt-LT" altLang="lt-LT" sz="2400" b="1" i="1" dirty="0">
                <a:solidFill>
                  <a:srgbClr val="C00000"/>
                </a:solidFill>
              </a:rPr>
              <a:t>Vidutiniškai per dieną parodą aplankė lankytojų:</a:t>
            </a:r>
          </a:p>
          <a:p>
            <a:pPr lvl="6"/>
            <a:r>
              <a:rPr lang="lt-LT" altLang="lt-LT" dirty="0">
                <a:solidFill>
                  <a:schemeClr val="tx2">
                    <a:lumMod val="75000"/>
                  </a:schemeClr>
                </a:solidFill>
              </a:rPr>
              <a:t>Dailės galerijoje		</a:t>
            </a:r>
            <a:r>
              <a:rPr lang="lt-LT" altLang="lt-LT" dirty="0" smtClean="0">
                <a:solidFill>
                  <a:schemeClr val="tx2">
                    <a:lumMod val="75000"/>
                  </a:schemeClr>
                </a:solidFill>
              </a:rPr>
              <a:t>	  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8</a:t>
            </a:r>
            <a:r>
              <a:rPr lang="lt-LT" altLang="lt-LT" dirty="0" smtClean="0">
                <a:solidFill>
                  <a:schemeClr val="tx2">
                    <a:lumMod val="75000"/>
                  </a:schemeClr>
                </a:solidFill>
              </a:rPr>
              <a:t>	        </a:t>
            </a:r>
            <a:r>
              <a:rPr lang="en-GB" altLang="lt-LT" sz="2000" b="1" dirty="0" smtClean="0">
                <a:solidFill>
                  <a:srgbClr val="002060"/>
                </a:solidFill>
              </a:rPr>
              <a:t>18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		</a:t>
            </a:r>
            <a:r>
              <a:rPr lang="lt-LT" altLang="lt-LT" sz="2000" b="1" dirty="0" smtClean="0">
                <a:solidFill>
                  <a:srgbClr val="C00000"/>
                </a:solidFill>
              </a:rPr>
              <a:t>-10</a:t>
            </a:r>
            <a:endParaRPr lang="lt-LT" altLang="lt-LT" sz="2000" b="1" dirty="0">
              <a:solidFill>
                <a:srgbClr val="C00000"/>
              </a:solidFill>
            </a:endParaRPr>
          </a:p>
          <a:p>
            <a:pPr lvl="6"/>
            <a:r>
              <a:rPr lang="lt-LT" altLang="lt-LT" dirty="0">
                <a:solidFill>
                  <a:schemeClr val="tx2">
                    <a:lumMod val="75000"/>
                  </a:schemeClr>
                </a:solidFill>
              </a:rPr>
              <a:t>Fotografijos </a:t>
            </a:r>
            <a:r>
              <a:rPr lang="lt-LT" altLang="lt-LT" dirty="0" smtClean="0">
                <a:solidFill>
                  <a:schemeClr val="tx2">
                    <a:lumMod val="75000"/>
                  </a:schemeClr>
                </a:solidFill>
              </a:rPr>
              <a:t>galerijoje</a:t>
            </a:r>
            <a:r>
              <a:rPr lang="lt-LT" altLang="lt-LT" dirty="0" smtClean="0">
                <a:solidFill>
                  <a:srgbClr val="FF6600"/>
                </a:solidFill>
              </a:rPr>
              <a:t>	</a:t>
            </a:r>
            <a:r>
              <a:rPr lang="lt-LT" altLang="lt-LT" dirty="0">
                <a:solidFill>
                  <a:srgbClr val="FF6600"/>
                </a:solidFill>
              </a:rPr>
              <a:t>	 </a:t>
            </a:r>
            <a:r>
              <a:rPr lang="lt-LT" altLang="lt-LT" dirty="0" smtClean="0">
                <a:solidFill>
                  <a:srgbClr val="FF6600"/>
                </a:solidFill>
              </a:rPr>
              <a:t> 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3</a:t>
            </a:r>
            <a:r>
              <a:rPr lang="lt-LT" altLang="lt-LT" b="1" dirty="0" smtClean="0">
                <a:solidFill>
                  <a:srgbClr val="C00000"/>
                </a:solidFill>
              </a:rPr>
              <a:t>	        </a:t>
            </a:r>
            <a:r>
              <a:rPr lang="en-GB" altLang="lt-LT" sz="2000" b="1" dirty="0" smtClean="0">
                <a:solidFill>
                  <a:srgbClr val="002060"/>
                </a:solidFill>
              </a:rPr>
              <a:t>5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		</a:t>
            </a:r>
            <a:r>
              <a:rPr lang="lt-LT" altLang="lt-LT" sz="2000" b="1" dirty="0" smtClean="0">
                <a:solidFill>
                  <a:srgbClr val="C00000"/>
                </a:solidFill>
              </a:rPr>
              <a:t>-2</a:t>
            </a:r>
            <a:endParaRPr lang="lt-LT" altLang="lt-LT" sz="2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lt-LT" altLang="lt-LT" sz="2400" b="1" i="1" dirty="0">
                <a:solidFill>
                  <a:srgbClr val="C00000"/>
                </a:solidFill>
              </a:rPr>
              <a:t>Surinkta pajamų (Eur):</a:t>
            </a:r>
          </a:p>
          <a:p>
            <a:pPr lvl="6"/>
            <a:r>
              <a:rPr lang="lt-LT" altLang="lt-LT" dirty="0">
                <a:solidFill>
                  <a:schemeClr val="tx2">
                    <a:lumMod val="75000"/>
                  </a:schemeClr>
                </a:solidFill>
              </a:rPr>
              <a:t>Dailės galerijoje		</a:t>
            </a:r>
            <a:r>
              <a:rPr lang="lt-LT" altLang="lt-LT" dirty="0" smtClean="0">
                <a:solidFill>
                  <a:schemeClr val="tx2">
                    <a:lumMod val="75000"/>
                  </a:schemeClr>
                </a:solidFill>
              </a:rPr>
              <a:t>	  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2234</a:t>
            </a:r>
            <a:r>
              <a:rPr lang="lt-LT" altLang="lt-LT" dirty="0" smtClean="0">
                <a:solidFill>
                  <a:schemeClr val="tx2">
                    <a:lumMod val="75000"/>
                  </a:schemeClr>
                </a:solidFill>
              </a:rPr>
              <a:t>	        </a:t>
            </a:r>
            <a:r>
              <a:rPr lang="en-GB" altLang="lt-LT" sz="2000" b="1" dirty="0" smtClean="0">
                <a:solidFill>
                  <a:srgbClr val="002060"/>
                </a:solidFill>
              </a:rPr>
              <a:t>3335,5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	</a:t>
            </a:r>
            <a:r>
              <a:rPr lang="lt-LT" altLang="lt-LT" sz="2000" b="1" dirty="0" smtClean="0">
                <a:solidFill>
                  <a:srgbClr val="C00000"/>
                </a:solidFill>
              </a:rPr>
              <a:t>-1101,5</a:t>
            </a:r>
            <a:endParaRPr lang="lt-LT" altLang="lt-LT" sz="2000" b="1" dirty="0">
              <a:solidFill>
                <a:srgbClr val="C00000"/>
              </a:solidFill>
            </a:endParaRPr>
          </a:p>
          <a:p>
            <a:pPr lvl="6">
              <a:lnSpc>
                <a:spcPct val="100000"/>
              </a:lnSpc>
            </a:pPr>
            <a:r>
              <a:rPr lang="lt-LT" altLang="lt-LT" dirty="0">
                <a:solidFill>
                  <a:schemeClr val="tx2">
                    <a:lumMod val="75000"/>
                  </a:schemeClr>
                </a:solidFill>
              </a:rPr>
              <a:t>Fotografijos galerijoje</a:t>
            </a:r>
            <a:r>
              <a:rPr lang="lt-LT" altLang="lt-LT" dirty="0">
                <a:solidFill>
                  <a:srgbClr val="FF6600"/>
                </a:solidFill>
              </a:rPr>
              <a:t>	</a:t>
            </a:r>
            <a:r>
              <a:rPr lang="lt-LT" altLang="lt-LT" dirty="0" smtClean="0">
                <a:solidFill>
                  <a:srgbClr val="FF6600"/>
                </a:solidFill>
              </a:rPr>
              <a:t>	  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259</a:t>
            </a:r>
            <a:r>
              <a:rPr lang="lt-LT" altLang="lt-LT" dirty="0" smtClean="0">
                <a:solidFill>
                  <a:srgbClr val="FF6600"/>
                </a:solidFill>
              </a:rPr>
              <a:t>	        </a:t>
            </a:r>
            <a:r>
              <a:rPr lang="en-GB" altLang="lt-LT" sz="2000" b="1" dirty="0" smtClean="0">
                <a:solidFill>
                  <a:srgbClr val="002060"/>
                </a:solidFill>
              </a:rPr>
              <a:t>482,85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	</a:t>
            </a:r>
            <a:r>
              <a:rPr lang="lt-LT" altLang="lt-LT" sz="2000" b="1" dirty="0">
                <a:solidFill>
                  <a:srgbClr val="C00000"/>
                </a:solidFill>
              </a:rPr>
              <a:t>-223,85</a:t>
            </a:r>
          </a:p>
          <a:p>
            <a:pPr>
              <a:buNone/>
            </a:pPr>
            <a:r>
              <a:rPr lang="lt-LT" altLang="lt-LT" sz="2400" b="1" i="1" dirty="0">
                <a:solidFill>
                  <a:srgbClr val="C00000"/>
                </a:solidFill>
              </a:rPr>
              <a:t>Vidutiniškai per dieną uždirbta pajamų (Eur):</a:t>
            </a:r>
          </a:p>
          <a:p>
            <a:pPr lvl="6">
              <a:lnSpc>
                <a:spcPct val="110000"/>
              </a:lnSpc>
            </a:pPr>
            <a:r>
              <a:rPr lang="lt-LT" altLang="lt-LT" dirty="0">
                <a:solidFill>
                  <a:schemeClr val="tx2">
                    <a:lumMod val="75000"/>
                  </a:schemeClr>
                </a:solidFill>
              </a:rPr>
              <a:t>Dailės galerijoje		</a:t>
            </a:r>
            <a:r>
              <a:rPr lang="lt-LT" altLang="lt-LT" dirty="0" smtClean="0">
                <a:solidFill>
                  <a:schemeClr val="tx2">
                    <a:lumMod val="75000"/>
                  </a:schemeClr>
                </a:solidFill>
              </a:rPr>
              <a:t>	  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9</a:t>
            </a:r>
            <a:r>
              <a:rPr lang="lt-LT" altLang="lt-LT" dirty="0" smtClean="0">
                <a:solidFill>
                  <a:schemeClr val="tx2">
                    <a:lumMod val="75000"/>
                  </a:schemeClr>
                </a:solidFill>
              </a:rPr>
              <a:t>	        </a:t>
            </a:r>
            <a:r>
              <a:rPr lang="en-GB" altLang="lt-LT" sz="2000" b="1" dirty="0" smtClean="0">
                <a:solidFill>
                  <a:srgbClr val="002060"/>
                </a:solidFill>
              </a:rPr>
              <a:t>13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		</a:t>
            </a:r>
            <a:r>
              <a:rPr lang="lt-LT" altLang="lt-LT" sz="2000" b="1" dirty="0" smtClean="0">
                <a:solidFill>
                  <a:srgbClr val="C00000"/>
                </a:solidFill>
              </a:rPr>
              <a:t>-4</a:t>
            </a:r>
            <a:endParaRPr lang="lt-LT" altLang="lt-LT" sz="2000" b="1" dirty="0">
              <a:solidFill>
                <a:srgbClr val="C00000"/>
              </a:solidFill>
            </a:endParaRPr>
          </a:p>
          <a:p>
            <a:pPr lvl="6"/>
            <a:r>
              <a:rPr lang="lt-LT" altLang="lt-LT" dirty="0">
                <a:solidFill>
                  <a:schemeClr val="tx2">
                    <a:lumMod val="75000"/>
                  </a:schemeClr>
                </a:solidFill>
              </a:rPr>
              <a:t>Fotografijos galerijoje</a:t>
            </a:r>
            <a:r>
              <a:rPr lang="lt-LT" altLang="lt-LT" dirty="0">
                <a:solidFill>
                  <a:srgbClr val="FF6600"/>
                </a:solidFill>
              </a:rPr>
              <a:t>	</a:t>
            </a:r>
            <a:r>
              <a:rPr lang="lt-LT" altLang="lt-LT" dirty="0" smtClean="0">
                <a:solidFill>
                  <a:srgbClr val="FF6600"/>
                </a:solidFill>
              </a:rPr>
              <a:t>	  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2</a:t>
            </a:r>
            <a:r>
              <a:rPr lang="lt-LT" altLang="lt-LT" dirty="0" smtClean="0">
                <a:solidFill>
                  <a:srgbClr val="FF6600"/>
                </a:solidFill>
              </a:rPr>
              <a:t>	        </a:t>
            </a:r>
            <a:r>
              <a:rPr lang="en-GB" altLang="lt-LT" sz="2000" b="1" dirty="0" smtClean="0">
                <a:solidFill>
                  <a:srgbClr val="002060"/>
                </a:solidFill>
              </a:rPr>
              <a:t>2</a:t>
            </a:r>
            <a:r>
              <a:rPr lang="lt-LT" altLang="lt-LT" sz="2000" b="1" dirty="0" smtClean="0">
                <a:solidFill>
                  <a:srgbClr val="002060"/>
                </a:solidFill>
              </a:rPr>
              <a:t>		</a:t>
            </a:r>
            <a:r>
              <a:rPr lang="lt-LT" altLang="lt-LT" sz="2000" b="1" dirty="0" smtClean="0">
                <a:solidFill>
                  <a:srgbClr val="C00000"/>
                </a:solidFill>
              </a:rPr>
              <a:t>0</a:t>
            </a:r>
            <a:endParaRPr lang="lt-L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Dailės galerija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PARODŲ LANKYTOJŲ (SU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BILIETAIS IR BE BILIETŲ) SKAIČIAUS SANTYKIS </a:t>
            </a:r>
            <a:r>
              <a:rPr lang="lt-LT" altLang="lt-LT" sz="16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altLang="lt-L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proc.) </a:t>
            </a:r>
            <a:r>
              <a:rPr lang="lt-LT" altLang="lt-L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1481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97106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17213</TotalTime>
  <Words>631</Words>
  <Application>Microsoft Office PowerPoint</Application>
  <PresentationFormat>Plačiaekranė</PresentationFormat>
  <Paragraphs>308</Paragraphs>
  <Slides>21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„Office“ tema</vt:lpstr>
      <vt:lpstr>2018 M. PANEVĖŽIO DAILĖS GALERIJOS VEIKLA</vt:lpstr>
      <vt:lpstr>Dailės galerija  VEIKLOS REZULTATŲ POKYTIS  2014-2018 m.</vt:lpstr>
      <vt:lpstr>Dailės galerija SEZONIŠKUMO ĮTAKA VEIKLAI 2018 m. I-IV ketv.</vt:lpstr>
      <vt:lpstr>Dailės galerija VEIKLOS REZULTATŲ POKYTIS (proc.) 2017-2018 m. </vt:lpstr>
      <vt:lpstr>Dailės galerija ĮSTAIGOS VEIKLA PAGAL SRITIS (proc.) 2018 m.</vt:lpstr>
      <vt:lpstr>Dailės galerija UŽDIRBTOS PAJAMOS PAGAL SRITIS (proc.) 2018 m.</vt:lpstr>
      <vt:lpstr>Dailės galerija GALERIJOS LANKYTOJAI PAGAL VEIKLOS SRITIS (proc.) 2018 m.</vt:lpstr>
      <vt:lpstr>Dailės galerija PARODINĖ VEIKLA 2017-2018 m.</vt:lpstr>
      <vt:lpstr>Dailės galerija PARODŲ LANKYTOJŲ (SU BILIETAIS IR BE BILIETŲ) SKAIČIAUS SANTYKIS (proc.)  2018 m.</vt:lpstr>
      <vt:lpstr>Dailės galerija PARODINĖ VEIKLA 2018 m.</vt:lpstr>
      <vt:lpstr>Dailės galerija PARODINĖ VEIKLA 2018 m.</vt:lpstr>
      <vt:lpstr>Dailės galerija PARODINĖ VEIKLA 2018 m.</vt:lpstr>
      <vt:lpstr>Dailės galerija PARODINĖ VEIKLA 2018 m.</vt:lpstr>
      <vt:lpstr>Dailės galerija EDUKACININĖ KŪRYBINĖ VEIKLA 2015-2018 m.</vt:lpstr>
      <vt:lpstr>Dailės galerija EDUKACINIŲ KŪRYBINIŲ PROGRAMŲ DALYVIŲ (SU BILIETAIS IR BE BILIETŲ) SKAIČIAUS SANTYKIS (proc.)  2018 m.</vt:lpstr>
      <vt:lpstr>Dailės galerija EDUKACININĖS KŪRYBINĖS VEIKLOS POKYTIS 2017-2018 m.</vt:lpstr>
      <vt:lpstr>Dailės galerija EDUKACININĖ PAŽINTINĖ VEIKLA 2015-2018 m.</vt:lpstr>
      <vt:lpstr>Dailės galerija EDUKACINIŲ PAŽINTINIŲ PROGRAMŲ DALYVIŲ (SU BILIETAIS IR BE BILIETŲ) SKAIČIAUS SANTYKIS (proc.)  2018 m.</vt:lpstr>
      <vt:lpstr>Dailės galerija EDUKACININĖS PAŽINTINĖS VEIKLOS POKYTIS 2017-2018 m.</vt:lpstr>
      <vt:lpstr>Dailės galerija PROJEKTINĖ VEIKLA 2014-2018 m.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m.  kultūros ir meno įstaigų veiklos   A N A L I Z Ė</dc:title>
  <dc:creator>Danguolė Čepukienė</dc:creator>
  <cp:lastModifiedBy>Daiva Breivienė</cp:lastModifiedBy>
  <cp:revision>718</cp:revision>
  <cp:lastPrinted>2019-02-05T09:07:50Z</cp:lastPrinted>
  <dcterms:created xsi:type="dcterms:W3CDTF">2015-01-27T06:14:45Z</dcterms:created>
  <dcterms:modified xsi:type="dcterms:W3CDTF">2019-02-06T13:58:28Z</dcterms:modified>
</cp:coreProperties>
</file>