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theme/themeOverride2.xml" ContentType="application/vnd.openxmlformats-officedocument.themeOverride+xml"/>
  <Override PartName="/ppt/charts/chart3.xml" ContentType="application/vnd.openxmlformats-officedocument.drawingml.chart+xml"/>
  <Override PartName="/ppt/theme/themeOverride3.xml" ContentType="application/vnd.openxmlformats-officedocument.themeOverride+xml"/>
  <Override PartName="/ppt/charts/chart4.xml" ContentType="application/vnd.openxmlformats-officedocument.drawingml.chart+xml"/>
  <Override PartName="/ppt/theme/themeOverride4.xml" ContentType="application/vnd.openxmlformats-officedocument.themeOverride+xml"/>
  <Override PartName="/ppt/charts/chart5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5.xml" ContentType="application/vnd.openxmlformats-officedocument.themeOverride+xml"/>
  <Override PartName="/ppt/charts/chart6.xml" ContentType="application/vnd.openxmlformats-officedocument.drawingml.chart+xml"/>
  <Override PartName="/ppt/theme/themeOverride6.xml" ContentType="application/vnd.openxmlformats-officedocument.themeOverride+xml"/>
  <Override PartName="/ppt/charts/chart7.xml" ContentType="application/vnd.openxmlformats-officedocument.drawingml.chart+xml"/>
  <Override PartName="/ppt/theme/themeOverride7.xml" ContentType="application/vnd.openxmlformats-officedocument.themeOverride+xml"/>
  <Override PartName="/ppt/charts/chart8.xml" ContentType="application/vnd.openxmlformats-officedocument.drawingml.chart+xml"/>
  <Override PartName="/ppt/theme/themeOverride8.xml" ContentType="application/vnd.openxmlformats-officedocument.themeOverride+xml"/>
  <Override PartName="/ppt/charts/chart9.xml" ContentType="application/vnd.openxmlformats-officedocument.drawingml.chart+xml"/>
  <Override PartName="/ppt/theme/themeOverride9.xml" ContentType="application/vnd.openxmlformats-officedocument.themeOverride+xml"/>
  <Override PartName="/ppt/charts/chart10.xml" ContentType="application/vnd.openxmlformats-officedocument.drawingml.chart+xml"/>
  <Override PartName="/ppt/theme/themeOverride10.xml" ContentType="application/vnd.openxmlformats-officedocument.themeOverride+xml"/>
  <Override PartName="/ppt/charts/chart11.xml" ContentType="application/vnd.openxmlformats-officedocument.drawingml.chart+xml"/>
  <Override PartName="/ppt/theme/themeOverride11.xml" ContentType="application/vnd.openxmlformats-officedocument.themeOverride+xml"/>
  <Override PartName="/ppt/charts/chart12.xml" ContentType="application/vnd.openxmlformats-officedocument.drawingml.chart+xml"/>
  <Override PartName="/ppt/theme/themeOverride12.xml" ContentType="application/vnd.openxmlformats-officedocument.themeOverride+xml"/>
  <Override PartName="/ppt/charts/chart13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heme/themeOverride13.xml" ContentType="application/vnd.openxmlformats-officedocument.themeOverride+xml"/>
  <Override PartName="/ppt/charts/chart14.xml" ContentType="application/vnd.openxmlformats-officedocument.drawingml.chart+xml"/>
  <Override PartName="/ppt/theme/themeOverride14.xml" ContentType="application/vnd.openxmlformats-officedocument.themeOverride+xml"/>
  <Override PartName="/ppt/charts/chart15.xml" ContentType="application/vnd.openxmlformats-officedocument.drawingml.chart+xml"/>
  <Override PartName="/ppt/theme/themeOverride15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handoutMasterIdLst>
    <p:handoutMasterId r:id="rId17"/>
  </p:handoutMasterIdLst>
  <p:sldIdLst>
    <p:sldId id="279" r:id="rId2"/>
    <p:sldId id="281" r:id="rId3"/>
    <p:sldId id="280" r:id="rId4"/>
    <p:sldId id="282" r:id="rId5"/>
    <p:sldId id="283" r:id="rId6"/>
    <p:sldId id="284" r:id="rId7"/>
    <p:sldId id="296" r:id="rId8"/>
    <p:sldId id="295" r:id="rId9"/>
    <p:sldId id="294" r:id="rId10"/>
    <p:sldId id="287" r:id="rId11"/>
    <p:sldId id="297" r:id="rId12"/>
    <p:sldId id="288" r:id="rId13"/>
    <p:sldId id="291" r:id="rId14"/>
    <p:sldId id="298" r:id="rId15"/>
  </p:sldIdLst>
  <p:sldSz cx="12192000" cy="6858000"/>
  <p:notesSz cx="7010400" cy="9296400"/>
  <p:defaultTextStyle>
    <a:defPPr>
      <a:defRPr lang="lt-L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Numatytoji sekcija" id="{598C4E47-5946-46DB-B003-F0F983D0FBBE}">
          <p14:sldIdLst>
            <p14:sldId id="279"/>
            <p14:sldId id="281"/>
            <p14:sldId id="280"/>
            <p14:sldId id="282"/>
            <p14:sldId id="283"/>
            <p14:sldId id="284"/>
            <p14:sldId id="296"/>
            <p14:sldId id="295"/>
            <p14:sldId id="294"/>
            <p14:sldId id="287"/>
            <p14:sldId id="297"/>
            <p14:sldId id="288"/>
            <p14:sldId id="291"/>
            <p14:sldId id="298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C71CD"/>
    <a:srgbClr val="4BB2FF"/>
    <a:srgbClr val="A20000"/>
    <a:srgbClr val="7A0000"/>
    <a:srgbClr val="9966FF"/>
    <a:srgbClr val="6656C6"/>
    <a:srgbClr val="9575F1"/>
    <a:srgbClr val="CC9900"/>
    <a:srgbClr val="FFCC99"/>
    <a:srgbClr val="CCF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Vidutinis stilius 2 – paryškinima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75DCB02-9BB8-47FD-8907-85C794F793BA}" styleName="Teminis stilius 1 – paryškinimas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78" d="100"/>
          <a:sy n="78" d="100"/>
        </p:scale>
        <p:origin x="600" y="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Danguole2\Desktop\1_%20VEIKLOS%20ATASKAITOS\2018\2_KM_2018.xlsx" TargetMode="External"/><Relationship Id="rId1" Type="http://schemas.openxmlformats.org/officeDocument/2006/relationships/themeOverride" Target="../theme/themeOverride1.xml"/></Relationships>
</file>

<file path=ppt/charts/_rels/chart10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Danguole2\Desktop\1_%20VEIKLOS%20ATASKAITOS\2018\2_KM_2018.xlsx" TargetMode="External"/><Relationship Id="rId1" Type="http://schemas.openxmlformats.org/officeDocument/2006/relationships/themeOverride" Target="../theme/themeOverride10.xml"/></Relationships>
</file>

<file path=ppt/charts/_rels/chart11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Danguole2\Desktop\1_%20VEIKLOS%20ATASKAITOS\2018\2_KM_2018.xlsx" TargetMode="External"/><Relationship Id="rId1" Type="http://schemas.openxmlformats.org/officeDocument/2006/relationships/themeOverride" Target="../theme/themeOverride11.xml"/></Relationships>
</file>

<file path=ppt/charts/_rels/chart12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Danguole2\Desktop\1_%20VEIKLOS%20ATASKAITOS\2018\2_KM_2018.xlsx" TargetMode="External"/><Relationship Id="rId1" Type="http://schemas.openxmlformats.org/officeDocument/2006/relationships/themeOverride" Target="../theme/themeOverride12.xml"/></Relationships>
</file>

<file path=ppt/charts/_rels/chart13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3.xm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oleObject" Target="file:///C:\Users\Danguole2\Desktop\1_%20VEIKLOS%20ATASKAITOS\2014_&#302;staig&#371;%20veiklos%20ataskaitos\2_KM_2014.xls" TargetMode="External"/></Relationships>
</file>

<file path=ppt/charts/_rels/chart14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Danguole2\Desktop\1_%20VEIKLOS%20ATASKAITOS\2018\2_KM_2018.xlsx" TargetMode="External"/><Relationship Id="rId1" Type="http://schemas.openxmlformats.org/officeDocument/2006/relationships/themeOverride" Target="../theme/themeOverride14.xml"/></Relationships>
</file>

<file path=ppt/charts/_rels/chart15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Danguole2\Desktop\1_%20VEIKLOS%20ATASKAITOS\2018\2018_Projektin&#279;%20veikla_2019-02-05.xls" TargetMode="External"/><Relationship Id="rId1" Type="http://schemas.openxmlformats.org/officeDocument/2006/relationships/themeOverride" Target="../theme/themeOverride15.xm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Danguole2\Desktop\1_%20VEIKLOS%20ATASKAITOS\2018\2_KM_2018.xlsx" TargetMode="External"/><Relationship Id="rId1" Type="http://schemas.openxmlformats.org/officeDocument/2006/relationships/themeOverride" Target="../theme/themeOverride2.xml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Danguole2\Desktop\1_%20VEIKLOS%20ATASKAITOS\2018\2_KM_2018.xlsx" TargetMode="External"/><Relationship Id="rId1" Type="http://schemas.openxmlformats.org/officeDocument/2006/relationships/themeOverride" Target="../theme/themeOverride3.xml"/></Relationships>
</file>

<file path=ppt/charts/_rels/chart4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Danguole2\Desktop\1_%20VEIKLOS%20ATASKAITOS\2018\2_KM_2018.xlsx" TargetMode="External"/><Relationship Id="rId1" Type="http://schemas.openxmlformats.org/officeDocument/2006/relationships/themeOverride" Target="../theme/themeOverrid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5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oleObject" Target="file:///C:\Users\Danguole2\Desktop\1_%20VEIKLOS%20ATASKAITOS\2018\2_KM_2018.xlsx" TargetMode="External"/></Relationships>
</file>

<file path=ppt/charts/_rels/chart6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Danguole2\Desktop\1_%20VEIKLOS%20ATASKAITOS\2018\2_KM_2018.xlsx" TargetMode="External"/><Relationship Id="rId1" Type="http://schemas.openxmlformats.org/officeDocument/2006/relationships/themeOverride" Target="../theme/themeOverride6.xml"/></Relationships>
</file>

<file path=ppt/charts/_rels/chart7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Danguole2\Desktop\1_%20VEIKLOS%20ATASKAITOS\2018\2_KM_2018.xlsx" TargetMode="External"/><Relationship Id="rId1" Type="http://schemas.openxmlformats.org/officeDocument/2006/relationships/themeOverride" Target="../theme/themeOverride7.xml"/></Relationships>
</file>

<file path=ppt/charts/_rels/chart8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Danguole2\Desktop\1_%20VEIKLOS%20ATASKAITOS\2018\2_KM_2018.xlsx" TargetMode="External"/><Relationship Id="rId1" Type="http://schemas.openxmlformats.org/officeDocument/2006/relationships/themeOverride" Target="../theme/themeOverride8.xml"/></Relationships>
</file>

<file path=ppt/charts/_rels/chart9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Danguole2\Desktop\1_%20VEIKLOS%20ATASKAITOS\2018\2_KM_2018.xlsx" TargetMode="External"/><Relationship Id="rId1" Type="http://schemas.openxmlformats.org/officeDocument/2006/relationships/themeOverride" Target="../theme/themeOverride9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4.3054509490661495E-2"/>
          <c:y val="3.2105067452815661E-2"/>
          <c:w val="0.89747175624786035"/>
          <c:h val="0.78018002738468017"/>
        </c:manualLayout>
      </c:layout>
      <c:lineChart>
        <c:grouping val="standard"/>
        <c:varyColors val="0"/>
        <c:ser>
          <c:idx val="0"/>
          <c:order val="0"/>
          <c:tx>
            <c:strRef>
              <c:f>KM_2018!$H$19</c:f>
              <c:strCache>
                <c:ptCount val="1"/>
                <c:pt idx="0">
                  <c:v>Renginių skaičius</c:v>
                </c:pt>
              </c:strCache>
            </c:strRef>
          </c:tx>
          <c:spPr>
            <a:ln w="38100" cap="rnd">
              <a:solidFill>
                <a:srgbClr val="00B0F0"/>
              </a:solidFill>
              <a:round/>
            </a:ln>
            <a:effectLst/>
          </c:spPr>
          <c:marker>
            <c:symbol val="circle"/>
            <c:size val="6"/>
            <c:spPr>
              <a:solidFill>
                <a:sysClr val="windowText" lastClr="000000"/>
              </a:solidFill>
              <a:ln w="9525">
                <a:solidFill>
                  <a:sysClr val="windowText" lastClr="000000"/>
                </a:solidFill>
              </a:ln>
              <a:effectLst/>
            </c:spPr>
          </c:marker>
          <c:dLbls>
            <c:spPr>
              <a:noFill/>
              <a:ln w="25400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400" b="0" i="0" u="none" strike="noStrike" baseline="0">
                    <a:solidFill>
                      <a:srgbClr val="333333"/>
                    </a:solidFill>
                    <a:latin typeface="Calibri"/>
                    <a:ea typeface="Calibri"/>
                    <a:cs typeface="Calibri"/>
                  </a:defRPr>
                </a:pPr>
                <a:endParaRPr lang="lt-LT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KM_2018!$I$18:$M$18</c:f>
              <c:numCache>
                <c:formatCode>General</c:formatCode>
                <c:ptCount val="5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  <c:pt idx="4">
                  <c:v>2018</c:v>
                </c:pt>
              </c:numCache>
            </c:numRef>
          </c:cat>
          <c:val>
            <c:numRef>
              <c:f>KM_2018!$I$19:$M$19</c:f>
              <c:numCache>
                <c:formatCode>General</c:formatCode>
                <c:ptCount val="5"/>
                <c:pt idx="0">
                  <c:v>494</c:v>
                </c:pt>
                <c:pt idx="1">
                  <c:v>562</c:v>
                </c:pt>
                <c:pt idx="2">
                  <c:v>595</c:v>
                </c:pt>
                <c:pt idx="3">
                  <c:v>629</c:v>
                </c:pt>
                <c:pt idx="4">
                  <c:v>610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KM_2018!$H$20</c:f>
              <c:strCache>
                <c:ptCount val="1"/>
                <c:pt idx="0">
                  <c:v>Pajamos Eur</c:v>
                </c:pt>
              </c:strCache>
            </c:strRef>
          </c:tx>
          <c:spPr>
            <a:ln w="38100" cap="rnd">
              <a:solidFill>
                <a:srgbClr val="ED7D31"/>
              </a:solidFill>
              <a:round/>
            </a:ln>
            <a:effectLst/>
          </c:spPr>
          <c:marker>
            <c:symbol val="circle"/>
            <c:size val="6"/>
            <c:spPr>
              <a:solidFill>
                <a:sysClr val="windowText" lastClr="000000"/>
              </a:solidFill>
              <a:ln w="9525">
                <a:solidFill>
                  <a:sysClr val="windowText" lastClr="000000"/>
                </a:solidFill>
              </a:ln>
              <a:effectLst/>
            </c:spPr>
          </c:marker>
          <c:dLbls>
            <c:spPr>
              <a:noFill/>
              <a:ln w="25400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400" b="0" i="0" u="none" strike="noStrike" baseline="0">
                    <a:solidFill>
                      <a:srgbClr val="333333"/>
                    </a:solidFill>
                    <a:latin typeface="Calibri"/>
                    <a:ea typeface="Calibri"/>
                    <a:cs typeface="Calibri"/>
                  </a:defRPr>
                </a:pPr>
                <a:endParaRPr lang="lt-LT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KM_2018!$I$18:$M$18</c:f>
              <c:numCache>
                <c:formatCode>General</c:formatCode>
                <c:ptCount val="5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  <c:pt idx="4">
                  <c:v>2018</c:v>
                </c:pt>
              </c:numCache>
            </c:numRef>
          </c:cat>
          <c:val>
            <c:numRef>
              <c:f>KM_2018!$I$20:$M$20</c:f>
              <c:numCache>
                <c:formatCode>0.0</c:formatCode>
                <c:ptCount val="5"/>
                <c:pt idx="0">
                  <c:v>8794.6014828544958</c:v>
                </c:pt>
                <c:pt idx="1">
                  <c:v>9911</c:v>
                </c:pt>
                <c:pt idx="2">
                  <c:v>15137</c:v>
                </c:pt>
                <c:pt idx="3">
                  <c:v>13221</c:v>
                </c:pt>
                <c:pt idx="4" formatCode="0">
                  <c:v>16742.5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KM_2018!$H$21</c:f>
              <c:strCache>
                <c:ptCount val="1"/>
                <c:pt idx="0">
                  <c:v>Renginių lankytojų skaičius</c:v>
                </c:pt>
              </c:strCache>
            </c:strRef>
          </c:tx>
          <c:spPr>
            <a:ln w="38100" cap="rnd">
              <a:solidFill>
                <a:srgbClr val="70AD47">
                  <a:lumMod val="75000"/>
                </a:srgbClr>
              </a:solidFill>
              <a:round/>
            </a:ln>
            <a:effectLst/>
          </c:spPr>
          <c:marker>
            <c:symbol val="circle"/>
            <c:size val="6"/>
            <c:spPr>
              <a:solidFill>
                <a:sysClr val="windowText" lastClr="000000"/>
              </a:solidFill>
              <a:ln w="9525">
                <a:solidFill>
                  <a:sysClr val="windowText" lastClr="000000"/>
                </a:solidFill>
              </a:ln>
              <a:effectLst/>
            </c:spPr>
          </c:marker>
          <c:dLbls>
            <c:spPr>
              <a:noFill/>
              <a:ln w="25400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400" b="0" i="0" u="none" strike="noStrike" baseline="0">
                    <a:solidFill>
                      <a:srgbClr val="333333"/>
                    </a:solidFill>
                    <a:latin typeface="Calibri"/>
                    <a:ea typeface="Calibri"/>
                    <a:cs typeface="Calibri"/>
                  </a:defRPr>
                </a:pPr>
                <a:endParaRPr lang="lt-LT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KM_2018!$I$18:$M$18</c:f>
              <c:numCache>
                <c:formatCode>General</c:formatCode>
                <c:ptCount val="5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  <c:pt idx="4">
                  <c:v>2018</c:v>
                </c:pt>
              </c:numCache>
            </c:numRef>
          </c:cat>
          <c:val>
            <c:numRef>
              <c:f>KM_2018!$I$21:$M$21</c:f>
              <c:numCache>
                <c:formatCode>General</c:formatCode>
                <c:ptCount val="5"/>
                <c:pt idx="0">
                  <c:v>21076</c:v>
                </c:pt>
                <c:pt idx="1">
                  <c:v>22749</c:v>
                </c:pt>
                <c:pt idx="2">
                  <c:v>23362</c:v>
                </c:pt>
                <c:pt idx="3">
                  <c:v>26605</c:v>
                </c:pt>
                <c:pt idx="4">
                  <c:v>22426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101556432"/>
        <c:axId val="1101556976"/>
      </c:lineChart>
      <c:catAx>
        <c:axId val="110155643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vert="horz"/>
          <a:lstStyle/>
          <a:p>
            <a:pPr>
              <a:defRPr sz="1600" b="1" i="0" u="none" strike="noStrike" baseline="0">
                <a:solidFill>
                  <a:srgbClr val="333333"/>
                </a:solidFill>
                <a:latin typeface="Calibri"/>
                <a:ea typeface="Calibri"/>
                <a:cs typeface="Calibri"/>
              </a:defRPr>
            </a:pPr>
            <a:endParaRPr lang="lt-LT"/>
          </a:p>
        </c:txPr>
        <c:crossAx val="1101556976"/>
        <c:crosses val="autoZero"/>
        <c:auto val="1"/>
        <c:lblAlgn val="ctr"/>
        <c:lblOffset val="100"/>
        <c:noMultiLvlLbl val="0"/>
      </c:catAx>
      <c:valAx>
        <c:axId val="110155697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ln w="9525">
            <a:noFill/>
          </a:ln>
        </c:spPr>
        <c:txPr>
          <a:bodyPr rot="0" vert="horz"/>
          <a:lstStyle/>
          <a:p>
            <a:pPr>
              <a:defRPr sz="1600" b="0" i="0" u="none" strike="noStrike" baseline="0">
                <a:solidFill>
                  <a:srgbClr val="333333"/>
                </a:solidFill>
                <a:latin typeface="Calibri"/>
                <a:ea typeface="Calibri"/>
                <a:cs typeface="Calibri"/>
              </a:defRPr>
            </a:pPr>
            <a:endParaRPr lang="lt-LT"/>
          </a:p>
        </c:txPr>
        <c:crossAx val="1101556432"/>
        <c:crosses val="autoZero"/>
        <c:crossBetween val="between"/>
      </c:valAx>
      <c:spPr>
        <a:pattFill prst="pct60">
          <a:fgClr>
            <a:srgbClr val="5B9BD5">
              <a:lumMod val="20000"/>
              <a:lumOff val="80000"/>
            </a:srgbClr>
          </a:fgClr>
          <a:bgClr>
            <a:sysClr val="window" lastClr="FFFFFF"/>
          </a:bgClr>
        </a:pattFill>
        <a:ln w="25400">
          <a:noFill/>
        </a:ln>
      </c:spPr>
    </c:plotArea>
    <c:legend>
      <c:legendPos val="b"/>
      <c:layout>
        <c:manualLayout>
          <c:xMode val="edge"/>
          <c:yMode val="edge"/>
          <c:x val="7.2383316215907795E-2"/>
          <c:y val="0.91559584661085858"/>
          <c:w val="0.8938807105633535"/>
          <c:h val="6.6892298414878371E-2"/>
        </c:manualLayout>
      </c:layout>
      <c:overlay val="0"/>
      <c:spPr>
        <a:noFill/>
        <a:ln w="25400">
          <a:noFill/>
        </a:ln>
      </c:spPr>
      <c:txPr>
        <a:bodyPr/>
        <a:lstStyle/>
        <a:p>
          <a:pPr>
            <a:defRPr sz="1400" b="1" i="0" u="none" strike="noStrike" baseline="0">
              <a:solidFill>
                <a:srgbClr val="333333"/>
              </a:solidFill>
              <a:latin typeface="Calibri"/>
              <a:ea typeface="Calibri"/>
              <a:cs typeface="Calibri"/>
            </a:defRPr>
          </a:pPr>
          <a:endParaRPr lang="lt-LT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lt-LT"/>
    </a:p>
  </c:txPr>
  <c:externalData r:id="rId2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view3D>
      <c:rotX val="15"/>
      <c:rotY val="20"/>
      <c:depthPercent val="100"/>
      <c:rAngAx val="1"/>
    </c:view3D>
    <c:floor>
      <c:thickness val="0"/>
      <c:spPr>
        <a:pattFill prst="pct5">
          <a:fgClr>
            <a:srgbClr val="5B9BD5">
              <a:lumMod val="20000"/>
              <a:lumOff val="80000"/>
            </a:srgbClr>
          </a:fgClr>
          <a:bgClr>
            <a:sysClr val="window" lastClr="FFFFFF"/>
          </a:bgClr>
        </a:pattFill>
        <a:ln w="9525">
          <a:noFill/>
        </a:ln>
      </c:spPr>
    </c:floor>
    <c:sideWall>
      <c:thickness val="0"/>
      <c:spPr>
        <a:noFill/>
        <a:ln w="25400">
          <a:noFill/>
        </a:ln>
      </c:spPr>
    </c:sideWall>
    <c:backWall>
      <c:thickness val="0"/>
      <c:spPr>
        <a:noFill/>
        <a:ln w="25400">
          <a:noFill/>
        </a:ln>
      </c:spPr>
    </c:backWall>
    <c:plotArea>
      <c:layout>
        <c:manualLayout>
          <c:layoutTarget val="inner"/>
          <c:xMode val="edge"/>
          <c:yMode val="edge"/>
          <c:x val="7.0536247959768913E-2"/>
          <c:y val="3.2404285762218425E-2"/>
          <c:w val="0.9213288758000443"/>
          <c:h val="0.60772456655860807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DARBINĖ!$G$30</c:f>
              <c:strCache>
                <c:ptCount val="1"/>
                <c:pt idx="0">
                  <c:v>2014</c:v>
                </c:pt>
              </c:strCache>
            </c:strRef>
          </c:tx>
          <c:spPr>
            <a:solidFill>
              <a:srgbClr val="5B9BD5">
                <a:lumMod val="75000"/>
              </a:srgbClr>
            </a:solidFill>
            <a:ln w="25400">
              <a:noFill/>
            </a:ln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dLbl>
              <c:idx val="0"/>
              <c:layout>
                <c:manualLayout>
                  <c:x val="-3.0967829537744801E-3"/>
                  <c:y val="-7.9194031812743573E-4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200" b="0" i="0" u="none" strike="noStrike" baseline="0">
                      <a:solidFill>
                        <a:srgbClr val="333333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lt-LT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3.7651757707085039E-3"/>
                  <c:y val="5.0453446732935938E-3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200" b="0" i="0" u="none" strike="noStrike" baseline="0">
                      <a:solidFill>
                        <a:srgbClr val="333333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lt-LT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6.1937141428154196E-3"/>
                  <c:y val="-8.0469501564806051E-3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200" b="0" i="0" u="none" strike="noStrike" baseline="0">
                      <a:solidFill>
                        <a:srgbClr val="333333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lt-LT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-1.8825878853543899E-3"/>
                  <c:y val="-2.2096651650596014E-3"/>
                </c:manualLayout>
              </c:layout>
              <c:spPr>
                <a:noFill/>
                <a:ln w="25400">
                  <a:noFill/>
                </a:ln>
              </c:spPr>
              <c:txPr>
                <a:bodyPr rot="0" vert="horz"/>
                <a:lstStyle/>
                <a:p>
                  <a:pPr algn="ctr">
                    <a:defRPr sz="1200" b="0" i="0" u="none" strike="noStrike" baseline="0">
                      <a:solidFill>
                        <a:srgbClr val="333333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lt-LT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4"/>
              <c:layout>
                <c:manualLayout>
                  <c:x val="3.0968471900988674E-3"/>
                  <c:y val="-6.0005732693632089E-17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200" b="0" i="0" u="none" strike="noStrike" baseline="0">
                      <a:solidFill>
                        <a:srgbClr val="333333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lt-LT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5400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200" b="0" i="0" u="none" strike="noStrike" baseline="0">
                    <a:solidFill>
                      <a:srgbClr val="333333"/>
                    </a:solidFill>
                    <a:latin typeface="Calibri"/>
                    <a:ea typeface="Calibri"/>
                    <a:cs typeface="Calibri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DARBINĖ!$B$31:$B$34</c:f>
              <c:strCache>
                <c:ptCount val="4"/>
                <c:pt idx="0">
                  <c:v>Istorinės ekspedicijos, išvykos</c:v>
                </c:pt>
                <c:pt idx="1">
                  <c:v>Etnografinės ekspedicijos</c:v>
                </c:pt>
                <c:pt idx="2">
                  <c:v>Archeologiniai  žvalgomieji tyrimai</c:v>
                </c:pt>
                <c:pt idx="3">
                  <c:v>Konsultacijos</c:v>
                </c:pt>
              </c:strCache>
            </c:strRef>
          </c:cat>
          <c:val>
            <c:numRef>
              <c:f>DARBINĖ!$G$31:$G$34</c:f>
              <c:numCache>
                <c:formatCode>General</c:formatCode>
                <c:ptCount val="4"/>
                <c:pt idx="0">
                  <c:v>40</c:v>
                </c:pt>
                <c:pt idx="1">
                  <c:v>38</c:v>
                </c:pt>
                <c:pt idx="2">
                  <c:v>3</c:v>
                </c:pt>
                <c:pt idx="3">
                  <c:v>316</c:v>
                </c:pt>
              </c:numCache>
            </c:numRef>
          </c:val>
        </c:ser>
        <c:ser>
          <c:idx val="1"/>
          <c:order val="1"/>
          <c:tx>
            <c:strRef>
              <c:f>DARBINĖ!$H$30</c:f>
              <c:strCache>
                <c:ptCount val="1"/>
                <c:pt idx="0">
                  <c:v>2015</c:v>
                </c:pt>
              </c:strCache>
            </c:strRef>
          </c:tx>
          <c:spPr>
            <a:solidFill>
              <a:srgbClr val="A20000"/>
            </a:solidFill>
            <a:ln w="25400">
              <a:noFill/>
            </a:ln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dLbl>
              <c:idx val="0"/>
              <c:layout>
                <c:manualLayout>
                  <c:x val="1.0627134495191436E-2"/>
                  <c:y val="7.0897733065093996E-4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200" b="0" i="0" u="none" strike="noStrike" baseline="0">
                      <a:solidFill>
                        <a:srgbClr val="333333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lt-LT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5.6477636560627554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9.2904970965899513E-3"/>
                  <c:y val="-7.3382026401995126E-3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200" b="0" i="0" u="none" strike="noStrike" baseline="0">
                      <a:solidFill>
                        <a:srgbClr val="333333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lt-LT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3.0967829537744628E-3"/>
                  <c:y val="7.0897733065091329E-4"/>
                </c:manualLayout>
              </c:layout>
              <c:spPr>
                <a:noFill/>
                <a:ln w="25400">
                  <a:noFill/>
                </a:ln>
              </c:spPr>
              <c:txPr>
                <a:bodyPr rot="0" vert="horz"/>
                <a:lstStyle/>
                <a:p>
                  <a:pPr algn="ctr">
                    <a:defRPr sz="1200" b="0" i="0" u="none" strike="noStrike" baseline="0">
                      <a:solidFill>
                        <a:srgbClr val="333333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lt-LT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4"/>
              <c:layout>
                <c:manualLayout>
                  <c:x val="6.1936943801976212E-3"/>
                  <c:y val="6.546155551088363E-3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200" b="0" i="0" u="none" strike="noStrike" baseline="0">
                      <a:solidFill>
                        <a:srgbClr val="333333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lt-LT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5400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200" b="0" i="0" u="none" strike="noStrike" baseline="0">
                    <a:solidFill>
                      <a:srgbClr val="333333"/>
                    </a:solidFill>
                    <a:latin typeface="Calibri"/>
                    <a:ea typeface="Calibri"/>
                    <a:cs typeface="Calibri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DARBINĖ!$B$31:$B$34</c:f>
              <c:strCache>
                <c:ptCount val="4"/>
                <c:pt idx="0">
                  <c:v>Istorinės ekspedicijos, išvykos</c:v>
                </c:pt>
                <c:pt idx="1">
                  <c:v>Etnografinės ekspedicijos</c:v>
                </c:pt>
                <c:pt idx="2">
                  <c:v>Archeologiniai  žvalgomieji tyrimai</c:v>
                </c:pt>
                <c:pt idx="3">
                  <c:v>Konsultacijos</c:v>
                </c:pt>
              </c:strCache>
            </c:strRef>
          </c:cat>
          <c:val>
            <c:numRef>
              <c:f>DARBINĖ!$H$31:$H$34</c:f>
              <c:numCache>
                <c:formatCode>General</c:formatCode>
                <c:ptCount val="4"/>
                <c:pt idx="0">
                  <c:v>21</c:v>
                </c:pt>
                <c:pt idx="1">
                  <c:v>20</c:v>
                </c:pt>
                <c:pt idx="2">
                  <c:v>4</c:v>
                </c:pt>
                <c:pt idx="3">
                  <c:v>302</c:v>
                </c:pt>
              </c:numCache>
            </c:numRef>
          </c:val>
        </c:ser>
        <c:ser>
          <c:idx val="2"/>
          <c:order val="2"/>
          <c:tx>
            <c:strRef>
              <c:f>DARBINĖ!$I$30</c:f>
              <c:strCache>
                <c:ptCount val="1"/>
                <c:pt idx="0">
                  <c:v>2016</c:v>
                </c:pt>
              </c:strCache>
            </c:strRef>
          </c:tx>
          <c:spPr>
            <a:solidFill>
              <a:srgbClr val="9BBB59"/>
            </a:solidFill>
            <a:ln w="25400">
              <a:noFill/>
            </a:ln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dLbl>
              <c:idx val="0"/>
              <c:layout>
                <c:manualLayout>
                  <c:x val="6.8619587244829663E-3"/>
                  <c:y val="2.1267021775830792E-3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200" b="0" i="0" u="none" strike="noStrike" baseline="0">
                      <a:solidFill>
                        <a:srgbClr val="333333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lt-LT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1.2509722380545723E-2"/>
                  <c:y val="2.1267021775830792E-3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200" b="0" i="0" u="none" strike="noStrike" baseline="0">
                      <a:solidFill>
                        <a:srgbClr val="333333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lt-LT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8.7446948451037811E-3"/>
                  <c:y val="-8.0120183722799752E-3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200" b="0" i="0" u="none" strike="noStrike" baseline="0">
                      <a:solidFill>
                        <a:srgbClr val="333333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lt-LT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-6.6839281693404111E-4"/>
                  <c:y val="1.4177248469321123E-3"/>
                </c:manualLayout>
              </c:layout>
              <c:spPr>
                <a:noFill/>
                <a:ln w="25400">
                  <a:noFill/>
                </a:ln>
              </c:spPr>
              <c:txPr>
                <a:bodyPr rot="0" vert="horz"/>
                <a:lstStyle/>
                <a:p>
                  <a:pPr algn="ctr">
                    <a:defRPr sz="1200" b="0" i="0" u="none" strike="noStrike" baseline="0">
                      <a:solidFill>
                        <a:srgbClr val="333333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lt-LT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4"/>
              <c:layout>
                <c:manualLayout>
                  <c:x val="3.0968471900987538E-3"/>
                  <c:y val="1.3092311102176606E-2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200" b="0" i="0" u="none" strike="noStrike" baseline="0">
                      <a:solidFill>
                        <a:srgbClr val="333333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lt-LT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5400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200" b="0" i="0" u="none" strike="noStrike" baseline="0">
                    <a:solidFill>
                      <a:srgbClr val="333333"/>
                    </a:solidFill>
                    <a:latin typeface="Calibri"/>
                    <a:ea typeface="Calibri"/>
                    <a:cs typeface="Calibri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DARBINĖ!$B$31:$B$34</c:f>
              <c:strCache>
                <c:ptCount val="4"/>
                <c:pt idx="0">
                  <c:v>Istorinės ekspedicijos, išvykos</c:v>
                </c:pt>
                <c:pt idx="1">
                  <c:v>Etnografinės ekspedicijos</c:v>
                </c:pt>
                <c:pt idx="2">
                  <c:v>Archeologiniai  žvalgomieji tyrimai</c:v>
                </c:pt>
                <c:pt idx="3">
                  <c:v>Konsultacijos</c:v>
                </c:pt>
              </c:strCache>
            </c:strRef>
          </c:cat>
          <c:val>
            <c:numRef>
              <c:f>DARBINĖ!$I$31:$I$34</c:f>
              <c:numCache>
                <c:formatCode>General</c:formatCode>
                <c:ptCount val="4"/>
                <c:pt idx="0">
                  <c:v>14</c:v>
                </c:pt>
                <c:pt idx="1">
                  <c:v>12</c:v>
                </c:pt>
                <c:pt idx="2">
                  <c:v>5</c:v>
                </c:pt>
                <c:pt idx="3">
                  <c:v>343</c:v>
                </c:pt>
              </c:numCache>
            </c:numRef>
          </c:val>
        </c:ser>
        <c:ser>
          <c:idx val="3"/>
          <c:order val="3"/>
          <c:tx>
            <c:strRef>
              <c:f>DARBINĖ!$J$30</c:f>
              <c:strCache>
                <c:ptCount val="1"/>
                <c:pt idx="0">
                  <c:v>2017</c:v>
                </c:pt>
              </c:strCache>
            </c:strRef>
          </c:tx>
          <c:spPr>
            <a:solidFill>
              <a:srgbClr val="7C71CD"/>
            </a:solidFill>
            <a:ln>
              <a:noFill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dLbl>
              <c:idx val="0"/>
              <c:layout>
                <c:manualLayout>
                  <c:x val="6.8619587244829316E-3"/>
                  <c:y val="7.0897733065093996E-4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200" b="0" i="0" u="none" strike="noStrike" baseline="0">
                      <a:solidFill>
                        <a:srgbClr val="333333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lt-LT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1.0627134495191471E-2"/>
                  <c:y val="-5.8372849914210293E-3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200" b="0" i="0" u="none" strike="noStrike" baseline="0">
                      <a:solidFill>
                        <a:srgbClr val="333333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lt-LT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8.0763020281697413E-3"/>
                  <c:y val="-8.0469501564806051E-3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200" b="0" i="0" u="none" strike="noStrike" baseline="0">
                      <a:solidFill>
                        <a:srgbClr val="333333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lt-LT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6.1937141428154889E-3"/>
                  <c:y val="7.0897733065092663E-4"/>
                </c:manualLayout>
              </c:layout>
              <c:spPr>
                <a:noFill/>
                <a:ln w="25400">
                  <a:noFill/>
                </a:ln>
              </c:spPr>
              <c:txPr>
                <a:bodyPr rot="0" vert="horz"/>
                <a:lstStyle/>
                <a:p>
                  <a:pPr algn="ctr">
                    <a:defRPr sz="1200" b="0" i="0" u="none" strike="noStrike" baseline="0">
                      <a:solidFill>
                        <a:srgbClr val="333333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lt-LT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4"/>
              <c:layout>
                <c:manualLayout>
                  <c:x val="3.0968471900988674E-3"/>
                  <c:y val="1.3092311102176726E-2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200" b="0" i="0" u="none" strike="noStrike" baseline="0">
                      <a:solidFill>
                        <a:srgbClr val="333333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lt-LT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5400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200" b="0" i="0" u="none" strike="noStrike" baseline="0">
                    <a:solidFill>
                      <a:srgbClr val="333333"/>
                    </a:solidFill>
                    <a:latin typeface="Calibri"/>
                    <a:ea typeface="Calibri"/>
                    <a:cs typeface="Calibri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DARBINĖ!$B$31:$B$34</c:f>
              <c:strCache>
                <c:ptCount val="4"/>
                <c:pt idx="0">
                  <c:v>Istorinės ekspedicijos, išvykos</c:v>
                </c:pt>
                <c:pt idx="1">
                  <c:v>Etnografinės ekspedicijos</c:v>
                </c:pt>
                <c:pt idx="2">
                  <c:v>Archeologiniai  žvalgomieji tyrimai</c:v>
                </c:pt>
                <c:pt idx="3">
                  <c:v>Konsultacijos</c:v>
                </c:pt>
              </c:strCache>
            </c:strRef>
          </c:cat>
          <c:val>
            <c:numRef>
              <c:f>DARBINĖ!$J$31:$J$34</c:f>
              <c:numCache>
                <c:formatCode>General</c:formatCode>
                <c:ptCount val="4"/>
                <c:pt idx="0">
                  <c:v>41</c:v>
                </c:pt>
                <c:pt idx="1">
                  <c:v>4</c:v>
                </c:pt>
                <c:pt idx="2">
                  <c:v>3</c:v>
                </c:pt>
                <c:pt idx="3">
                  <c:v>410</c:v>
                </c:pt>
              </c:numCache>
            </c:numRef>
          </c:val>
        </c:ser>
        <c:ser>
          <c:idx val="4"/>
          <c:order val="4"/>
          <c:tx>
            <c:strRef>
              <c:f>DARBINĖ!$K$30</c:f>
              <c:strCache>
                <c:ptCount val="1"/>
                <c:pt idx="0">
                  <c:v>2018</c:v>
                </c:pt>
              </c:strCache>
            </c:strRef>
          </c:tx>
          <c:spPr>
            <a:solidFill>
              <a:srgbClr val="4BB2FF"/>
            </a:solidFill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dLbl>
              <c:idx val="0"/>
              <c:layout>
                <c:manualLayout>
                  <c:x val="1.5060703082834016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7.5303515414170078E-3"/>
                  <c:y val="-2.918642495710514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8.1093584926133621E-3"/>
                  <c:y val="-1.0983058544291434E-2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200" b="0" i="0" u="none" strike="noStrike" baseline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lt-LT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1.5060703082834016E-2"/>
                  <c:y val="0"/>
                </c:manualLayout>
              </c:layout>
              <c:spPr>
                <a:noFill/>
                <a:ln w="25400">
                  <a:noFill/>
                </a:ln>
              </c:spPr>
              <c:txPr>
                <a:bodyPr rot="0" vert="horz"/>
                <a:lstStyle/>
                <a:p>
                  <a:pPr algn="ctr">
                    <a:defRPr sz="1200" b="0" i="0" u="none" strike="noStrike" baseline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lt-LT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5400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200" b="0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DARBINĖ!$B$31:$B$34</c:f>
              <c:strCache>
                <c:ptCount val="4"/>
                <c:pt idx="0">
                  <c:v>Istorinės ekspedicijos, išvykos</c:v>
                </c:pt>
                <c:pt idx="1">
                  <c:v>Etnografinės ekspedicijos</c:v>
                </c:pt>
                <c:pt idx="2">
                  <c:v>Archeologiniai  žvalgomieji tyrimai</c:v>
                </c:pt>
                <c:pt idx="3">
                  <c:v>Konsultacijos</c:v>
                </c:pt>
              </c:strCache>
            </c:strRef>
          </c:cat>
          <c:val>
            <c:numRef>
              <c:f>DARBINĖ!$K$31:$K$34</c:f>
              <c:numCache>
                <c:formatCode>General</c:formatCode>
                <c:ptCount val="4"/>
                <c:pt idx="0">
                  <c:v>29</c:v>
                </c:pt>
                <c:pt idx="1">
                  <c:v>7</c:v>
                </c:pt>
                <c:pt idx="2">
                  <c:v>1</c:v>
                </c:pt>
                <c:pt idx="3">
                  <c:v>355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1101560240"/>
        <c:axId val="1101562416"/>
        <c:axId val="0"/>
      </c:bar3DChart>
      <c:catAx>
        <c:axId val="110156024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9525">
            <a:noFill/>
          </a:ln>
        </c:spPr>
        <c:txPr>
          <a:bodyPr rot="0" vert="horz"/>
          <a:lstStyle/>
          <a:p>
            <a:pPr>
              <a:defRPr sz="1400" b="0" i="0" u="none" strike="noStrike" baseline="0">
                <a:solidFill>
                  <a:srgbClr val="333333"/>
                </a:solidFill>
                <a:latin typeface="Calibri"/>
                <a:ea typeface="Calibri"/>
                <a:cs typeface="Calibri"/>
              </a:defRPr>
            </a:pPr>
            <a:endParaRPr lang="lt-LT"/>
          </a:p>
        </c:txPr>
        <c:crossAx val="1101562416"/>
        <c:crosses val="autoZero"/>
        <c:auto val="1"/>
        <c:lblAlgn val="ctr"/>
        <c:lblOffset val="100"/>
        <c:noMultiLvlLbl val="0"/>
      </c:catAx>
      <c:valAx>
        <c:axId val="110156241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ln w="9525">
            <a:noFill/>
          </a:ln>
        </c:spPr>
        <c:txPr>
          <a:bodyPr rot="0" vert="horz"/>
          <a:lstStyle/>
          <a:p>
            <a:pPr>
              <a:defRPr sz="1200" b="0" i="0" u="none" strike="noStrike" baseline="0">
                <a:solidFill>
                  <a:srgbClr val="333333"/>
                </a:solidFill>
                <a:latin typeface="Calibri"/>
                <a:ea typeface="Calibri"/>
                <a:cs typeface="Calibri"/>
              </a:defRPr>
            </a:pPr>
            <a:endParaRPr lang="lt-LT"/>
          </a:p>
        </c:txPr>
        <c:crossAx val="1101560240"/>
        <c:crosses val="autoZero"/>
        <c:crossBetween val="between"/>
        <c:majorUnit val="100"/>
      </c:valAx>
      <c:spPr>
        <a:pattFill prst="pct70">
          <a:fgClr>
            <a:srgbClr val="5B9BD5">
              <a:lumMod val="20000"/>
              <a:lumOff val="80000"/>
            </a:srgbClr>
          </a:fgClr>
          <a:bgClr>
            <a:sysClr val="window" lastClr="FFFFFF"/>
          </a:bgClr>
        </a:pattFill>
        <a:ln w="25400">
          <a:noFill/>
        </a:ln>
      </c:spPr>
    </c:plotArea>
    <c:legend>
      <c:legendPos val="b"/>
      <c:layout>
        <c:manualLayout>
          <c:xMode val="edge"/>
          <c:yMode val="edge"/>
          <c:x val="0.23137993898154335"/>
          <c:y val="0.82311716534086754"/>
          <c:w val="0.57874441053823289"/>
          <c:h val="0.11175575799729702"/>
        </c:manualLayout>
      </c:layout>
      <c:overlay val="0"/>
      <c:spPr>
        <a:noFill/>
        <a:ln w="25400">
          <a:noFill/>
        </a:ln>
      </c:spPr>
      <c:txPr>
        <a:bodyPr/>
        <a:lstStyle/>
        <a:p>
          <a:pPr>
            <a:defRPr sz="1600" b="0" i="0" u="none" strike="noStrike" baseline="0">
              <a:solidFill>
                <a:srgbClr val="333333"/>
              </a:solidFill>
              <a:latin typeface="Calibri"/>
              <a:ea typeface="Calibri"/>
              <a:cs typeface="Calibri"/>
            </a:defRPr>
          </a:pPr>
          <a:endParaRPr lang="lt-LT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lt-LT"/>
    </a:p>
  </c:txPr>
  <c:externalData r:id="rId2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view3D>
      <c:rotX val="30"/>
      <c:rotY val="0"/>
      <c:rAngAx val="0"/>
      <c:perspective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"/>
          <c:y val="5.8372849914210295E-2"/>
          <c:w val="1"/>
          <c:h val="0.75070104873489485"/>
        </c:manualLayout>
      </c:layout>
      <c:pie3DChart>
        <c:varyColors val="1"/>
        <c:ser>
          <c:idx val="0"/>
          <c:order val="0"/>
          <c:spPr>
            <a:scene3d>
              <a:camera prst="orthographicFront"/>
              <a:lightRig rig="threePt" dir="t"/>
            </a:scene3d>
            <a:sp3d>
              <a:bevelT/>
            </a:sp3d>
          </c:spPr>
          <c:dPt>
            <c:idx val="0"/>
            <c:bubble3D val="0"/>
            <c:spPr>
              <a:solidFill>
                <a:srgbClr val="4BB2FF"/>
              </a:solidFill>
              <a:ln w="25400">
                <a:solidFill>
                  <a:srgbClr val="4BB2FF"/>
                </a:solidFill>
              </a:ln>
              <a:effectLst/>
              <a:scene3d>
                <a:camera prst="orthographicFront"/>
                <a:lightRig rig="threePt" dir="t"/>
              </a:scene3d>
              <a:sp3d>
                <a:bevelT/>
              </a:sp3d>
            </c:spPr>
          </c:dPt>
          <c:dPt>
            <c:idx val="1"/>
            <c:bubble3D val="0"/>
            <c:spPr>
              <a:solidFill>
                <a:schemeClr val="accent2"/>
              </a:solidFill>
              <a:ln w="25400">
                <a:solidFill>
                  <a:srgbClr val="ED7D31">
                    <a:lumMod val="75000"/>
                  </a:srgbClr>
                </a:solidFill>
              </a:ln>
              <a:effectLst/>
              <a:scene3d>
                <a:camera prst="orthographicFront"/>
                <a:lightRig rig="threePt" dir="t"/>
              </a:scene3d>
              <a:sp3d>
                <a:bevelT/>
              </a:sp3d>
            </c:spPr>
          </c:dPt>
          <c:dPt>
            <c:idx val="2"/>
            <c:bubble3D val="0"/>
            <c:spPr>
              <a:solidFill>
                <a:srgbClr val="70AD47">
                  <a:lumMod val="75000"/>
                </a:srgbClr>
              </a:solidFill>
              <a:ln w="25400">
                <a:solidFill>
                  <a:srgbClr val="70AD47">
                    <a:lumMod val="75000"/>
                  </a:srgbClr>
                </a:solidFill>
              </a:ln>
              <a:effectLst/>
              <a:scene3d>
                <a:camera prst="orthographicFront"/>
                <a:lightRig rig="threePt" dir="t"/>
              </a:scene3d>
              <a:sp3d>
                <a:bevelT/>
              </a:sp3d>
            </c:spPr>
          </c:dPt>
          <c:dPt>
            <c:idx val="3"/>
            <c:bubble3D val="0"/>
            <c:spPr>
              <a:solidFill>
                <a:schemeClr val="accent4"/>
              </a:solidFill>
              <a:ln w="25400">
                <a:solidFill>
                  <a:srgbClr val="7C71CD"/>
                </a:solidFill>
              </a:ln>
              <a:effectLst/>
              <a:scene3d>
                <a:camera prst="orthographicFront"/>
                <a:lightRig rig="threePt" dir="t"/>
              </a:scene3d>
              <a:sp3d>
                <a:bevelT/>
              </a:sp3d>
            </c:spPr>
          </c:dPt>
          <c:dPt>
            <c:idx val="4"/>
            <c:bubble3D val="0"/>
            <c:spPr>
              <a:solidFill>
                <a:schemeClr val="accent5"/>
              </a:solidFill>
              <a:ln w="25400">
                <a:solidFill>
                  <a:srgbClr val="5B9BD5">
                    <a:lumMod val="75000"/>
                  </a:srgbClr>
                </a:solidFill>
              </a:ln>
              <a:effectLst/>
              <a:scene3d>
                <a:camera prst="orthographicFront"/>
                <a:lightRig rig="threePt" dir="t"/>
              </a:scene3d>
              <a:sp3d>
                <a:bevelT/>
              </a:sp3d>
            </c:spPr>
          </c:dPt>
          <c:dPt>
            <c:idx val="5"/>
            <c:bubble3D val="0"/>
            <c:spPr>
              <a:solidFill>
                <a:schemeClr val="accent6"/>
              </a:solidFill>
              <a:ln w="25400">
                <a:solidFill>
                  <a:srgbClr val="ED7D31">
                    <a:lumMod val="60000"/>
                    <a:lumOff val="40000"/>
                  </a:srgbClr>
                </a:solidFill>
              </a:ln>
              <a:effectLst/>
              <a:scene3d>
                <a:camera prst="orthographicFront"/>
                <a:lightRig rig="threePt" dir="t"/>
              </a:scene3d>
              <a:sp3d>
                <a:bevelT/>
              </a:sp3d>
            </c:spPr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 w="25400">
                <a:solidFill>
                  <a:srgbClr val="4472C4">
                    <a:lumMod val="50000"/>
                  </a:srgbClr>
                </a:solidFill>
              </a:ln>
              <a:effectLst/>
              <a:scene3d>
                <a:camera prst="orthographicFront"/>
                <a:lightRig rig="threePt" dir="t"/>
              </a:scene3d>
              <a:sp3d>
                <a:bevelT/>
              </a:sp3d>
            </c:spPr>
          </c:dPt>
          <c:dLbls>
            <c:spPr>
              <a:noFill/>
              <a:ln w="25400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400" b="0" i="0" u="none" strike="noStrike" baseline="0">
                    <a:solidFill>
                      <a:srgbClr val="333333"/>
                    </a:solidFill>
                    <a:latin typeface="Calibri"/>
                    <a:ea typeface="Calibri"/>
                    <a:cs typeface="Calibri"/>
                  </a:defRPr>
                </a:pPr>
                <a:endParaRPr lang="lt-LT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darbinis!$C$87:$C$93</c:f>
              <c:strCache>
                <c:ptCount val="7"/>
                <c:pt idx="0">
                  <c:v>Ekspozicijos</c:v>
                </c:pt>
                <c:pt idx="1">
                  <c:v>Parodos</c:v>
                </c:pt>
                <c:pt idx="2">
                  <c:v>Edukacinės programos, pamokos</c:v>
                </c:pt>
                <c:pt idx="3">
                  <c:v>Renginiai muziejaus patalpose</c:v>
                </c:pt>
                <c:pt idx="4">
                  <c:v>Renginiai lauke</c:v>
                </c:pt>
                <c:pt idx="5">
                  <c:v>Renginiai ne muziejaus patalpose</c:v>
                </c:pt>
                <c:pt idx="6">
                  <c:v>Bendruomenės užimtumas</c:v>
                </c:pt>
              </c:strCache>
            </c:strRef>
          </c:cat>
          <c:val>
            <c:numRef>
              <c:f>darbinis!$D$87:$D$93</c:f>
              <c:numCache>
                <c:formatCode>0.0</c:formatCode>
                <c:ptCount val="7"/>
                <c:pt idx="0">
                  <c:v>0.65573770491803274</c:v>
                </c:pt>
                <c:pt idx="1">
                  <c:v>2.1311475409836067</c:v>
                </c:pt>
                <c:pt idx="2">
                  <c:v>64.590163934426229</c:v>
                </c:pt>
                <c:pt idx="3">
                  <c:v>2.9508196721311477</c:v>
                </c:pt>
                <c:pt idx="4">
                  <c:v>1.3114754098360655</c:v>
                </c:pt>
                <c:pt idx="5">
                  <c:v>9.1803278688524586</c:v>
                </c:pt>
                <c:pt idx="6">
                  <c:v>19.180327868852459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 w="25400">
          <a:noFill/>
        </a:ln>
      </c:spPr>
    </c:plotArea>
    <c:legend>
      <c:legendPos val="b"/>
      <c:layout>
        <c:manualLayout>
          <c:xMode val="edge"/>
          <c:yMode val="edge"/>
          <c:x val="5.1646981627296591E-2"/>
          <c:y val="0.82004523666053997"/>
          <c:w val="0.8911504811898513"/>
          <c:h val="0.15217710046886729"/>
        </c:manualLayout>
      </c:layout>
      <c:overlay val="0"/>
      <c:spPr>
        <a:noFill/>
        <a:ln w="25400">
          <a:noFill/>
        </a:ln>
      </c:spPr>
      <c:txPr>
        <a:bodyPr/>
        <a:lstStyle/>
        <a:p>
          <a:pPr>
            <a:defRPr sz="1400" b="0" i="0" u="none" strike="noStrike" baseline="0">
              <a:solidFill>
                <a:srgbClr val="333333"/>
              </a:solidFill>
              <a:latin typeface="Calibri"/>
              <a:ea typeface="Calibri"/>
              <a:cs typeface="Calibri"/>
            </a:defRPr>
          </a:pPr>
          <a:endParaRPr lang="lt-LT"/>
        </a:p>
      </c:txPr>
    </c:legend>
    <c:plotVisOnly val="1"/>
    <c:dispBlanksAs val="gap"/>
    <c:showDLblsOverMax val="0"/>
  </c:chart>
  <c:spPr>
    <a:pattFill prst="pct70">
      <a:fgClr>
        <a:srgbClr val="5B9BD5">
          <a:lumMod val="20000"/>
          <a:lumOff val="80000"/>
        </a:srgbClr>
      </a:fgClr>
      <a:bgClr>
        <a:sysClr val="window" lastClr="FFFFFF"/>
      </a:bgClr>
    </a:patt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lt-LT"/>
    </a:p>
  </c:txPr>
  <c:externalData r:id="rId2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view3D>
      <c:rotX val="30"/>
      <c:rotY val="0"/>
      <c:rAngAx val="0"/>
      <c:perspective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7.2327784787992774E-2"/>
          <c:y val="5.8925795195140837E-2"/>
          <c:w val="0.85995396185229123"/>
          <c:h val="0.77347371808408993"/>
        </c:manualLayout>
      </c:layout>
      <c:pie3DChart>
        <c:varyColors val="1"/>
        <c:ser>
          <c:idx val="0"/>
          <c:order val="0"/>
          <c:spPr>
            <a:scene3d>
              <a:camera prst="orthographicFront"/>
              <a:lightRig rig="threePt" dir="t"/>
            </a:scene3d>
            <a:sp3d>
              <a:bevelT/>
            </a:sp3d>
          </c:spPr>
          <c:dPt>
            <c:idx val="0"/>
            <c:bubble3D val="0"/>
            <c:spPr>
              <a:solidFill>
                <a:srgbClr val="00B0F0"/>
              </a:solidFill>
              <a:ln w="25400">
                <a:solidFill>
                  <a:srgbClr val="00B0F0"/>
                </a:solidFill>
              </a:ln>
              <a:effectLst/>
              <a:scene3d>
                <a:camera prst="orthographicFront"/>
                <a:lightRig rig="threePt" dir="t"/>
              </a:scene3d>
              <a:sp3d>
                <a:bevelT/>
              </a:sp3d>
            </c:spPr>
          </c:dPt>
          <c:dPt>
            <c:idx val="1"/>
            <c:bubble3D val="0"/>
            <c:spPr>
              <a:solidFill>
                <a:srgbClr val="70AD47">
                  <a:lumMod val="75000"/>
                </a:srgbClr>
              </a:solidFill>
              <a:ln w="25400">
                <a:solidFill>
                  <a:srgbClr val="70AD47">
                    <a:lumMod val="75000"/>
                  </a:srgbClr>
                </a:solidFill>
              </a:ln>
              <a:effectLst/>
              <a:scene3d>
                <a:camera prst="orthographicFront"/>
                <a:lightRig rig="threePt" dir="t"/>
              </a:scene3d>
              <a:sp3d>
                <a:bevelT/>
              </a:sp3d>
            </c:spPr>
          </c:dPt>
          <c:dPt>
            <c:idx val="2"/>
            <c:bubble3D val="0"/>
            <c:spPr>
              <a:solidFill>
                <a:srgbClr val="FFC000"/>
              </a:solidFill>
              <a:ln w="25400">
                <a:solidFill>
                  <a:srgbClr val="FFC000"/>
                </a:solidFill>
              </a:ln>
              <a:effectLst/>
              <a:scene3d>
                <a:camera prst="orthographicFront"/>
                <a:lightRig rig="threePt" dir="t"/>
              </a:scene3d>
              <a:sp3d>
                <a:bevelT/>
              </a:sp3d>
            </c:spPr>
          </c:dPt>
          <c:dLbls>
            <c:spPr>
              <a:noFill/>
              <a:ln w="25400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400" b="0" i="0" u="none" strike="noStrike" baseline="0">
                    <a:solidFill>
                      <a:srgbClr val="333333"/>
                    </a:solidFill>
                    <a:latin typeface="Calibri"/>
                    <a:ea typeface="Calibri"/>
                    <a:cs typeface="Calibri"/>
                  </a:defRPr>
                </a:pPr>
                <a:endParaRPr lang="lt-LT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darbinis!$C$111:$C$113</c:f>
              <c:strCache>
                <c:ptCount val="3"/>
                <c:pt idx="0">
                  <c:v>Ekspozicijos</c:v>
                </c:pt>
                <c:pt idx="1">
                  <c:v>Edukacinės programos, pamokos</c:v>
                </c:pt>
                <c:pt idx="2">
                  <c:v>Kita veikla</c:v>
                </c:pt>
              </c:strCache>
            </c:strRef>
          </c:cat>
          <c:val>
            <c:numRef>
              <c:f>darbinis!$D$111:$D$113</c:f>
              <c:numCache>
                <c:formatCode>0</c:formatCode>
                <c:ptCount val="3"/>
                <c:pt idx="0">
                  <c:v>13.794236225175451</c:v>
                </c:pt>
                <c:pt idx="1">
                  <c:v>57.088248469463942</c:v>
                </c:pt>
                <c:pt idx="2">
                  <c:v>29.117515305360609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 w="25400">
          <a:noFill/>
        </a:ln>
      </c:spPr>
    </c:plotArea>
    <c:legend>
      <c:legendPos val="b"/>
      <c:layout>
        <c:manualLayout>
          <c:xMode val="edge"/>
          <c:yMode val="edge"/>
          <c:x val="0.12094545247061508"/>
          <c:y val="0.90854537156157489"/>
          <c:w val="0.84023469892350411"/>
          <c:h val="7.3942773464162059E-2"/>
        </c:manualLayout>
      </c:layout>
      <c:overlay val="0"/>
      <c:spPr>
        <a:noFill/>
        <a:ln w="25400">
          <a:noFill/>
        </a:ln>
      </c:spPr>
      <c:txPr>
        <a:bodyPr/>
        <a:lstStyle/>
        <a:p>
          <a:pPr>
            <a:defRPr sz="1600" b="0" i="0" u="none" strike="noStrike" baseline="0">
              <a:solidFill>
                <a:srgbClr val="333333"/>
              </a:solidFill>
              <a:latin typeface="Calibri"/>
              <a:ea typeface="Calibri"/>
              <a:cs typeface="Calibri"/>
            </a:defRPr>
          </a:pPr>
          <a:endParaRPr lang="lt-LT"/>
        </a:p>
      </c:txPr>
    </c:legend>
    <c:plotVisOnly val="1"/>
    <c:dispBlanksAs val="gap"/>
    <c:showDLblsOverMax val="0"/>
  </c:chart>
  <c:spPr>
    <a:pattFill prst="pct70">
      <a:fgClr>
        <a:srgbClr val="5B9BD5">
          <a:lumMod val="20000"/>
          <a:lumOff val="80000"/>
        </a:srgbClr>
      </a:fgClr>
      <a:bgClr>
        <a:sysClr val="window" lastClr="FFFFFF"/>
      </a:bgClr>
    </a:patt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lt-LT"/>
    </a:p>
  </c:txPr>
  <c:externalData r:id="rId2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4.5591787439613528E-2"/>
          <c:y val="1.8385985426578304E-2"/>
          <c:w val="0.91123188405797106"/>
          <c:h val="0.81113851510167645"/>
        </c:manualLayout>
      </c:layout>
      <c:pie3D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</c:pie3D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16695880406253566"/>
          <c:y val="0.88288700528518071"/>
          <c:w val="0.68419823880710562"/>
          <c:h val="9.123948702889972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300" b="0" i="0" u="none" strike="noStrike" kern="1200" baseline="0">
              <a:solidFill>
                <a:schemeClr val="bg1"/>
              </a:solidFill>
              <a:latin typeface="+mn-lt"/>
              <a:ea typeface="+mn-ea"/>
              <a:cs typeface="+mn-cs"/>
            </a:defRPr>
          </a:pPr>
          <a:endParaRPr lang="lt-LT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t-LT"/>
    </a:p>
  </c:txPr>
  <c:externalData r:id="rId4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view3D>
      <c:rotX val="30"/>
      <c:rotY val="0"/>
      <c:rAngAx val="0"/>
      <c:perspective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5.6672448286621512E-2"/>
          <c:y val="7.3456906353052548E-2"/>
          <c:w val="0.87922498761081436"/>
          <c:h val="0.80625581981592676"/>
        </c:manualLayout>
      </c:layout>
      <c:pie3DChart>
        <c:varyColors val="1"/>
        <c:ser>
          <c:idx val="0"/>
          <c:order val="0"/>
          <c:spPr>
            <a:scene3d>
              <a:camera prst="orthographicFront"/>
              <a:lightRig rig="threePt" dir="t"/>
            </a:scene3d>
            <a:sp3d>
              <a:bevelT/>
            </a:sp3d>
          </c:spPr>
          <c:dPt>
            <c:idx val="0"/>
            <c:bubble3D val="0"/>
            <c:spPr>
              <a:solidFill>
                <a:srgbClr val="00B0F0"/>
              </a:solidFill>
              <a:ln w="25400">
                <a:solidFill>
                  <a:srgbClr val="4BB2FF"/>
                </a:solidFill>
              </a:ln>
              <a:effectLst/>
              <a:scene3d>
                <a:camera prst="orthographicFront"/>
                <a:lightRig rig="threePt" dir="t"/>
              </a:scene3d>
              <a:sp3d>
                <a:bevelT/>
              </a:sp3d>
            </c:spPr>
          </c:dPt>
          <c:dPt>
            <c:idx val="1"/>
            <c:bubble3D val="0"/>
            <c:spPr>
              <a:solidFill>
                <a:schemeClr val="accent3">
                  <a:lumMod val="75000"/>
                </a:schemeClr>
              </a:solidFill>
              <a:ln w="25400">
                <a:solidFill>
                  <a:srgbClr val="70AD47">
                    <a:lumMod val="75000"/>
                  </a:srgbClr>
                </a:solidFill>
              </a:ln>
              <a:effectLst/>
              <a:scene3d>
                <a:camera prst="orthographicFront"/>
                <a:lightRig rig="threePt" dir="t"/>
              </a:scene3d>
              <a:sp3d>
                <a:bevelT/>
              </a:sp3d>
            </c:spPr>
          </c:dPt>
          <c:dPt>
            <c:idx val="2"/>
            <c:bubble3D val="0"/>
            <c:spPr>
              <a:solidFill>
                <a:schemeClr val="accent4">
                  <a:lumMod val="60000"/>
                  <a:lumOff val="40000"/>
                </a:schemeClr>
              </a:solidFill>
              <a:ln w="25400">
                <a:solidFill>
                  <a:srgbClr val="7C71CD"/>
                </a:solidFill>
              </a:ln>
              <a:effectLst/>
              <a:scene3d>
                <a:camera prst="orthographicFront"/>
                <a:lightRig rig="threePt" dir="t"/>
              </a:scene3d>
              <a:sp3d>
                <a:bevelT/>
              </a:sp3d>
            </c:spPr>
          </c:dPt>
          <c:dPt>
            <c:idx val="3"/>
            <c:bubble3D val="0"/>
            <c:spPr>
              <a:solidFill>
                <a:schemeClr val="tx2">
                  <a:lumMod val="75000"/>
                </a:schemeClr>
              </a:solidFill>
              <a:ln w="25400">
                <a:solidFill>
                  <a:srgbClr val="4472C4">
                    <a:lumMod val="50000"/>
                  </a:srgbClr>
                </a:solidFill>
              </a:ln>
              <a:effectLst/>
              <a:scene3d>
                <a:camera prst="orthographicFront"/>
                <a:lightRig rig="threePt" dir="t"/>
              </a:scene3d>
              <a:sp3d>
                <a:bevelT/>
              </a:sp3d>
            </c:spPr>
          </c:dPt>
          <c:dLbls>
            <c:spPr>
              <a:noFill/>
              <a:ln w="25400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400" b="0" i="0" u="none" strike="noStrike" baseline="0">
                    <a:solidFill>
                      <a:srgbClr val="333333"/>
                    </a:solidFill>
                    <a:latin typeface="Calibri"/>
                    <a:ea typeface="Calibri"/>
                    <a:cs typeface="Calibri"/>
                  </a:defRPr>
                </a:pPr>
                <a:endParaRPr lang="lt-LT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darbinis!$C$137:$C$140</c:f>
              <c:strCache>
                <c:ptCount val="4"/>
                <c:pt idx="0">
                  <c:v>Ekspozicijos</c:v>
                </c:pt>
                <c:pt idx="1">
                  <c:v>Edukacinės programos, pamokos</c:v>
                </c:pt>
                <c:pt idx="2">
                  <c:v>Renginiai muziejaus patalpose</c:v>
                </c:pt>
                <c:pt idx="3">
                  <c:v>Bendruomenės užimtumas</c:v>
                </c:pt>
              </c:strCache>
            </c:strRef>
          </c:cat>
          <c:val>
            <c:numRef>
              <c:f>darbinis!$D$137:$D$140</c:f>
              <c:numCache>
                <c:formatCode>0</c:formatCode>
                <c:ptCount val="4"/>
                <c:pt idx="0">
                  <c:v>39.284758762151071</c:v>
                </c:pt>
                <c:pt idx="1">
                  <c:v>34.665120841879961</c:v>
                </c:pt>
                <c:pt idx="2">
                  <c:v>12.409703023276554</c:v>
                </c:pt>
                <c:pt idx="3">
                  <c:v>13.640417372692411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 w="25400">
          <a:noFill/>
        </a:ln>
      </c:spPr>
    </c:plotArea>
    <c:legend>
      <c:legendPos val="b"/>
      <c:overlay val="0"/>
      <c:spPr>
        <a:noFill/>
        <a:ln w="25400">
          <a:noFill/>
        </a:ln>
      </c:spPr>
      <c:txPr>
        <a:bodyPr/>
        <a:lstStyle/>
        <a:p>
          <a:pPr>
            <a:defRPr sz="1400" b="0" i="0" u="none" strike="noStrike" baseline="0">
              <a:solidFill>
                <a:srgbClr val="333333"/>
              </a:solidFill>
              <a:latin typeface="Calibri"/>
              <a:ea typeface="Calibri"/>
              <a:cs typeface="Calibri"/>
            </a:defRPr>
          </a:pPr>
          <a:endParaRPr lang="lt-LT"/>
        </a:p>
      </c:txPr>
    </c:legend>
    <c:plotVisOnly val="1"/>
    <c:dispBlanksAs val="gap"/>
    <c:showDLblsOverMax val="0"/>
  </c:chart>
  <c:spPr>
    <a:pattFill prst="pct70">
      <a:fgClr>
        <a:srgbClr val="5B9BD5">
          <a:lumMod val="20000"/>
          <a:lumOff val="80000"/>
        </a:srgbClr>
      </a:fgClr>
      <a:bgClr>
        <a:sysClr val="window" lastClr="FFFFFF"/>
      </a:bgClr>
    </a:patt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lt-LT"/>
    </a:p>
  </c:txPr>
  <c:externalData r:id="rId2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view3D>
      <c:rotX val="15"/>
      <c:rotY val="20"/>
      <c:depthPercent val="100"/>
      <c:rAngAx val="1"/>
    </c:view3D>
    <c:floor>
      <c:thickness val="0"/>
      <c:spPr>
        <a:solidFill>
          <a:srgbClr val="70AD47">
            <a:lumMod val="60000"/>
            <a:lumOff val="40000"/>
          </a:srgbClr>
        </a:solidFill>
        <a:ln w="6350">
          <a:noFill/>
        </a:ln>
      </c:spPr>
    </c:floor>
    <c:sideWall>
      <c:thickness val="0"/>
      <c:spPr>
        <a:noFill/>
        <a:ln w="25400">
          <a:noFill/>
        </a:ln>
      </c:spPr>
    </c:sideWall>
    <c:backWall>
      <c:thickness val="0"/>
      <c:spPr>
        <a:pattFill prst="pct70">
          <a:fgClr>
            <a:srgbClr val="4472C4">
              <a:lumMod val="20000"/>
              <a:lumOff val="80000"/>
            </a:srgbClr>
          </a:fgClr>
          <a:bgClr>
            <a:sysClr val="window" lastClr="FFFFFF"/>
          </a:bgClr>
        </a:pattFill>
        <a:ln w="25400">
          <a:noFill/>
        </a:ln>
      </c:spPr>
    </c:backWall>
    <c:plotArea>
      <c:layout>
        <c:manualLayout>
          <c:layoutTarget val="inner"/>
          <c:xMode val="edge"/>
          <c:yMode val="edge"/>
          <c:x val="3.5982350032332917E-2"/>
          <c:y val="3.5972383666816966E-2"/>
          <c:w val="0.95073262581307771"/>
          <c:h val="0.68655181463724491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'Sheet1 (2)'!$A$71</c:f>
              <c:strCache>
                <c:ptCount val="1"/>
                <c:pt idx="0">
                  <c:v>2014</c:v>
                </c:pt>
              </c:strCache>
            </c:strRef>
          </c:tx>
          <c:spPr>
            <a:solidFill>
              <a:srgbClr val="5B9BD5"/>
            </a:solidFill>
            <a:ln w="25400">
              <a:noFill/>
            </a:ln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dLbl>
              <c:idx val="2"/>
              <c:layout>
                <c:manualLayout>
                  <c:x val="8.7062280939831961E-3"/>
                  <c:y val="-9.1038005217939349E-3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200" b="0" i="0" u="none" strike="noStrike" baseline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lt-LT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6.9493691942670681E-3"/>
                  <c:y val="-5.0787729684508452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5400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200" b="0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'Sheet1 (2)'!$B$68:$E$68</c:f>
              <c:strCache>
                <c:ptCount val="4"/>
                <c:pt idx="0">
                  <c:v>Finansuoti projektai </c:v>
                </c:pt>
                <c:pt idx="1">
                  <c:v>Gautas finansavimas (tūkst. Eur)</c:v>
                </c:pt>
                <c:pt idx="2">
                  <c:v>Iš miesto savivaldybės (tūkst. Eur)</c:v>
                </c:pt>
                <c:pt idx="3">
                  <c:v>Iš kitų fondų (tūkst. Eur)</c:v>
                </c:pt>
              </c:strCache>
            </c:strRef>
          </c:cat>
          <c:val>
            <c:numRef>
              <c:f>'Sheet1 (2)'!$B$71:$E$71</c:f>
              <c:numCache>
                <c:formatCode>0.00</c:formatCode>
                <c:ptCount val="4"/>
                <c:pt idx="0" formatCode="General">
                  <c:v>10</c:v>
                </c:pt>
                <c:pt idx="1">
                  <c:v>51.17585727525487</c:v>
                </c:pt>
                <c:pt idx="2">
                  <c:v>2.8093141797961074</c:v>
                </c:pt>
                <c:pt idx="3">
                  <c:v>48.366543095458759</c:v>
                </c:pt>
              </c:numCache>
            </c:numRef>
          </c:val>
        </c:ser>
        <c:ser>
          <c:idx val="1"/>
          <c:order val="1"/>
          <c:tx>
            <c:strRef>
              <c:f>'Sheet1 (2)'!$A$72</c:f>
              <c:strCache>
                <c:ptCount val="1"/>
                <c:pt idx="0">
                  <c:v>2015</c:v>
                </c:pt>
              </c:strCache>
            </c:strRef>
          </c:tx>
          <c:spPr>
            <a:solidFill>
              <a:srgbClr val="ED7D31"/>
            </a:solidFill>
            <a:ln w="25400">
              <a:noFill/>
            </a:ln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dLbl>
              <c:idx val="2"/>
              <c:layout>
                <c:manualLayout>
                  <c:x val="9.2658255923561191E-3"/>
                  <c:y val="-2.539386484225411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9.2658255923562041E-3"/>
                  <c:y val="-7.618159452676280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5400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200" b="0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'Sheet1 (2)'!$B$68:$E$68</c:f>
              <c:strCache>
                <c:ptCount val="4"/>
                <c:pt idx="0">
                  <c:v>Finansuoti projektai </c:v>
                </c:pt>
                <c:pt idx="1">
                  <c:v>Gautas finansavimas (tūkst. Eur)</c:v>
                </c:pt>
                <c:pt idx="2">
                  <c:v>Iš miesto savivaldybės (tūkst. Eur)</c:v>
                </c:pt>
                <c:pt idx="3">
                  <c:v>Iš kitų fondų (tūkst. Eur)</c:v>
                </c:pt>
              </c:strCache>
            </c:strRef>
          </c:cat>
          <c:val>
            <c:numRef>
              <c:f>'Sheet1 (2)'!$B$72:$E$72</c:f>
              <c:numCache>
                <c:formatCode>0.00</c:formatCode>
                <c:ptCount val="4"/>
                <c:pt idx="0" formatCode="General">
                  <c:v>8</c:v>
                </c:pt>
                <c:pt idx="1">
                  <c:v>30.51</c:v>
                </c:pt>
                <c:pt idx="2" formatCode="General">
                  <c:v>2.6</c:v>
                </c:pt>
                <c:pt idx="3" formatCode="General">
                  <c:v>27.91</c:v>
                </c:pt>
              </c:numCache>
            </c:numRef>
          </c:val>
        </c:ser>
        <c:ser>
          <c:idx val="2"/>
          <c:order val="2"/>
          <c:tx>
            <c:strRef>
              <c:f>'Sheet1 (2)'!$A$73</c:f>
              <c:strCache>
                <c:ptCount val="1"/>
                <c:pt idx="0">
                  <c:v>2016</c:v>
                </c:pt>
              </c:strCache>
            </c:strRef>
          </c:tx>
          <c:spPr>
            <a:solidFill>
              <a:srgbClr val="A5A5A5"/>
            </a:solidFill>
            <a:ln w="25400">
              <a:noFill/>
            </a:ln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dLbl>
              <c:idx val="2"/>
              <c:layout>
                <c:manualLayout>
                  <c:x val="6.3897763578274758E-3"/>
                  <c:y val="1.3888888888888888E-2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200" b="0" i="0" u="none" strike="noStrike" baseline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lt-LT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1.2740510189489782E-2"/>
                  <c:y val="-1.015754593690164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5400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200" b="0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'Sheet1 (2)'!$B$68:$E$68</c:f>
              <c:strCache>
                <c:ptCount val="4"/>
                <c:pt idx="0">
                  <c:v>Finansuoti projektai </c:v>
                </c:pt>
                <c:pt idx="1">
                  <c:v>Gautas finansavimas (tūkst. Eur)</c:v>
                </c:pt>
                <c:pt idx="2">
                  <c:v>Iš miesto savivaldybės (tūkst. Eur)</c:v>
                </c:pt>
                <c:pt idx="3">
                  <c:v>Iš kitų fondų (tūkst. Eur)</c:v>
                </c:pt>
              </c:strCache>
            </c:strRef>
          </c:cat>
          <c:val>
            <c:numRef>
              <c:f>'Sheet1 (2)'!$B$73:$E$73</c:f>
              <c:numCache>
                <c:formatCode>0</c:formatCode>
                <c:ptCount val="4"/>
                <c:pt idx="0" formatCode="General">
                  <c:v>1</c:v>
                </c:pt>
                <c:pt idx="1">
                  <c:v>35</c:v>
                </c:pt>
                <c:pt idx="2" formatCode="General">
                  <c:v>0</c:v>
                </c:pt>
                <c:pt idx="3" formatCode="General">
                  <c:v>35</c:v>
                </c:pt>
              </c:numCache>
            </c:numRef>
          </c:val>
        </c:ser>
        <c:ser>
          <c:idx val="3"/>
          <c:order val="3"/>
          <c:tx>
            <c:strRef>
              <c:f>'Sheet1 (2)'!$A$74</c:f>
              <c:strCache>
                <c:ptCount val="1"/>
                <c:pt idx="0">
                  <c:v>2017</c:v>
                </c:pt>
              </c:strCache>
            </c:strRef>
          </c:tx>
          <c:spPr>
            <a:solidFill>
              <a:srgbClr val="FFC000"/>
            </a:solidFill>
            <a:ln w="25400">
              <a:noFill/>
            </a:ln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dLbl>
              <c:idx val="0"/>
              <c:layout>
                <c:manualLayout>
                  <c:x val="4.2598509052182787E-3"/>
                  <c:y val="-4.6296296296296294E-3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200" b="0" i="0" u="none" strike="noStrike" baseline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lt-LT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8.5197018104365575E-3"/>
                  <c:y val="0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200" b="0" i="0" u="none" strike="noStrike" baseline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lt-LT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6.5762737956614661E-3"/>
                  <c:y val="-5.9771559191299384E-3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200" b="0" i="0" u="none" strike="noStrike" baseline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lt-LT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5400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200" b="0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'Sheet1 (2)'!$B$68:$E$68</c:f>
              <c:strCache>
                <c:ptCount val="4"/>
                <c:pt idx="0">
                  <c:v>Finansuoti projektai </c:v>
                </c:pt>
                <c:pt idx="1">
                  <c:v>Gautas finansavimas (tūkst. Eur)</c:v>
                </c:pt>
                <c:pt idx="2">
                  <c:v>Iš miesto savivaldybės (tūkst. Eur)</c:v>
                </c:pt>
                <c:pt idx="3">
                  <c:v>Iš kitų fondų (tūkst. Eur)</c:v>
                </c:pt>
              </c:strCache>
            </c:strRef>
          </c:cat>
          <c:val>
            <c:numRef>
              <c:f>'Sheet1 (2)'!$B$74:$E$74</c:f>
              <c:numCache>
                <c:formatCode>General</c:formatCode>
                <c:ptCount val="4"/>
                <c:pt idx="0">
                  <c:v>4</c:v>
                </c:pt>
                <c:pt idx="1">
                  <c:v>10.76</c:v>
                </c:pt>
                <c:pt idx="2">
                  <c:v>2.86</c:v>
                </c:pt>
                <c:pt idx="3">
                  <c:v>7.9</c:v>
                </c:pt>
              </c:numCache>
            </c:numRef>
          </c:val>
        </c:ser>
        <c:ser>
          <c:idx val="4"/>
          <c:order val="4"/>
          <c:tx>
            <c:strRef>
              <c:f>'Sheet1 (2)'!$A$75</c:f>
              <c:strCache>
                <c:ptCount val="1"/>
                <c:pt idx="0">
                  <c:v>2018</c:v>
                </c:pt>
              </c:strCache>
            </c:strRef>
          </c:tx>
          <c:spPr>
            <a:solidFill>
              <a:srgbClr val="C00000"/>
            </a:solidFill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dLbl>
              <c:idx val="0"/>
              <c:layout>
                <c:manualLayout>
                  <c:x val="6.3897763578274367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1.4909478168264111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8.1075973933116795E-3"/>
                  <c:y val="-1.015754593690164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8.1466305956100181E-3"/>
                  <c:y val="-7.618159452676326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5400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200"/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'Sheet1 (2)'!$B$68:$E$68</c:f>
              <c:strCache>
                <c:ptCount val="4"/>
                <c:pt idx="0">
                  <c:v>Finansuoti projektai </c:v>
                </c:pt>
                <c:pt idx="1">
                  <c:v>Gautas finansavimas (tūkst. Eur)</c:v>
                </c:pt>
                <c:pt idx="2">
                  <c:v>Iš miesto savivaldybės (tūkst. Eur)</c:v>
                </c:pt>
                <c:pt idx="3">
                  <c:v>Iš kitų fondų (tūkst. Eur)</c:v>
                </c:pt>
              </c:strCache>
            </c:strRef>
          </c:cat>
          <c:val>
            <c:numRef>
              <c:f>'Sheet1 (2)'!$B$75:$E$75</c:f>
              <c:numCache>
                <c:formatCode>General</c:formatCode>
                <c:ptCount val="4"/>
                <c:pt idx="0">
                  <c:v>5</c:v>
                </c:pt>
                <c:pt idx="1">
                  <c:v>12.17</c:v>
                </c:pt>
                <c:pt idx="2">
                  <c:v>4</c:v>
                </c:pt>
                <c:pt idx="3">
                  <c:v>8.17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1101564592"/>
        <c:axId val="1101565680"/>
        <c:axId val="0"/>
      </c:bar3DChart>
      <c:catAx>
        <c:axId val="110156459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6350">
            <a:noFill/>
          </a:ln>
        </c:spPr>
        <c:txPr>
          <a:bodyPr rot="0" vert="horz"/>
          <a:lstStyle/>
          <a:p>
            <a:pPr>
              <a:defRPr sz="1400" b="1" i="0" u="none" strike="noStrike" baseline="0">
                <a:solidFill>
                  <a:srgbClr val="333333"/>
                </a:solidFill>
                <a:latin typeface="Calibri"/>
                <a:ea typeface="Calibri"/>
                <a:cs typeface="Calibri"/>
              </a:defRPr>
            </a:pPr>
            <a:endParaRPr lang="lt-LT"/>
          </a:p>
        </c:txPr>
        <c:crossAx val="1101565680"/>
        <c:crosses val="autoZero"/>
        <c:auto val="1"/>
        <c:lblAlgn val="ctr"/>
        <c:lblOffset val="100"/>
        <c:noMultiLvlLbl val="0"/>
      </c:catAx>
      <c:valAx>
        <c:axId val="110156568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ln w="6350">
            <a:noFill/>
          </a:ln>
        </c:spPr>
        <c:txPr>
          <a:bodyPr rot="0" vert="horz"/>
          <a:lstStyle/>
          <a:p>
            <a:pPr>
              <a:defRPr sz="1200" b="1" i="0" u="none" strike="noStrike" baseline="0">
                <a:solidFill>
                  <a:srgbClr val="333333"/>
                </a:solidFill>
                <a:latin typeface="Calibri"/>
                <a:ea typeface="Calibri"/>
                <a:cs typeface="Calibri"/>
              </a:defRPr>
            </a:pPr>
            <a:endParaRPr lang="lt-LT"/>
          </a:p>
        </c:txPr>
        <c:crossAx val="1101564592"/>
        <c:crosses val="autoZero"/>
        <c:crossBetween val="between"/>
      </c:valAx>
      <c:spPr>
        <a:noFill/>
        <a:ln w="25400">
          <a:noFill/>
        </a:ln>
      </c:spPr>
    </c:plotArea>
    <c:legend>
      <c:legendPos val="b"/>
      <c:layout>
        <c:manualLayout>
          <c:xMode val="edge"/>
          <c:yMode val="edge"/>
          <c:x val="0.23009928106812735"/>
          <c:y val="0.89189164344392469"/>
          <c:w val="0.50927355547947806"/>
          <c:h val="7.5311453836865438E-2"/>
        </c:manualLayout>
      </c:layout>
      <c:overlay val="0"/>
      <c:spPr>
        <a:noFill/>
        <a:ln w="25400">
          <a:noFill/>
        </a:ln>
      </c:spPr>
      <c:txPr>
        <a:bodyPr/>
        <a:lstStyle/>
        <a:p>
          <a:pPr>
            <a:defRPr sz="1600" b="0" i="0" u="none" strike="noStrike" baseline="0">
              <a:solidFill>
                <a:srgbClr val="333333"/>
              </a:solidFill>
              <a:latin typeface="Calibri"/>
              <a:ea typeface="Calibri"/>
              <a:cs typeface="Calibri"/>
            </a:defRPr>
          </a:pPr>
          <a:endParaRPr lang="lt-LT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lt-LT"/>
    </a:p>
  </c:txPr>
  <c:externalData r:id="rId2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KM_2018!$O$158</c:f>
              <c:strCache>
                <c:ptCount val="1"/>
                <c:pt idx="0">
                  <c:v>Renginių skaičius</c:v>
                </c:pt>
              </c:strCache>
            </c:strRef>
          </c:tx>
          <c:spPr>
            <a:ln w="38100" cap="rnd">
              <a:solidFill>
                <a:srgbClr val="00B0F0"/>
              </a:solidFill>
              <a:round/>
            </a:ln>
            <a:effectLst/>
          </c:spPr>
          <c:marker>
            <c:symbol val="circle"/>
            <c:size val="6"/>
            <c:spPr>
              <a:solidFill>
                <a:sysClr val="windowText" lastClr="000000"/>
              </a:solidFill>
              <a:ln w="9525">
                <a:solidFill>
                  <a:sysClr val="windowText" lastClr="000000"/>
                </a:solidFill>
              </a:ln>
              <a:effectLst/>
            </c:spPr>
          </c:marker>
          <c:dLbls>
            <c:dLbl>
              <c:idx val="2"/>
              <c:layout>
                <c:manualLayout>
                  <c:x val="-3.0442890442890443E-2"/>
                  <c:y val="-3.0057961504811898E-2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400" b="0" i="0" u="none" strike="noStrike" baseline="0">
                      <a:solidFill>
                        <a:srgbClr val="333333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lt-LT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5400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400" b="0" i="0" u="none" strike="noStrike" baseline="0">
                    <a:solidFill>
                      <a:srgbClr val="333333"/>
                    </a:solidFill>
                    <a:latin typeface="Calibri"/>
                    <a:ea typeface="Calibri"/>
                    <a:cs typeface="Calibri"/>
                  </a:defRPr>
                </a:pPr>
                <a:endParaRPr lang="lt-LT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KM_2018!$P$157:$S$157</c:f>
              <c:strCache>
                <c:ptCount val="4"/>
                <c:pt idx="0">
                  <c:v>I ketv.</c:v>
                </c:pt>
                <c:pt idx="1">
                  <c:v>II ketv.</c:v>
                </c:pt>
                <c:pt idx="2">
                  <c:v>III ketv.</c:v>
                </c:pt>
                <c:pt idx="3">
                  <c:v>IV ketv.</c:v>
                </c:pt>
              </c:strCache>
            </c:strRef>
          </c:cat>
          <c:val>
            <c:numRef>
              <c:f>KM_2018!$P$158:$S$158</c:f>
              <c:numCache>
                <c:formatCode>General</c:formatCode>
                <c:ptCount val="4"/>
                <c:pt idx="0">
                  <c:v>216</c:v>
                </c:pt>
                <c:pt idx="1">
                  <c:v>127</c:v>
                </c:pt>
                <c:pt idx="2">
                  <c:v>75</c:v>
                </c:pt>
                <c:pt idx="3">
                  <c:v>197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KM_2018!$O$159</c:f>
              <c:strCache>
                <c:ptCount val="1"/>
                <c:pt idx="0">
                  <c:v>Pajamos Eur</c:v>
                </c:pt>
              </c:strCache>
            </c:strRef>
          </c:tx>
          <c:spPr>
            <a:ln w="38100" cap="rnd">
              <a:solidFill>
                <a:srgbClr val="ED7D31"/>
              </a:solidFill>
              <a:round/>
            </a:ln>
            <a:effectLst/>
          </c:spPr>
          <c:marker>
            <c:symbol val="circle"/>
            <c:size val="6"/>
            <c:spPr>
              <a:solidFill>
                <a:sysClr val="windowText" lastClr="000000"/>
              </a:solidFill>
              <a:ln w="9525">
                <a:solidFill>
                  <a:sysClr val="windowText" lastClr="000000"/>
                </a:solidFill>
              </a:ln>
              <a:effectLst/>
            </c:spPr>
          </c:marker>
          <c:dLbls>
            <c:dLbl>
              <c:idx val="2"/>
              <c:layout>
                <c:manualLayout>
                  <c:x val="-2.8007246376811595E-2"/>
                  <c:y val="3.1973843447693454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5400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400" b="0" i="0" u="none" strike="noStrike" baseline="0">
                    <a:solidFill>
                      <a:srgbClr val="333333"/>
                    </a:solidFill>
                    <a:latin typeface="Calibri"/>
                    <a:ea typeface="Calibri"/>
                    <a:cs typeface="Calibri"/>
                  </a:defRPr>
                </a:pPr>
                <a:endParaRPr lang="lt-LT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KM_2018!$P$157:$S$157</c:f>
              <c:strCache>
                <c:ptCount val="4"/>
                <c:pt idx="0">
                  <c:v>I ketv.</c:v>
                </c:pt>
                <c:pt idx="1">
                  <c:v>II ketv.</c:v>
                </c:pt>
                <c:pt idx="2">
                  <c:v>III ketv.</c:v>
                </c:pt>
                <c:pt idx="3">
                  <c:v>IV ketv.</c:v>
                </c:pt>
              </c:strCache>
            </c:strRef>
          </c:cat>
          <c:val>
            <c:numRef>
              <c:f>KM_2018!$P$159:$S$159</c:f>
              <c:numCache>
                <c:formatCode>General</c:formatCode>
                <c:ptCount val="4"/>
                <c:pt idx="0">
                  <c:v>3392.5</c:v>
                </c:pt>
                <c:pt idx="1">
                  <c:v>2017</c:v>
                </c:pt>
                <c:pt idx="2">
                  <c:v>1873</c:v>
                </c:pt>
                <c:pt idx="3">
                  <c:v>9460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KM_2018!$O$160</c:f>
              <c:strCache>
                <c:ptCount val="1"/>
                <c:pt idx="0">
                  <c:v>Renginių lankytojų skaičius</c:v>
                </c:pt>
              </c:strCache>
            </c:strRef>
          </c:tx>
          <c:spPr>
            <a:ln w="38100" cap="rnd">
              <a:solidFill>
                <a:srgbClr val="70AD47">
                  <a:lumMod val="75000"/>
                </a:srgbClr>
              </a:solidFill>
              <a:round/>
            </a:ln>
            <a:effectLst/>
          </c:spPr>
          <c:marker>
            <c:symbol val="circle"/>
            <c:size val="6"/>
            <c:spPr>
              <a:solidFill>
                <a:sysClr val="windowText" lastClr="000000"/>
              </a:solidFill>
              <a:ln w="9525">
                <a:solidFill>
                  <a:sysClr val="windowText" lastClr="000000"/>
                </a:solidFill>
              </a:ln>
              <a:effectLst/>
            </c:spPr>
          </c:marker>
          <c:dLbls>
            <c:spPr>
              <a:noFill/>
              <a:ln w="25400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400" b="0" i="0" u="none" strike="noStrike" baseline="0">
                    <a:solidFill>
                      <a:srgbClr val="333333"/>
                    </a:solidFill>
                    <a:latin typeface="Calibri"/>
                    <a:ea typeface="Calibri"/>
                    <a:cs typeface="Calibri"/>
                  </a:defRPr>
                </a:pPr>
                <a:endParaRPr lang="lt-LT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KM_2018!$P$157:$S$157</c:f>
              <c:strCache>
                <c:ptCount val="4"/>
                <c:pt idx="0">
                  <c:v>I ketv.</c:v>
                </c:pt>
                <c:pt idx="1">
                  <c:v>II ketv.</c:v>
                </c:pt>
                <c:pt idx="2">
                  <c:v>III ketv.</c:v>
                </c:pt>
                <c:pt idx="3">
                  <c:v>IV ketv.</c:v>
                </c:pt>
              </c:strCache>
            </c:strRef>
          </c:cat>
          <c:val>
            <c:numRef>
              <c:f>KM_2018!$P$160:$S$160</c:f>
              <c:numCache>
                <c:formatCode>General</c:formatCode>
                <c:ptCount val="4"/>
                <c:pt idx="0">
                  <c:v>8498</c:v>
                </c:pt>
                <c:pt idx="1">
                  <c:v>5170</c:v>
                </c:pt>
                <c:pt idx="2">
                  <c:v>2243</c:v>
                </c:pt>
                <c:pt idx="3">
                  <c:v>6515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101555344"/>
        <c:axId val="1101565136"/>
      </c:lineChart>
      <c:catAx>
        <c:axId val="110155534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vert="horz"/>
          <a:lstStyle/>
          <a:p>
            <a:pPr>
              <a:defRPr sz="1600" b="1" i="0" u="none" strike="noStrike" baseline="0">
                <a:solidFill>
                  <a:srgbClr val="333333"/>
                </a:solidFill>
                <a:latin typeface="Calibri"/>
                <a:ea typeface="Calibri"/>
                <a:cs typeface="Calibri"/>
              </a:defRPr>
            </a:pPr>
            <a:endParaRPr lang="lt-LT"/>
          </a:p>
        </c:txPr>
        <c:crossAx val="1101565136"/>
        <c:crosses val="autoZero"/>
        <c:auto val="1"/>
        <c:lblAlgn val="ctr"/>
        <c:lblOffset val="100"/>
        <c:noMultiLvlLbl val="0"/>
      </c:catAx>
      <c:valAx>
        <c:axId val="110156513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ln w="9525">
            <a:noFill/>
          </a:ln>
        </c:spPr>
        <c:txPr>
          <a:bodyPr rot="0" vert="horz"/>
          <a:lstStyle/>
          <a:p>
            <a:pPr>
              <a:defRPr sz="1400" b="0" i="0" u="none" strike="noStrike" baseline="0">
                <a:solidFill>
                  <a:srgbClr val="333333"/>
                </a:solidFill>
                <a:latin typeface="Calibri"/>
                <a:ea typeface="Calibri"/>
                <a:cs typeface="Calibri"/>
              </a:defRPr>
            </a:pPr>
            <a:endParaRPr lang="lt-LT"/>
          </a:p>
        </c:txPr>
        <c:crossAx val="1101555344"/>
        <c:crosses val="autoZero"/>
        <c:crossBetween val="between"/>
      </c:valAx>
      <c:spPr>
        <a:pattFill prst="pct60">
          <a:fgClr>
            <a:srgbClr val="5B9BD5">
              <a:lumMod val="20000"/>
              <a:lumOff val="80000"/>
            </a:srgbClr>
          </a:fgClr>
          <a:bgClr>
            <a:sysClr val="window" lastClr="FFFFFF"/>
          </a:bgClr>
        </a:pattFill>
        <a:ln w="25400">
          <a:noFill/>
        </a:ln>
      </c:spPr>
    </c:plotArea>
    <c:legend>
      <c:legendPos val="b"/>
      <c:layout>
        <c:manualLayout>
          <c:xMode val="edge"/>
          <c:yMode val="edge"/>
          <c:x val="4.8171003081136601E-2"/>
          <c:y val="0.91978513275686702"/>
          <c:w val="0.9374744189584997"/>
          <c:h val="6.2703012268869943E-2"/>
        </c:manualLayout>
      </c:layout>
      <c:overlay val="0"/>
      <c:spPr>
        <a:noFill/>
        <a:ln w="25400">
          <a:noFill/>
        </a:ln>
      </c:spPr>
      <c:txPr>
        <a:bodyPr/>
        <a:lstStyle/>
        <a:p>
          <a:pPr>
            <a:defRPr sz="1400" b="1" i="0" u="none" strike="noStrike" baseline="0">
              <a:solidFill>
                <a:srgbClr val="333333"/>
              </a:solidFill>
              <a:latin typeface="Arial"/>
              <a:ea typeface="Arial"/>
              <a:cs typeface="Arial"/>
            </a:defRPr>
          </a:pPr>
          <a:endParaRPr lang="lt-LT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lt-LT"/>
    </a:p>
  </c:txPr>
  <c:externalData r:id="rId2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/>
      <c:barChart>
        <c:barDir val="bar"/>
        <c:grouping val="clustered"/>
        <c:varyColors val="0"/>
        <c:ser>
          <c:idx val="0"/>
          <c:order val="0"/>
          <c:spPr>
            <a:solidFill>
              <a:srgbClr val="70AD47">
                <a:lumMod val="60000"/>
                <a:lumOff val="40000"/>
              </a:srgbClr>
            </a:solidFill>
            <a:ln w="25400">
              <a:noFill/>
            </a:ln>
          </c:spPr>
          <c:invertIfNegative val="0"/>
          <c:dPt>
            <c:idx val="0"/>
            <c:invertIfNegative val="0"/>
            <c:bubble3D val="0"/>
            <c:spPr>
              <a:solidFill>
                <a:srgbClr val="70AD47">
                  <a:lumMod val="60000"/>
                  <a:lumOff val="40000"/>
                </a:srgbClr>
              </a:solidFill>
              <a:ln w="25400">
                <a:noFill/>
              </a:ln>
              <a:scene3d>
                <a:camera prst="orthographicFront"/>
                <a:lightRig rig="threePt" dir="t"/>
              </a:scene3d>
              <a:sp3d>
                <a:bevelT/>
              </a:sp3d>
            </c:spPr>
          </c:dPt>
          <c:dPt>
            <c:idx val="1"/>
            <c:invertIfNegative val="0"/>
            <c:bubble3D val="0"/>
            <c:spPr>
              <a:solidFill>
                <a:srgbClr val="FFC000">
                  <a:lumMod val="60000"/>
                  <a:lumOff val="40000"/>
                </a:srgbClr>
              </a:solidFill>
              <a:ln w="25400">
                <a:noFill/>
              </a:ln>
              <a:scene3d>
                <a:camera prst="orthographicFront"/>
                <a:lightRig rig="threePt" dir="t"/>
              </a:scene3d>
              <a:sp3d>
                <a:bevelT/>
              </a:sp3d>
            </c:spPr>
          </c:dPt>
          <c:dPt>
            <c:idx val="2"/>
            <c:invertIfNegative val="0"/>
            <c:bubble3D val="0"/>
            <c:spPr>
              <a:solidFill>
                <a:srgbClr val="70AD47">
                  <a:lumMod val="60000"/>
                  <a:lumOff val="40000"/>
                </a:srgbClr>
              </a:solidFill>
              <a:ln w="25400">
                <a:noFill/>
              </a:ln>
              <a:scene3d>
                <a:camera prst="orthographicFront"/>
                <a:lightRig rig="threePt" dir="t"/>
              </a:scene3d>
              <a:sp3d>
                <a:bevelT/>
              </a:sp3d>
            </c:spPr>
          </c:dPt>
          <c:dLbls>
            <c:dLbl>
              <c:idx val="0"/>
              <c:layout>
                <c:manualLayout>
                  <c:x val="0.12681159420289859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5400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400" b="1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KM_2018!$O$24:$O$26</c:f>
              <c:strCache>
                <c:ptCount val="3"/>
                <c:pt idx="0">
                  <c:v>Renginių skaičius</c:v>
                </c:pt>
                <c:pt idx="1">
                  <c:v>Pajamos</c:v>
                </c:pt>
                <c:pt idx="2">
                  <c:v>Renginių lankytojų skaičius</c:v>
                </c:pt>
              </c:strCache>
            </c:strRef>
          </c:cat>
          <c:val>
            <c:numRef>
              <c:f>KM_2018!$P$24:$P$26</c:f>
              <c:numCache>
                <c:formatCode>0</c:formatCode>
                <c:ptCount val="3"/>
                <c:pt idx="0">
                  <c:v>-3.020667726550073</c:v>
                </c:pt>
                <c:pt idx="1">
                  <c:v>26.635655396717354</c:v>
                </c:pt>
                <c:pt idx="2">
                  <c:v>-15.707573764330022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101567312"/>
        <c:axId val="1101552624"/>
      </c:barChart>
      <c:catAx>
        <c:axId val="1101567312"/>
        <c:scaling>
          <c:orientation val="minMax"/>
        </c:scaling>
        <c:delete val="0"/>
        <c:axPos val="l"/>
        <c:numFmt formatCode="General" sourceLinked="0"/>
        <c:majorTickMark val="none"/>
        <c:minorTickMark val="none"/>
        <c:tickLblPos val="nextTo"/>
        <c:spPr>
          <a:ln w="9525">
            <a:noFill/>
          </a:ln>
        </c:spPr>
        <c:txPr>
          <a:bodyPr rot="0" vert="horz"/>
          <a:lstStyle/>
          <a:p>
            <a:pPr>
              <a:defRPr sz="1600" b="1" i="0" u="none" strike="noStrike" baseline="0">
                <a:solidFill>
                  <a:srgbClr val="333333"/>
                </a:solidFill>
                <a:latin typeface="Calibri"/>
                <a:ea typeface="Calibri"/>
                <a:cs typeface="Calibri"/>
              </a:defRPr>
            </a:pPr>
            <a:endParaRPr lang="lt-LT"/>
          </a:p>
        </c:txPr>
        <c:crossAx val="1101552624"/>
        <c:crosses val="autoZero"/>
        <c:auto val="1"/>
        <c:lblAlgn val="ctr"/>
        <c:lblOffset val="100"/>
        <c:noMultiLvlLbl val="0"/>
      </c:catAx>
      <c:valAx>
        <c:axId val="1101552624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" sourceLinked="1"/>
        <c:majorTickMark val="none"/>
        <c:minorTickMark val="none"/>
        <c:tickLblPos val="nextTo"/>
        <c:spPr>
          <a:ln w="9525">
            <a:noFill/>
          </a:ln>
        </c:spPr>
        <c:txPr>
          <a:bodyPr rot="0" vert="horz"/>
          <a:lstStyle/>
          <a:p>
            <a:pPr>
              <a:defRPr sz="1400" b="1" i="0" u="none" strike="noStrike" baseline="0">
                <a:solidFill>
                  <a:srgbClr val="333333"/>
                </a:solidFill>
                <a:latin typeface="Calibri"/>
                <a:ea typeface="Calibri"/>
                <a:cs typeface="Calibri"/>
              </a:defRPr>
            </a:pPr>
            <a:endParaRPr lang="lt-LT"/>
          </a:p>
        </c:txPr>
        <c:crossAx val="1101567312"/>
        <c:crosses val="autoZero"/>
        <c:crossBetween val="between"/>
      </c:valAx>
      <c:spPr>
        <a:pattFill prst="pct70">
          <a:fgClr>
            <a:srgbClr val="5B9BD5">
              <a:lumMod val="20000"/>
              <a:lumOff val="80000"/>
            </a:srgbClr>
          </a:fgClr>
          <a:bgClr>
            <a:sysClr val="window" lastClr="FFFFFF"/>
          </a:bgClr>
        </a:pattFill>
        <a:ln w="25400">
          <a:noFill/>
        </a:ln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lt-LT"/>
    </a:p>
  </c:txPr>
  <c:externalData r:id="rId2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5.6364806251070466E-2"/>
          <c:y val="6.1684460260972719E-2"/>
          <c:w val="0.91776805677068141"/>
          <c:h val="0.737480501770019"/>
        </c:manualLayout>
      </c:layout>
      <c:lineChart>
        <c:grouping val="standard"/>
        <c:varyColors val="0"/>
        <c:ser>
          <c:idx val="0"/>
          <c:order val="0"/>
          <c:tx>
            <c:strRef>
              <c:f>KM_2018!$H$42</c:f>
              <c:strCache>
                <c:ptCount val="1"/>
                <c:pt idx="0">
                  <c:v>Lankytojų skaičius su bilietais</c:v>
                </c:pt>
              </c:strCache>
            </c:strRef>
          </c:tx>
          <c:spPr>
            <a:ln w="38100" cap="rnd">
              <a:solidFill>
                <a:srgbClr val="70AD47">
                  <a:lumMod val="75000"/>
                </a:srgbClr>
              </a:solidFill>
              <a:round/>
            </a:ln>
            <a:effectLst/>
          </c:spPr>
          <c:marker>
            <c:symbol val="circle"/>
            <c:size val="6"/>
            <c:spPr>
              <a:solidFill>
                <a:sysClr val="windowText" lastClr="000000"/>
              </a:solidFill>
              <a:ln w="9525">
                <a:solidFill>
                  <a:sysClr val="windowText" lastClr="000000"/>
                </a:solidFill>
              </a:ln>
              <a:effectLst/>
            </c:spPr>
          </c:marker>
          <c:dLbls>
            <c:dLbl>
              <c:idx val="2"/>
              <c:spPr>
                <a:noFill/>
                <a:ln w="25400">
                  <a:noFill/>
                </a:ln>
              </c:spPr>
              <c:txPr>
                <a:bodyPr anchor="t" anchorCtr="0"/>
                <a:lstStyle/>
                <a:p>
                  <a:pPr>
                    <a:defRPr sz="1400" b="0" i="0" u="none" strike="noStrike" baseline="0">
                      <a:solidFill>
                        <a:srgbClr val="333333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lt-LT"/>
                </a:p>
              </c:txPr>
              <c:dLblPos val="b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-2.1089999619612856E-2"/>
                  <c:y val="-3.6504863561506826E-2"/>
                </c:manualLayout>
              </c:layout>
              <c:spPr>
                <a:noFill/>
                <a:ln w="25400">
                  <a:noFill/>
                </a:ln>
              </c:spPr>
              <c:txPr>
                <a:bodyPr anchor="t" anchorCtr="0"/>
                <a:lstStyle/>
                <a:p>
                  <a:pPr>
                    <a:defRPr sz="1400" b="0" i="0" u="none" strike="noStrike" baseline="0">
                      <a:solidFill>
                        <a:srgbClr val="333333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lt-LT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4"/>
              <c:spPr>
                <a:noFill/>
                <a:ln w="25400">
                  <a:noFill/>
                </a:ln>
              </c:spPr>
              <c:txPr>
                <a:bodyPr anchor="t" anchorCtr="0"/>
                <a:lstStyle/>
                <a:p>
                  <a:pPr>
                    <a:defRPr sz="1400" b="0" i="0" u="none" strike="noStrike" baseline="0">
                      <a:solidFill>
                        <a:srgbClr val="333333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lt-LT"/>
                </a:p>
              </c:txPr>
              <c:dLblPos val="b"/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noFill/>
              <a:ln w="25400">
                <a:noFill/>
              </a:ln>
            </c:spPr>
            <c:txPr>
              <a:bodyPr wrap="square" lIns="38100" tIns="19050" rIns="38100" bIns="19050" anchor="t" anchorCtr="0">
                <a:spAutoFit/>
              </a:bodyPr>
              <a:lstStyle/>
              <a:p>
                <a:pPr>
                  <a:defRPr sz="1400" b="0" i="0" u="none" strike="noStrike" baseline="0">
                    <a:solidFill>
                      <a:srgbClr val="333333"/>
                    </a:solidFill>
                    <a:latin typeface="Calibri"/>
                    <a:ea typeface="Calibri"/>
                    <a:cs typeface="Calibri"/>
                  </a:defRPr>
                </a:pPr>
                <a:endParaRPr lang="lt-LT"/>
              </a:p>
            </c:txPr>
            <c:dLblPos val="b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KM_2018!$I$41:$M$41</c:f>
              <c:numCache>
                <c:formatCode>General</c:formatCode>
                <c:ptCount val="5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  <c:pt idx="4">
                  <c:v>2018</c:v>
                </c:pt>
              </c:numCache>
            </c:numRef>
          </c:cat>
          <c:val>
            <c:numRef>
              <c:f>KM_2018!$I$42:$M$42</c:f>
              <c:numCache>
                <c:formatCode>0</c:formatCode>
                <c:ptCount val="5"/>
                <c:pt idx="0">
                  <c:v>44</c:v>
                </c:pt>
                <c:pt idx="1">
                  <c:v>47</c:v>
                </c:pt>
                <c:pt idx="2">
                  <c:v>48.647376080815</c:v>
                </c:pt>
                <c:pt idx="3" formatCode="0.0">
                  <c:v>50.422852847209171</c:v>
                </c:pt>
                <c:pt idx="4" formatCode="0.0">
                  <c:v>48.854008739855523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KM_2018!$H$43</c:f>
              <c:strCache>
                <c:ptCount val="1"/>
                <c:pt idx="0">
                  <c:v>Lankytojų skaičius be bilietų</c:v>
                </c:pt>
              </c:strCache>
            </c:strRef>
          </c:tx>
          <c:spPr>
            <a:ln w="38100" cap="rnd">
              <a:solidFill>
                <a:srgbClr val="C00000"/>
              </a:solidFill>
              <a:round/>
            </a:ln>
            <a:effectLst/>
          </c:spPr>
          <c:marker>
            <c:symbol val="circle"/>
            <c:size val="6"/>
            <c:spPr>
              <a:solidFill>
                <a:sysClr val="windowText" lastClr="000000"/>
              </a:solidFill>
              <a:ln w="9525">
                <a:solidFill>
                  <a:sysClr val="windowText" lastClr="000000"/>
                </a:solidFill>
              </a:ln>
              <a:effectLst/>
            </c:spPr>
          </c:marker>
          <c:dLbls>
            <c:dLbl>
              <c:idx val="0"/>
              <c:layout>
                <c:manualLayout>
                  <c:x val="-2.1853912282703794E-2"/>
                  <c:y val="-3.5154933953648285E-2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400" b="0" i="0" u="none" strike="noStrike" baseline="0">
                      <a:solidFill>
                        <a:srgbClr val="333333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lt-LT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400" b="0" i="0" u="none" strike="noStrike" baseline="0">
                      <a:solidFill>
                        <a:srgbClr val="333333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lt-LT"/>
                </a:p>
              </c:txPr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400" b="0" i="0" u="none" strike="noStrike" baseline="0">
                      <a:solidFill>
                        <a:srgbClr val="333333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lt-LT"/>
                </a:p>
              </c:txPr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-1.988227015101382E-2"/>
                  <c:y val="2.774893607437531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5400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400" b="0" i="0" u="none" strike="noStrike" baseline="0">
                    <a:solidFill>
                      <a:srgbClr val="333333"/>
                    </a:solidFill>
                    <a:latin typeface="Calibri"/>
                    <a:ea typeface="Calibri"/>
                    <a:cs typeface="Calibri"/>
                  </a:defRPr>
                </a:pPr>
                <a:endParaRPr lang="lt-LT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KM_2018!$I$41:$M$41</c:f>
              <c:numCache>
                <c:formatCode>General</c:formatCode>
                <c:ptCount val="5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  <c:pt idx="4">
                  <c:v>2018</c:v>
                </c:pt>
              </c:numCache>
            </c:numRef>
          </c:cat>
          <c:val>
            <c:numRef>
              <c:f>KM_2018!$I$43:$M$43</c:f>
              <c:numCache>
                <c:formatCode>0</c:formatCode>
                <c:ptCount val="5"/>
                <c:pt idx="0">
                  <c:v>56</c:v>
                </c:pt>
                <c:pt idx="1">
                  <c:v>53</c:v>
                </c:pt>
                <c:pt idx="2">
                  <c:v>51.352623919185</c:v>
                </c:pt>
                <c:pt idx="3" formatCode="0.0">
                  <c:v>49.577147152790829</c:v>
                </c:pt>
                <c:pt idx="4" formatCode="0.0">
                  <c:v>51.145991260144477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101559696"/>
        <c:axId val="1101566768"/>
      </c:lineChart>
      <c:catAx>
        <c:axId val="110155969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vert="horz"/>
          <a:lstStyle/>
          <a:p>
            <a:pPr>
              <a:defRPr sz="1600" b="1" i="0" u="none" strike="noStrike" baseline="0">
                <a:solidFill>
                  <a:srgbClr val="333333"/>
                </a:solidFill>
                <a:latin typeface="Calibri"/>
                <a:ea typeface="Calibri"/>
                <a:cs typeface="Calibri"/>
              </a:defRPr>
            </a:pPr>
            <a:endParaRPr lang="lt-LT"/>
          </a:p>
        </c:txPr>
        <c:crossAx val="1101566768"/>
        <c:crosses val="autoZero"/>
        <c:auto val="1"/>
        <c:lblAlgn val="ctr"/>
        <c:lblOffset val="100"/>
        <c:noMultiLvlLbl val="0"/>
      </c:catAx>
      <c:valAx>
        <c:axId val="110156676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" sourceLinked="1"/>
        <c:majorTickMark val="none"/>
        <c:minorTickMark val="none"/>
        <c:tickLblPos val="nextTo"/>
        <c:spPr>
          <a:ln w="9525">
            <a:noFill/>
          </a:ln>
        </c:spPr>
        <c:txPr>
          <a:bodyPr rot="0" vert="horz"/>
          <a:lstStyle/>
          <a:p>
            <a:pPr>
              <a:defRPr sz="1400" b="0" i="0" u="none" strike="noStrike" baseline="0">
                <a:solidFill>
                  <a:srgbClr val="333333"/>
                </a:solidFill>
                <a:latin typeface="Calibri"/>
                <a:ea typeface="Calibri"/>
                <a:cs typeface="Calibri"/>
              </a:defRPr>
            </a:pPr>
            <a:endParaRPr lang="lt-LT"/>
          </a:p>
        </c:txPr>
        <c:crossAx val="1101559696"/>
        <c:crosses val="autoZero"/>
        <c:crossBetween val="between"/>
      </c:valAx>
      <c:spPr>
        <a:pattFill prst="pct70">
          <a:fgClr>
            <a:srgbClr val="5B9BD5">
              <a:lumMod val="20000"/>
              <a:lumOff val="80000"/>
            </a:srgbClr>
          </a:fgClr>
          <a:bgClr>
            <a:sysClr val="window" lastClr="FFFFFF"/>
          </a:bgClr>
        </a:pattFill>
        <a:ln w="25400">
          <a:noFill/>
        </a:ln>
      </c:spPr>
    </c:plotArea>
    <c:legend>
      <c:legendPos val="b"/>
      <c:overlay val="0"/>
      <c:spPr>
        <a:noFill/>
        <a:ln w="25400">
          <a:noFill/>
        </a:ln>
      </c:spPr>
      <c:txPr>
        <a:bodyPr/>
        <a:lstStyle/>
        <a:p>
          <a:pPr>
            <a:defRPr sz="1400" b="1" i="0" u="none" strike="noStrike" baseline="0">
              <a:solidFill>
                <a:srgbClr val="333333"/>
              </a:solidFill>
              <a:latin typeface="Calibri"/>
              <a:ea typeface="Calibri"/>
              <a:cs typeface="Calibri"/>
            </a:defRPr>
          </a:pPr>
          <a:endParaRPr lang="lt-LT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lt-LT"/>
    </a:p>
  </c:txPr>
  <c:externalData r:id="rId2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6.0342348510783975E-2"/>
          <c:y val="4.2451540192924568E-2"/>
          <c:w val="0.90463349689984407"/>
          <c:h val="0.71207384946883001"/>
        </c:manualLayout>
      </c:layout>
      <c:lineChart>
        <c:grouping val="standard"/>
        <c:varyColors val="0"/>
        <c:ser>
          <c:idx val="0"/>
          <c:order val="0"/>
          <c:tx>
            <c:strRef>
              <c:f>KM_2018!$H$119</c:f>
              <c:strCache>
                <c:ptCount val="1"/>
                <c:pt idx="0">
                  <c:v>Edukacijų, pamokų skaičius</c:v>
                </c:pt>
              </c:strCache>
            </c:strRef>
          </c:tx>
          <c:spPr>
            <a:ln w="28575" cap="rnd">
              <a:solidFill>
                <a:srgbClr val="00B0F0"/>
              </a:solidFill>
              <a:round/>
            </a:ln>
            <a:effectLst/>
          </c:spPr>
          <c:marker>
            <c:symbol val="circle"/>
            <c:size val="6"/>
            <c:spPr>
              <a:solidFill>
                <a:sysClr val="windowText" lastClr="000000"/>
              </a:solidFill>
              <a:ln w="9525">
                <a:solidFill>
                  <a:sysClr val="windowText" lastClr="000000"/>
                </a:solidFill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t-LT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KM_2018!$I$118:$M$118</c:f>
              <c:numCache>
                <c:formatCode>General</c:formatCode>
                <c:ptCount val="5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  <c:pt idx="4">
                  <c:v>2018</c:v>
                </c:pt>
              </c:numCache>
            </c:numRef>
          </c:cat>
          <c:val>
            <c:numRef>
              <c:f>KM_2018!$I$119:$M$119</c:f>
              <c:numCache>
                <c:formatCode>General</c:formatCode>
                <c:ptCount val="5"/>
                <c:pt idx="0">
                  <c:v>261</c:v>
                </c:pt>
                <c:pt idx="1">
                  <c:v>318</c:v>
                </c:pt>
                <c:pt idx="2">
                  <c:v>388</c:v>
                </c:pt>
                <c:pt idx="3">
                  <c:v>413</c:v>
                </c:pt>
                <c:pt idx="4">
                  <c:v>394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KM_2018!$H$120</c:f>
              <c:strCache>
                <c:ptCount val="1"/>
                <c:pt idx="0">
                  <c:v>Pajamos Eur</c:v>
                </c:pt>
              </c:strCache>
            </c:strRef>
          </c:tx>
          <c:spPr>
            <a:ln w="38100" cap="rnd">
              <a:solidFill>
                <a:srgbClr val="ED7D31"/>
              </a:solidFill>
              <a:round/>
            </a:ln>
            <a:effectLst/>
          </c:spPr>
          <c:marker>
            <c:symbol val="circle"/>
            <c:size val="6"/>
            <c:spPr>
              <a:solidFill>
                <a:sysClr val="windowText" lastClr="000000"/>
              </a:solidFill>
              <a:ln w="9525">
                <a:solidFill>
                  <a:sysClr val="windowText" lastClr="000000"/>
                </a:solidFill>
              </a:ln>
              <a:effectLst/>
            </c:spPr>
          </c:marker>
          <c:dLbls>
            <c:dLbl>
              <c:idx val="0"/>
              <c:layout>
                <c:manualLayout>
                  <c:x val="-5.0452507869506003E-2"/>
                  <c:y val="4.8645742198891805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-3.5609950930046791E-2"/>
                  <c:y val="6.1160268404798657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-4.0366552119129526E-2"/>
                  <c:y val="6.7164260717410246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t-LT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KM_2018!$I$118:$M$118</c:f>
              <c:numCache>
                <c:formatCode>General</c:formatCode>
                <c:ptCount val="5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  <c:pt idx="4">
                  <c:v>2018</c:v>
                </c:pt>
              </c:numCache>
            </c:numRef>
          </c:cat>
          <c:val>
            <c:numRef>
              <c:f>KM_2018!$I$120:$M$120</c:f>
              <c:numCache>
                <c:formatCode>0.0</c:formatCode>
                <c:ptCount val="5"/>
                <c:pt idx="0">
                  <c:v>4984.070898980538</c:v>
                </c:pt>
                <c:pt idx="1">
                  <c:v>6239.1</c:v>
                </c:pt>
                <c:pt idx="2" formatCode="0">
                  <c:v>6165</c:v>
                </c:pt>
                <c:pt idx="3">
                  <c:v>8553.5</c:v>
                </c:pt>
                <c:pt idx="4" formatCode="0">
                  <c:v>9558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KM_2018!$H$121</c:f>
              <c:strCache>
                <c:ptCount val="1"/>
                <c:pt idx="0">
                  <c:v>Lankytojų skaičius</c:v>
                </c:pt>
              </c:strCache>
            </c:strRef>
          </c:tx>
          <c:spPr>
            <a:ln w="38100" cap="rnd">
              <a:solidFill>
                <a:srgbClr val="70AD47">
                  <a:lumMod val="75000"/>
                </a:srgbClr>
              </a:solidFill>
              <a:round/>
            </a:ln>
            <a:effectLst/>
          </c:spPr>
          <c:marker>
            <c:symbol val="circle"/>
            <c:size val="6"/>
            <c:spPr>
              <a:solidFill>
                <a:sysClr val="windowText" lastClr="000000"/>
              </a:solidFill>
              <a:ln w="9525">
                <a:solidFill>
                  <a:sysClr val="windowText" lastClr="000000"/>
                </a:solidFill>
              </a:ln>
              <a:effectLst/>
            </c:spPr>
          </c:marker>
          <c:dLbls>
            <c:dLbl>
              <c:idx val="0"/>
              <c:layout>
                <c:manualLayout>
                  <c:x val="-3.4327950853969343E-2"/>
                  <c:y val="-5.0356694883274981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-3.1630434782608741E-2"/>
                  <c:y val="-4.9485468607586909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-3.4327950853969343E-2"/>
                  <c:y val="-4.3110877619711455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t-LT"/>
              </a:p>
            </c:txPr>
            <c:dLblPos val="b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KM_2018!$I$118:$M$118</c:f>
              <c:numCache>
                <c:formatCode>General</c:formatCode>
                <c:ptCount val="5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  <c:pt idx="4">
                  <c:v>2018</c:v>
                </c:pt>
              </c:numCache>
            </c:numRef>
          </c:cat>
          <c:val>
            <c:numRef>
              <c:f>KM_2018!$I$121:$M$121</c:f>
              <c:numCache>
                <c:formatCode>General</c:formatCode>
                <c:ptCount val="5"/>
                <c:pt idx="0">
                  <c:v>5065</c:v>
                </c:pt>
                <c:pt idx="1">
                  <c:v>6341</c:v>
                </c:pt>
                <c:pt idx="2">
                  <c:v>6852</c:v>
                </c:pt>
                <c:pt idx="3">
                  <c:v>7726</c:v>
                </c:pt>
                <c:pt idx="4">
                  <c:v>7774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101557520"/>
        <c:axId val="1101553168"/>
      </c:lineChart>
      <c:catAx>
        <c:axId val="110155752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  <c:crossAx val="1101553168"/>
        <c:crosses val="autoZero"/>
        <c:auto val="1"/>
        <c:lblAlgn val="ctr"/>
        <c:lblOffset val="100"/>
        <c:noMultiLvlLbl val="0"/>
      </c:catAx>
      <c:valAx>
        <c:axId val="110155316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  <c:crossAx val="1101557520"/>
        <c:crosses val="autoZero"/>
        <c:crossBetween val="between"/>
      </c:valAx>
      <c:spPr>
        <a:pattFill prst="pct70">
          <a:fgClr>
            <a:srgbClr val="5B9BD5">
              <a:lumMod val="20000"/>
              <a:lumOff val="80000"/>
            </a:srgbClr>
          </a:fgClr>
          <a:bgClr>
            <a:sysClr val="window" lastClr="FFFFFF"/>
          </a:bgClr>
        </a:pattFill>
        <a:ln>
          <a:solidFill>
            <a:sysClr val="window" lastClr="FFFFFF">
              <a:lumMod val="95000"/>
            </a:sysClr>
          </a:solidFill>
        </a:ln>
        <a:effectLst/>
      </c:spPr>
    </c:plotArea>
    <c:legend>
      <c:legendPos val="b"/>
      <c:layout>
        <c:manualLayout>
          <c:xMode val="edge"/>
          <c:yMode val="edge"/>
          <c:x val="5.7246852295636939E-2"/>
          <c:y val="0.91559584661085858"/>
          <c:w val="0.92294590893529627"/>
          <c:h val="6.6892298414878371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t-LT"/>
        </a:p>
      </c:txPr>
    </c:legend>
    <c:plotVisOnly val="1"/>
    <c:dispBlanksAs val="gap"/>
    <c:showDLblsOverMax val="0"/>
  </c:chart>
  <c:spPr>
    <a:noFill/>
    <a:ln>
      <a:solidFill>
        <a:sysClr val="window" lastClr="FFFFFF">
          <a:lumMod val="85000"/>
        </a:sysClr>
      </a:solidFill>
    </a:ln>
    <a:effectLst/>
  </c:spPr>
  <c:txPr>
    <a:bodyPr/>
    <a:lstStyle/>
    <a:p>
      <a:pPr>
        <a:defRPr/>
      </a:pPr>
      <a:endParaRPr lang="lt-LT"/>
    </a:p>
  </c:txPr>
  <c:externalData r:id="rId4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7.2857617234587446E-2"/>
          <c:y val="6.1465721040189124E-2"/>
          <c:w val="0.90865595873306126"/>
          <c:h val="0.72443886003611246"/>
        </c:manualLayout>
      </c:layout>
      <c:lineChart>
        <c:grouping val="standard"/>
        <c:varyColors val="0"/>
        <c:ser>
          <c:idx val="0"/>
          <c:order val="0"/>
          <c:tx>
            <c:strRef>
              <c:f>KM_2018!$H$137</c:f>
              <c:strCache>
                <c:ptCount val="1"/>
                <c:pt idx="0">
                  <c:v>Lankytojų skaičius su bilietais</c:v>
                </c:pt>
              </c:strCache>
            </c:strRef>
          </c:tx>
          <c:spPr>
            <a:ln w="38100" cap="rnd">
              <a:solidFill>
                <a:srgbClr val="C00000"/>
              </a:solidFill>
              <a:round/>
            </a:ln>
            <a:effectLst/>
          </c:spPr>
          <c:marker>
            <c:symbol val="circle"/>
            <c:size val="6"/>
            <c:spPr>
              <a:solidFill>
                <a:sysClr val="windowText" lastClr="000000"/>
              </a:solidFill>
              <a:ln w="9525">
                <a:solidFill>
                  <a:sysClr val="windowText" lastClr="000000"/>
                </a:solidFill>
              </a:ln>
              <a:effectLst/>
            </c:spPr>
          </c:marker>
          <c:dLbls>
            <c:spPr>
              <a:noFill/>
              <a:ln w="25400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400" b="0" i="0" u="none" strike="noStrike" baseline="0">
                    <a:solidFill>
                      <a:srgbClr val="333333"/>
                    </a:solidFill>
                    <a:latin typeface="Calibri"/>
                    <a:ea typeface="Calibri"/>
                    <a:cs typeface="Calibri"/>
                  </a:defRPr>
                </a:pPr>
                <a:endParaRPr lang="lt-LT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KM_2018!$I$136:$M$136</c:f>
              <c:numCache>
                <c:formatCode>General</c:formatCode>
                <c:ptCount val="5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  <c:pt idx="4">
                  <c:v>2018</c:v>
                </c:pt>
              </c:numCache>
            </c:numRef>
          </c:cat>
          <c:val>
            <c:numRef>
              <c:f>KM_2018!$I$137:$M$137</c:f>
              <c:numCache>
                <c:formatCode>0</c:formatCode>
                <c:ptCount val="5"/>
                <c:pt idx="0">
                  <c:v>90</c:v>
                </c:pt>
                <c:pt idx="1">
                  <c:v>88</c:v>
                </c:pt>
                <c:pt idx="2">
                  <c:v>79.17396380618797</c:v>
                </c:pt>
                <c:pt idx="3">
                  <c:v>88.04038312192597</c:v>
                </c:pt>
                <c:pt idx="4">
                  <c:v>83.959351685104195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KM_2018!$H$138</c:f>
              <c:strCache>
                <c:ptCount val="1"/>
                <c:pt idx="0">
                  <c:v>Lankytojų skaičius be bilietų</c:v>
                </c:pt>
              </c:strCache>
            </c:strRef>
          </c:tx>
          <c:spPr>
            <a:ln w="38100" cap="rnd">
              <a:solidFill>
                <a:srgbClr val="70AD47">
                  <a:lumMod val="75000"/>
                </a:srgbClr>
              </a:solidFill>
              <a:round/>
            </a:ln>
            <a:effectLst/>
          </c:spPr>
          <c:marker>
            <c:symbol val="circle"/>
            <c:size val="6"/>
            <c:spPr>
              <a:solidFill>
                <a:sysClr val="windowText" lastClr="000000"/>
              </a:solidFill>
              <a:ln>
                <a:solidFill>
                  <a:sysClr val="windowText" lastClr="000000"/>
                </a:solidFill>
              </a:ln>
              <a:effectLst/>
            </c:spPr>
          </c:marker>
          <c:dLbls>
            <c:spPr>
              <a:noFill/>
              <a:ln w="25400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400" b="0" i="0" u="none" strike="noStrike" baseline="0">
                    <a:solidFill>
                      <a:srgbClr val="333333"/>
                    </a:solidFill>
                    <a:latin typeface="Calibri"/>
                    <a:ea typeface="Calibri"/>
                    <a:cs typeface="Calibri"/>
                  </a:defRPr>
                </a:pPr>
                <a:endParaRPr lang="lt-LT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KM_2018!$I$136:$M$136</c:f>
              <c:numCache>
                <c:formatCode>General</c:formatCode>
                <c:ptCount val="5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  <c:pt idx="4">
                  <c:v>2018</c:v>
                </c:pt>
              </c:numCache>
            </c:numRef>
          </c:cat>
          <c:val>
            <c:numRef>
              <c:f>KM_2018!$I$138:$M$138</c:f>
              <c:numCache>
                <c:formatCode>0</c:formatCode>
                <c:ptCount val="5"/>
                <c:pt idx="0">
                  <c:v>10</c:v>
                </c:pt>
                <c:pt idx="1">
                  <c:v>12</c:v>
                </c:pt>
                <c:pt idx="2">
                  <c:v>20.826036193812026</c:v>
                </c:pt>
                <c:pt idx="3">
                  <c:v>11.959616878074035</c:v>
                </c:pt>
                <c:pt idx="4">
                  <c:v>16.040648314895808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101564048"/>
        <c:axId val="1101561872"/>
      </c:lineChart>
      <c:catAx>
        <c:axId val="110156404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vert="horz"/>
          <a:lstStyle/>
          <a:p>
            <a:pPr>
              <a:defRPr sz="1600" b="1" i="0" u="none" strike="noStrike" baseline="0">
                <a:solidFill>
                  <a:srgbClr val="333333"/>
                </a:solidFill>
                <a:latin typeface="Calibri"/>
                <a:ea typeface="Calibri"/>
                <a:cs typeface="Calibri"/>
              </a:defRPr>
            </a:pPr>
            <a:endParaRPr lang="lt-LT"/>
          </a:p>
        </c:txPr>
        <c:crossAx val="1101561872"/>
        <c:crosses val="autoZero"/>
        <c:auto val="1"/>
        <c:lblAlgn val="ctr"/>
        <c:lblOffset val="100"/>
        <c:noMultiLvlLbl val="0"/>
      </c:catAx>
      <c:valAx>
        <c:axId val="110156187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" sourceLinked="1"/>
        <c:majorTickMark val="none"/>
        <c:minorTickMark val="none"/>
        <c:tickLblPos val="nextTo"/>
        <c:spPr>
          <a:ln w="9525">
            <a:noFill/>
          </a:ln>
        </c:spPr>
        <c:txPr>
          <a:bodyPr rot="0" vert="horz"/>
          <a:lstStyle/>
          <a:p>
            <a:pPr>
              <a:defRPr sz="1400" b="0" i="0" u="none" strike="noStrike" baseline="0">
                <a:solidFill>
                  <a:srgbClr val="333333"/>
                </a:solidFill>
                <a:latin typeface="Calibri"/>
                <a:ea typeface="Calibri"/>
                <a:cs typeface="Calibri"/>
              </a:defRPr>
            </a:pPr>
            <a:endParaRPr lang="lt-LT"/>
          </a:p>
        </c:txPr>
        <c:crossAx val="1101564048"/>
        <c:crosses val="autoZero"/>
        <c:crossBetween val="between"/>
      </c:valAx>
      <c:spPr>
        <a:pattFill prst="pct70">
          <a:fgClr>
            <a:srgbClr val="5B9BD5">
              <a:lumMod val="20000"/>
              <a:lumOff val="80000"/>
            </a:srgbClr>
          </a:fgClr>
          <a:bgClr>
            <a:sysClr val="window" lastClr="FFFFFF"/>
          </a:bgClr>
        </a:pattFill>
        <a:ln w="25400">
          <a:noFill/>
        </a:ln>
      </c:spPr>
    </c:plotArea>
    <c:legend>
      <c:legendPos val="b"/>
      <c:layout>
        <c:manualLayout>
          <c:xMode val="edge"/>
          <c:yMode val="edge"/>
          <c:x val="6.9787743923313925E-2"/>
          <c:y val="0.91559584661085858"/>
          <c:w val="0.90873359580052493"/>
          <c:h val="6.6892298414878371E-2"/>
        </c:manualLayout>
      </c:layout>
      <c:overlay val="0"/>
      <c:spPr>
        <a:noFill/>
        <a:ln w="25400">
          <a:noFill/>
        </a:ln>
      </c:spPr>
      <c:txPr>
        <a:bodyPr/>
        <a:lstStyle/>
        <a:p>
          <a:pPr>
            <a:defRPr sz="1400" b="1" i="0" u="none" strike="noStrike" baseline="0">
              <a:solidFill>
                <a:srgbClr val="333333"/>
              </a:solidFill>
              <a:latin typeface="Calibri"/>
              <a:ea typeface="Calibri"/>
              <a:cs typeface="Calibri"/>
            </a:defRPr>
          </a:pPr>
          <a:endParaRPr lang="lt-LT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lt-LT"/>
    </a:p>
  </c:txPr>
  <c:externalData r:id="rId2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view3D>
      <c:rotX val="15"/>
      <c:rotY val="20"/>
      <c:depthPercent val="100"/>
      <c:rAngAx val="1"/>
    </c:view3D>
    <c:floor>
      <c:thickness val="0"/>
      <c:spPr>
        <a:pattFill prst="pct5">
          <a:fgClr>
            <a:srgbClr val="5B9BD5">
              <a:lumMod val="20000"/>
              <a:lumOff val="80000"/>
            </a:srgbClr>
          </a:fgClr>
          <a:bgClr>
            <a:sysClr val="window" lastClr="FFFFFF"/>
          </a:bgClr>
        </a:pattFill>
        <a:ln w="9525">
          <a:noFill/>
        </a:ln>
      </c:spPr>
    </c:floor>
    <c:sideWall>
      <c:thickness val="0"/>
      <c:spPr>
        <a:noFill/>
        <a:ln w="25400">
          <a:noFill/>
        </a:ln>
      </c:spPr>
    </c:sideWall>
    <c:backWall>
      <c:thickness val="0"/>
      <c:spPr>
        <a:noFill/>
        <a:ln w="25400">
          <a:noFill/>
        </a:ln>
      </c:spPr>
    </c:backWall>
    <c:plotArea>
      <c:layout>
        <c:manualLayout>
          <c:layoutTarget val="inner"/>
          <c:xMode val="edge"/>
          <c:yMode val="edge"/>
          <c:x val="0.11164292882507333"/>
          <c:y val="7.0853426222158206E-2"/>
          <c:w val="0.87512004014204126"/>
          <c:h val="0.63529631575391299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DARBINĖ!$G$18</c:f>
              <c:strCache>
                <c:ptCount val="1"/>
                <c:pt idx="0">
                  <c:v>2014</c:v>
                </c:pt>
              </c:strCache>
            </c:strRef>
          </c:tx>
          <c:spPr>
            <a:solidFill>
              <a:srgbClr val="4F81BD"/>
            </a:solidFill>
            <a:ln w="25400">
              <a:noFill/>
            </a:ln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dLbl>
              <c:idx val="0"/>
              <c:layout>
                <c:manualLayout>
                  <c:x val="9.1353144948936333E-3"/>
                  <c:y val="2.9186424957105147E-3"/>
                </c:manualLayout>
              </c:layout>
              <c:numFmt formatCode="General" sourceLinked="0"/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400" b="0" i="0" u="none" strike="noStrike" baseline="0">
                      <a:solidFill>
                        <a:srgbClr val="333333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lt-LT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8.3333333333332829E-3"/>
                  <c:y val="-8.647698843183391E-17"/>
                </c:manualLayout>
              </c:layout>
              <c:numFmt formatCode="General" sourceLinked="0"/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400" b="0" i="0" u="none" strike="noStrike" baseline="0">
                      <a:solidFill>
                        <a:srgbClr val="333333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lt-LT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1.3888888888888788E-2"/>
                  <c:y val="-1.3888888888888931E-2"/>
                </c:manualLayout>
              </c:layout>
              <c:numFmt formatCode="General" sourceLinked="0"/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400" b="0" i="0" u="none" strike="noStrike" baseline="0">
                      <a:solidFill>
                        <a:srgbClr val="333333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lt-LT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1.1111111111111009E-2"/>
                  <c:y val="-4.6296296296296294E-3"/>
                </c:manualLayout>
              </c:layout>
              <c:numFmt formatCode="General" sourceLinked="0"/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400" b="0" i="0" u="none" strike="noStrike" baseline="0">
                      <a:solidFill>
                        <a:srgbClr val="333333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lt-LT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4"/>
              <c:layout>
                <c:manualLayout>
                  <c:x val="1.6666666666666462E-2"/>
                  <c:y val="-1.3888888888888931E-2"/>
                </c:manualLayout>
              </c:layout>
              <c:numFmt formatCode="General" sourceLinked="0"/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400" b="0" i="0" u="none" strike="noStrike" baseline="0">
                      <a:solidFill>
                        <a:srgbClr val="333333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lt-LT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numFmt formatCode="General" sourceLinked="0"/>
            <c:spPr>
              <a:noFill/>
              <a:ln w="25400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400" b="0" i="0" u="none" strike="noStrike" baseline="0">
                    <a:solidFill>
                      <a:srgbClr val="333333"/>
                    </a:solidFill>
                    <a:latin typeface="Calibri"/>
                    <a:ea typeface="Calibri"/>
                    <a:cs typeface="Calibri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DARBINĖ!$B$19:$B$20</c:f>
              <c:strCache>
                <c:ptCount val="2"/>
                <c:pt idx="0">
                  <c:v>Konservuota eksponatų</c:v>
                </c:pt>
                <c:pt idx="1">
                  <c:v>Restauruota eksponatų</c:v>
                </c:pt>
              </c:strCache>
            </c:strRef>
          </c:cat>
          <c:val>
            <c:numRef>
              <c:f>DARBINĖ!$G$19:$G$20</c:f>
              <c:numCache>
                <c:formatCode>General</c:formatCode>
                <c:ptCount val="2"/>
                <c:pt idx="0">
                  <c:v>97</c:v>
                </c:pt>
                <c:pt idx="1">
                  <c:v>1</c:v>
                </c:pt>
              </c:numCache>
            </c:numRef>
          </c:val>
        </c:ser>
        <c:ser>
          <c:idx val="1"/>
          <c:order val="1"/>
          <c:tx>
            <c:strRef>
              <c:f>DARBINĖ!$H$18</c:f>
              <c:strCache>
                <c:ptCount val="1"/>
                <c:pt idx="0">
                  <c:v>2015</c:v>
                </c:pt>
              </c:strCache>
            </c:strRef>
          </c:tx>
          <c:spPr>
            <a:solidFill>
              <a:srgbClr val="C0504D"/>
            </a:solidFill>
            <a:ln w="25400">
              <a:noFill/>
            </a:ln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dLbl>
              <c:idx val="0"/>
              <c:layout>
                <c:manualLayout>
                  <c:x val="1.3888888888888888E-2"/>
                  <c:y val="-8.647698843183391E-17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400" b="0" i="0" u="none" strike="noStrike" baseline="0">
                      <a:solidFill>
                        <a:srgbClr val="333333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lt-LT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1.3888888888888838E-2"/>
                  <c:y val="0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400" b="0" i="0" u="none" strike="noStrike" baseline="0">
                      <a:solidFill>
                        <a:srgbClr val="333333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lt-LT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5.5555555555554534E-3"/>
                  <c:y val="-8.647698843183391E-17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400" b="0" i="0" u="none" strike="noStrike" baseline="0">
                      <a:solidFill>
                        <a:srgbClr val="333333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lt-LT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8.3333333333332309E-3"/>
                  <c:y val="9.4339622641508563E-3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400" b="0" i="0" u="none" strike="noStrike" baseline="0">
                      <a:solidFill>
                        <a:srgbClr val="333333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lt-LT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4"/>
              <c:layout>
                <c:manualLayout>
                  <c:x val="1.1111111111110907E-2"/>
                  <c:y val="-8.647698843183391E-17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400" b="0" i="0" u="none" strike="noStrike" baseline="0">
                      <a:solidFill>
                        <a:srgbClr val="333333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lt-LT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5400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400" b="0" i="0" u="none" strike="noStrike" baseline="0">
                    <a:solidFill>
                      <a:srgbClr val="333333"/>
                    </a:solidFill>
                    <a:latin typeface="Calibri"/>
                    <a:ea typeface="Calibri"/>
                    <a:cs typeface="Calibri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DARBINĖ!$B$19:$B$20</c:f>
              <c:strCache>
                <c:ptCount val="2"/>
                <c:pt idx="0">
                  <c:v>Konservuota eksponatų</c:v>
                </c:pt>
                <c:pt idx="1">
                  <c:v>Restauruota eksponatų</c:v>
                </c:pt>
              </c:strCache>
            </c:strRef>
          </c:cat>
          <c:val>
            <c:numRef>
              <c:f>DARBINĖ!$H$19:$H$20</c:f>
              <c:numCache>
                <c:formatCode>General</c:formatCode>
                <c:ptCount val="2"/>
                <c:pt idx="0">
                  <c:v>450</c:v>
                </c:pt>
                <c:pt idx="1">
                  <c:v>1</c:v>
                </c:pt>
              </c:numCache>
            </c:numRef>
          </c:val>
        </c:ser>
        <c:ser>
          <c:idx val="2"/>
          <c:order val="2"/>
          <c:tx>
            <c:strRef>
              <c:f>DARBINĖ!$I$18</c:f>
              <c:strCache>
                <c:ptCount val="1"/>
                <c:pt idx="0">
                  <c:v>2016</c:v>
                </c:pt>
              </c:strCache>
            </c:strRef>
          </c:tx>
          <c:spPr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dLbl>
              <c:idx val="0"/>
              <c:layout>
                <c:manualLayout>
                  <c:x val="1.6637564964170241E-2"/>
                  <c:y val="-2.918642495710514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1.4260769969288727E-2"/>
                  <c:y val="-5.837284991421029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400"/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DARBINĖ!$B$19:$B$20</c:f>
              <c:strCache>
                <c:ptCount val="2"/>
                <c:pt idx="0">
                  <c:v>Konservuota eksponatų</c:v>
                </c:pt>
                <c:pt idx="1">
                  <c:v>Restauruota eksponatų</c:v>
                </c:pt>
              </c:strCache>
            </c:strRef>
          </c:cat>
          <c:val>
            <c:numRef>
              <c:f>DARBINĖ!$I$19:$I$20</c:f>
              <c:numCache>
                <c:formatCode>General</c:formatCode>
                <c:ptCount val="2"/>
                <c:pt idx="0">
                  <c:v>347</c:v>
                </c:pt>
                <c:pt idx="1">
                  <c:v>58</c:v>
                </c:pt>
              </c:numCache>
            </c:numRef>
          </c:val>
        </c:ser>
        <c:ser>
          <c:idx val="3"/>
          <c:order val="3"/>
          <c:tx>
            <c:strRef>
              <c:f>DARBINĖ!$J$18</c:f>
              <c:strCache>
                <c:ptCount val="1"/>
                <c:pt idx="0">
                  <c:v>2017</c:v>
                </c:pt>
              </c:strCache>
            </c:strRef>
          </c:tx>
          <c:spPr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dLbl>
              <c:idx val="0"/>
              <c:layout>
                <c:manualLayout>
                  <c:x val="2.3767949948814691E-3"/>
                  <c:y val="-5.3507827627702014E-1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1.9014359959051753E-2"/>
                  <c:y val="-2.918642495710514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400"/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DARBINĖ!$B$19:$B$20</c:f>
              <c:strCache>
                <c:ptCount val="2"/>
                <c:pt idx="0">
                  <c:v>Konservuota eksponatų</c:v>
                </c:pt>
                <c:pt idx="1">
                  <c:v>Restauruota eksponatų</c:v>
                </c:pt>
              </c:strCache>
            </c:strRef>
          </c:cat>
          <c:val>
            <c:numRef>
              <c:f>DARBINĖ!$J$19:$J$20</c:f>
              <c:numCache>
                <c:formatCode>General</c:formatCode>
                <c:ptCount val="2"/>
                <c:pt idx="0">
                  <c:v>175</c:v>
                </c:pt>
                <c:pt idx="1">
                  <c:v>12</c:v>
                </c:pt>
              </c:numCache>
            </c:numRef>
          </c:val>
        </c:ser>
        <c:ser>
          <c:idx val="4"/>
          <c:order val="4"/>
          <c:tx>
            <c:strRef>
              <c:f>DARBINĖ!$K$18</c:f>
              <c:strCache>
                <c:ptCount val="1"/>
                <c:pt idx="0">
                  <c:v>2018</c:v>
                </c:pt>
              </c:strCache>
            </c:strRef>
          </c:tx>
          <c:spPr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dLbl>
              <c:idx val="0"/>
              <c:layout>
                <c:manualLayout>
                  <c:x val="1.6637564964170282E-2"/>
                  <c:y val="-5.3507827627702014E-1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1.4260769969288814E-2"/>
                  <c:y val="-5.837284991421029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400"/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DARBINĖ!$B$19:$B$20</c:f>
              <c:strCache>
                <c:ptCount val="2"/>
                <c:pt idx="0">
                  <c:v>Konservuota eksponatų</c:v>
                </c:pt>
                <c:pt idx="1">
                  <c:v>Restauruota eksponatų</c:v>
                </c:pt>
              </c:strCache>
            </c:strRef>
          </c:cat>
          <c:val>
            <c:numRef>
              <c:f>DARBINĖ!$K$19:$K$20</c:f>
              <c:numCache>
                <c:formatCode>General</c:formatCode>
                <c:ptCount val="2"/>
                <c:pt idx="0">
                  <c:v>225</c:v>
                </c:pt>
                <c:pt idx="1">
                  <c:v>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1101560784"/>
        <c:axId val="1101552080"/>
        <c:axId val="0"/>
      </c:bar3DChart>
      <c:catAx>
        <c:axId val="110156078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9525">
            <a:noFill/>
          </a:ln>
        </c:spPr>
        <c:txPr>
          <a:bodyPr rot="0" vert="horz"/>
          <a:lstStyle/>
          <a:p>
            <a:pPr>
              <a:defRPr sz="1400" b="1" i="0" u="none" strike="noStrike" baseline="0">
                <a:solidFill>
                  <a:srgbClr val="333333"/>
                </a:solidFill>
                <a:latin typeface="Calibri"/>
                <a:ea typeface="Calibri"/>
                <a:cs typeface="Calibri"/>
              </a:defRPr>
            </a:pPr>
            <a:endParaRPr lang="lt-LT"/>
          </a:p>
        </c:txPr>
        <c:crossAx val="1101552080"/>
        <c:crosses val="autoZero"/>
        <c:auto val="1"/>
        <c:lblAlgn val="ctr"/>
        <c:lblOffset val="100"/>
        <c:noMultiLvlLbl val="0"/>
      </c:catAx>
      <c:valAx>
        <c:axId val="110155208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ln w="9525">
            <a:noFill/>
          </a:ln>
        </c:spPr>
        <c:txPr>
          <a:bodyPr rot="0" vert="horz"/>
          <a:lstStyle/>
          <a:p>
            <a:pPr>
              <a:defRPr sz="1400" b="0" i="0" u="none" strike="noStrike" baseline="0">
                <a:solidFill>
                  <a:srgbClr val="333333"/>
                </a:solidFill>
                <a:latin typeface="Calibri"/>
                <a:ea typeface="Calibri"/>
                <a:cs typeface="Calibri"/>
              </a:defRPr>
            </a:pPr>
            <a:endParaRPr lang="lt-LT"/>
          </a:p>
        </c:txPr>
        <c:crossAx val="1101560784"/>
        <c:crosses val="autoZero"/>
        <c:crossBetween val="between"/>
      </c:valAx>
      <c:spPr>
        <a:pattFill prst="pct70">
          <a:fgClr>
            <a:srgbClr val="5B9BD5">
              <a:lumMod val="20000"/>
              <a:lumOff val="80000"/>
            </a:srgbClr>
          </a:fgClr>
          <a:bgClr>
            <a:sysClr val="window" lastClr="FFFFFF"/>
          </a:bgClr>
        </a:pattFill>
        <a:ln w="25400">
          <a:noFill/>
        </a:ln>
      </c:spPr>
    </c:plotArea>
    <c:legend>
      <c:legendPos val="b"/>
      <c:layout>
        <c:manualLayout>
          <c:xMode val="edge"/>
          <c:yMode val="edge"/>
          <c:x val="2.5069198421209245E-2"/>
          <c:y val="0.86191825328069549"/>
          <c:w val="0.95334969017447924"/>
          <c:h val="0.10224359969260088"/>
        </c:manualLayout>
      </c:layout>
      <c:overlay val="0"/>
      <c:spPr>
        <a:noFill/>
        <a:ln w="25400">
          <a:noFill/>
        </a:ln>
      </c:spPr>
      <c:txPr>
        <a:bodyPr/>
        <a:lstStyle/>
        <a:p>
          <a:pPr>
            <a:defRPr sz="1600" b="0" i="0" u="none" strike="noStrike" baseline="0">
              <a:solidFill>
                <a:srgbClr val="333333"/>
              </a:solidFill>
              <a:latin typeface="Calibri"/>
              <a:ea typeface="Calibri"/>
              <a:cs typeface="Calibri"/>
            </a:defRPr>
          </a:pPr>
          <a:endParaRPr lang="lt-LT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lt-LT"/>
    </a:p>
  </c:txPr>
  <c:externalData r:id="rId2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view3D>
      <c:rotX val="15"/>
      <c:rotY val="20"/>
      <c:depthPercent val="100"/>
      <c:rAngAx val="1"/>
    </c:view3D>
    <c:floor>
      <c:thickness val="0"/>
      <c:spPr>
        <a:pattFill prst="pct5">
          <a:fgClr>
            <a:srgbClr val="70AD47">
              <a:lumMod val="20000"/>
              <a:lumOff val="80000"/>
            </a:srgbClr>
          </a:fgClr>
          <a:bgClr>
            <a:sysClr val="window" lastClr="FFFFFF"/>
          </a:bgClr>
        </a:pattFill>
        <a:ln w="9525">
          <a:noFill/>
        </a:ln>
      </c:spPr>
    </c:floor>
    <c:sideWall>
      <c:thickness val="0"/>
      <c:spPr>
        <a:noFill/>
        <a:ln w="25400">
          <a:noFill/>
        </a:ln>
      </c:spPr>
    </c:sideWall>
    <c:backWall>
      <c:thickness val="0"/>
      <c:spPr>
        <a:noFill/>
        <a:ln w="25400">
          <a:noFill/>
        </a:ln>
      </c:spPr>
    </c:backWall>
    <c:plotArea>
      <c:layout>
        <c:manualLayout>
          <c:layoutTarget val="inner"/>
          <c:xMode val="edge"/>
          <c:yMode val="edge"/>
          <c:x val="0.13879463669088671"/>
          <c:y val="7.5884704888473389E-2"/>
          <c:w val="0.83738321263102611"/>
          <c:h val="0.58797753702424393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DARBINĖ!$G$22</c:f>
              <c:strCache>
                <c:ptCount val="1"/>
                <c:pt idx="0">
                  <c:v>2014</c:v>
                </c:pt>
              </c:strCache>
            </c:strRef>
          </c:tx>
          <c:spPr>
            <a:solidFill>
              <a:srgbClr val="4F81BD"/>
            </a:solidFill>
            <a:ln w="25400">
              <a:noFill/>
            </a:ln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dLbl>
              <c:idx val="0"/>
              <c:layout>
                <c:manualLayout>
                  <c:x val="1.3987882591072406E-2"/>
                  <c:y val="-5.8372849914211369E-3"/>
                </c:manualLayout>
              </c:layout>
              <c:spPr>
                <a:noFill/>
                <a:ln w="25400">
                  <a:noFill/>
                </a:ln>
              </c:spPr>
              <c:txPr>
                <a:bodyPr anchorCtr="0"/>
                <a:lstStyle/>
                <a:p>
                  <a:pPr algn="ctr">
                    <a:defRPr sz="1400" b="0" i="0" u="none" strike="noStrike" baseline="0">
                      <a:solidFill>
                        <a:srgbClr val="333333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lt-LT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1.0828250308221456E-2"/>
                  <c:y val="-5.8372849914210831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5400">
                <a:noFill/>
              </a:ln>
            </c:spPr>
            <c:txPr>
              <a:bodyPr wrap="square" lIns="38100" tIns="19050" rIns="38100" bIns="19050" anchor="ctr" anchorCtr="0">
                <a:spAutoFit/>
              </a:bodyPr>
              <a:lstStyle/>
              <a:p>
                <a:pPr algn="ctr">
                  <a:defRPr sz="1400" b="0" i="0" u="none" strike="noStrike" baseline="0">
                    <a:solidFill>
                      <a:srgbClr val="333333"/>
                    </a:solidFill>
                    <a:latin typeface="Calibri"/>
                    <a:ea typeface="Calibri"/>
                    <a:cs typeface="Calibri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DARBINĖ!$B$23:$B$24</c:f>
              <c:strCache>
                <c:ptCount val="2"/>
                <c:pt idx="0">
                  <c:v>Ekspozicinės išvaizdos  suteikimas</c:v>
                </c:pt>
                <c:pt idx="1">
                  <c:v>Ekspozicinės būklės stabilizavimas</c:v>
                </c:pt>
              </c:strCache>
            </c:strRef>
          </c:cat>
          <c:val>
            <c:numRef>
              <c:f>DARBINĖ!$G$23:$G$24</c:f>
              <c:numCache>
                <c:formatCode>General</c:formatCode>
                <c:ptCount val="2"/>
                <c:pt idx="0">
                  <c:v>25</c:v>
                </c:pt>
                <c:pt idx="1">
                  <c:v>729</c:v>
                </c:pt>
              </c:numCache>
            </c:numRef>
          </c:val>
        </c:ser>
        <c:ser>
          <c:idx val="1"/>
          <c:order val="1"/>
          <c:tx>
            <c:strRef>
              <c:f>DARBINĖ!$H$22</c:f>
              <c:strCache>
                <c:ptCount val="1"/>
                <c:pt idx="0">
                  <c:v>2015</c:v>
                </c:pt>
              </c:strCache>
            </c:strRef>
          </c:tx>
          <c:spPr>
            <a:solidFill>
              <a:srgbClr val="C0504D"/>
            </a:solidFill>
            <a:ln w="25400">
              <a:noFill/>
            </a:ln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dLbl>
              <c:idx val="0"/>
              <c:layout>
                <c:manualLayout>
                  <c:x val="1.6969488207438543E-2"/>
                  <c:y val="-2.26757838623441E-3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400" b="0" i="0" u="none" strike="noStrike" baseline="0">
                      <a:solidFill>
                        <a:srgbClr val="333333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lt-LT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1.0650394165363583E-2"/>
                  <c:y val="4.2205409002931968E-3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400" b="0" i="0" u="none" strike="noStrike" baseline="0">
                      <a:solidFill>
                        <a:srgbClr val="333333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lt-LT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1.2638230647709263E-2"/>
                  <c:y val="6.4882384075104172E-3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400" b="0" i="0" u="none" strike="noStrike" baseline="0">
                      <a:solidFill>
                        <a:srgbClr val="333333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lt-LT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9.4786729857819912E-3"/>
                  <c:y val="6.4882384075103574E-3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400" b="0" i="0" u="none" strike="noStrike" baseline="0">
                      <a:solidFill>
                        <a:srgbClr val="333333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lt-LT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4"/>
              <c:layout>
                <c:manualLayout>
                  <c:x val="9.4786729857821057E-3"/>
                  <c:y val="6.4882384075104172E-3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400" b="0" i="0" u="none" strike="noStrike" baseline="0">
                      <a:solidFill>
                        <a:srgbClr val="333333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lt-LT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5400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400" b="0" i="0" u="none" strike="noStrike" baseline="0">
                    <a:solidFill>
                      <a:srgbClr val="333333"/>
                    </a:solidFill>
                    <a:latin typeface="Calibri"/>
                    <a:ea typeface="Calibri"/>
                    <a:cs typeface="Calibri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DARBINĖ!$B$23:$B$24</c:f>
              <c:strCache>
                <c:ptCount val="2"/>
                <c:pt idx="0">
                  <c:v>Ekspozicinės išvaizdos  suteikimas</c:v>
                </c:pt>
                <c:pt idx="1">
                  <c:v>Ekspozicinės būklės stabilizavimas</c:v>
                </c:pt>
              </c:strCache>
            </c:strRef>
          </c:cat>
          <c:val>
            <c:numRef>
              <c:f>DARBINĖ!$H$23:$H$24</c:f>
              <c:numCache>
                <c:formatCode>General</c:formatCode>
                <c:ptCount val="2"/>
                <c:pt idx="0">
                  <c:v>32</c:v>
                </c:pt>
                <c:pt idx="1">
                  <c:v>341</c:v>
                </c:pt>
              </c:numCache>
            </c:numRef>
          </c:val>
        </c:ser>
        <c:ser>
          <c:idx val="2"/>
          <c:order val="2"/>
          <c:tx>
            <c:strRef>
              <c:f>DARBINĖ!$I$22</c:f>
              <c:strCache>
                <c:ptCount val="1"/>
                <c:pt idx="0">
                  <c:v>2016</c:v>
                </c:pt>
              </c:strCache>
            </c:strRef>
          </c:tx>
          <c:spPr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dLbl>
              <c:idx val="0"/>
              <c:layout>
                <c:manualLayout>
                  <c:x val="1.7325200493154291E-2"/>
                  <c:y val="-5.837284991421029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8.6626002465771644E-3"/>
                  <c:y val="-5.837284991421029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400"/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DARBINĖ!$B$23:$B$24</c:f>
              <c:strCache>
                <c:ptCount val="2"/>
                <c:pt idx="0">
                  <c:v>Ekspozicinės išvaizdos  suteikimas</c:v>
                </c:pt>
                <c:pt idx="1">
                  <c:v>Ekspozicinės būklės stabilizavimas</c:v>
                </c:pt>
              </c:strCache>
            </c:strRef>
          </c:cat>
          <c:val>
            <c:numRef>
              <c:f>DARBINĖ!$I$23:$I$24</c:f>
              <c:numCache>
                <c:formatCode>General</c:formatCode>
                <c:ptCount val="2"/>
                <c:pt idx="0">
                  <c:v>30</c:v>
                </c:pt>
                <c:pt idx="1">
                  <c:v>2743</c:v>
                </c:pt>
              </c:numCache>
            </c:numRef>
          </c:val>
        </c:ser>
        <c:ser>
          <c:idx val="3"/>
          <c:order val="3"/>
          <c:tx>
            <c:strRef>
              <c:f>DARBINĖ!$J$22</c:f>
              <c:strCache>
                <c:ptCount val="1"/>
                <c:pt idx="0">
                  <c:v>2017</c:v>
                </c:pt>
              </c:strCache>
            </c:strRef>
          </c:tx>
          <c:spPr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dLbl>
              <c:idx val="0"/>
              <c:layout>
                <c:manualLayout>
                  <c:x val="1.7325200493154329E-2"/>
                  <c:y val="-5.8372849914211369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2.7385923956693661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400"/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DARBINĖ!$B$23:$B$24</c:f>
              <c:strCache>
                <c:ptCount val="2"/>
                <c:pt idx="0">
                  <c:v>Ekspozicinės išvaizdos  suteikimas</c:v>
                </c:pt>
                <c:pt idx="1">
                  <c:v>Ekspozicinės būklės stabilizavimas</c:v>
                </c:pt>
              </c:strCache>
            </c:strRef>
          </c:cat>
          <c:val>
            <c:numRef>
              <c:f>DARBINĖ!$J$23:$J$24</c:f>
              <c:numCache>
                <c:formatCode>General</c:formatCode>
                <c:ptCount val="2"/>
                <c:pt idx="0">
                  <c:v>6</c:v>
                </c:pt>
                <c:pt idx="1">
                  <c:v>1148</c:v>
                </c:pt>
              </c:numCache>
            </c:numRef>
          </c:val>
        </c:ser>
        <c:ser>
          <c:idx val="4"/>
          <c:order val="4"/>
          <c:tx>
            <c:strRef>
              <c:f>DARBINĖ!$K$22</c:f>
              <c:strCache>
                <c:ptCount val="1"/>
                <c:pt idx="0">
                  <c:v>2018</c:v>
                </c:pt>
              </c:strCache>
            </c:strRef>
          </c:tx>
          <c:spPr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dLbl>
              <c:idx val="0"/>
              <c:layout>
                <c:manualLayout>
                  <c:x val="1.9490850554798541E-2"/>
                  <c:y val="-8.7559274871316511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1.5901839779410638E-2"/>
                  <c:y val="-3.454109977207011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400"/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DARBINĖ!$B$23:$B$24</c:f>
              <c:strCache>
                <c:ptCount val="2"/>
                <c:pt idx="0">
                  <c:v>Ekspozicinės išvaizdos  suteikimas</c:v>
                </c:pt>
                <c:pt idx="1">
                  <c:v>Ekspozicinės būklės stabilizavimas</c:v>
                </c:pt>
              </c:strCache>
            </c:strRef>
          </c:cat>
          <c:val>
            <c:numRef>
              <c:f>DARBINĖ!$K$23:$K$24</c:f>
              <c:numCache>
                <c:formatCode>General</c:formatCode>
                <c:ptCount val="2"/>
                <c:pt idx="0">
                  <c:v>5</c:v>
                </c:pt>
                <c:pt idx="1">
                  <c:v>123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1101555888"/>
        <c:axId val="1101558608"/>
        <c:axId val="0"/>
      </c:bar3DChart>
      <c:catAx>
        <c:axId val="110155588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9525">
            <a:noFill/>
          </a:ln>
        </c:spPr>
        <c:txPr>
          <a:bodyPr rot="0" vert="horz"/>
          <a:lstStyle/>
          <a:p>
            <a:pPr>
              <a:defRPr sz="1400" b="1" i="0" u="none" strike="noStrike" baseline="0">
                <a:solidFill>
                  <a:srgbClr val="333333"/>
                </a:solidFill>
                <a:latin typeface="Calibri"/>
                <a:ea typeface="Calibri"/>
                <a:cs typeface="Calibri"/>
              </a:defRPr>
            </a:pPr>
            <a:endParaRPr lang="lt-LT"/>
          </a:p>
        </c:txPr>
        <c:crossAx val="1101558608"/>
        <c:crosses val="autoZero"/>
        <c:auto val="1"/>
        <c:lblAlgn val="ctr"/>
        <c:lblOffset val="100"/>
        <c:noMultiLvlLbl val="0"/>
      </c:catAx>
      <c:valAx>
        <c:axId val="110155860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ln w="9525">
            <a:noFill/>
          </a:ln>
        </c:spPr>
        <c:txPr>
          <a:bodyPr rot="0" vert="horz"/>
          <a:lstStyle/>
          <a:p>
            <a:pPr>
              <a:defRPr sz="1400" b="0" i="0" u="none" strike="noStrike" baseline="0">
                <a:solidFill>
                  <a:srgbClr val="333333"/>
                </a:solidFill>
                <a:latin typeface="Calibri"/>
                <a:ea typeface="Calibri"/>
                <a:cs typeface="Calibri"/>
              </a:defRPr>
            </a:pPr>
            <a:endParaRPr lang="lt-LT"/>
          </a:p>
        </c:txPr>
        <c:crossAx val="1101555888"/>
        <c:crosses val="autoZero"/>
        <c:crossBetween val="between"/>
      </c:valAx>
      <c:spPr>
        <a:pattFill prst="pct70">
          <a:fgClr>
            <a:srgbClr val="70AD47">
              <a:lumMod val="20000"/>
              <a:lumOff val="80000"/>
            </a:srgbClr>
          </a:fgClr>
          <a:bgClr>
            <a:sysClr val="window" lastClr="FFFFFF"/>
          </a:bgClr>
        </a:pattFill>
        <a:ln w="25400">
          <a:noFill/>
        </a:ln>
      </c:spPr>
    </c:plotArea>
    <c:legend>
      <c:legendPos val="b"/>
      <c:layout>
        <c:manualLayout>
          <c:xMode val="edge"/>
          <c:yMode val="edge"/>
          <c:x val="4.9045664522047852E-2"/>
          <c:y val="0.85506205217797371"/>
          <c:w val="0.92920779838650547"/>
          <c:h val="0.10908506098723654"/>
        </c:manualLayout>
      </c:layout>
      <c:overlay val="0"/>
      <c:spPr>
        <a:noFill/>
        <a:ln w="25400">
          <a:noFill/>
        </a:ln>
      </c:spPr>
      <c:txPr>
        <a:bodyPr/>
        <a:lstStyle/>
        <a:p>
          <a:pPr>
            <a:defRPr sz="1600" b="0" i="0" u="none" strike="noStrike" baseline="0">
              <a:solidFill>
                <a:srgbClr val="333333"/>
              </a:solidFill>
              <a:latin typeface="Calibri"/>
              <a:ea typeface="Calibri"/>
              <a:cs typeface="Calibri"/>
            </a:defRPr>
          </a:pPr>
          <a:endParaRPr lang="lt-LT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lt-LT"/>
    </a:p>
  </c:txPr>
  <c:externalData r:id="rId2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view3D>
      <c:rotX val="15"/>
      <c:rotY val="20"/>
      <c:depthPercent val="100"/>
      <c:rAngAx val="1"/>
    </c:view3D>
    <c:floor>
      <c:thickness val="0"/>
      <c:spPr>
        <a:solidFill>
          <a:sysClr val="window" lastClr="FFFFFF"/>
        </a:solidFill>
        <a:ln w="9525">
          <a:noFill/>
        </a:ln>
      </c:spPr>
    </c:floor>
    <c:sideWall>
      <c:thickness val="0"/>
      <c:spPr>
        <a:noFill/>
        <a:ln w="25400">
          <a:noFill/>
        </a:ln>
      </c:spPr>
    </c:sideWall>
    <c:backWall>
      <c:thickness val="0"/>
      <c:spPr>
        <a:noFill/>
        <a:ln w="25400">
          <a:noFill/>
        </a:ln>
      </c:spPr>
    </c:backWall>
    <c:plotArea>
      <c:layout>
        <c:manualLayout>
          <c:layoutTarget val="inner"/>
          <c:xMode val="edge"/>
          <c:yMode val="edge"/>
          <c:x val="0.13201643583435699"/>
          <c:y val="3.2105067452815661E-2"/>
          <c:w val="0.86601162352346861"/>
          <c:h val="0.65759704256483864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DARBINĖ!$G$26</c:f>
              <c:strCache>
                <c:ptCount val="1"/>
                <c:pt idx="0">
                  <c:v>2014</c:v>
                </c:pt>
              </c:strCache>
            </c:strRef>
          </c:tx>
          <c:spPr>
            <a:solidFill>
              <a:srgbClr val="5B9BD5">
                <a:lumMod val="75000"/>
              </a:srgbClr>
            </a:solidFill>
            <a:ln>
              <a:noFill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dLbl>
              <c:idx val="0"/>
              <c:layout>
                <c:manualLayout>
                  <c:x val="9.4704234918721892E-3"/>
                  <c:y val="1.3653271706311945E-3"/>
                </c:manualLayout>
              </c:layout>
              <c:spPr>
                <a:noFill/>
                <a:ln w="25400">
                  <a:noFill/>
                </a:ln>
              </c:spPr>
              <c:txPr>
                <a:bodyPr rot="0" vert="horz"/>
                <a:lstStyle/>
                <a:p>
                  <a:pPr algn="ctr">
                    <a:defRPr sz="1200" b="0" i="0" u="none" strike="noStrike" baseline="0">
                      <a:solidFill>
                        <a:srgbClr val="333333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lt-LT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1.5017777737835481E-2"/>
                  <c:y val="2.918642495710408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6.9264050376234686E-3"/>
                  <c:y val="0"/>
                </c:manualLayout>
              </c:layout>
              <c:spPr>
                <a:noFill/>
                <a:ln w="25400">
                  <a:noFill/>
                </a:ln>
              </c:spPr>
              <c:txPr>
                <a:bodyPr rot="0" vert="horz"/>
                <a:lstStyle/>
                <a:p>
                  <a:pPr algn="ctr">
                    <a:defRPr sz="1200" b="0" i="0" u="none" strike="noStrike" baseline="0">
                      <a:solidFill>
                        <a:srgbClr val="333333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lt-LT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5400">
                <a:noFill/>
              </a:ln>
            </c:spPr>
            <c:txPr>
              <a:bodyPr rot="0" vert="horz" wrap="square" lIns="38100" tIns="19050" rIns="38100" bIns="19050" anchor="ctr">
                <a:spAutoFit/>
              </a:bodyPr>
              <a:lstStyle/>
              <a:p>
                <a:pPr algn="ctr">
                  <a:defRPr sz="1200" b="0" i="0" u="none" strike="noStrike" baseline="0">
                    <a:solidFill>
                      <a:srgbClr val="333333"/>
                    </a:solidFill>
                    <a:latin typeface="Calibri"/>
                    <a:ea typeface="Calibri"/>
                    <a:cs typeface="Calibri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DARBINĖ!$B$27:$B$28</c:f>
              <c:strCache>
                <c:ptCount val="2"/>
                <c:pt idx="0">
                  <c:v>Surinkta  pagrindinio fondo eksponatų</c:v>
                </c:pt>
                <c:pt idx="1">
                  <c:v>Surinkta pagalbinio fondo eksponatų</c:v>
                </c:pt>
              </c:strCache>
            </c:strRef>
          </c:cat>
          <c:val>
            <c:numRef>
              <c:f>DARBINĖ!$G$27:$G$28</c:f>
              <c:numCache>
                <c:formatCode>General</c:formatCode>
                <c:ptCount val="2"/>
                <c:pt idx="0">
                  <c:v>933</c:v>
                </c:pt>
                <c:pt idx="1">
                  <c:v>415</c:v>
                </c:pt>
              </c:numCache>
            </c:numRef>
          </c:val>
        </c:ser>
        <c:ser>
          <c:idx val="1"/>
          <c:order val="1"/>
          <c:tx>
            <c:strRef>
              <c:f>DARBINĖ!$H$26</c:f>
              <c:strCache>
                <c:ptCount val="1"/>
                <c:pt idx="0">
                  <c:v>2015</c:v>
                </c:pt>
              </c:strCache>
            </c:strRef>
          </c:tx>
          <c:spPr>
            <a:solidFill>
              <a:srgbClr val="7A0000"/>
            </a:solidFill>
            <a:ln>
              <a:noFill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Pt>
            <c:idx val="0"/>
            <c:invertIfNegative val="0"/>
            <c:bubble3D val="0"/>
            <c:spPr>
              <a:solidFill>
                <a:srgbClr val="A20000"/>
              </a:solidFill>
              <a:ln>
                <a:noFill/>
              </a:ln>
              <a:effectLst/>
              <a:scene3d>
                <a:camera prst="orthographicFront"/>
                <a:lightRig rig="threePt" dir="t"/>
              </a:scene3d>
              <a:sp3d>
                <a:bevelT/>
              </a:sp3d>
            </c:spPr>
          </c:dPt>
          <c:dPt>
            <c:idx val="1"/>
            <c:invertIfNegative val="0"/>
            <c:bubble3D val="0"/>
            <c:spPr>
              <a:solidFill>
                <a:srgbClr val="A20000"/>
              </a:solidFill>
              <a:ln>
                <a:noFill/>
              </a:ln>
              <a:effectLst/>
              <a:scene3d>
                <a:camera prst="orthographicFront"/>
                <a:lightRig rig="threePt" dir="t"/>
              </a:scene3d>
              <a:sp3d>
                <a:bevelT/>
              </a:sp3d>
            </c:spPr>
          </c:dPt>
          <c:dLbls>
            <c:dLbl>
              <c:idx val="0"/>
              <c:layout>
                <c:manualLayout>
                  <c:x val="1.7841356452985367E-2"/>
                  <c:y val="-1.1674569982842112E-2"/>
                </c:manualLayout>
              </c:layout>
              <c:spPr>
                <a:noFill/>
                <a:ln w="25400">
                  <a:noFill/>
                </a:ln>
              </c:spPr>
              <c:txPr>
                <a:bodyPr rot="0" vert="horz"/>
                <a:lstStyle/>
                <a:p>
                  <a:pPr algn="ctr">
                    <a:defRPr sz="1200" b="0" i="0" u="none" strike="noStrike" baseline="0">
                      <a:solidFill>
                        <a:srgbClr val="333333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lt-LT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1.7316088982816353E-2"/>
                  <c:y val="4.2839696663417096E-3"/>
                </c:manualLayout>
              </c:layout>
              <c:spPr>
                <a:noFill/>
                <a:ln w="25400">
                  <a:noFill/>
                </a:ln>
              </c:spPr>
              <c:txPr>
                <a:bodyPr rot="0" vert="horz"/>
                <a:lstStyle/>
                <a:p>
                  <a:pPr algn="ctr">
                    <a:defRPr sz="1200" b="0" i="0" u="none" strike="noStrike" baseline="0">
                      <a:solidFill>
                        <a:srgbClr val="333333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lt-LT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1.7316012594058672E-2"/>
                  <c:y val="2.6079862906169479E-2"/>
                </c:manualLayout>
              </c:layout>
              <c:spPr>
                <a:noFill/>
                <a:ln w="25400">
                  <a:noFill/>
                </a:ln>
              </c:spPr>
              <c:txPr>
                <a:bodyPr rot="0" vert="horz"/>
                <a:lstStyle/>
                <a:p>
                  <a:pPr algn="ctr">
                    <a:defRPr sz="1200" b="0" i="0" u="none" strike="noStrike" baseline="0">
                      <a:solidFill>
                        <a:srgbClr val="333333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lt-LT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1.7316012594058672E-2"/>
                  <c:y val="-5.9765662075276759E-17"/>
                </c:manualLayout>
              </c:layout>
              <c:spPr>
                <a:noFill/>
                <a:ln w="25400">
                  <a:noFill/>
                </a:ln>
              </c:spPr>
              <c:txPr>
                <a:bodyPr rot="0" vert="horz"/>
                <a:lstStyle/>
                <a:p>
                  <a:pPr algn="ctr">
                    <a:defRPr sz="1200" b="0" i="0" u="none" strike="noStrike" baseline="0">
                      <a:solidFill>
                        <a:srgbClr val="333333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lt-LT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4"/>
              <c:layout>
                <c:manualLayout>
                  <c:x val="2.0779215112870404E-2"/>
                  <c:y val="1.9559897179627108E-2"/>
                </c:manualLayout>
              </c:layout>
              <c:spPr>
                <a:noFill/>
                <a:ln w="25400">
                  <a:noFill/>
                </a:ln>
              </c:spPr>
              <c:txPr>
                <a:bodyPr rot="0" vert="horz"/>
                <a:lstStyle/>
                <a:p>
                  <a:pPr algn="ctr">
                    <a:defRPr sz="1200" b="0" i="0" u="none" strike="noStrike" baseline="0">
                      <a:solidFill>
                        <a:srgbClr val="333333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lt-LT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5400">
                <a:noFill/>
              </a:ln>
            </c:spPr>
            <c:txPr>
              <a:bodyPr rot="0" vert="horz" wrap="square" lIns="38100" tIns="19050" rIns="38100" bIns="19050" anchor="ctr">
                <a:spAutoFit/>
              </a:bodyPr>
              <a:lstStyle/>
              <a:p>
                <a:pPr algn="ctr">
                  <a:defRPr sz="1200" b="0" i="0" u="none" strike="noStrike" baseline="0">
                    <a:solidFill>
                      <a:srgbClr val="333333"/>
                    </a:solidFill>
                    <a:latin typeface="Calibri"/>
                    <a:ea typeface="Calibri"/>
                    <a:cs typeface="Calibri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DARBINĖ!$B$27:$B$28</c:f>
              <c:strCache>
                <c:ptCount val="2"/>
                <c:pt idx="0">
                  <c:v>Surinkta  pagrindinio fondo eksponatų</c:v>
                </c:pt>
                <c:pt idx="1">
                  <c:v>Surinkta pagalbinio fondo eksponatų</c:v>
                </c:pt>
              </c:strCache>
            </c:strRef>
          </c:cat>
          <c:val>
            <c:numRef>
              <c:f>DARBINĖ!$H$27:$H$28</c:f>
              <c:numCache>
                <c:formatCode>General</c:formatCode>
                <c:ptCount val="2"/>
                <c:pt idx="0">
                  <c:v>917</c:v>
                </c:pt>
                <c:pt idx="1">
                  <c:v>207</c:v>
                </c:pt>
              </c:numCache>
            </c:numRef>
          </c:val>
        </c:ser>
        <c:ser>
          <c:idx val="2"/>
          <c:order val="2"/>
          <c:tx>
            <c:strRef>
              <c:f>DARBINĖ!$I$26</c:f>
              <c:strCache>
                <c:ptCount val="1"/>
                <c:pt idx="0">
                  <c:v>2016</c:v>
                </c:pt>
              </c:strCache>
            </c:strRef>
          </c:tx>
          <c:spPr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dLbl>
              <c:idx val="0"/>
              <c:layout>
                <c:manualLayout>
                  <c:x val="3.0035555475670965E-3"/>
                  <c:y val="-5.3507827627702014E-1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9.0106666427012885E-3"/>
                  <c:y val="-1.0701565525540403E-16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5400">
                <a:noFill/>
              </a:ln>
            </c:spPr>
            <c:txPr>
              <a:bodyPr rot="0" vert="horz" wrap="square" lIns="38100" tIns="19050" rIns="38100" bIns="19050" anchor="ctr">
                <a:spAutoFit/>
              </a:bodyPr>
              <a:lstStyle/>
              <a:p>
                <a:pPr algn="ctr">
                  <a:defRPr sz="1200" b="0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DARBINĖ!$B$27:$B$28</c:f>
              <c:strCache>
                <c:ptCount val="2"/>
                <c:pt idx="0">
                  <c:v>Surinkta  pagrindinio fondo eksponatų</c:v>
                </c:pt>
                <c:pt idx="1">
                  <c:v>Surinkta pagalbinio fondo eksponatų</c:v>
                </c:pt>
              </c:strCache>
            </c:strRef>
          </c:cat>
          <c:val>
            <c:numRef>
              <c:f>DARBINĖ!$I$27:$I$28</c:f>
              <c:numCache>
                <c:formatCode>General</c:formatCode>
                <c:ptCount val="2"/>
                <c:pt idx="0">
                  <c:v>833</c:v>
                </c:pt>
                <c:pt idx="1">
                  <c:v>77</c:v>
                </c:pt>
              </c:numCache>
            </c:numRef>
          </c:val>
        </c:ser>
        <c:ser>
          <c:idx val="3"/>
          <c:order val="3"/>
          <c:tx>
            <c:strRef>
              <c:f>DARBINĖ!$J$26</c:f>
              <c:strCache>
                <c:ptCount val="1"/>
                <c:pt idx="0">
                  <c:v>2017</c:v>
                </c:pt>
              </c:strCache>
            </c:strRef>
          </c:tx>
          <c:spPr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Pt>
            <c:idx val="0"/>
            <c:invertIfNegative val="0"/>
            <c:bubble3D val="0"/>
            <c:spPr>
              <a:solidFill>
                <a:srgbClr val="7C71CD"/>
              </a:solidFill>
              <a:scene3d>
                <a:camera prst="orthographicFront"/>
                <a:lightRig rig="threePt" dir="t"/>
              </a:scene3d>
              <a:sp3d>
                <a:bevelT/>
              </a:sp3d>
            </c:spPr>
          </c:dPt>
          <c:dPt>
            <c:idx val="1"/>
            <c:invertIfNegative val="0"/>
            <c:bubble3D val="0"/>
            <c:spPr>
              <a:solidFill>
                <a:srgbClr val="7C71CD"/>
              </a:solidFill>
              <a:scene3d>
                <a:camera prst="orthographicFront"/>
                <a:lightRig rig="threePt" dir="t"/>
              </a:scene3d>
              <a:sp3d>
                <a:bevelT/>
              </a:sp3d>
            </c:spPr>
          </c:dPt>
          <c:dLbls>
            <c:dLbl>
              <c:idx val="1"/>
              <c:layout>
                <c:manualLayout>
                  <c:x val="6.0071110951341929E-3"/>
                  <c:y val="-5.8372849914211369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5400">
                <a:noFill/>
              </a:ln>
            </c:spPr>
            <c:txPr>
              <a:bodyPr rot="0" vert="horz" wrap="square" lIns="38100" tIns="19050" rIns="38100" bIns="19050" anchor="ctr">
                <a:spAutoFit/>
              </a:bodyPr>
              <a:lstStyle/>
              <a:p>
                <a:pPr algn="ctr">
                  <a:defRPr sz="1200" b="0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DARBINĖ!$B$27:$B$28</c:f>
              <c:strCache>
                <c:ptCount val="2"/>
                <c:pt idx="0">
                  <c:v>Surinkta  pagrindinio fondo eksponatų</c:v>
                </c:pt>
                <c:pt idx="1">
                  <c:v>Surinkta pagalbinio fondo eksponatų</c:v>
                </c:pt>
              </c:strCache>
            </c:strRef>
          </c:cat>
          <c:val>
            <c:numRef>
              <c:f>DARBINĖ!$J$27:$J$28</c:f>
              <c:numCache>
                <c:formatCode>General</c:formatCode>
                <c:ptCount val="2"/>
                <c:pt idx="0">
                  <c:v>1365</c:v>
                </c:pt>
                <c:pt idx="1">
                  <c:v>184</c:v>
                </c:pt>
              </c:numCache>
            </c:numRef>
          </c:val>
        </c:ser>
        <c:ser>
          <c:idx val="4"/>
          <c:order val="4"/>
          <c:tx>
            <c:strRef>
              <c:f>DARBINĖ!$K$26</c:f>
              <c:strCache>
                <c:ptCount val="1"/>
                <c:pt idx="0">
                  <c:v>2018</c:v>
                </c:pt>
              </c:strCache>
            </c:strRef>
          </c:tx>
          <c:spPr>
            <a:solidFill>
              <a:srgbClr val="4BB2FF"/>
            </a:solidFill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dLbl>
              <c:idx val="0"/>
              <c:layout>
                <c:manualLayout>
                  <c:x val="9.0106666427012348E-3"/>
                  <c:y val="-5.8372849914210831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9.0106666427012885E-3"/>
                  <c:y val="-5.837284991421029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5400">
                <a:noFill/>
              </a:ln>
            </c:spPr>
            <c:txPr>
              <a:bodyPr rot="0" vert="horz" wrap="square" lIns="38100" tIns="19050" rIns="38100" bIns="19050" anchor="ctr">
                <a:spAutoFit/>
              </a:bodyPr>
              <a:lstStyle/>
              <a:p>
                <a:pPr algn="ctr">
                  <a:defRPr sz="1200" b="0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DARBINĖ!$B$27:$B$28</c:f>
              <c:strCache>
                <c:ptCount val="2"/>
                <c:pt idx="0">
                  <c:v>Surinkta  pagrindinio fondo eksponatų</c:v>
                </c:pt>
                <c:pt idx="1">
                  <c:v>Surinkta pagalbinio fondo eksponatų</c:v>
                </c:pt>
              </c:strCache>
            </c:strRef>
          </c:cat>
          <c:val>
            <c:numRef>
              <c:f>DARBINĖ!$K$27:$K$28</c:f>
              <c:numCache>
                <c:formatCode>General</c:formatCode>
                <c:ptCount val="2"/>
                <c:pt idx="0">
                  <c:v>1543</c:v>
                </c:pt>
                <c:pt idx="1">
                  <c:v>2503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1101558064"/>
        <c:axId val="1101559152"/>
        <c:axId val="0"/>
      </c:bar3DChart>
      <c:catAx>
        <c:axId val="110155806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9525">
            <a:noFill/>
          </a:ln>
        </c:spPr>
        <c:txPr>
          <a:bodyPr rot="0" vert="horz"/>
          <a:lstStyle/>
          <a:p>
            <a:pPr>
              <a:defRPr sz="1400" b="0" i="0" u="none" strike="noStrike" baseline="0">
                <a:solidFill>
                  <a:srgbClr val="333333"/>
                </a:solidFill>
                <a:latin typeface="Calibri"/>
                <a:ea typeface="Calibri"/>
                <a:cs typeface="Calibri"/>
              </a:defRPr>
            </a:pPr>
            <a:endParaRPr lang="lt-LT"/>
          </a:p>
        </c:txPr>
        <c:crossAx val="1101559152"/>
        <c:crosses val="autoZero"/>
        <c:auto val="1"/>
        <c:lblAlgn val="ctr"/>
        <c:lblOffset val="100"/>
        <c:noMultiLvlLbl val="0"/>
      </c:catAx>
      <c:valAx>
        <c:axId val="110155915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ln w="9525">
            <a:noFill/>
          </a:ln>
        </c:spPr>
        <c:txPr>
          <a:bodyPr rot="0" vert="horz"/>
          <a:lstStyle/>
          <a:p>
            <a:pPr>
              <a:defRPr sz="1200" b="0" i="0" u="none" strike="noStrike" baseline="0">
                <a:solidFill>
                  <a:srgbClr val="333333"/>
                </a:solidFill>
                <a:latin typeface="Calibri"/>
                <a:ea typeface="Calibri"/>
                <a:cs typeface="Calibri"/>
              </a:defRPr>
            </a:pPr>
            <a:endParaRPr lang="lt-LT"/>
          </a:p>
        </c:txPr>
        <c:crossAx val="1101558064"/>
        <c:crosses val="autoZero"/>
        <c:crossBetween val="between"/>
      </c:valAx>
      <c:spPr>
        <a:pattFill prst="pct70">
          <a:fgClr>
            <a:srgbClr val="70AD47">
              <a:lumMod val="20000"/>
              <a:lumOff val="80000"/>
            </a:srgbClr>
          </a:fgClr>
          <a:bgClr>
            <a:sysClr val="window" lastClr="FFFFFF"/>
          </a:bgClr>
        </a:pattFill>
        <a:ln w="25400">
          <a:noFill/>
        </a:ln>
      </c:spPr>
    </c:plotArea>
    <c:legend>
      <c:legendPos val="b"/>
      <c:layout>
        <c:manualLayout>
          <c:xMode val="edge"/>
          <c:yMode val="edge"/>
          <c:x val="3.6556109019133365E-2"/>
          <c:y val="0.82342166938077443"/>
          <c:w val="0.91825031300832805"/>
          <c:h val="0.11175575799729702"/>
        </c:manualLayout>
      </c:layout>
      <c:overlay val="0"/>
      <c:spPr>
        <a:noFill/>
        <a:ln w="25400">
          <a:noFill/>
        </a:ln>
      </c:spPr>
      <c:txPr>
        <a:bodyPr/>
        <a:lstStyle/>
        <a:p>
          <a:pPr>
            <a:defRPr sz="1600" b="0" i="0" u="none" strike="noStrike" baseline="0">
              <a:solidFill>
                <a:srgbClr val="333333"/>
              </a:solidFill>
              <a:latin typeface="Calibri"/>
              <a:ea typeface="Calibri"/>
              <a:cs typeface="Calibri"/>
            </a:defRPr>
          </a:pPr>
          <a:endParaRPr lang="lt-LT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lt-LT"/>
    </a:p>
  </c:txPr>
  <c:externalData r:id="rId2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s vietos rezervavimo ženklas 1"/>
          <p:cNvSpPr>
            <a:spLocks noGrp="1"/>
          </p:cNvSpPr>
          <p:nvPr>
            <p:ph type="hdr" sz="quarter"/>
          </p:nvPr>
        </p:nvSpPr>
        <p:spPr>
          <a:xfrm>
            <a:off x="0" y="2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lt-LT"/>
          </a:p>
        </p:txBody>
      </p:sp>
      <p:sp>
        <p:nvSpPr>
          <p:cNvPr id="3" name="Datos vietos rezervavimo ženklas 2"/>
          <p:cNvSpPr>
            <a:spLocks noGrp="1"/>
          </p:cNvSpPr>
          <p:nvPr>
            <p:ph type="dt" sz="quarter" idx="1"/>
          </p:nvPr>
        </p:nvSpPr>
        <p:spPr>
          <a:xfrm>
            <a:off x="3970938" y="2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0FB1F41B-9DF6-46F4-85F2-C0CC9822D1FE}" type="datetimeFigureOut">
              <a:rPr lang="lt-LT" smtClean="0"/>
              <a:t>2019-02-06</a:t>
            </a:fld>
            <a:endParaRPr lang="lt-LT"/>
          </a:p>
        </p:txBody>
      </p:sp>
      <p:sp>
        <p:nvSpPr>
          <p:cNvPr id="4" name="Poraštės vietos rezervavimo ženklas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lt-LT"/>
          </a:p>
        </p:txBody>
      </p:sp>
      <p:sp>
        <p:nvSpPr>
          <p:cNvPr id="5" name="Skaidrės numerio vietos rezervavimo ženklas 4"/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5256E04D-2CDC-4009-99B1-778F782E13DD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407719048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s vietos rezervavimo ženklas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319" cy="46524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t-LT"/>
          </a:p>
        </p:txBody>
      </p:sp>
      <p:sp>
        <p:nvSpPr>
          <p:cNvPr id="3" name="Datos vietos rezervavimo ženklas 2"/>
          <p:cNvSpPr>
            <a:spLocks noGrp="1"/>
          </p:cNvSpPr>
          <p:nvPr>
            <p:ph type="dt" idx="1"/>
          </p:nvPr>
        </p:nvSpPr>
        <p:spPr>
          <a:xfrm>
            <a:off x="3970885" y="0"/>
            <a:ext cx="3038319" cy="46524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F6B220B-04FA-46FF-AB86-BA9EFE5D70CB}" type="datetimeFigureOut">
              <a:rPr lang="lt-LT" smtClean="0"/>
              <a:t>2019-02-06</a:t>
            </a:fld>
            <a:endParaRPr lang="lt-LT"/>
          </a:p>
        </p:txBody>
      </p:sp>
      <p:sp>
        <p:nvSpPr>
          <p:cNvPr id="4" name="Skaidrės vaizdo vietos rezervavimo ženklas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lt-LT"/>
          </a:p>
        </p:txBody>
      </p:sp>
      <p:sp>
        <p:nvSpPr>
          <p:cNvPr id="5" name="Pastabų vietos rezervavimo ženklas 4"/>
          <p:cNvSpPr>
            <a:spLocks noGrp="1"/>
          </p:cNvSpPr>
          <p:nvPr>
            <p:ph type="body" sz="quarter" idx="3"/>
          </p:nvPr>
        </p:nvSpPr>
        <p:spPr>
          <a:xfrm>
            <a:off x="701519" y="4473472"/>
            <a:ext cx="5607362" cy="366087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lt-LT" smtClean="0"/>
              <a:t>Spustelėję redag. ruoš. teksto stilių</a:t>
            </a:r>
          </a:p>
          <a:p>
            <a:pPr lvl="1"/>
            <a:r>
              <a:rPr lang="lt-LT" smtClean="0"/>
              <a:t>Antras lygmuo</a:t>
            </a:r>
          </a:p>
          <a:p>
            <a:pPr lvl="2"/>
            <a:r>
              <a:rPr lang="lt-LT" smtClean="0"/>
              <a:t>Trečias lygmuo</a:t>
            </a:r>
          </a:p>
          <a:p>
            <a:pPr lvl="3"/>
            <a:r>
              <a:rPr lang="lt-LT" smtClean="0"/>
              <a:t>Ketvirtas lygmuo</a:t>
            </a:r>
          </a:p>
          <a:p>
            <a:pPr lvl="4"/>
            <a:r>
              <a:rPr lang="lt-LT" smtClean="0"/>
              <a:t>Penktas lygmuo</a:t>
            </a:r>
            <a:endParaRPr lang="lt-LT"/>
          </a:p>
        </p:txBody>
      </p:sp>
      <p:sp>
        <p:nvSpPr>
          <p:cNvPr id="6" name="Poraštės vietos rezervavimo ženklas 5"/>
          <p:cNvSpPr>
            <a:spLocks noGrp="1"/>
          </p:cNvSpPr>
          <p:nvPr>
            <p:ph type="ftr" sz="quarter" idx="4"/>
          </p:nvPr>
        </p:nvSpPr>
        <p:spPr>
          <a:xfrm>
            <a:off x="0" y="8831160"/>
            <a:ext cx="3038319" cy="46524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t-LT"/>
          </a:p>
        </p:txBody>
      </p:sp>
      <p:sp>
        <p:nvSpPr>
          <p:cNvPr id="7" name="Skaidrės numerio vietos rezervavimo ženklas 6"/>
          <p:cNvSpPr>
            <a:spLocks noGrp="1"/>
          </p:cNvSpPr>
          <p:nvPr>
            <p:ph type="sldNum" sz="quarter" idx="5"/>
          </p:nvPr>
        </p:nvSpPr>
        <p:spPr>
          <a:xfrm>
            <a:off x="3970885" y="8831160"/>
            <a:ext cx="3038319" cy="46524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3A38C7B-5BFF-4517-B7B3-21734C66A1B6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2059722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Pavadinimo skaidr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lt-LT" smtClean="0"/>
              <a:t>Spustelėję redag. ruoš. pavad. stilių</a:t>
            </a:r>
            <a:endParaRPr lang="lt-LT"/>
          </a:p>
        </p:txBody>
      </p:sp>
      <p:sp>
        <p:nvSpPr>
          <p:cNvPr id="3" name="Antrinis pavadinima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lt-LT" smtClean="0"/>
              <a:t>Spustelėję redag. ruoš. paantrš. stilių</a:t>
            </a:r>
            <a:endParaRPr lang="lt-LT"/>
          </a:p>
        </p:txBody>
      </p:sp>
      <p:sp>
        <p:nvSpPr>
          <p:cNvPr id="4" name="Datos vietos rezervavimo ženkla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29D985-4A87-40B2-9008-DF5BFA0A2BB5}" type="datetimeFigureOut">
              <a:rPr lang="lt-LT" smtClean="0"/>
              <a:t>2019-02-06</a:t>
            </a:fld>
            <a:endParaRPr lang="lt-LT"/>
          </a:p>
        </p:txBody>
      </p:sp>
      <p:sp>
        <p:nvSpPr>
          <p:cNvPr id="5" name="Poraštės vietos rezervavimo ženkla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kaidrės numerio vietos rezervavimo ženkla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0FA1C1-493E-47FF-8C22-108C3F92EC72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33312738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Pavadinimas ir vertikalus tekst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smtClean="0"/>
              <a:t>Spustelėję redag. ruoš. pavad. stilių</a:t>
            </a:r>
            <a:endParaRPr lang="lt-LT"/>
          </a:p>
        </p:txBody>
      </p:sp>
      <p:sp>
        <p:nvSpPr>
          <p:cNvPr id="3" name="Vertikalaus teksto vietos rezervavimo ženklas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lt-LT" smtClean="0"/>
              <a:t>Spustelėję redag. ruoš. teksto stilių</a:t>
            </a:r>
          </a:p>
          <a:p>
            <a:pPr lvl="1"/>
            <a:r>
              <a:rPr lang="lt-LT" smtClean="0"/>
              <a:t>Antras lygmuo</a:t>
            </a:r>
          </a:p>
          <a:p>
            <a:pPr lvl="2"/>
            <a:r>
              <a:rPr lang="lt-LT" smtClean="0"/>
              <a:t>Trečias lygmuo</a:t>
            </a:r>
          </a:p>
          <a:p>
            <a:pPr lvl="3"/>
            <a:r>
              <a:rPr lang="lt-LT" smtClean="0"/>
              <a:t>Ketvirtas lygmuo</a:t>
            </a:r>
          </a:p>
          <a:p>
            <a:pPr lvl="4"/>
            <a:r>
              <a:rPr lang="lt-LT" smtClean="0"/>
              <a:t>Penktas lygmuo</a:t>
            </a:r>
            <a:endParaRPr lang="lt-LT"/>
          </a:p>
        </p:txBody>
      </p:sp>
      <p:sp>
        <p:nvSpPr>
          <p:cNvPr id="4" name="Datos vietos rezervavimo ženkla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29D985-4A87-40B2-9008-DF5BFA0A2BB5}" type="datetimeFigureOut">
              <a:rPr lang="lt-LT" smtClean="0"/>
              <a:t>2019-02-06</a:t>
            </a:fld>
            <a:endParaRPr lang="lt-LT"/>
          </a:p>
        </p:txBody>
      </p:sp>
      <p:sp>
        <p:nvSpPr>
          <p:cNvPr id="5" name="Poraštės vietos rezervavimo ženkla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kaidrės numerio vietos rezervavimo ženkla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0FA1C1-493E-47FF-8C22-108C3F92EC72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19367123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us pavadinimas ir tekst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us pavadinima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lt-LT" smtClean="0"/>
              <a:t>Spustelėję redag. ruoš. pavad. stilių</a:t>
            </a:r>
            <a:endParaRPr lang="lt-LT"/>
          </a:p>
        </p:txBody>
      </p:sp>
      <p:sp>
        <p:nvSpPr>
          <p:cNvPr id="3" name="Vertikalaus teksto vietos rezervavimo ženklas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lt-LT" smtClean="0"/>
              <a:t>Spustelėję redag. ruoš. teksto stilių</a:t>
            </a:r>
          </a:p>
          <a:p>
            <a:pPr lvl="1"/>
            <a:r>
              <a:rPr lang="lt-LT" smtClean="0"/>
              <a:t>Antras lygmuo</a:t>
            </a:r>
          </a:p>
          <a:p>
            <a:pPr lvl="2"/>
            <a:r>
              <a:rPr lang="lt-LT" smtClean="0"/>
              <a:t>Trečias lygmuo</a:t>
            </a:r>
          </a:p>
          <a:p>
            <a:pPr lvl="3"/>
            <a:r>
              <a:rPr lang="lt-LT" smtClean="0"/>
              <a:t>Ketvirtas lygmuo</a:t>
            </a:r>
          </a:p>
          <a:p>
            <a:pPr lvl="4"/>
            <a:r>
              <a:rPr lang="lt-LT" smtClean="0"/>
              <a:t>Penktas lygmuo</a:t>
            </a:r>
            <a:endParaRPr lang="lt-LT"/>
          </a:p>
        </p:txBody>
      </p:sp>
      <p:sp>
        <p:nvSpPr>
          <p:cNvPr id="4" name="Datos vietos rezervavimo ženkla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29D985-4A87-40B2-9008-DF5BFA0A2BB5}" type="datetimeFigureOut">
              <a:rPr lang="lt-LT" smtClean="0"/>
              <a:t>2019-02-06</a:t>
            </a:fld>
            <a:endParaRPr lang="lt-LT"/>
          </a:p>
        </p:txBody>
      </p:sp>
      <p:sp>
        <p:nvSpPr>
          <p:cNvPr id="5" name="Poraštės vietos rezervavimo ženkla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kaidrės numerio vietos rezervavimo ženkla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0FA1C1-493E-47FF-8C22-108C3F92EC72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25252468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Pavadinimas ir turiny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smtClean="0"/>
              <a:t>Spustelėję redag. ruoš. pavad. stilių</a:t>
            </a:r>
            <a:endParaRPr lang="lt-LT"/>
          </a:p>
        </p:txBody>
      </p:sp>
      <p:sp>
        <p:nvSpPr>
          <p:cNvPr id="3" name="Turinio vietos rezervavimo ženklas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lt-LT" smtClean="0"/>
              <a:t>Spustelėję redag. ruoš. teksto stilių</a:t>
            </a:r>
          </a:p>
          <a:p>
            <a:pPr lvl="1"/>
            <a:r>
              <a:rPr lang="lt-LT" smtClean="0"/>
              <a:t>Antras lygmuo</a:t>
            </a:r>
          </a:p>
          <a:p>
            <a:pPr lvl="2"/>
            <a:r>
              <a:rPr lang="lt-LT" smtClean="0"/>
              <a:t>Trečias lygmuo</a:t>
            </a:r>
          </a:p>
          <a:p>
            <a:pPr lvl="3"/>
            <a:r>
              <a:rPr lang="lt-LT" smtClean="0"/>
              <a:t>Ketvirtas lygmuo</a:t>
            </a:r>
          </a:p>
          <a:p>
            <a:pPr lvl="4"/>
            <a:r>
              <a:rPr lang="lt-LT" smtClean="0"/>
              <a:t>Penktas lygmuo</a:t>
            </a:r>
            <a:endParaRPr lang="lt-LT"/>
          </a:p>
        </p:txBody>
      </p:sp>
      <p:sp>
        <p:nvSpPr>
          <p:cNvPr id="4" name="Datos vietos rezervavimo ženkla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29D985-4A87-40B2-9008-DF5BFA0A2BB5}" type="datetimeFigureOut">
              <a:rPr lang="lt-LT" smtClean="0"/>
              <a:t>2019-02-06</a:t>
            </a:fld>
            <a:endParaRPr lang="lt-LT"/>
          </a:p>
        </p:txBody>
      </p:sp>
      <p:sp>
        <p:nvSpPr>
          <p:cNvPr id="5" name="Poraštės vietos rezervavimo ženkla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kaidrės numerio vietos rezervavimo ženkla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0FA1C1-493E-47FF-8C22-108C3F92EC72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11376778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kcijos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lt-LT" smtClean="0"/>
              <a:t>Spustelėję redag. ruoš. pavad. stilių</a:t>
            </a:r>
            <a:endParaRPr lang="lt-LT"/>
          </a:p>
        </p:txBody>
      </p:sp>
      <p:sp>
        <p:nvSpPr>
          <p:cNvPr id="3" name="Teksto vietos rezervavimo ženklas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lt-LT" smtClean="0"/>
              <a:t>Spustelėję redag. ruoš. teksto stilių</a:t>
            </a:r>
          </a:p>
        </p:txBody>
      </p:sp>
      <p:sp>
        <p:nvSpPr>
          <p:cNvPr id="4" name="Datos vietos rezervavimo ženkla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29D985-4A87-40B2-9008-DF5BFA0A2BB5}" type="datetimeFigureOut">
              <a:rPr lang="lt-LT" smtClean="0"/>
              <a:t>2019-02-06</a:t>
            </a:fld>
            <a:endParaRPr lang="lt-LT"/>
          </a:p>
        </p:txBody>
      </p:sp>
      <p:sp>
        <p:nvSpPr>
          <p:cNvPr id="5" name="Poraštės vietos rezervavimo ženkla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kaidrės numerio vietos rezervavimo ženkla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0FA1C1-493E-47FF-8C22-108C3F92EC72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34060681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 turinia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smtClean="0"/>
              <a:t>Spustelėję redag. ruoš. pavad. stilių</a:t>
            </a:r>
            <a:endParaRPr lang="lt-LT"/>
          </a:p>
        </p:txBody>
      </p:sp>
      <p:sp>
        <p:nvSpPr>
          <p:cNvPr id="3" name="Turinio vietos rezervavimo ženklas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lt-LT" smtClean="0"/>
              <a:t>Spustelėję redag. ruoš. teksto stilių</a:t>
            </a:r>
          </a:p>
          <a:p>
            <a:pPr lvl="1"/>
            <a:r>
              <a:rPr lang="lt-LT" smtClean="0"/>
              <a:t>Antras lygmuo</a:t>
            </a:r>
          </a:p>
          <a:p>
            <a:pPr lvl="2"/>
            <a:r>
              <a:rPr lang="lt-LT" smtClean="0"/>
              <a:t>Trečias lygmuo</a:t>
            </a:r>
          </a:p>
          <a:p>
            <a:pPr lvl="3"/>
            <a:r>
              <a:rPr lang="lt-LT" smtClean="0"/>
              <a:t>Ketvirtas lygmuo</a:t>
            </a:r>
          </a:p>
          <a:p>
            <a:pPr lvl="4"/>
            <a:r>
              <a:rPr lang="lt-LT" smtClean="0"/>
              <a:t>Penktas lygmuo</a:t>
            </a:r>
            <a:endParaRPr lang="lt-LT"/>
          </a:p>
        </p:txBody>
      </p:sp>
      <p:sp>
        <p:nvSpPr>
          <p:cNvPr id="4" name="Turinio vietos rezervavimo ženklas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lt-LT" smtClean="0"/>
              <a:t>Spustelėję redag. ruoš. teksto stilių</a:t>
            </a:r>
          </a:p>
          <a:p>
            <a:pPr lvl="1"/>
            <a:r>
              <a:rPr lang="lt-LT" smtClean="0"/>
              <a:t>Antras lygmuo</a:t>
            </a:r>
          </a:p>
          <a:p>
            <a:pPr lvl="2"/>
            <a:r>
              <a:rPr lang="lt-LT" smtClean="0"/>
              <a:t>Trečias lygmuo</a:t>
            </a:r>
          </a:p>
          <a:p>
            <a:pPr lvl="3"/>
            <a:r>
              <a:rPr lang="lt-LT" smtClean="0"/>
              <a:t>Ketvirtas lygmuo</a:t>
            </a:r>
          </a:p>
          <a:p>
            <a:pPr lvl="4"/>
            <a:r>
              <a:rPr lang="lt-LT" smtClean="0"/>
              <a:t>Penktas lygmuo</a:t>
            </a:r>
            <a:endParaRPr lang="lt-LT"/>
          </a:p>
        </p:txBody>
      </p:sp>
      <p:sp>
        <p:nvSpPr>
          <p:cNvPr id="5" name="Datos vietos rezervavimo ženklas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29D985-4A87-40B2-9008-DF5BFA0A2BB5}" type="datetimeFigureOut">
              <a:rPr lang="lt-LT" smtClean="0"/>
              <a:t>2019-02-06</a:t>
            </a:fld>
            <a:endParaRPr lang="lt-LT"/>
          </a:p>
        </p:txBody>
      </p:sp>
      <p:sp>
        <p:nvSpPr>
          <p:cNvPr id="6" name="Poraštės vietos rezervavimo ženklas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7" name="Skaidrės numerio vietos rezervavimo ženklas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0FA1C1-493E-47FF-8C22-108C3F92EC72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33722797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Lyginim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lt-LT" smtClean="0"/>
              <a:t>Spustelėję redag. ruoš. pavad. stilių</a:t>
            </a:r>
            <a:endParaRPr lang="lt-LT"/>
          </a:p>
        </p:txBody>
      </p:sp>
      <p:sp>
        <p:nvSpPr>
          <p:cNvPr id="3" name="Teksto vietos rezervavimo ženklas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t-LT" smtClean="0"/>
              <a:t>Spustelėję redag. ruoš. teksto stilių</a:t>
            </a:r>
          </a:p>
        </p:txBody>
      </p:sp>
      <p:sp>
        <p:nvSpPr>
          <p:cNvPr id="4" name="Turinio vietos rezervavimo ženklas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lt-LT" smtClean="0"/>
              <a:t>Spustelėję redag. ruoš. teksto stilių</a:t>
            </a:r>
          </a:p>
          <a:p>
            <a:pPr lvl="1"/>
            <a:r>
              <a:rPr lang="lt-LT" smtClean="0"/>
              <a:t>Antras lygmuo</a:t>
            </a:r>
          </a:p>
          <a:p>
            <a:pPr lvl="2"/>
            <a:r>
              <a:rPr lang="lt-LT" smtClean="0"/>
              <a:t>Trečias lygmuo</a:t>
            </a:r>
          </a:p>
          <a:p>
            <a:pPr lvl="3"/>
            <a:r>
              <a:rPr lang="lt-LT" smtClean="0"/>
              <a:t>Ketvirtas lygmuo</a:t>
            </a:r>
          </a:p>
          <a:p>
            <a:pPr lvl="4"/>
            <a:r>
              <a:rPr lang="lt-LT" smtClean="0"/>
              <a:t>Penktas lygmuo</a:t>
            </a:r>
            <a:endParaRPr lang="lt-LT"/>
          </a:p>
        </p:txBody>
      </p:sp>
      <p:sp>
        <p:nvSpPr>
          <p:cNvPr id="5" name="Teksto vietos rezervavimo ženklas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t-LT" smtClean="0"/>
              <a:t>Spustelėję redag. ruoš. teksto stilių</a:t>
            </a:r>
          </a:p>
        </p:txBody>
      </p:sp>
      <p:sp>
        <p:nvSpPr>
          <p:cNvPr id="6" name="Turinio vietos rezervavimo ženklas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lt-LT" smtClean="0"/>
              <a:t>Spustelėję redag. ruoš. teksto stilių</a:t>
            </a:r>
          </a:p>
          <a:p>
            <a:pPr lvl="1"/>
            <a:r>
              <a:rPr lang="lt-LT" smtClean="0"/>
              <a:t>Antras lygmuo</a:t>
            </a:r>
          </a:p>
          <a:p>
            <a:pPr lvl="2"/>
            <a:r>
              <a:rPr lang="lt-LT" smtClean="0"/>
              <a:t>Trečias lygmuo</a:t>
            </a:r>
          </a:p>
          <a:p>
            <a:pPr lvl="3"/>
            <a:r>
              <a:rPr lang="lt-LT" smtClean="0"/>
              <a:t>Ketvirtas lygmuo</a:t>
            </a:r>
          </a:p>
          <a:p>
            <a:pPr lvl="4"/>
            <a:r>
              <a:rPr lang="lt-LT" smtClean="0"/>
              <a:t>Penktas lygmuo</a:t>
            </a:r>
            <a:endParaRPr lang="lt-LT"/>
          </a:p>
        </p:txBody>
      </p:sp>
      <p:sp>
        <p:nvSpPr>
          <p:cNvPr id="7" name="Datos vietos rezervavimo ženklas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29D985-4A87-40B2-9008-DF5BFA0A2BB5}" type="datetimeFigureOut">
              <a:rPr lang="lt-LT" smtClean="0"/>
              <a:t>2019-02-06</a:t>
            </a:fld>
            <a:endParaRPr lang="lt-LT"/>
          </a:p>
        </p:txBody>
      </p:sp>
      <p:sp>
        <p:nvSpPr>
          <p:cNvPr id="8" name="Poraštės vietos rezervavimo ženklas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9" name="Skaidrės numerio vietos rezervavimo ženklas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0FA1C1-493E-47FF-8C22-108C3F92EC72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24887057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k pavadinim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smtClean="0"/>
              <a:t>Spustelėję redag. ruoš. pavad. stilių</a:t>
            </a:r>
            <a:endParaRPr lang="lt-LT"/>
          </a:p>
        </p:txBody>
      </p:sp>
      <p:sp>
        <p:nvSpPr>
          <p:cNvPr id="3" name="Datos vietos rezervavimo ženklas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29D985-4A87-40B2-9008-DF5BFA0A2BB5}" type="datetimeFigureOut">
              <a:rPr lang="lt-LT" smtClean="0"/>
              <a:t>2019-02-06</a:t>
            </a:fld>
            <a:endParaRPr lang="lt-LT"/>
          </a:p>
        </p:txBody>
      </p:sp>
      <p:sp>
        <p:nvSpPr>
          <p:cNvPr id="4" name="Poraštės vietos rezervavimo ženklas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5" name="Skaidrės numerio vietos rezervavimo ženklas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0FA1C1-493E-47FF-8C22-108C3F92EC72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2133173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ušč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os vietos rezervavimo ženklas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29D985-4A87-40B2-9008-DF5BFA0A2BB5}" type="datetimeFigureOut">
              <a:rPr lang="lt-LT" smtClean="0"/>
              <a:t>2019-02-06</a:t>
            </a:fld>
            <a:endParaRPr lang="lt-LT"/>
          </a:p>
        </p:txBody>
      </p:sp>
      <p:sp>
        <p:nvSpPr>
          <p:cNvPr id="3" name="Poraštės vietos rezervavimo ženklas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4" name="Skaidrės numerio vietos rezervavimo ženklas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0FA1C1-493E-47FF-8C22-108C3F92EC72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20232698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urinys ir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lt-LT" smtClean="0"/>
              <a:t>Spustelėję redag. ruoš. pavad. stilių</a:t>
            </a:r>
            <a:endParaRPr lang="lt-LT"/>
          </a:p>
        </p:txBody>
      </p:sp>
      <p:sp>
        <p:nvSpPr>
          <p:cNvPr id="3" name="Turinio vietos rezervavimo ženklas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lt-LT" smtClean="0"/>
              <a:t>Spustelėję redag. ruoš. teksto stilių</a:t>
            </a:r>
          </a:p>
          <a:p>
            <a:pPr lvl="1"/>
            <a:r>
              <a:rPr lang="lt-LT" smtClean="0"/>
              <a:t>Antras lygmuo</a:t>
            </a:r>
          </a:p>
          <a:p>
            <a:pPr lvl="2"/>
            <a:r>
              <a:rPr lang="lt-LT" smtClean="0"/>
              <a:t>Trečias lygmuo</a:t>
            </a:r>
          </a:p>
          <a:p>
            <a:pPr lvl="3"/>
            <a:r>
              <a:rPr lang="lt-LT" smtClean="0"/>
              <a:t>Ketvirtas lygmuo</a:t>
            </a:r>
          </a:p>
          <a:p>
            <a:pPr lvl="4"/>
            <a:r>
              <a:rPr lang="lt-LT" smtClean="0"/>
              <a:t>Penktas lygmuo</a:t>
            </a:r>
            <a:endParaRPr lang="lt-LT"/>
          </a:p>
        </p:txBody>
      </p:sp>
      <p:sp>
        <p:nvSpPr>
          <p:cNvPr id="4" name="Teksto vietos rezervavimo ženklas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lt-LT" smtClean="0"/>
              <a:t>Spustelėję redag. ruoš. teksto stilių</a:t>
            </a:r>
          </a:p>
        </p:txBody>
      </p:sp>
      <p:sp>
        <p:nvSpPr>
          <p:cNvPr id="5" name="Datos vietos rezervavimo ženklas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29D985-4A87-40B2-9008-DF5BFA0A2BB5}" type="datetimeFigureOut">
              <a:rPr lang="lt-LT" smtClean="0"/>
              <a:t>2019-02-06</a:t>
            </a:fld>
            <a:endParaRPr lang="lt-LT"/>
          </a:p>
        </p:txBody>
      </p:sp>
      <p:sp>
        <p:nvSpPr>
          <p:cNvPr id="6" name="Poraštės vietos rezervavimo ženklas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7" name="Skaidrės numerio vietos rezervavimo ženklas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0FA1C1-493E-47FF-8C22-108C3F92EC72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28504704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aveikslėlis ir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lt-LT" smtClean="0"/>
              <a:t>Spustelėję redag. ruoš. pavad. stilių</a:t>
            </a:r>
            <a:endParaRPr lang="lt-LT"/>
          </a:p>
        </p:txBody>
      </p:sp>
      <p:sp>
        <p:nvSpPr>
          <p:cNvPr id="3" name="Paveikslėlio vietos rezervavimo ženklas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lt-LT"/>
          </a:p>
        </p:txBody>
      </p:sp>
      <p:sp>
        <p:nvSpPr>
          <p:cNvPr id="4" name="Teksto vietos rezervavimo ženklas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lt-LT" smtClean="0"/>
              <a:t>Spustelėję redag. ruoš. teksto stilių</a:t>
            </a:r>
          </a:p>
        </p:txBody>
      </p:sp>
      <p:sp>
        <p:nvSpPr>
          <p:cNvPr id="5" name="Datos vietos rezervavimo ženklas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29D985-4A87-40B2-9008-DF5BFA0A2BB5}" type="datetimeFigureOut">
              <a:rPr lang="lt-LT" smtClean="0"/>
              <a:t>2019-02-06</a:t>
            </a:fld>
            <a:endParaRPr lang="lt-LT"/>
          </a:p>
        </p:txBody>
      </p:sp>
      <p:sp>
        <p:nvSpPr>
          <p:cNvPr id="6" name="Poraštės vietos rezervavimo ženklas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7" name="Skaidrės numerio vietos rezervavimo ženklas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0FA1C1-493E-47FF-8C22-108C3F92EC72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13013567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o vietos rezervavimo ženkla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lt-LT" smtClean="0"/>
              <a:t>Spustelėję redag. ruoš. pavad. stilių</a:t>
            </a:r>
            <a:endParaRPr lang="lt-LT"/>
          </a:p>
        </p:txBody>
      </p:sp>
      <p:sp>
        <p:nvSpPr>
          <p:cNvPr id="3" name="Teksto vietos rezervavimo ženklas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lt-LT" smtClean="0"/>
              <a:t>Spustelėję redag. ruoš. teksto stilių</a:t>
            </a:r>
          </a:p>
          <a:p>
            <a:pPr lvl="1"/>
            <a:r>
              <a:rPr lang="lt-LT" smtClean="0"/>
              <a:t>Antras lygmuo</a:t>
            </a:r>
          </a:p>
          <a:p>
            <a:pPr lvl="2"/>
            <a:r>
              <a:rPr lang="lt-LT" smtClean="0"/>
              <a:t>Trečias lygmuo</a:t>
            </a:r>
          </a:p>
          <a:p>
            <a:pPr lvl="3"/>
            <a:r>
              <a:rPr lang="lt-LT" smtClean="0"/>
              <a:t>Ketvirtas lygmuo</a:t>
            </a:r>
          </a:p>
          <a:p>
            <a:pPr lvl="4"/>
            <a:r>
              <a:rPr lang="lt-LT" smtClean="0"/>
              <a:t>Penktas lygmuo</a:t>
            </a:r>
            <a:endParaRPr lang="lt-LT"/>
          </a:p>
        </p:txBody>
      </p:sp>
      <p:sp>
        <p:nvSpPr>
          <p:cNvPr id="4" name="Datos vietos rezervavimo ženklas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29D985-4A87-40B2-9008-DF5BFA0A2BB5}" type="datetimeFigureOut">
              <a:rPr lang="lt-LT" smtClean="0"/>
              <a:t>2019-02-06</a:t>
            </a:fld>
            <a:endParaRPr lang="lt-LT"/>
          </a:p>
        </p:txBody>
      </p:sp>
      <p:sp>
        <p:nvSpPr>
          <p:cNvPr id="5" name="Poraštės vietos rezervavimo ženklas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lt-LT"/>
          </a:p>
        </p:txBody>
      </p:sp>
      <p:sp>
        <p:nvSpPr>
          <p:cNvPr id="6" name="Skaidrės numerio vietos rezervavimo ženklas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0FA1C1-493E-47FF-8C22-108C3F92EC72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38407649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t-L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g"/><Relationship Id="rId3" Type="http://schemas.openxmlformats.org/officeDocument/2006/relationships/image" Target="../media/image2.jpeg"/><Relationship Id="rId7" Type="http://schemas.openxmlformats.org/officeDocument/2006/relationships/image" Target="../media/image6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Relationship Id="rId9" Type="http://schemas.openxmlformats.org/officeDocument/2006/relationships/image" Target="../media/image8.jp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1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2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4.xml"/><Relationship Id="rId2" Type="http://schemas.openxmlformats.org/officeDocument/2006/relationships/chart" Target="../charts/chart13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5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0.xml"/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838200" y="2699278"/>
            <a:ext cx="10661890" cy="1325563"/>
          </a:xfrm>
        </p:spPr>
        <p:txBody>
          <a:bodyPr>
            <a:normAutofit/>
          </a:bodyPr>
          <a:lstStyle/>
          <a:p>
            <a:pPr algn="ctr"/>
            <a:r>
              <a:rPr lang="lt-LT" altLang="lt-LT" sz="28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2018 M. </a:t>
            </a:r>
            <a:r>
              <a:rPr lang="lt-LT" altLang="lt-LT" sz="2800" b="1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PANEVĖŽIO KRAŠTOTYROS MUZIEJAUS VEIKLA</a:t>
            </a:r>
            <a:endParaRPr lang="lt-LT" sz="28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Turinio vietos rezervavimo ženklas 3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21001" y="728494"/>
            <a:ext cx="2873507" cy="1915671"/>
          </a:xfrm>
        </p:spPr>
      </p:pic>
      <p:pic>
        <p:nvPicPr>
          <p:cNvPr id="7" name="Paveikslėlis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714150"/>
            <a:ext cx="2903598" cy="1925370"/>
          </a:xfrm>
          <a:prstGeom prst="rect">
            <a:avLst/>
          </a:prstGeom>
        </p:spPr>
      </p:pic>
      <p:pic>
        <p:nvPicPr>
          <p:cNvPr id="9" name="Paveikslėlis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2869" y="717339"/>
            <a:ext cx="2757221" cy="1915671"/>
          </a:xfrm>
          <a:prstGeom prst="rect">
            <a:avLst/>
          </a:prstGeom>
        </p:spPr>
      </p:pic>
      <p:pic>
        <p:nvPicPr>
          <p:cNvPr id="3" name="Paveikslėlis 2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1939"/>
          <a:stretch/>
        </p:blipFill>
        <p:spPr>
          <a:xfrm>
            <a:off x="3078245" y="714150"/>
            <a:ext cx="2888055" cy="1925370"/>
          </a:xfrm>
          <a:prstGeom prst="rect">
            <a:avLst/>
          </a:prstGeom>
        </p:spPr>
      </p:pic>
      <p:pic>
        <p:nvPicPr>
          <p:cNvPr id="10" name="Paveikslėlis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66300" y="4001918"/>
            <a:ext cx="2888055" cy="1925370"/>
          </a:xfrm>
          <a:prstGeom prst="rect">
            <a:avLst/>
          </a:prstGeom>
        </p:spPr>
      </p:pic>
      <p:pic>
        <p:nvPicPr>
          <p:cNvPr id="13" name="Paveikslėlis 1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2651" y="4000985"/>
            <a:ext cx="2665084" cy="1918860"/>
          </a:xfrm>
          <a:prstGeom prst="rect">
            <a:avLst/>
          </a:prstGeom>
        </p:spPr>
      </p:pic>
      <p:pic>
        <p:nvPicPr>
          <p:cNvPr id="14" name="Paveikslėlis 13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4001918"/>
            <a:ext cx="2674125" cy="1925370"/>
          </a:xfrm>
          <a:prstGeom prst="rect">
            <a:avLst/>
          </a:prstGeom>
        </p:spPr>
      </p:pic>
      <p:pic>
        <p:nvPicPr>
          <p:cNvPr id="15" name="Paveikslėlis 14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32186" y="4009192"/>
            <a:ext cx="2675421" cy="19263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1213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Kraštotyros muziejus </a:t>
            </a:r>
            <a:b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2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MUZIEJAUS VEIKLA PAGAL SRITIS </a:t>
            </a:r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(proc.)</a:t>
            </a:r>
            <a:r>
              <a:rPr lang="lt-LT" altLang="lt-LT" sz="1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t-LT" altLang="lt-LT" sz="18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lt-LT" altLang="lt-LT" sz="18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</a:t>
            </a:r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m.</a:t>
            </a:r>
            <a:endParaRPr lang="lt-LT" sz="18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6" name="Turinio vietos rezervavimo ženklas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03606901"/>
              </p:ext>
            </p:extLst>
          </p:nvPr>
        </p:nvGraphicFramePr>
        <p:xfrm>
          <a:off x="838200" y="1590675"/>
          <a:ext cx="10972800" cy="4876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56017489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Kraštotyros muziejus </a:t>
            </a:r>
            <a:b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2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UŽDIRBTOS LĖŠOS PAGAL VEIKLOS SRITIS</a:t>
            </a:r>
            <a:r>
              <a:rPr lang="en-GB" altLang="lt-LT" sz="2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(proc.)</a:t>
            </a:r>
            <a:r>
              <a:rPr lang="lt-LT" altLang="lt-LT" sz="1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br>
              <a:rPr lang="lt-LT" altLang="lt-LT" sz="1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2018 </a:t>
            </a:r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m.</a:t>
            </a:r>
            <a:endParaRPr lang="lt-LT" sz="18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Turinio vietos rezervavimo ženklas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17093647"/>
              </p:ext>
            </p:extLst>
          </p:nvPr>
        </p:nvGraphicFramePr>
        <p:xfrm>
          <a:off x="838199" y="1504950"/>
          <a:ext cx="11020426" cy="49720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33482496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Kraštotyros muziejus </a:t>
            </a:r>
            <a:b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2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MUZIEJAUS RENGINIŲ LANKYTOJAI PAGAL VEIKLOS SRITIS </a:t>
            </a:r>
            <a:r>
              <a:rPr lang="lt-LT" altLang="lt-LT" sz="14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(proc.)</a:t>
            </a:r>
            <a:r>
              <a:rPr lang="lt-LT" altLang="lt-LT" sz="18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lt-LT" altLang="lt-LT" sz="18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</a:t>
            </a:r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en-GB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m.</a:t>
            </a:r>
            <a:endParaRPr lang="lt-LT" sz="18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Turinio vietos rezervavimo ženklas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71086345"/>
              </p:ext>
            </p:extLst>
          </p:nvPr>
        </p:nvGraphicFramePr>
        <p:xfrm>
          <a:off x="1026927" y="1865062"/>
          <a:ext cx="10515600" cy="455651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7" name="Diagrama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37583889"/>
              </p:ext>
            </p:extLst>
          </p:nvPr>
        </p:nvGraphicFramePr>
        <p:xfrm>
          <a:off x="923925" y="1562100"/>
          <a:ext cx="10896600" cy="48594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0591662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Kraštotyros muziejus </a:t>
            </a:r>
            <a:b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24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PROJEKTINĖ VEIKLA </a:t>
            </a:r>
            <a:r>
              <a:rPr lang="lt-LT" altLang="lt-LT" sz="18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lt-LT" altLang="lt-LT" sz="18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2014</a:t>
            </a:r>
            <a:r>
              <a:rPr lang="en-GB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-2</a:t>
            </a: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01</a:t>
            </a:r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m.</a:t>
            </a:r>
            <a:endParaRPr lang="lt-LT" sz="18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Turinio vietos rezervavimo ženklas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83731407"/>
              </p:ext>
            </p:extLst>
          </p:nvPr>
        </p:nvGraphicFramePr>
        <p:xfrm>
          <a:off x="838200" y="1539551"/>
          <a:ext cx="10965024" cy="50012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7679399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urinio vietos rezervavimo ženklas 2"/>
          <p:cNvSpPr>
            <a:spLocks noGrp="1"/>
          </p:cNvSpPr>
          <p:nvPr>
            <p:ph idx="1"/>
          </p:nvPr>
        </p:nvSpPr>
        <p:spPr>
          <a:xfrm>
            <a:off x="838200" y="1838131"/>
            <a:ext cx="10515600" cy="4338832"/>
          </a:xfrm>
        </p:spPr>
        <p:txBody>
          <a:bodyPr/>
          <a:lstStyle/>
          <a:p>
            <a:pPr marL="0" indent="0" algn="ctr">
              <a:buNone/>
            </a:pPr>
            <a:r>
              <a:rPr lang="lt-LT" altLang="lt-LT" sz="5400" dirty="0">
                <a:solidFill>
                  <a:srgbClr val="5B9BD5">
                    <a:lumMod val="50000"/>
                  </a:srgbClr>
                </a:solidFill>
                <a:latin typeface="Arial"/>
                <a:ea typeface="+mj-ea"/>
                <a:cs typeface="+mj-cs"/>
              </a:rPr>
              <a:t>Informacija parengta </a:t>
            </a:r>
            <a:endParaRPr lang="lt-LT" altLang="lt-LT" sz="5400" dirty="0" smtClean="0">
              <a:solidFill>
                <a:srgbClr val="5B9BD5">
                  <a:lumMod val="50000"/>
                </a:srgbClr>
              </a:solidFill>
              <a:latin typeface="Arial"/>
              <a:ea typeface="+mj-ea"/>
              <a:cs typeface="+mj-cs"/>
            </a:endParaRPr>
          </a:p>
          <a:p>
            <a:pPr marL="0" indent="0" algn="ctr">
              <a:buNone/>
            </a:pPr>
            <a:r>
              <a:rPr lang="lt-LT" altLang="lt-LT" sz="5400" dirty="0" smtClean="0">
                <a:solidFill>
                  <a:srgbClr val="5B9BD5">
                    <a:lumMod val="50000"/>
                  </a:srgbClr>
                </a:solidFill>
                <a:latin typeface="Arial"/>
                <a:ea typeface="+mj-ea"/>
                <a:cs typeface="+mj-cs"/>
              </a:rPr>
              <a:t>pagal </a:t>
            </a:r>
            <a:r>
              <a:rPr lang="lt-LT" altLang="lt-LT" sz="5400" dirty="0">
                <a:solidFill>
                  <a:srgbClr val="5B9BD5">
                    <a:lumMod val="50000"/>
                  </a:srgbClr>
                </a:solidFill>
                <a:latin typeface="Arial"/>
                <a:ea typeface="+mj-ea"/>
                <a:cs typeface="+mj-cs"/>
              </a:rPr>
              <a:t/>
            </a:r>
            <a:br>
              <a:rPr lang="lt-LT" altLang="lt-LT" sz="5400" dirty="0">
                <a:solidFill>
                  <a:srgbClr val="5B9BD5">
                    <a:lumMod val="50000"/>
                  </a:srgbClr>
                </a:solidFill>
                <a:latin typeface="Arial"/>
                <a:ea typeface="+mj-ea"/>
                <a:cs typeface="+mj-cs"/>
              </a:rPr>
            </a:br>
            <a:r>
              <a:rPr lang="lt-LT" altLang="lt-LT" sz="5400" dirty="0">
                <a:solidFill>
                  <a:srgbClr val="5B9BD5">
                    <a:lumMod val="50000"/>
                  </a:srgbClr>
                </a:solidFill>
                <a:latin typeface="Arial"/>
                <a:ea typeface="+mj-ea"/>
                <a:cs typeface="+mj-cs"/>
              </a:rPr>
              <a:t>2018 m. įstaigos veiklos </a:t>
            </a:r>
            <a:endParaRPr lang="lt-LT" altLang="lt-LT" sz="5400" dirty="0" smtClean="0">
              <a:solidFill>
                <a:srgbClr val="5B9BD5">
                  <a:lumMod val="50000"/>
                </a:srgbClr>
              </a:solidFill>
              <a:latin typeface="Arial"/>
              <a:ea typeface="+mj-ea"/>
              <a:cs typeface="+mj-cs"/>
            </a:endParaRPr>
          </a:p>
          <a:p>
            <a:pPr marL="0" indent="0" algn="ctr">
              <a:buNone/>
            </a:pPr>
            <a:r>
              <a:rPr lang="lt-LT" altLang="lt-LT" sz="5400" dirty="0" smtClean="0">
                <a:solidFill>
                  <a:srgbClr val="5B9BD5">
                    <a:lumMod val="50000"/>
                  </a:srgbClr>
                </a:solidFill>
                <a:latin typeface="Arial"/>
                <a:ea typeface="+mj-ea"/>
                <a:cs typeface="+mj-cs"/>
              </a:rPr>
              <a:t>mėnesio </a:t>
            </a:r>
            <a:r>
              <a:rPr lang="lt-LT" altLang="lt-LT" sz="5400" dirty="0">
                <a:solidFill>
                  <a:srgbClr val="5B9BD5">
                    <a:lumMod val="50000"/>
                  </a:srgbClr>
                </a:solidFill>
                <a:latin typeface="Arial"/>
                <a:ea typeface="+mj-ea"/>
                <a:cs typeface="+mj-cs"/>
              </a:rPr>
              <a:t>ataskaitų </a:t>
            </a:r>
            <a:r>
              <a:rPr lang="lt-LT" altLang="lt-LT" sz="5400" dirty="0" smtClean="0">
                <a:solidFill>
                  <a:srgbClr val="5B9BD5">
                    <a:lumMod val="50000"/>
                  </a:srgbClr>
                </a:solidFill>
                <a:latin typeface="Arial"/>
                <a:ea typeface="+mj-ea"/>
                <a:cs typeface="+mj-cs"/>
              </a:rPr>
              <a:t>duomenis</a:t>
            </a:r>
            <a:r>
              <a:rPr lang="lt-LT" altLang="lt-LT" sz="5400" dirty="0" smtClean="0">
                <a:solidFill>
                  <a:srgbClr val="FF9900"/>
                </a:solidFill>
                <a:latin typeface="Arial"/>
                <a:ea typeface="+mj-ea"/>
                <a:cs typeface="+mj-cs"/>
                <a:sym typeface="Wingdings" panose="05000000000000000000" pitchFamily="2" charset="2"/>
              </a:rPr>
              <a:t></a:t>
            </a:r>
            <a:r>
              <a:rPr lang="lt-LT" altLang="lt-LT" sz="1800" dirty="0">
                <a:solidFill>
                  <a:srgbClr val="FF9900"/>
                </a:solidFill>
                <a:latin typeface="Arial"/>
                <a:ea typeface="+mj-ea"/>
                <a:cs typeface="+mj-cs"/>
              </a:rPr>
              <a:t/>
            </a:r>
            <a:br>
              <a:rPr lang="lt-LT" altLang="lt-LT" sz="1800" dirty="0">
                <a:solidFill>
                  <a:srgbClr val="FF9900"/>
                </a:solidFill>
                <a:latin typeface="Arial"/>
                <a:ea typeface="+mj-ea"/>
                <a:cs typeface="+mj-cs"/>
              </a:rPr>
            </a:br>
            <a:endParaRPr lang="lt-LT" dirty="0"/>
          </a:p>
        </p:txBody>
      </p:sp>
    </p:spTree>
    <p:extLst>
      <p:ext uri="{BB962C8B-B14F-4D97-AF65-F5344CB8AC3E}">
        <p14:creationId xmlns:p14="http://schemas.microsoft.com/office/powerpoint/2010/main" val="19168360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t-LT" altLang="lt-LT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Kraštotyros muziejus</a:t>
            </a:r>
            <a:r>
              <a:rPr lang="lt-LT" altLang="lt-LT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br>
              <a:rPr lang="lt-LT" altLang="lt-LT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VEIKLOS REZULTATŲ POKYTIS </a:t>
            </a:r>
            <a:br>
              <a:rPr lang="lt-LT" altLang="lt-LT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2014-201</a:t>
            </a:r>
            <a:r>
              <a:rPr lang="lt-LT" altLang="lt-LT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lt-LT" altLang="lt-LT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m.</a:t>
            </a:r>
            <a:endParaRPr lang="lt-LT" sz="1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6" name="Turinio vietos rezervavimo ženklas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37959013"/>
              </p:ext>
            </p:extLst>
          </p:nvPr>
        </p:nvGraphicFramePr>
        <p:xfrm>
          <a:off x="838200" y="1825624"/>
          <a:ext cx="10871718" cy="463115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697976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838200" y="271819"/>
            <a:ext cx="10515600" cy="1325563"/>
          </a:xfrm>
        </p:spPr>
        <p:txBody>
          <a:bodyPr>
            <a:normAutofit/>
          </a:bodyPr>
          <a:lstStyle/>
          <a:p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Kraštotyros muziejus</a:t>
            </a:r>
            <a:r>
              <a:rPr lang="lt-LT" altLang="lt-LT" sz="24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br>
              <a:rPr lang="lt-LT" altLang="lt-LT" sz="24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2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SEZONIŠKUMO ĮTAKA VEIKLAI</a:t>
            </a:r>
            <a:br>
              <a:rPr lang="lt-LT" altLang="lt-LT" sz="2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</a:t>
            </a:r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m. I-IV ketv.</a:t>
            </a:r>
            <a:endParaRPr lang="lt-LT" sz="18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5" name="Turinio vietos rezervavimo ženklas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92553507"/>
              </p:ext>
            </p:extLst>
          </p:nvPr>
        </p:nvGraphicFramePr>
        <p:xfrm>
          <a:off x="838199" y="1825624"/>
          <a:ext cx="10918371" cy="454718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9570150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838200" y="318472"/>
            <a:ext cx="10515600" cy="1325563"/>
          </a:xfrm>
        </p:spPr>
        <p:txBody>
          <a:bodyPr>
            <a:normAutofit/>
          </a:bodyPr>
          <a:lstStyle/>
          <a:p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Kraštotyros muziejus</a:t>
            </a:r>
            <a:r>
              <a:rPr lang="lt-LT" altLang="lt-LT" sz="24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br>
              <a:rPr lang="lt-LT" altLang="lt-LT" sz="24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24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VEIKLOS REZULTATŲ POKYTIS </a:t>
            </a: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(proc.)</a:t>
            </a:r>
            <a:r>
              <a:rPr lang="lt-LT" altLang="lt-LT" sz="18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br>
              <a:rPr lang="lt-LT" altLang="lt-LT" sz="18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1800" dirty="0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2017-201</a:t>
            </a:r>
            <a:r>
              <a:rPr lang="lt-LT" altLang="lt-LT" sz="1800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lt-LT" altLang="lt-LT" sz="1800" dirty="0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m. </a:t>
            </a:r>
            <a:endParaRPr lang="lt-LT" sz="1800" dirty="0"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5" name="Turinio vietos rezervavimo ženklas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21204196"/>
              </p:ext>
            </p:extLst>
          </p:nvPr>
        </p:nvGraphicFramePr>
        <p:xfrm>
          <a:off x="838200" y="1825625"/>
          <a:ext cx="10965024" cy="44632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8900417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838200" y="393117"/>
            <a:ext cx="10515600" cy="1325563"/>
          </a:xfrm>
        </p:spPr>
        <p:txBody>
          <a:bodyPr>
            <a:normAutofit/>
          </a:bodyPr>
          <a:lstStyle/>
          <a:p>
            <a:r>
              <a:rPr lang="lt-LT" altLang="lt-LT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Kraštotyros muziejus </a:t>
            </a:r>
            <a:br>
              <a:rPr lang="lt-LT" altLang="lt-LT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MUZIEJAUS LANKYTOJŲ (SU BILIETAIS IR BE BILIETŲ) SKAIČIAUS SANTYKIS </a:t>
            </a:r>
            <a:r>
              <a:rPr lang="lt-LT" altLang="lt-LT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(proc.) </a:t>
            </a:r>
            <a:r>
              <a:rPr lang="lt-LT" altLang="lt-LT" sz="1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lt-LT" altLang="lt-LT" sz="1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</a:t>
            </a:r>
            <a:r>
              <a:rPr lang="lt-LT" altLang="lt-LT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lt-LT" altLang="lt-LT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m.</a:t>
            </a:r>
            <a:endParaRPr lang="lt-LT" sz="1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6" name="Turinio vietos rezervavimo ženklas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55657714"/>
              </p:ext>
            </p:extLst>
          </p:nvPr>
        </p:nvGraphicFramePr>
        <p:xfrm>
          <a:off x="838200" y="1825624"/>
          <a:ext cx="10890380" cy="451919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74329940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Kraštotyros muziejus </a:t>
            </a:r>
            <a:b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24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EDUKACINIŲ PROGRAMŲ POREIKIO POKYTIS </a:t>
            </a:r>
            <a:br>
              <a:rPr lang="lt-LT" altLang="lt-LT" sz="24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2018 m.</a:t>
            </a:r>
            <a:endParaRPr lang="lt-LT" sz="18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6" name="Turinio vietos rezervavimo ženklas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56986725"/>
              </p:ext>
            </p:extLst>
          </p:nvPr>
        </p:nvGraphicFramePr>
        <p:xfrm>
          <a:off x="838200" y="1825625"/>
          <a:ext cx="10918371" cy="44911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2947448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altLang="lt-LT" sz="1800" dirty="0">
                <a:solidFill>
                  <a:srgbClr val="5B9BD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Kraštotyros muziejus </a:t>
            </a:r>
            <a:br>
              <a:rPr lang="lt-LT" altLang="lt-LT" sz="1800" dirty="0">
                <a:solidFill>
                  <a:srgbClr val="5B9BD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2400" b="1" dirty="0">
                <a:solidFill>
                  <a:srgbClr val="5B9BD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EDUKACINIŲ PROGRAMŲ LANKYTOJŲ </a:t>
            </a:r>
            <a:r>
              <a:rPr lang="lt-LT" altLang="lt-LT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(SU BILIETAIS IR BE BILIETŲ) </a:t>
            </a:r>
            <a:r>
              <a:rPr lang="lt-LT" altLang="lt-LT" sz="2400" b="1" dirty="0">
                <a:solidFill>
                  <a:srgbClr val="5B9BD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SKAIČIAUS SANTYKIS </a:t>
            </a:r>
            <a:r>
              <a:rPr lang="lt-LT" altLang="lt-LT" sz="1800" dirty="0">
                <a:solidFill>
                  <a:srgbClr val="5B9BD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(proc.)</a:t>
            </a:r>
            <a:br>
              <a:rPr lang="lt-LT" altLang="lt-LT" sz="1800" dirty="0">
                <a:solidFill>
                  <a:srgbClr val="5B9BD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1800" dirty="0">
                <a:solidFill>
                  <a:srgbClr val="5B9BD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2018 m.</a:t>
            </a:r>
            <a:endParaRPr lang="lt-LT" dirty="0"/>
          </a:p>
        </p:txBody>
      </p:sp>
      <p:graphicFrame>
        <p:nvGraphicFramePr>
          <p:cNvPr id="4" name="Turinio vietos rezervavimo ženklas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60163801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71598558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Kraštotyros muziejus </a:t>
            </a:r>
            <a:b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24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MUZIEJINĖ VEIKLA </a:t>
            </a: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(proc.)</a:t>
            </a:r>
            <a:b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2014-2018 m.</a:t>
            </a:r>
            <a:endParaRPr lang="lt-LT" sz="1800" dirty="0">
              <a:solidFill>
                <a:schemeClr val="accent1">
                  <a:lumMod val="50000"/>
                </a:schemeClr>
              </a:solidFill>
            </a:endParaRPr>
          </a:p>
        </p:txBody>
      </p:sp>
      <p:graphicFrame>
        <p:nvGraphicFramePr>
          <p:cNvPr id="6" name="Turinio vietos rezervavimo ženklas 5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661373003"/>
              </p:ext>
            </p:extLst>
          </p:nvPr>
        </p:nvGraphicFramePr>
        <p:xfrm>
          <a:off x="838200" y="1825625"/>
          <a:ext cx="534333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9" name="Turinio vietos rezervavimo ženklas 8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3193679760"/>
              </p:ext>
            </p:extLst>
          </p:nvPr>
        </p:nvGraphicFramePr>
        <p:xfrm>
          <a:off x="6181530" y="1825625"/>
          <a:ext cx="586429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6479991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Kraštotyros muziejus </a:t>
            </a:r>
            <a:b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24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MUZIEJINĖ VEIKLA </a:t>
            </a: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(proc.)</a:t>
            </a:r>
            <a:b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2014-201</a:t>
            </a:r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m.</a:t>
            </a:r>
            <a:endParaRPr lang="lt-LT" sz="1800" dirty="0">
              <a:solidFill>
                <a:schemeClr val="accent1">
                  <a:lumMod val="50000"/>
                </a:schemeClr>
              </a:solidFill>
            </a:endParaRPr>
          </a:p>
        </p:txBody>
      </p:sp>
      <p:graphicFrame>
        <p:nvGraphicFramePr>
          <p:cNvPr id="6" name="Turinio vietos rezervavimo ženklas 5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3305461454"/>
              </p:ext>
            </p:extLst>
          </p:nvPr>
        </p:nvGraphicFramePr>
        <p:xfrm>
          <a:off x="838200" y="1825625"/>
          <a:ext cx="4228322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0" name="Turinio vietos rezervavimo ženklas 9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2482502213"/>
              </p:ext>
            </p:extLst>
          </p:nvPr>
        </p:nvGraphicFramePr>
        <p:xfrm>
          <a:off x="5066522" y="1825625"/>
          <a:ext cx="6746033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4125975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„Office“ 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„Office“ 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„Office“ 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0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5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5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6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7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8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9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16564</TotalTime>
  <Words>34</Words>
  <Application>Microsoft Office PowerPoint</Application>
  <PresentationFormat>Plačiaekranė</PresentationFormat>
  <Paragraphs>16</Paragraphs>
  <Slides>14</Slides>
  <Notes>0</Notes>
  <HiddenSlides>0</HiddenSlides>
  <MMClips>0</MMClips>
  <ScaleCrop>false</ScaleCrop>
  <HeadingPairs>
    <vt:vector size="6" baseType="variant">
      <vt:variant>
        <vt:lpstr>Naudojami šriftai</vt:lpstr>
      </vt:variant>
      <vt:variant>
        <vt:i4>4</vt:i4>
      </vt:variant>
      <vt:variant>
        <vt:lpstr>Tema</vt:lpstr>
      </vt:variant>
      <vt:variant>
        <vt:i4>1</vt:i4>
      </vt:variant>
      <vt:variant>
        <vt:lpstr>Skaidrių pavadinimai</vt:lpstr>
      </vt:variant>
      <vt:variant>
        <vt:i4>14</vt:i4>
      </vt:variant>
    </vt:vector>
  </HeadingPairs>
  <TitlesOfParts>
    <vt:vector size="19" baseType="lpstr">
      <vt:lpstr>Arial</vt:lpstr>
      <vt:lpstr>Calibri</vt:lpstr>
      <vt:lpstr>Calibri Light</vt:lpstr>
      <vt:lpstr>Wingdings</vt:lpstr>
      <vt:lpstr>„Office“ tema</vt:lpstr>
      <vt:lpstr>2018 M. PANEVĖŽIO KRAŠTOTYROS MUZIEJAUS VEIKLA</vt:lpstr>
      <vt:lpstr>Kraštotyros muziejus  VEIKLOS REZULTATŲ POKYTIS  2014-2018 m.</vt:lpstr>
      <vt:lpstr>Kraštotyros muziejus  SEZONIŠKUMO ĮTAKA VEIKLAI 2018 m. I-IV ketv.</vt:lpstr>
      <vt:lpstr>Kraštotyros muziejus  VEIKLOS REZULTATŲ POKYTIS (proc.)  2017-2018 m. </vt:lpstr>
      <vt:lpstr>Kraštotyros muziejus  MUZIEJAUS LANKYTOJŲ (SU BILIETAIS IR BE BILIETŲ) SKAIČIAUS SANTYKIS (proc.)  2018 m.</vt:lpstr>
      <vt:lpstr>Kraštotyros muziejus  EDUKACINIŲ PROGRAMŲ POREIKIO POKYTIS  2018 m.</vt:lpstr>
      <vt:lpstr>Kraštotyros muziejus  EDUKACINIŲ PROGRAMŲ LANKYTOJŲ (SU BILIETAIS IR BE BILIETŲ) SKAIČIAUS SANTYKIS (proc.) 2018 m.</vt:lpstr>
      <vt:lpstr>Kraštotyros muziejus  MUZIEJINĖ VEIKLA (proc.) 2014-2018 m.</vt:lpstr>
      <vt:lpstr>Kraštotyros muziejus  MUZIEJINĖ VEIKLA (proc.) 2014-2018 m.</vt:lpstr>
      <vt:lpstr>Kraštotyros muziejus  MUZIEJAUS VEIKLA PAGAL SRITIS (proc.)  2018 m.</vt:lpstr>
      <vt:lpstr>Kraštotyros muziejus  UŽDIRBTOS LĖŠOS PAGAL VEIKLOS SRITIS (proc.)  2018 m.</vt:lpstr>
      <vt:lpstr>Kraštotyros muziejus  MUZIEJAUS RENGINIŲ LANKYTOJAI PAGAL VEIKLOS SRITIS (proc.) 2018 m.</vt:lpstr>
      <vt:lpstr>Kraštotyros muziejus  PROJEKTINĖ VEIKLA  2014-2018 m.</vt:lpstr>
      <vt:lpstr>„PowerPoint“ pateiktis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2014 m.  kultūros ir meno įstaigų veiklos   A N A L I Z Ė</dc:title>
  <dc:creator>Danguolė Čepukienė</dc:creator>
  <cp:lastModifiedBy>Daiva Breivienė</cp:lastModifiedBy>
  <cp:revision>706</cp:revision>
  <cp:lastPrinted>2019-02-05T09:19:04Z</cp:lastPrinted>
  <dcterms:created xsi:type="dcterms:W3CDTF">2015-01-27T06:14:45Z</dcterms:created>
  <dcterms:modified xsi:type="dcterms:W3CDTF">2019-02-06T13:57:57Z</dcterms:modified>
</cp:coreProperties>
</file>