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9" r:id="rId2"/>
    <p:sldId id="281" r:id="rId3"/>
    <p:sldId id="280" r:id="rId4"/>
    <p:sldId id="282" r:id="rId5"/>
    <p:sldId id="283" r:id="rId6"/>
    <p:sldId id="284" r:id="rId7"/>
    <p:sldId id="296" r:id="rId8"/>
    <p:sldId id="295" r:id="rId9"/>
    <p:sldId id="294" r:id="rId10"/>
    <p:sldId id="287" r:id="rId11"/>
    <p:sldId id="297" r:id="rId12"/>
    <p:sldId id="288" r:id="rId13"/>
    <p:sldId id="291" r:id="rId14"/>
    <p:sldId id="298" r:id="rId15"/>
  </p:sldIdLst>
  <p:sldSz cx="12192000" cy="6858000"/>
  <p:notesSz cx="7010400" cy="9296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umatytoji sekcija" id="{598C4E47-5946-46DB-B003-F0F983D0FBBE}">
          <p14:sldIdLst>
            <p14:sldId id="279"/>
            <p14:sldId id="281"/>
            <p14:sldId id="280"/>
            <p14:sldId id="282"/>
            <p14:sldId id="283"/>
            <p14:sldId id="284"/>
            <p14:sldId id="296"/>
            <p14:sldId id="295"/>
            <p14:sldId id="294"/>
            <p14:sldId id="287"/>
            <p14:sldId id="297"/>
            <p14:sldId id="288"/>
            <p14:sldId id="291"/>
            <p14:sldId id="2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71CD"/>
    <a:srgbClr val="4BB2FF"/>
    <a:srgbClr val="A20000"/>
    <a:srgbClr val="7A0000"/>
    <a:srgbClr val="9966FF"/>
    <a:srgbClr val="6656C6"/>
    <a:srgbClr val="9575F1"/>
    <a:srgbClr val="CC9900"/>
    <a:srgbClr val="FFCC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Danguole2\Desktop\1_%20VEIKLOS%20ATASKAITOS\2014_&#302;staig&#371;%20veiklos%20ataskaitos\2_KM_2014.xls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018_Projektin&#279;%20veikla_2019-02-05.xls" TargetMode="External"/><Relationship Id="rId1" Type="http://schemas.openxmlformats.org/officeDocument/2006/relationships/themeOverride" Target="../theme/themeOverride15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Danguole2\Desktop\1_%20VEIKLOS%20ATASKAITOS\2018\2_KM_2018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_KM_2018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3054509490661495E-2"/>
          <c:y val="3.2105067452815661E-2"/>
          <c:w val="0.89747175624786035"/>
          <c:h val="0.78018002738468017"/>
        </c:manualLayout>
      </c:layout>
      <c:lineChart>
        <c:grouping val="standard"/>
        <c:varyColors val="0"/>
        <c:ser>
          <c:idx val="0"/>
          <c:order val="0"/>
          <c:tx>
            <c:strRef>
              <c:f>KM_2018!$H$19</c:f>
              <c:strCache>
                <c:ptCount val="1"/>
                <c:pt idx="0">
                  <c:v>Renginių skaičius</c:v>
                </c:pt>
              </c:strCache>
            </c:strRef>
          </c:tx>
          <c:spPr>
            <a:ln w="3810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KM_2018!$I$18:$M$18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KM_2018!$I$19:$M$19</c:f>
              <c:numCache>
                <c:formatCode>General</c:formatCode>
                <c:ptCount val="5"/>
                <c:pt idx="0">
                  <c:v>494</c:v>
                </c:pt>
                <c:pt idx="1">
                  <c:v>562</c:v>
                </c:pt>
                <c:pt idx="2">
                  <c:v>595</c:v>
                </c:pt>
                <c:pt idx="3">
                  <c:v>629</c:v>
                </c:pt>
                <c:pt idx="4">
                  <c:v>610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KM_2018!$H$20</c:f>
              <c:strCache>
                <c:ptCount val="1"/>
                <c:pt idx="0">
                  <c:v>Pajamos Eur</c:v>
                </c:pt>
              </c:strCache>
            </c:strRef>
          </c:tx>
          <c:spPr>
            <a:ln w="3810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KM_2018!$I$18:$M$18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KM_2018!$I$20:$M$20</c:f>
              <c:numCache>
                <c:formatCode>0.0</c:formatCode>
                <c:ptCount val="5"/>
                <c:pt idx="0">
                  <c:v>8794.6014828544958</c:v>
                </c:pt>
                <c:pt idx="1">
                  <c:v>9911</c:v>
                </c:pt>
                <c:pt idx="2">
                  <c:v>15137</c:v>
                </c:pt>
                <c:pt idx="3">
                  <c:v>13221</c:v>
                </c:pt>
                <c:pt idx="4" formatCode="0">
                  <c:v>16742.5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KM_2018!$H$21</c:f>
              <c:strCache>
                <c:ptCount val="1"/>
                <c:pt idx="0">
                  <c:v>Renginių lankytojų skaičius</c:v>
                </c:pt>
              </c:strCache>
            </c:strRef>
          </c:tx>
          <c:spPr>
            <a:ln w="381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KM_2018!$I$18:$M$18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KM_2018!$I$21:$M$21</c:f>
              <c:numCache>
                <c:formatCode>General</c:formatCode>
                <c:ptCount val="5"/>
                <c:pt idx="0">
                  <c:v>21076</c:v>
                </c:pt>
                <c:pt idx="1">
                  <c:v>22749</c:v>
                </c:pt>
                <c:pt idx="2">
                  <c:v>23362</c:v>
                </c:pt>
                <c:pt idx="3">
                  <c:v>26605</c:v>
                </c:pt>
                <c:pt idx="4">
                  <c:v>22426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556432"/>
        <c:axId val="1101556976"/>
      </c:lineChart>
      <c:catAx>
        <c:axId val="110155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6976"/>
        <c:crosses val="autoZero"/>
        <c:auto val="1"/>
        <c:lblAlgn val="ctr"/>
        <c:lblOffset val="100"/>
        <c:noMultiLvlLbl val="0"/>
      </c:catAx>
      <c:valAx>
        <c:axId val="1101556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6432"/>
        <c:crosses val="autoZero"/>
        <c:crossBetween val="between"/>
      </c:valAx>
      <c:spPr>
        <a:pattFill prst="pct6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7.2383316215907795E-2"/>
          <c:y val="0.91559584661085858"/>
          <c:w val="0.8938807105633535"/>
          <c:h val="6.6892298414878371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pattFill prst="pct5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0536247959768913E-2"/>
          <c:y val="3.2404285762218425E-2"/>
          <c:w val="0.9213288758000443"/>
          <c:h val="0.6077245665586080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DARBINĖ!$G$30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3.0967829537744801E-3"/>
                  <c:y val="-7.919403181274357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7651757707085039E-3"/>
                  <c:y val="5.045344673293593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1937141428154196E-3"/>
                  <c:y val="-8.046950156480605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8825878853543899E-3"/>
                  <c:y val="-2.2096651650596014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0968471900988674E-3"/>
                  <c:y val="-6.0005732693632089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DARBINĖ!$B$31:$B$34</c:f>
              <c:strCache>
                <c:ptCount val="4"/>
                <c:pt idx="0">
                  <c:v>Istorinės ekspedicijos, išvykos</c:v>
                </c:pt>
                <c:pt idx="1">
                  <c:v>Etnografinės ekspedicijos</c:v>
                </c:pt>
                <c:pt idx="2">
                  <c:v>Archeologiniai  žvalgomieji tyrimai</c:v>
                </c:pt>
                <c:pt idx="3">
                  <c:v>Konsultacijos</c:v>
                </c:pt>
              </c:strCache>
            </c:strRef>
          </c:cat>
          <c:val>
            <c:numRef>
              <c:f>DARBINĖ!$G$31:$G$34</c:f>
              <c:numCache>
                <c:formatCode>General</c:formatCode>
                <c:ptCount val="4"/>
                <c:pt idx="0">
                  <c:v>40</c:v>
                </c:pt>
                <c:pt idx="1">
                  <c:v>38</c:v>
                </c:pt>
                <c:pt idx="2">
                  <c:v>3</c:v>
                </c:pt>
                <c:pt idx="3">
                  <c:v>316</c:v>
                </c:pt>
              </c:numCache>
            </c:numRef>
          </c:val>
        </c:ser>
        <c:ser>
          <c:idx val="1"/>
          <c:order val="1"/>
          <c:tx>
            <c:strRef>
              <c:f>DARBINĖ!$H$30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A20000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627134495191436E-2"/>
                  <c:y val="7.089773306509399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64776365606275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2904970965899513E-3"/>
                  <c:y val="-7.338202640199512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0967829537744628E-3"/>
                  <c:y val="7.0897733065091329E-4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1936943801976212E-3"/>
                  <c:y val="6.54615555108836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DARBINĖ!$B$31:$B$34</c:f>
              <c:strCache>
                <c:ptCount val="4"/>
                <c:pt idx="0">
                  <c:v>Istorinės ekspedicijos, išvykos</c:v>
                </c:pt>
                <c:pt idx="1">
                  <c:v>Etnografinės ekspedicijos</c:v>
                </c:pt>
                <c:pt idx="2">
                  <c:v>Archeologiniai  žvalgomieji tyrimai</c:v>
                </c:pt>
                <c:pt idx="3">
                  <c:v>Konsultacijos</c:v>
                </c:pt>
              </c:strCache>
            </c:strRef>
          </c:cat>
          <c:val>
            <c:numRef>
              <c:f>DARBINĖ!$H$31:$H$34</c:f>
              <c:numCache>
                <c:formatCode>General</c:formatCode>
                <c:ptCount val="4"/>
                <c:pt idx="0">
                  <c:v>21</c:v>
                </c:pt>
                <c:pt idx="1">
                  <c:v>20</c:v>
                </c:pt>
                <c:pt idx="2">
                  <c:v>4</c:v>
                </c:pt>
                <c:pt idx="3">
                  <c:v>302</c:v>
                </c:pt>
              </c:numCache>
            </c:numRef>
          </c:val>
        </c:ser>
        <c:ser>
          <c:idx val="2"/>
          <c:order val="2"/>
          <c:tx>
            <c:strRef>
              <c:f>DARBINĖ!$I$30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8619587244829663E-3"/>
                  <c:y val="2.126702177583079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509722380545723E-2"/>
                  <c:y val="2.126702177583079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7446948451037811E-3"/>
                  <c:y val="-8.012018372279975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6839281693404111E-4"/>
                  <c:y val="1.4177248469321123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0968471900987538E-3"/>
                  <c:y val="1.309231110217660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DARBINĖ!$B$31:$B$34</c:f>
              <c:strCache>
                <c:ptCount val="4"/>
                <c:pt idx="0">
                  <c:v>Istorinės ekspedicijos, išvykos</c:v>
                </c:pt>
                <c:pt idx="1">
                  <c:v>Etnografinės ekspedicijos</c:v>
                </c:pt>
                <c:pt idx="2">
                  <c:v>Archeologiniai  žvalgomieji tyrimai</c:v>
                </c:pt>
                <c:pt idx="3">
                  <c:v>Konsultacijos</c:v>
                </c:pt>
              </c:strCache>
            </c:strRef>
          </c:cat>
          <c:val>
            <c:numRef>
              <c:f>DARBINĖ!$I$31:$I$34</c:f>
              <c:numCache>
                <c:formatCode>General</c:formatCode>
                <c:ptCount val="4"/>
                <c:pt idx="0">
                  <c:v>14</c:v>
                </c:pt>
                <c:pt idx="1">
                  <c:v>12</c:v>
                </c:pt>
                <c:pt idx="2">
                  <c:v>5</c:v>
                </c:pt>
                <c:pt idx="3">
                  <c:v>343</c:v>
                </c:pt>
              </c:numCache>
            </c:numRef>
          </c:val>
        </c:ser>
        <c:ser>
          <c:idx val="3"/>
          <c:order val="3"/>
          <c:tx>
            <c:strRef>
              <c:f>DARBINĖ!$J$30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7C71C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8619587244829316E-3"/>
                  <c:y val="7.089773306509399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0627134495191471E-2"/>
                  <c:y val="-5.837284991421029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0763020281697413E-3"/>
                  <c:y val="-8.046950156480605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1937141428154889E-3"/>
                  <c:y val="7.0897733065092663E-4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0968471900988674E-3"/>
                  <c:y val="1.309231110217672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DARBINĖ!$B$31:$B$34</c:f>
              <c:strCache>
                <c:ptCount val="4"/>
                <c:pt idx="0">
                  <c:v>Istorinės ekspedicijos, išvykos</c:v>
                </c:pt>
                <c:pt idx="1">
                  <c:v>Etnografinės ekspedicijos</c:v>
                </c:pt>
                <c:pt idx="2">
                  <c:v>Archeologiniai  žvalgomieji tyrimai</c:v>
                </c:pt>
                <c:pt idx="3">
                  <c:v>Konsultacijos</c:v>
                </c:pt>
              </c:strCache>
            </c:strRef>
          </c:cat>
          <c:val>
            <c:numRef>
              <c:f>DARBINĖ!$J$31:$J$34</c:f>
              <c:numCache>
                <c:formatCode>General</c:formatCode>
                <c:ptCount val="4"/>
                <c:pt idx="0">
                  <c:v>41</c:v>
                </c:pt>
                <c:pt idx="1">
                  <c:v>4</c:v>
                </c:pt>
                <c:pt idx="2">
                  <c:v>3</c:v>
                </c:pt>
                <c:pt idx="3">
                  <c:v>410</c:v>
                </c:pt>
              </c:numCache>
            </c:numRef>
          </c:val>
        </c:ser>
        <c:ser>
          <c:idx val="4"/>
          <c:order val="4"/>
          <c:tx>
            <c:strRef>
              <c:f>DARBINĖ!$K$30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4BB2FF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06070308283401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5303515414170078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93584926133621E-3"/>
                  <c:y val="-1.098305854429143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5060703082834016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DARBINĖ!$B$31:$B$34</c:f>
              <c:strCache>
                <c:ptCount val="4"/>
                <c:pt idx="0">
                  <c:v>Istorinės ekspedicijos, išvykos</c:v>
                </c:pt>
                <c:pt idx="1">
                  <c:v>Etnografinės ekspedicijos</c:v>
                </c:pt>
                <c:pt idx="2">
                  <c:v>Archeologiniai  žvalgomieji tyrimai</c:v>
                </c:pt>
                <c:pt idx="3">
                  <c:v>Konsultacijos</c:v>
                </c:pt>
              </c:strCache>
            </c:strRef>
          </c:cat>
          <c:val>
            <c:numRef>
              <c:f>DARBINĖ!$K$31:$K$34</c:f>
              <c:numCache>
                <c:formatCode>General</c:formatCode>
                <c:ptCount val="4"/>
                <c:pt idx="0">
                  <c:v>29</c:v>
                </c:pt>
                <c:pt idx="1">
                  <c:v>7</c:v>
                </c:pt>
                <c:pt idx="2">
                  <c:v>1</c:v>
                </c:pt>
                <c:pt idx="3">
                  <c:v>355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1560240"/>
        <c:axId val="1101562416"/>
        <c:axId val="0"/>
      </c:bar3DChart>
      <c:catAx>
        <c:axId val="110156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2416"/>
        <c:crosses val="autoZero"/>
        <c:auto val="1"/>
        <c:lblAlgn val="ctr"/>
        <c:lblOffset val="100"/>
        <c:noMultiLvlLbl val="0"/>
      </c:catAx>
      <c:valAx>
        <c:axId val="1101562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0240"/>
        <c:crosses val="autoZero"/>
        <c:crossBetween val="between"/>
        <c:majorUnit val="100"/>
      </c:valAx>
      <c:spPr>
        <a:pattFill prst="pct7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0.23137993898154335"/>
          <c:y val="0.82311716534086754"/>
          <c:w val="0.57874441053823289"/>
          <c:h val="0.1117557579972970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8372849914210295E-2"/>
          <c:w val="1"/>
          <c:h val="0.75070104873489485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4BB2FF"/>
              </a:solidFill>
              <a:ln w="25400">
                <a:solidFill>
                  <a:srgbClr val="4BB2FF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rgbClr val="ED7D31">
                    <a:lumMod val="75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70AD47">
                  <a:lumMod val="75000"/>
                </a:srgbClr>
              </a:solidFill>
              <a:ln w="25400">
                <a:solidFill>
                  <a:srgbClr val="70AD47">
                    <a:lumMod val="75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rgbClr val="7C71CD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rgbClr val="5B9BD5">
                    <a:lumMod val="75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rgbClr val="ED7D31">
                    <a:lumMod val="60000"/>
                    <a:lumOff val="4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rgbClr val="4472C4">
                    <a:lumMod val="5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darbinis!$C$87:$C$93</c:f>
              <c:strCache>
                <c:ptCount val="7"/>
                <c:pt idx="0">
                  <c:v>Ekspozicijos</c:v>
                </c:pt>
                <c:pt idx="1">
                  <c:v>Parodos</c:v>
                </c:pt>
                <c:pt idx="2">
                  <c:v>Edukacinės programos, pamokos</c:v>
                </c:pt>
                <c:pt idx="3">
                  <c:v>Renginiai muziejaus patalpose</c:v>
                </c:pt>
                <c:pt idx="4">
                  <c:v>Renginiai lauke</c:v>
                </c:pt>
                <c:pt idx="5">
                  <c:v>Renginiai ne muziejaus patalpose</c:v>
                </c:pt>
                <c:pt idx="6">
                  <c:v>Bendruomenės užimtumas</c:v>
                </c:pt>
              </c:strCache>
            </c:strRef>
          </c:cat>
          <c:val>
            <c:numRef>
              <c:f>darbinis!$D$87:$D$93</c:f>
              <c:numCache>
                <c:formatCode>0.0</c:formatCode>
                <c:ptCount val="7"/>
                <c:pt idx="0">
                  <c:v>0.65573770491803274</c:v>
                </c:pt>
                <c:pt idx="1">
                  <c:v>2.1311475409836067</c:v>
                </c:pt>
                <c:pt idx="2">
                  <c:v>64.590163934426229</c:v>
                </c:pt>
                <c:pt idx="3">
                  <c:v>2.9508196721311477</c:v>
                </c:pt>
                <c:pt idx="4">
                  <c:v>1.3114754098360655</c:v>
                </c:pt>
                <c:pt idx="5">
                  <c:v>9.1803278688524586</c:v>
                </c:pt>
                <c:pt idx="6">
                  <c:v>19.180327868852459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1646981627296591E-2"/>
          <c:y val="0.82004523666053997"/>
          <c:w val="0.8911504811898513"/>
          <c:h val="0.1521771004688672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pattFill prst="pct70">
      <a:fgClr>
        <a:srgbClr val="5B9BD5">
          <a:lumMod val="20000"/>
          <a:lumOff val="80000"/>
        </a:srgbClr>
      </a:fgClr>
      <a:bgClr>
        <a:sysClr val="window" lastClr="FFFFFF"/>
      </a:bgClr>
    </a:patt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327784787992774E-2"/>
          <c:y val="5.8925795195140837E-2"/>
          <c:w val="0.85995396185229123"/>
          <c:h val="0.7734737180840899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rgbClr val="00B0F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70AD47">
                  <a:lumMod val="75000"/>
                </a:srgbClr>
              </a:solidFill>
              <a:ln w="25400">
                <a:solidFill>
                  <a:srgbClr val="70AD47">
                    <a:lumMod val="75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darbinis!$C$111:$C$113</c:f>
              <c:strCache>
                <c:ptCount val="3"/>
                <c:pt idx="0">
                  <c:v>Ekspozicijos</c:v>
                </c:pt>
                <c:pt idx="1">
                  <c:v>Edukacinės programos, pamokos</c:v>
                </c:pt>
                <c:pt idx="2">
                  <c:v>Kita veikla</c:v>
                </c:pt>
              </c:strCache>
            </c:strRef>
          </c:cat>
          <c:val>
            <c:numRef>
              <c:f>darbinis!$D$111:$D$113</c:f>
              <c:numCache>
                <c:formatCode>0</c:formatCode>
                <c:ptCount val="3"/>
                <c:pt idx="0">
                  <c:v>13.794236225175451</c:v>
                </c:pt>
                <c:pt idx="1">
                  <c:v>57.088248469463942</c:v>
                </c:pt>
                <c:pt idx="2">
                  <c:v>29.117515305360609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2094545247061508"/>
          <c:y val="0.90854537156157489"/>
          <c:w val="0.84023469892350411"/>
          <c:h val="7.3942773464162059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pattFill prst="pct70">
      <a:fgClr>
        <a:srgbClr val="5B9BD5">
          <a:lumMod val="20000"/>
          <a:lumOff val="80000"/>
        </a:srgbClr>
      </a:fgClr>
      <a:bgClr>
        <a:sysClr val="window" lastClr="FFFFFF"/>
      </a:bgClr>
    </a:patt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591787439613528E-2"/>
          <c:y val="1.8385985426578304E-2"/>
          <c:w val="0.91123188405797106"/>
          <c:h val="0.8111385151016764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95880406253566"/>
          <c:y val="0.88288700528518071"/>
          <c:w val="0.68419823880710562"/>
          <c:h val="9.1239487028899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6672448286621512E-2"/>
          <c:y val="7.3456906353052548E-2"/>
          <c:w val="0.87922498761081436"/>
          <c:h val="0.80625581981592676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rgbClr val="4BB2FF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solidFill>
                  <a:srgbClr val="70AD47">
                    <a:lumMod val="75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25400">
                <a:solidFill>
                  <a:srgbClr val="7C71CD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tx2">
                  <a:lumMod val="75000"/>
                </a:schemeClr>
              </a:solidFill>
              <a:ln w="25400">
                <a:solidFill>
                  <a:srgbClr val="4472C4">
                    <a:lumMod val="5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darbinis!$C$137:$C$140</c:f>
              <c:strCache>
                <c:ptCount val="4"/>
                <c:pt idx="0">
                  <c:v>Ekspozicijos</c:v>
                </c:pt>
                <c:pt idx="1">
                  <c:v>Edukacinės programos, pamokos</c:v>
                </c:pt>
                <c:pt idx="2">
                  <c:v>Renginiai muziejaus patalpose</c:v>
                </c:pt>
                <c:pt idx="3">
                  <c:v>Bendruomenės užimtumas</c:v>
                </c:pt>
              </c:strCache>
            </c:strRef>
          </c:cat>
          <c:val>
            <c:numRef>
              <c:f>darbinis!$D$137:$D$140</c:f>
              <c:numCache>
                <c:formatCode>0</c:formatCode>
                <c:ptCount val="4"/>
                <c:pt idx="0">
                  <c:v>39.284758762151071</c:v>
                </c:pt>
                <c:pt idx="1">
                  <c:v>34.665120841879961</c:v>
                </c:pt>
                <c:pt idx="2">
                  <c:v>12.409703023276554</c:v>
                </c:pt>
                <c:pt idx="3">
                  <c:v>13.640417372692411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pattFill prst="pct70">
      <a:fgClr>
        <a:srgbClr val="5B9BD5">
          <a:lumMod val="20000"/>
          <a:lumOff val="80000"/>
        </a:srgbClr>
      </a:fgClr>
      <a:bgClr>
        <a:sysClr val="window" lastClr="FFFFFF"/>
      </a:bgClr>
    </a:patt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70AD47">
            <a:lumMod val="60000"/>
            <a:lumOff val="40000"/>
          </a:srgbClr>
        </a:solidFill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pattFill prst="pct70">
          <a:fgClr>
            <a:srgbClr val="4472C4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5982350032332917E-2"/>
          <c:y val="3.5972383666816966E-2"/>
          <c:w val="0.95073262581307771"/>
          <c:h val="0.686551814637244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'Sheet1 (2)'!$A$71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8.7062280939831961E-3"/>
                  <c:y val="-9.103800521793934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9493691942670681E-3"/>
                  <c:y val="-5.07877296845084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(2)'!$B$68:$E$68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(2)'!$B$71:$E$71</c:f>
              <c:numCache>
                <c:formatCode>0.00</c:formatCode>
                <c:ptCount val="4"/>
                <c:pt idx="0" formatCode="General">
                  <c:v>10</c:v>
                </c:pt>
                <c:pt idx="1">
                  <c:v>51.17585727525487</c:v>
                </c:pt>
                <c:pt idx="2">
                  <c:v>2.8093141797961074</c:v>
                </c:pt>
                <c:pt idx="3">
                  <c:v>48.366543095458759</c:v>
                </c:pt>
              </c:numCache>
            </c:numRef>
          </c:val>
        </c:ser>
        <c:ser>
          <c:idx val="1"/>
          <c:order val="1"/>
          <c:tx>
            <c:strRef>
              <c:f>'Sheet1 (2)'!$A$72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9.2658255923561191E-3"/>
                  <c:y val="-2.53938648422541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2658255923562041E-3"/>
                  <c:y val="-7.61815945267628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(2)'!$B$68:$E$68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(2)'!$B$72:$E$72</c:f>
              <c:numCache>
                <c:formatCode>0.00</c:formatCode>
                <c:ptCount val="4"/>
                <c:pt idx="0" formatCode="General">
                  <c:v>8</c:v>
                </c:pt>
                <c:pt idx="1">
                  <c:v>30.51</c:v>
                </c:pt>
                <c:pt idx="2" formatCode="General">
                  <c:v>2.6</c:v>
                </c:pt>
                <c:pt idx="3" formatCode="General">
                  <c:v>27.91</c:v>
                </c:pt>
              </c:numCache>
            </c:numRef>
          </c:val>
        </c:ser>
        <c:ser>
          <c:idx val="2"/>
          <c:order val="2"/>
          <c:tx>
            <c:strRef>
              <c:f>'Sheet1 (2)'!$A$73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6.3897763578274758E-3"/>
                  <c:y val="1.388888888888888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2740510189489782E-2"/>
                  <c:y val="-1.0157545936901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(2)'!$B$68:$E$68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(2)'!$B$73:$E$73</c:f>
              <c:numCache>
                <c:formatCode>0</c:formatCode>
                <c:ptCount val="4"/>
                <c:pt idx="0" formatCode="General">
                  <c:v>1</c:v>
                </c:pt>
                <c:pt idx="1">
                  <c:v>35</c:v>
                </c:pt>
                <c:pt idx="2" formatCode="General">
                  <c:v>0</c:v>
                </c:pt>
                <c:pt idx="3" formatCode="General">
                  <c:v>35</c:v>
                </c:pt>
              </c:numCache>
            </c:numRef>
          </c:val>
        </c:ser>
        <c:ser>
          <c:idx val="3"/>
          <c:order val="3"/>
          <c:tx>
            <c:strRef>
              <c:f>'Sheet1 (2)'!$A$74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4.2598509052182787E-3"/>
                  <c:y val="-4.629629629629629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5197018104365575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5762737956614661E-3"/>
                  <c:y val="-5.977155919129938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(2)'!$B$68:$E$68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(2)'!$B$74:$E$74</c:f>
              <c:numCache>
                <c:formatCode>General</c:formatCode>
                <c:ptCount val="4"/>
                <c:pt idx="0">
                  <c:v>4</c:v>
                </c:pt>
                <c:pt idx="1">
                  <c:v>10.76</c:v>
                </c:pt>
                <c:pt idx="2">
                  <c:v>2.86</c:v>
                </c:pt>
                <c:pt idx="3">
                  <c:v>7.9</c:v>
                </c:pt>
              </c:numCache>
            </c:numRef>
          </c:val>
        </c:ser>
        <c:ser>
          <c:idx val="4"/>
          <c:order val="4"/>
          <c:tx>
            <c:strRef>
              <c:f>'Sheet1 (2)'!$A$75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38977635782743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9094781682641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75973933116795E-3"/>
                  <c:y val="-1.0157545936901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1466305956100181E-3"/>
                  <c:y val="-7.61815945267632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(2)'!$B$68:$E$68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(2)'!$B$75:$E$75</c:f>
              <c:numCache>
                <c:formatCode>General</c:formatCode>
                <c:ptCount val="4"/>
                <c:pt idx="0">
                  <c:v>5</c:v>
                </c:pt>
                <c:pt idx="1">
                  <c:v>12.17</c:v>
                </c:pt>
                <c:pt idx="2">
                  <c:v>4</c:v>
                </c:pt>
                <c:pt idx="3">
                  <c:v>8.17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1564592"/>
        <c:axId val="1101565680"/>
        <c:axId val="0"/>
      </c:bar3DChart>
      <c:catAx>
        <c:axId val="110156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5680"/>
        <c:crosses val="autoZero"/>
        <c:auto val="1"/>
        <c:lblAlgn val="ctr"/>
        <c:lblOffset val="100"/>
        <c:noMultiLvlLbl val="0"/>
      </c:catAx>
      <c:valAx>
        <c:axId val="110156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45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3009928106812735"/>
          <c:y val="0.89189164344392469"/>
          <c:w val="0.50927355547947806"/>
          <c:h val="7.5311453836865438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KM_2018!$O$158</c:f>
              <c:strCache>
                <c:ptCount val="1"/>
                <c:pt idx="0">
                  <c:v>Renginių skaičius</c:v>
                </c:pt>
              </c:strCache>
            </c:strRef>
          </c:tx>
          <c:spPr>
            <a:ln w="3810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3.0442890442890443E-2"/>
                  <c:y val="-3.005796150481189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KM_2018!$P$157:$S$157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KM_2018!$P$158:$S$158</c:f>
              <c:numCache>
                <c:formatCode>General</c:formatCode>
                <c:ptCount val="4"/>
                <c:pt idx="0">
                  <c:v>216</c:v>
                </c:pt>
                <c:pt idx="1">
                  <c:v>127</c:v>
                </c:pt>
                <c:pt idx="2">
                  <c:v>75</c:v>
                </c:pt>
                <c:pt idx="3">
                  <c:v>197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KM_2018!$O$159</c:f>
              <c:strCache>
                <c:ptCount val="1"/>
                <c:pt idx="0">
                  <c:v>Pajamos Eur</c:v>
                </c:pt>
              </c:strCache>
            </c:strRef>
          </c:tx>
          <c:spPr>
            <a:ln w="3810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2.8007246376811595E-2"/>
                  <c:y val="3.19738434476934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KM_2018!$P$157:$S$157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KM_2018!$P$159:$S$159</c:f>
              <c:numCache>
                <c:formatCode>General</c:formatCode>
                <c:ptCount val="4"/>
                <c:pt idx="0">
                  <c:v>3392.5</c:v>
                </c:pt>
                <c:pt idx="1">
                  <c:v>2017</c:v>
                </c:pt>
                <c:pt idx="2">
                  <c:v>1873</c:v>
                </c:pt>
                <c:pt idx="3">
                  <c:v>9460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KM_2018!$O$160</c:f>
              <c:strCache>
                <c:ptCount val="1"/>
                <c:pt idx="0">
                  <c:v>Renginių lankytojų skaičius</c:v>
                </c:pt>
              </c:strCache>
            </c:strRef>
          </c:tx>
          <c:spPr>
            <a:ln w="381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KM_2018!$P$157:$S$157</c:f>
              <c:strCache>
                <c:ptCount val="4"/>
                <c:pt idx="0">
                  <c:v>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KM_2018!$P$160:$S$160</c:f>
              <c:numCache>
                <c:formatCode>General</c:formatCode>
                <c:ptCount val="4"/>
                <c:pt idx="0">
                  <c:v>8498</c:v>
                </c:pt>
                <c:pt idx="1">
                  <c:v>5170</c:v>
                </c:pt>
                <c:pt idx="2">
                  <c:v>2243</c:v>
                </c:pt>
                <c:pt idx="3">
                  <c:v>6515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555344"/>
        <c:axId val="1101565136"/>
      </c:lineChart>
      <c:catAx>
        <c:axId val="110155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5136"/>
        <c:crosses val="autoZero"/>
        <c:auto val="1"/>
        <c:lblAlgn val="ctr"/>
        <c:lblOffset val="100"/>
        <c:noMultiLvlLbl val="0"/>
      </c:catAx>
      <c:valAx>
        <c:axId val="1101565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5344"/>
        <c:crosses val="autoZero"/>
        <c:crossBetween val="between"/>
      </c:valAx>
      <c:spPr>
        <a:pattFill prst="pct6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4.8171003081136601E-2"/>
          <c:y val="0.91978513275686702"/>
          <c:w val="0.9374744189584997"/>
          <c:h val="6.2703012268869943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70AD47">
                <a:lumMod val="60000"/>
                <a:lumOff val="40000"/>
              </a:srgbClr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FFC000">
                  <a:lumMod val="60000"/>
                  <a:lumOff val="40000"/>
                </a:srgbClr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0.12681159420289859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KM_2018!$O$24:$O$26</c:f>
              <c:strCache>
                <c:ptCount val="3"/>
                <c:pt idx="0">
                  <c:v>Renginių skaičius</c:v>
                </c:pt>
                <c:pt idx="1">
                  <c:v>Pajamos</c:v>
                </c:pt>
                <c:pt idx="2">
                  <c:v>Renginių lankytojų skaičius</c:v>
                </c:pt>
              </c:strCache>
            </c:strRef>
          </c:cat>
          <c:val>
            <c:numRef>
              <c:f>KM_2018!$P$24:$P$26</c:f>
              <c:numCache>
                <c:formatCode>0</c:formatCode>
                <c:ptCount val="3"/>
                <c:pt idx="0">
                  <c:v>-3.020667726550073</c:v>
                </c:pt>
                <c:pt idx="1">
                  <c:v>26.635655396717354</c:v>
                </c:pt>
                <c:pt idx="2">
                  <c:v>-15.707573764330022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1567312"/>
        <c:axId val="1101552624"/>
      </c:barChart>
      <c:catAx>
        <c:axId val="11015673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2624"/>
        <c:crosses val="autoZero"/>
        <c:auto val="1"/>
        <c:lblAlgn val="ctr"/>
        <c:lblOffset val="100"/>
        <c:noMultiLvlLbl val="0"/>
      </c:catAx>
      <c:valAx>
        <c:axId val="1101552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7312"/>
        <c:crosses val="autoZero"/>
        <c:crossBetween val="between"/>
      </c:valAx>
      <c:spPr>
        <a:pattFill prst="pct7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6364806251070466E-2"/>
          <c:y val="6.1684460260972719E-2"/>
          <c:w val="0.91776805677068141"/>
          <c:h val="0.737480501770019"/>
        </c:manualLayout>
      </c:layout>
      <c:lineChart>
        <c:grouping val="standard"/>
        <c:varyColors val="0"/>
        <c:ser>
          <c:idx val="0"/>
          <c:order val="0"/>
          <c:tx>
            <c:strRef>
              <c:f>KM_2018!$H$42</c:f>
              <c:strCache>
                <c:ptCount val="1"/>
                <c:pt idx="0">
                  <c:v>Lankytojų skaičius su bilietais</c:v>
                </c:pt>
              </c:strCache>
            </c:strRef>
          </c:tx>
          <c:spPr>
            <a:ln w="381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2"/>
              <c:spPr>
                <a:noFill/>
                <a:ln w="25400">
                  <a:noFill/>
                </a:ln>
              </c:spPr>
              <c:txPr>
                <a:bodyPr anchor="t" anchorCtr="0"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1089999619612856E-2"/>
                  <c:y val="-3.6504863561506826E-2"/>
                </c:manualLayout>
              </c:layout>
              <c:spPr>
                <a:noFill/>
                <a:ln w="25400">
                  <a:noFill/>
                </a:ln>
              </c:spPr>
              <c:txPr>
                <a:bodyPr anchor="t" anchorCtr="0"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anchor="t" anchorCtr="0"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t" anchorCtr="0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KM_2018!$I$41:$M$41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KM_2018!$I$42:$M$42</c:f>
              <c:numCache>
                <c:formatCode>0</c:formatCode>
                <c:ptCount val="5"/>
                <c:pt idx="0">
                  <c:v>44</c:v>
                </c:pt>
                <c:pt idx="1">
                  <c:v>47</c:v>
                </c:pt>
                <c:pt idx="2">
                  <c:v>48.647376080815</c:v>
                </c:pt>
                <c:pt idx="3" formatCode="0.0">
                  <c:v>50.422852847209171</c:v>
                </c:pt>
                <c:pt idx="4" formatCode="0.0">
                  <c:v>48.854008739855523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KM_2018!$H$43</c:f>
              <c:strCache>
                <c:ptCount val="1"/>
                <c:pt idx="0">
                  <c:v>Lankytojų skaičius be bilietų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853912282703794E-2"/>
                  <c:y val="-3.515493395364828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988227015101382E-2"/>
                  <c:y val="2.7748936074375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KM_2018!$I$41:$M$41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KM_2018!$I$43:$M$43</c:f>
              <c:numCache>
                <c:formatCode>0</c:formatCode>
                <c:ptCount val="5"/>
                <c:pt idx="0">
                  <c:v>56</c:v>
                </c:pt>
                <c:pt idx="1">
                  <c:v>53</c:v>
                </c:pt>
                <c:pt idx="2">
                  <c:v>51.352623919185</c:v>
                </c:pt>
                <c:pt idx="3" formatCode="0.0">
                  <c:v>49.577147152790829</c:v>
                </c:pt>
                <c:pt idx="4" formatCode="0.0">
                  <c:v>51.145991260144477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559696"/>
        <c:axId val="1101566768"/>
      </c:lineChart>
      <c:catAx>
        <c:axId val="110155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6768"/>
        <c:crosses val="autoZero"/>
        <c:auto val="1"/>
        <c:lblAlgn val="ctr"/>
        <c:lblOffset val="100"/>
        <c:noMultiLvlLbl val="0"/>
      </c:catAx>
      <c:valAx>
        <c:axId val="110156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9696"/>
        <c:crosses val="autoZero"/>
        <c:crossBetween val="between"/>
      </c:valAx>
      <c:spPr>
        <a:pattFill prst="pct7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342348510783975E-2"/>
          <c:y val="4.2451540192924568E-2"/>
          <c:w val="0.90463349689984407"/>
          <c:h val="0.71207384946883001"/>
        </c:manualLayout>
      </c:layout>
      <c:lineChart>
        <c:grouping val="standard"/>
        <c:varyColors val="0"/>
        <c:ser>
          <c:idx val="0"/>
          <c:order val="0"/>
          <c:tx>
            <c:strRef>
              <c:f>KM_2018!$H$119</c:f>
              <c:strCache>
                <c:ptCount val="1"/>
                <c:pt idx="0">
                  <c:v>Edukacijų, pamokų skaičius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KM_2018!$I$118:$M$118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KM_2018!$I$119:$M$119</c:f>
              <c:numCache>
                <c:formatCode>General</c:formatCode>
                <c:ptCount val="5"/>
                <c:pt idx="0">
                  <c:v>261</c:v>
                </c:pt>
                <c:pt idx="1">
                  <c:v>318</c:v>
                </c:pt>
                <c:pt idx="2">
                  <c:v>388</c:v>
                </c:pt>
                <c:pt idx="3">
                  <c:v>413</c:v>
                </c:pt>
                <c:pt idx="4">
                  <c:v>394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KM_2018!$H$120</c:f>
              <c:strCache>
                <c:ptCount val="1"/>
                <c:pt idx="0">
                  <c:v>Pajamos Eur</c:v>
                </c:pt>
              </c:strCache>
            </c:strRef>
          </c:tx>
          <c:spPr>
            <a:ln w="3810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0452507869506003E-2"/>
                  <c:y val="4.86457421988918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5609950930046791E-2"/>
                  <c:y val="6.1160268404798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0366552119129526E-2"/>
                  <c:y val="6.71642607174102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KM_2018!$I$118:$M$118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KM_2018!$I$120:$M$120</c:f>
              <c:numCache>
                <c:formatCode>0.0</c:formatCode>
                <c:ptCount val="5"/>
                <c:pt idx="0">
                  <c:v>4984.070898980538</c:v>
                </c:pt>
                <c:pt idx="1">
                  <c:v>6239.1</c:v>
                </c:pt>
                <c:pt idx="2" formatCode="0">
                  <c:v>6165</c:v>
                </c:pt>
                <c:pt idx="3">
                  <c:v>8553.5</c:v>
                </c:pt>
                <c:pt idx="4" formatCode="0">
                  <c:v>9558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KM_2018!$H$121</c:f>
              <c:strCache>
                <c:ptCount val="1"/>
                <c:pt idx="0">
                  <c:v>Lankytojų skaičius</c:v>
                </c:pt>
              </c:strCache>
            </c:strRef>
          </c:tx>
          <c:spPr>
            <a:ln w="381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4327950853969343E-2"/>
                  <c:y val="-5.0356694883274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1630434782608741E-2"/>
                  <c:y val="-4.94854686075869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4327950853969343E-2"/>
                  <c:y val="-4.31108776197114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KM_2018!$I$118:$M$118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KM_2018!$I$121:$M$121</c:f>
              <c:numCache>
                <c:formatCode>General</c:formatCode>
                <c:ptCount val="5"/>
                <c:pt idx="0">
                  <c:v>5065</c:v>
                </c:pt>
                <c:pt idx="1">
                  <c:v>6341</c:v>
                </c:pt>
                <c:pt idx="2">
                  <c:v>6852</c:v>
                </c:pt>
                <c:pt idx="3">
                  <c:v>7726</c:v>
                </c:pt>
                <c:pt idx="4">
                  <c:v>7774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557520"/>
        <c:axId val="1101553168"/>
      </c:lineChart>
      <c:catAx>
        <c:axId val="110155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01553168"/>
        <c:crosses val="autoZero"/>
        <c:auto val="1"/>
        <c:lblAlgn val="ctr"/>
        <c:lblOffset val="100"/>
        <c:noMultiLvlLbl val="0"/>
      </c:catAx>
      <c:valAx>
        <c:axId val="1101553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01557520"/>
        <c:crosses val="autoZero"/>
        <c:crossBetween val="between"/>
      </c:valAx>
      <c:spPr>
        <a:pattFill prst="pct7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>
          <a:solidFill>
            <a:sysClr val="window" lastClr="FFFFFF">
              <a:lumMod val="95000"/>
            </a:sysClr>
          </a:solidFill>
        </a:ln>
        <a:effectLst/>
      </c:spPr>
    </c:plotArea>
    <c:legend>
      <c:legendPos val="b"/>
      <c:layout>
        <c:manualLayout>
          <c:xMode val="edge"/>
          <c:yMode val="edge"/>
          <c:x val="5.7246852295636939E-2"/>
          <c:y val="0.91559584661085858"/>
          <c:w val="0.92294590893529627"/>
          <c:h val="6.6892298414878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2857617234587446E-2"/>
          <c:y val="6.1465721040189124E-2"/>
          <c:w val="0.90865595873306126"/>
          <c:h val="0.72443886003611246"/>
        </c:manualLayout>
      </c:layout>
      <c:lineChart>
        <c:grouping val="standard"/>
        <c:varyColors val="0"/>
        <c:ser>
          <c:idx val="0"/>
          <c:order val="0"/>
          <c:tx>
            <c:strRef>
              <c:f>KM_2018!$H$137</c:f>
              <c:strCache>
                <c:ptCount val="1"/>
                <c:pt idx="0">
                  <c:v>Lankytojų skaičius su bilietais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KM_2018!$I$136:$M$136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KM_2018!$I$137:$M$137</c:f>
              <c:numCache>
                <c:formatCode>0</c:formatCode>
                <c:ptCount val="5"/>
                <c:pt idx="0">
                  <c:v>90</c:v>
                </c:pt>
                <c:pt idx="1">
                  <c:v>88</c:v>
                </c:pt>
                <c:pt idx="2">
                  <c:v>79.17396380618797</c:v>
                </c:pt>
                <c:pt idx="3">
                  <c:v>88.04038312192597</c:v>
                </c:pt>
                <c:pt idx="4">
                  <c:v>83.959351685104195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KM_2018!$H$138</c:f>
              <c:strCache>
                <c:ptCount val="1"/>
                <c:pt idx="0">
                  <c:v>Lankytojų skaičius be bilietų</c:v>
                </c:pt>
              </c:strCache>
            </c:strRef>
          </c:tx>
          <c:spPr>
            <a:ln w="381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KM_2018!$I$136:$M$136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KM_2018!$I$138:$M$138</c:f>
              <c:numCache>
                <c:formatCode>0</c:formatCode>
                <c:ptCount val="5"/>
                <c:pt idx="0">
                  <c:v>10</c:v>
                </c:pt>
                <c:pt idx="1">
                  <c:v>12</c:v>
                </c:pt>
                <c:pt idx="2">
                  <c:v>20.826036193812026</c:v>
                </c:pt>
                <c:pt idx="3">
                  <c:v>11.959616878074035</c:v>
                </c:pt>
                <c:pt idx="4">
                  <c:v>16.040648314895808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564048"/>
        <c:axId val="1101561872"/>
      </c:lineChart>
      <c:catAx>
        <c:axId val="110156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1872"/>
        <c:crosses val="autoZero"/>
        <c:auto val="1"/>
        <c:lblAlgn val="ctr"/>
        <c:lblOffset val="100"/>
        <c:noMultiLvlLbl val="0"/>
      </c:catAx>
      <c:valAx>
        <c:axId val="1101561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4048"/>
        <c:crosses val="autoZero"/>
        <c:crossBetween val="between"/>
      </c:valAx>
      <c:spPr>
        <a:pattFill prst="pct7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6.9787743923313925E-2"/>
          <c:y val="0.91559584661085858"/>
          <c:w val="0.90873359580052493"/>
          <c:h val="6.6892298414878371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pattFill prst="pct5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164292882507333"/>
          <c:y val="7.0853426222158206E-2"/>
          <c:w val="0.87512004014204126"/>
          <c:h val="0.635296315753912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DARBINĖ!$G$18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1353144948936333E-3"/>
                  <c:y val="2.9186424957105147E-3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3333333333332829E-3"/>
                  <c:y val="-8.647698843183391E-17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3888888888888788E-2"/>
                  <c:y val="-1.3888888888888931E-2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1111111111111009E-2"/>
                  <c:y val="-4.6296296296296294E-3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666666666666462E-2"/>
                  <c:y val="-1.3888888888888931E-2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General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DARBINĖ!$B$19:$B$20</c:f>
              <c:strCache>
                <c:ptCount val="2"/>
                <c:pt idx="0">
                  <c:v>Konservuota eksponatų</c:v>
                </c:pt>
                <c:pt idx="1">
                  <c:v>Restauruota eksponatų</c:v>
                </c:pt>
              </c:strCache>
            </c:strRef>
          </c:cat>
          <c:val>
            <c:numRef>
              <c:f>DARBINĖ!$G$19:$G$20</c:f>
              <c:numCache>
                <c:formatCode>General</c:formatCode>
                <c:ptCount val="2"/>
                <c:pt idx="0">
                  <c:v>97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DARBINĖ!$H$18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3888888888888888E-2"/>
                  <c:y val="-8.647698843183391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888888888888838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5555555555554534E-3"/>
                  <c:y val="-8.647698843183391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3333333333332309E-3"/>
                  <c:y val="9.433962264150856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111111111110907E-2"/>
                  <c:y val="-8.647698843183391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DARBINĖ!$B$19:$B$20</c:f>
              <c:strCache>
                <c:ptCount val="2"/>
                <c:pt idx="0">
                  <c:v>Konservuota eksponatų</c:v>
                </c:pt>
                <c:pt idx="1">
                  <c:v>Restauruota eksponatų</c:v>
                </c:pt>
              </c:strCache>
            </c:strRef>
          </c:cat>
          <c:val>
            <c:numRef>
              <c:f>DARBINĖ!$H$19:$H$20</c:f>
              <c:numCache>
                <c:formatCode>General</c:formatCode>
                <c:ptCount val="2"/>
                <c:pt idx="0">
                  <c:v>450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DARBINĖ!$I$18</c:f>
              <c:strCache>
                <c:ptCount val="1"/>
                <c:pt idx="0">
                  <c:v>2016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6637564964170241E-2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260769969288727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DARBINĖ!$B$19:$B$20</c:f>
              <c:strCache>
                <c:ptCount val="2"/>
                <c:pt idx="0">
                  <c:v>Konservuota eksponatų</c:v>
                </c:pt>
                <c:pt idx="1">
                  <c:v>Restauruota eksponatų</c:v>
                </c:pt>
              </c:strCache>
            </c:strRef>
          </c:cat>
          <c:val>
            <c:numRef>
              <c:f>DARBINĖ!$I$19:$I$20</c:f>
              <c:numCache>
                <c:formatCode>General</c:formatCode>
                <c:ptCount val="2"/>
                <c:pt idx="0">
                  <c:v>347</c:v>
                </c:pt>
                <c:pt idx="1">
                  <c:v>58</c:v>
                </c:pt>
              </c:numCache>
            </c:numRef>
          </c:val>
        </c:ser>
        <c:ser>
          <c:idx val="3"/>
          <c:order val="3"/>
          <c:tx>
            <c:strRef>
              <c:f>DARBINĖ!$J$18</c:f>
              <c:strCache>
                <c:ptCount val="1"/>
                <c:pt idx="0">
                  <c:v>2017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2.3767949948814691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9014359959051753E-2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DARBINĖ!$B$19:$B$20</c:f>
              <c:strCache>
                <c:ptCount val="2"/>
                <c:pt idx="0">
                  <c:v>Konservuota eksponatų</c:v>
                </c:pt>
                <c:pt idx="1">
                  <c:v>Restauruota eksponatų</c:v>
                </c:pt>
              </c:strCache>
            </c:strRef>
          </c:cat>
          <c:val>
            <c:numRef>
              <c:f>DARBINĖ!$J$19:$J$20</c:f>
              <c:numCache>
                <c:formatCode>General</c:formatCode>
                <c:ptCount val="2"/>
                <c:pt idx="0">
                  <c:v>175</c:v>
                </c:pt>
                <c:pt idx="1">
                  <c:v>12</c:v>
                </c:pt>
              </c:numCache>
            </c:numRef>
          </c:val>
        </c:ser>
        <c:ser>
          <c:idx val="4"/>
          <c:order val="4"/>
          <c:tx>
            <c:strRef>
              <c:f>DARBINĖ!$K$18</c:f>
              <c:strCache>
                <c:ptCount val="1"/>
                <c:pt idx="0">
                  <c:v>2018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6637564964170282E-2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260769969288814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DARBINĖ!$B$19:$B$20</c:f>
              <c:strCache>
                <c:ptCount val="2"/>
                <c:pt idx="0">
                  <c:v>Konservuota eksponatų</c:v>
                </c:pt>
                <c:pt idx="1">
                  <c:v>Restauruota eksponatų</c:v>
                </c:pt>
              </c:strCache>
            </c:strRef>
          </c:cat>
          <c:val>
            <c:numRef>
              <c:f>DARBINĖ!$K$19:$K$20</c:f>
              <c:numCache>
                <c:formatCode>General</c:formatCode>
                <c:ptCount val="2"/>
                <c:pt idx="0">
                  <c:v>225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1560784"/>
        <c:axId val="1101552080"/>
        <c:axId val="0"/>
      </c:bar3DChart>
      <c:catAx>
        <c:axId val="110156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2080"/>
        <c:crosses val="autoZero"/>
        <c:auto val="1"/>
        <c:lblAlgn val="ctr"/>
        <c:lblOffset val="100"/>
        <c:noMultiLvlLbl val="0"/>
      </c:catAx>
      <c:valAx>
        <c:axId val="110155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60784"/>
        <c:crosses val="autoZero"/>
        <c:crossBetween val="between"/>
      </c:valAx>
      <c:spPr>
        <a:pattFill prst="pct70">
          <a:fgClr>
            <a:srgbClr val="5B9BD5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2.5069198421209245E-2"/>
          <c:y val="0.86191825328069549"/>
          <c:w val="0.95334969017447924"/>
          <c:h val="0.1022435996926008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pattFill prst="pct5">
          <a:fgClr>
            <a:srgbClr val="70AD47">
              <a:lumMod val="20000"/>
              <a:lumOff val="80000"/>
            </a:srgbClr>
          </a:fgClr>
          <a:bgClr>
            <a:sysClr val="window" lastClr="FFFFFF"/>
          </a:bgClr>
        </a:pattFill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3879463669088671"/>
          <c:y val="7.5884704888473389E-2"/>
          <c:w val="0.83738321263102611"/>
          <c:h val="0.5879775370242439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DARBINĖ!$G$22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3987882591072406E-2"/>
                  <c:y val="-5.8372849914211369E-3"/>
                </c:manualLayout>
              </c:layout>
              <c:spPr>
                <a:noFill/>
                <a:ln w="25400">
                  <a:noFill/>
                </a:ln>
              </c:spPr>
              <c:txPr>
                <a:bodyPr anchorCtr="0"/>
                <a:lstStyle/>
                <a:p>
                  <a:pPr algn="ctr"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0828250308221456E-2"/>
                  <c:y val="-5.8372849914210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DARBINĖ!$B$23:$B$24</c:f>
              <c:strCache>
                <c:ptCount val="2"/>
                <c:pt idx="0">
                  <c:v>Ekspozicinės išvaizdos  suteikimas</c:v>
                </c:pt>
                <c:pt idx="1">
                  <c:v>Ekspozicinės būklės stabilizavimas</c:v>
                </c:pt>
              </c:strCache>
            </c:strRef>
          </c:cat>
          <c:val>
            <c:numRef>
              <c:f>DARBINĖ!$G$23:$G$24</c:f>
              <c:numCache>
                <c:formatCode>General</c:formatCode>
                <c:ptCount val="2"/>
                <c:pt idx="0">
                  <c:v>25</c:v>
                </c:pt>
                <c:pt idx="1">
                  <c:v>729</c:v>
                </c:pt>
              </c:numCache>
            </c:numRef>
          </c:val>
        </c:ser>
        <c:ser>
          <c:idx val="1"/>
          <c:order val="1"/>
          <c:tx>
            <c:strRef>
              <c:f>DARBINĖ!$H$22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6969488207438543E-2"/>
                  <c:y val="-2.267578386234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0650394165363583E-2"/>
                  <c:y val="4.220540900293196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2638230647709263E-2"/>
                  <c:y val="6.488238407510417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4786729857819912E-3"/>
                  <c:y val="6.488238407510357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4786729857821057E-3"/>
                  <c:y val="6.488238407510417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DARBINĖ!$B$23:$B$24</c:f>
              <c:strCache>
                <c:ptCount val="2"/>
                <c:pt idx="0">
                  <c:v>Ekspozicinės išvaizdos  suteikimas</c:v>
                </c:pt>
                <c:pt idx="1">
                  <c:v>Ekspozicinės būklės stabilizavimas</c:v>
                </c:pt>
              </c:strCache>
            </c:strRef>
          </c:cat>
          <c:val>
            <c:numRef>
              <c:f>DARBINĖ!$H$23:$H$24</c:f>
              <c:numCache>
                <c:formatCode>General</c:formatCode>
                <c:ptCount val="2"/>
                <c:pt idx="0">
                  <c:v>32</c:v>
                </c:pt>
                <c:pt idx="1">
                  <c:v>341</c:v>
                </c:pt>
              </c:numCache>
            </c:numRef>
          </c:val>
        </c:ser>
        <c:ser>
          <c:idx val="2"/>
          <c:order val="2"/>
          <c:tx>
            <c:strRef>
              <c:f>DARBINĖ!$I$22</c:f>
              <c:strCache>
                <c:ptCount val="1"/>
                <c:pt idx="0">
                  <c:v>2016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7325200493154291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6626002465771644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DARBINĖ!$B$23:$B$24</c:f>
              <c:strCache>
                <c:ptCount val="2"/>
                <c:pt idx="0">
                  <c:v>Ekspozicinės išvaizdos  suteikimas</c:v>
                </c:pt>
                <c:pt idx="1">
                  <c:v>Ekspozicinės būklės stabilizavimas</c:v>
                </c:pt>
              </c:strCache>
            </c:strRef>
          </c:cat>
          <c:val>
            <c:numRef>
              <c:f>DARBINĖ!$I$23:$I$24</c:f>
              <c:numCache>
                <c:formatCode>General</c:formatCode>
                <c:ptCount val="2"/>
                <c:pt idx="0">
                  <c:v>30</c:v>
                </c:pt>
                <c:pt idx="1">
                  <c:v>2743</c:v>
                </c:pt>
              </c:numCache>
            </c:numRef>
          </c:val>
        </c:ser>
        <c:ser>
          <c:idx val="3"/>
          <c:order val="3"/>
          <c:tx>
            <c:strRef>
              <c:f>DARBINĖ!$J$22</c:f>
              <c:strCache>
                <c:ptCount val="1"/>
                <c:pt idx="0">
                  <c:v>2017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7325200493154329E-2"/>
                  <c:y val="-5.83728499142113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3859239566936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DARBINĖ!$B$23:$B$24</c:f>
              <c:strCache>
                <c:ptCount val="2"/>
                <c:pt idx="0">
                  <c:v>Ekspozicinės išvaizdos  suteikimas</c:v>
                </c:pt>
                <c:pt idx="1">
                  <c:v>Ekspozicinės būklės stabilizavimas</c:v>
                </c:pt>
              </c:strCache>
            </c:strRef>
          </c:cat>
          <c:val>
            <c:numRef>
              <c:f>DARBINĖ!$J$23:$J$24</c:f>
              <c:numCache>
                <c:formatCode>General</c:formatCode>
                <c:ptCount val="2"/>
                <c:pt idx="0">
                  <c:v>6</c:v>
                </c:pt>
                <c:pt idx="1">
                  <c:v>1148</c:v>
                </c:pt>
              </c:numCache>
            </c:numRef>
          </c:val>
        </c:ser>
        <c:ser>
          <c:idx val="4"/>
          <c:order val="4"/>
          <c:tx>
            <c:strRef>
              <c:f>DARBINĖ!$K$22</c:f>
              <c:strCache>
                <c:ptCount val="1"/>
                <c:pt idx="0">
                  <c:v>2018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9490850554798541E-2"/>
                  <c:y val="-8.7559274871316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901839779410638E-2"/>
                  <c:y val="-3.4541099772070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DARBINĖ!$B$23:$B$24</c:f>
              <c:strCache>
                <c:ptCount val="2"/>
                <c:pt idx="0">
                  <c:v>Ekspozicinės išvaizdos  suteikimas</c:v>
                </c:pt>
                <c:pt idx="1">
                  <c:v>Ekspozicinės būklės stabilizavimas</c:v>
                </c:pt>
              </c:strCache>
            </c:strRef>
          </c:cat>
          <c:val>
            <c:numRef>
              <c:f>DARBINĖ!$K$23:$K$24</c:f>
              <c:numCache>
                <c:formatCode>General</c:formatCode>
                <c:ptCount val="2"/>
                <c:pt idx="0">
                  <c:v>5</c:v>
                </c:pt>
                <c:pt idx="1">
                  <c:v>123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1555888"/>
        <c:axId val="1101558608"/>
        <c:axId val="0"/>
      </c:bar3DChart>
      <c:catAx>
        <c:axId val="110155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8608"/>
        <c:crosses val="autoZero"/>
        <c:auto val="1"/>
        <c:lblAlgn val="ctr"/>
        <c:lblOffset val="100"/>
        <c:noMultiLvlLbl val="0"/>
      </c:catAx>
      <c:valAx>
        <c:axId val="110155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5888"/>
        <c:crosses val="autoZero"/>
        <c:crossBetween val="between"/>
      </c:valAx>
      <c:spPr>
        <a:pattFill prst="pct70">
          <a:fgClr>
            <a:srgbClr val="70AD47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4.9045664522047852E-2"/>
          <c:y val="0.85506205217797371"/>
          <c:w val="0.92920779838650547"/>
          <c:h val="0.1090850609872365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ysClr val="window" lastClr="FFFFFF"/>
        </a:solidFill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3201643583435699"/>
          <c:y val="3.2105067452815661E-2"/>
          <c:w val="0.86601162352346861"/>
          <c:h val="0.657597042564838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DARBINĖ!$G$26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4704234918721892E-3"/>
                  <c:y val="1.3653271706311945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017777737835481E-2"/>
                  <c:y val="2.918642495710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9264050376234686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DARBINĖ!$B$27:$B$28</c:f>
              <c:strCache>
                <c:ptCount val="2"/>
                <c:pt idx="0">
                  <c:v>Surinkta  pagrindinio fondo eksponatų</c:v>
                </c:pt>
                <c:pt idx="1">
                  <c:v>Surinkta pagalbinio fondo eksponatų</c:v>
                </c:pt>
              </c:strCache>
            </c:strRef>
          </c:cat>
          <c:val>
            <c:numRef>
              <c:f>DARBINĖ!$G$27:$G$28</c:f>
              <c:numCache>
                <c:formatCode>General</c:formatCode>
                <c:ptCount val="2"/>
                <c:pt idx="0">
                  <c:v>933</c:v>
                </c:pt>
                <c:pt idx="1">
                  <c:v>415</c:v>
                </c:pt>
              </c:numCache>
            </c:numRef>
          </c:val>
        </c:ser>
        <c:ser>
          <c:idx val="1"/>
          <c:order val="1"/>
          <c:tx>
            <c:strRef>
              <c:f>DARBINĖ!$H$26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7A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A2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A2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1.7841356452985367E-2"/>
                  <c:y val="-1.1674569982842112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316088982816353E-2"/>
                  <c:y val="4.2839696663417096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316012594058672E-2"/>
                  <c:y val="2.6079862906169479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7316012594058672E-2"/>
                  <c:y val="-5.9765662075276759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0779215112870404E-2"/>
                  <c:y val="1.9559897179627108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DARBINĖ!$B$27:$B$28</c:f>
              <c:strCache>
                <c:ptCount val="2"/>
                <c:pt idx="0">
                  <c:v>Surinkta  pagrindinio fondo eksponatų</c:v>
                </c:pt>
                <c:pt idx="1">
                  <c:v>Surinkta pagalbinio fondo eksponatų</c:v>
                </c:pt>
              </c:strCache>
            </c:strRef>
          </c:cat>
          <c:val>
            <c:numRef>
              <c:f>DARBINĖ!$H$27:$H$28</c:f>
              <c:numCache>
                <c:formatCode>General</c:formatCode>
                <c:ptCount val="2"/>
                <c:pt idx="0">
                  <c:v>917</c:v>
                </c:pt>
                <c:pt idx="1">
                  <c:v>207</c:v>
                </c:pt>
              </c:numCache>
            </c:numRef>
          </c:val>
        </c:ser>
        <c:ser>
          <c:idx val="2"/>
          <c:order val="2"/>
          <c:tx>
            <c:strRef>
              <c:f>DARBINĖ!$I$26</c:f>
              <c:strCache>
                <c:ptCount val="1"/>
                <c:pt idx="0">
                  <c:v>2016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3.0035555475670965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0106666427012885E-3"/>
                  <c:y val="-1.0701565525540403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DARBINĖ!$B$27:$B$28</c:f>
              <c:strCache>
                <c:ptCount val="2"/>
                <c:pt idx="0">
                  <c:v>Surinkta  pagrindinio fondo eksponatų</c:v>
                </c:pt>
                <c:pt idx="1">
                  <c:v>Surinkta pagalbinio fondo eksponatų</c:v>
                </c:pt>
              </c:strCache>
            </c:strRef>
          </c:cat>
          <c:val>
            <c:numRef>
              <c:f>DARBINĖ!$I$27:$I$28</c:f>
              <c:numCache>
                <c:formatCode>General</c:formatCode>
                <c:ptCount val="2"/>
                <c:pt idx="0">
                  <c:v>833</c:v>
                </c:pt>
                <c:pt idx="1">
                  <c:v>77</c:v>
                </c:pt>
              </c:numCache>
            </c:numRef>
          </c:val>
        </c:ser>
        <c:ser>
          <c:idx val="3"/>
          <c:order val="3"/>
          <c:tx>
            <c:strRef>
              <c:f>DARBINĖ!$J$26</c:f>
              <c:strCache>
                <c:ptCount val="1"/>
                <c:pt idx="0">
                  <c:v>2017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C71CD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7C71CD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1"/>
              <c:layout>
                <c:manualLayout>
                  <c:x val="6.0071110951341929E-3"/>
                  <c:y val="-5.83728499142113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DARBINĖ!$B$27:$B$28</c:f>
              <c:strCache>
                <c:ptCount val="2"/>
                <c:pt idx="0">
                  <c:v>Surinkta  pagrindinio fondo eksponatų</c:v>
                </c:pt>
                <c:pt idx="1">
                  <c:v>Surinkta pagalbinio fondo eksponatų</c:v>
                </c:pt>
              </c:strCache>
            </c:strRef>
          </c:cat>
          <c:val>
            <c:numRef>
              <c:f>DARBINĖ!$J$27:$J$28</c:f>
              <c:numCache>
                <c:formatCode>General</c:formatCode>
                <c:ptCount val="2"/>
                <c:pt idx="0">
                  <c:v>1365</c:v>
                </c:pt>
                <c:pt idx="1">
                  <c:v>184</c:v>
                </c:pt>
              </c:numCache>
            </c:numRef>
          </c:val>
        </c:ser>
        <c:ser>
          <c:idx val="4"/>
          <c:order val="4"/>
          <c:tx>
            <c:strRef>
              <c:f>DARBINĖ!$K$26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4BB2FF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0106666427012348E-3"/>
                  <c:y val="-5.8372849914210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0106666427012885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DARBINĖ!$B$27:$B$28</c:f>
              <c:strCache>
                <c:ptCount val="2"/>
                <c:pt idx="0">
                  <c:v>Surinkta  pagrindinio fondo eksponatų</c:v>
                </c:pt>
                <c:pt idx="1">
                  <c:v>Surinkta pagalbinio fondo eksponatų</c:v>
                </c:pt>
              </c:strCache>
            </c:strRef>
          </c:cat>
          <c:val>
            <c:numRef>
              <c:f>DARBINĖ!$K$27:$K$28</c:f>
              <c:numCache>
                <c:formatCode>General</c:formatCode>
                <c:ptCount val="2"/>
                <c:pt idx="0">
                  <c:v>1543</c:v>
                </c:pt>
                <c:pt idx="1">
                  <c:v>2503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1558064"/>
        <c:axId val="1101559152"/>
        <c:axId val="0"/>
      </c:bar3DChart>
      <c:catAx>
        <c:axId val="110155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9152"/>
        <c:crosses val="autoZero"/>
        <c:auto val="1"/>
        <c:lblAlgn val="ctr"/>
        <c:lblOffset val="100"/>
        <c:noMultiLvlLbl val="0"/>
      </c:catAx>
      <c:valAx>
        <c:axId val="110155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1101558064"/>
        <c:crosses val="autoZero"/>
        <c:crossBetween val="between"/>
      </c:valAx>
      <c:spPr>
        <a:pattFill prst="pct70">
          <a:fgClr>
            <a:srgbClr val="70AD47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3.6556109019133365E-2"/>
          <c:y val="0.82342166938077443"/>
          <c:w val="0.91825031300832805"/>
          <c:h val="0.1117557579972970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B1F41B-9DF6-46F4-85F2-C0CC9822D1FE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56E04D-2CDC-4009-99B1-778F782E1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719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970885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B220B-04FA-46FF-AB86-BA9EFE5D70CB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701519" y="4473472"/>
            <a:ext cx="5607362" cy="36608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970885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38C7B-5BFF-4517-B7B3-21734C66A1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97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127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671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524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767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606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227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870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331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326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047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135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076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2699278"/>
            <a:ext cx="10661890" cy="1325563"/>
          </a:xfrm>
        </p:spPr>
        <p:txBody>
          <a:bodyPr>
            <a:normAutofit/>
          </a:bodyPr>
          <a:lstStyle/>
          <a:p>
            <a:pPr algn="ctr"/>
            <a:r>
              <a:rPr lang="lt-LT" altLang="lt-LT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M. </a:t>
            </a:r>
            <a:r>
              <a:rPr lang="lt-LT" altLang="lt-LT" sz="2800" b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PANEVĖŽIO KRAŠTOTYROS MUZIEJAUS VEIKLA</a:t>
            </a:r>
            <a:endParaRPr lang="lt-LT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001" y="728494"/>
            <a:ext cx="2873507" cy="1915671"/>
          </a:xfrm>
        </p:spPr>
      </p:pic>
      <p:pic>
        <p:nvPicPr>
          <p:cNvPr id="7" name="Paveikslėlis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14150"/>
            <a:ext cx="2903598" cy="1925370"/>
          </a:xfrm>
          <a:prstGeom prst="rect">
            <a:avLst/>
          </a:prstGeom>
        </p:spPr>
      </p:pic>
      <p:pic>
        <p:nvPicPr>
          <p:cNvPr id="9" name="Paveikslėlis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869" y="717339"/>
            <a:ext cx="2757221" cy="1915671"/>
          </a:xfrm>
          <a:prstGeom prst="rect">
            <a:avLst/>
          </a:prstGeom>
        </p:spPr>
      </p:pic>
      <p:pic>
        <p:nvPicPr>
          <p:cNvPr id="3" name="Paveikslėlis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39"/>
          <a:stretch/>
        </p:blipFill>
        <p:spPr>
          <a:xfrm>
            <a:off x="3078245" y="714150"/>
            <a:ext cx="2888055" cy="1925370"/>
          </a:xfrm>
          <a:prstGeom prst="rect">
            <a:avLst/>
          </a:prstGeom>
        </p:spPr>
      </p:pic>
      <p:pic>
        <p:nvPicPr>
          <p:cNvPr id="10" name="Paveikslėlis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300" y="4001918"/>
            <a:ext cx="2888055" cy="1925370"/>
          </a:xfrm>
          <a:prstGeom prst="rect">
            <a:avLst/>
          </a:prstGeom>
        </p:spPr>
      </p:pic>
      <p:pic>
        <p:nvPicPr>
          <p:cNvPr id="13" name="Paveikslėlis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651" y="4000985"/>
            <a:ext cx="2665084" cy="1918860"/>
          </a:xfrm>
          <a:prstGeom prst="rect">
            <a:avLst/>
          </a:prstGeom>
        </p:spPr>
      </p:pic>
      <p:pic>
        <p:nvPicPr>
          <p:cNvPr id="14" name="Paveikslėlis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01918"/>
            <a:ext cx="2674125" cy="1925370"/>
          </a:xfrm>
          <a:prstGeom prst="rect">
            <a:avLst/>
          </a:prstGeom>
        </p:spPr>
      </p:pic>
      <p:pic>
        <p:nvPicPr>
          <p:cNvPr id="15" name="Paveikslėlis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186" y="4009192"/>
            <a:ext cx="2675421" cy="19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2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MUZIEJAUS VEIKLA PAGAL SRITIS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606901"/>
              </p:ext>
            </p:extLst>
          </p:nvPr>
        </p:nvGraphicFramePr>
        <p:xfrm>
          <a:off x="838200" y="1590675"/>
          <a:ext cx="10972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0174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UŽDIRBTOS LĖŠOS PAGAL VEIKLOS SRITIS</a:t>
            </a:r>
            <a:r>
              <a:rPr lang="en-GB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093647"/>
              </p:ext>
            </p:extLst>
          </p:nvPr>
        </p:nvGraphicFramePr>
        <p:xfrm>
          <a:off x="838199" y="1504950"/>
          <a:ext cx="11020426" cy="497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4824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MUZIEJAUS RENGINIŲ LANKYTOJAI PAGAL VEIKLOS SRITIS </a:t>
            </a:r>
            <a:r>
              <a:rPr lang="lt-LT" altLang="lt-LT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GB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086345"/>
              </p:ext>
            </p:extLst>
          </p:nvPr>
        </p:nvGraphicFramePr>
        <p:xfrm>
          <a:off x="1026927" y="1865062"/>
          <a:ext cx="10515600" cy="4556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7583889"/>
              </p:ext>
            </p:extLst>
          </p:nvPr>
        </p:nvGraphicFramePr>
        <p:xfrm>
          <a:off x="923925" y="1562100"/>
          <a:ext cx="10896600" cy="4859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916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PROJEKTINĖ VEIKLA 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en-GB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731407"/>
              </p:ext>
            </p:extLst>
          </p:nvPr>
        </p:nvGraphicFramePr>
        <p:xfrm>
          <a:off x="838200" y="1539551"/>
          <a:ext cx="10965024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793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838131"/>
            <a:ext cx="10515600" cy="4338832"/>
          </a:xfrm>
        </p:spPr>
        <p:txBody>
          <a:bodyPr/>
          <a:lstStyle/>
          <a:p>
            <a:pPr marL="0" indent="0" algn="ctr">
              <a:buNone/>
            </a:pP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Informacija parengta </a:t>
            </a:r>
            <a:endParaRPr lang="lt-LT" altLang="lt-LT" sz="5400" dirty="0" smtClean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pagal </a:t>
            </a: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/>
            </a:r>
            <a:b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</a:b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2018 m. įstaigos veiklos </a:t>
            </a:r>
            <a:endParaRPr lang="lt-LT" altLang="lt-LT" sz="5400" dirty="0" smtClean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mėnesio </a:t>
            </a: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ataskaitų 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duomenis</a:t>
            </a:r>
            <a:r>
              <a:rPr lang="lt-LT" altLang="lt-LT" sz="5400" dirty="0" smtClean="0">
                <a:solidFill>
                  <a:srgbClr val="FF9900"/>
                </a:solidFill>
                <a:latin typeface="Arial"/>
                <a:ea typeface="+mj-ea"/>
                <a:cs typeface="+mj-cs"/>
                <a:sym typeface="Wingdings" panose="05000000000000000000" pitchFamily="2" charset="2"/>
              </a:rPr>
              <a:t></a:t>
            </a:r>
            <a:r>
              <a:rPr lang="lt-LT" altLang="lt-LT" sz="180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/>
            </a:r>
            <a:br>
              <a:rPr lang="lt-LT" altLang="lt-LT" sz="180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1683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</a:t>
            </a:r>
            <a:r>
              <a:rPr lang="lt-LT" altLang="lt-L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t-LT" altLang="lt-L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VEIKLOS REZULTATŲ POKYTIS </a:t>
            </a:r>
            <a:br>
              <a:rPr lang="lt-LT" altLang="lt-L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</a:t>
            </a:r>
            <a:r>
              <a:rPr lang="lt-LT" altLang="lt-LT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</a:t>
            </a:r>
            <a:endParaRPr lang="lt-LT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959013"/>
              </p:ext>
            </p:extLst>
          </p:nvPr>
        </p:nvGraphicFramePr>
        <p:xfrm>
          <a:off x="838200" y="1825624"/>
          <a:ext cx="10871718" cy="4631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9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271819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</a:t>
            </a:r>
            <a:r>
              <a:rPr lang="lt-LT" altLang="lt-LT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t-LT" altLang="lt-LT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SEZONIŠKUMO ĮTAKA VEIKLAI</a:t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 I-IV ketv.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553507"/>
              </p:ext>
            </p:extLst>
          </p:nvPr>
        </p:nvGraphicFramePr>
        <p:xfrm>
          <a:off x="838199" y="1825624"/>
          <a:ext cx="10918371" cy="4547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701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18472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</a:t>
            </a:r>
            <a:r>
              <a:rPr lang="lt-LT" altLang="lt-LT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t-LT" altLang="lt-LT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VEIKLOS REZULTATŲ POKYTIS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2017-201</a:t>
            </a:r>
            <a:r>
              <a:rPr lang="lt-LT" altLang="lt-LT" sz="1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 </a:t>
            </a:r>
            <a:endParaRPr lang="lt-LT" sz="1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204196"/>
              </p:ext>
            </p:extLst>
          </p:nvPr>
        </p:nvGraphicFramePr>
        <p:xfrm>
          <a:off x="838200" y="1825625"/>
          <a:ext cx="10965024" cy="4463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0041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93117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MUZIEJAUS LANKYTOJŲ (SU BILIETAIS IR BE BILIETŲ) SKAIČIAUS SANTYKIS </a:t>
            </a:r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 </a:t>
            </a:r>
            <a:r>
              <a:rPr lang="lt-LT" altLang="lt-LT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</a:t>
            </a:r>
            <a:endParaRPr lang="lt-LT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657714"/>
              </p:ext>
            </p:extLst>
          </p:nvPr>
        </p:nvGraphicFramePr>
        <p:xfrm>
          <a:off x="838200" y="1825624"/>
          <a:ext cx="10890380" cy="4519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329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EDUKACINIŲ PROGRAMŲ POREIKIO POKYTIS </a:t>
            </a:r>
            <a:b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986725"/>
              </p:ext>
            </p:extLst>
          </p:nvPr>
        </p:nvGraphicFramePr>
        <p:xfrm>
          <a:off x="838200" y="1825625"/>
          <a:ext cx="10918371" cy="4491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474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EDUKACINIŲ PROGRAMŲ LANKYTOJŲ </a:t>
            </a:r>
            <a:r>
              <a:rPr lang="lt-LT" altLang="lt-L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 BILIETAIS IR BE BILIETŲ) </a:t>
            </a:r>
            <a:r>
              <a:rPr lang="lt-LT" altLang="lt-LT" sz="2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SKAIČIAUS SANTYKIS </a:t>
            </a:r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b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m.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1638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598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MUZIEJINĖ VEIKLA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2014-2018 m.</a:t>
            </a:r>
            <a:endParaRPr lang="lt-L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61373003"/>
              </p:ext>
            </p:extLst>
          </p:nvPr>
        </p:nvGraphicFramePr>
        <p:xfrm>
          <a:off x="838200" y="1825625"/>
          <a:ext cx="534333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urinio vietos rezervavimo ženklas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93679760"/>
              </p:ext>
            </p:extLst>
          </p:nvPr>
        </p:nvGraphicFramePr>
        <p:xfrm>
          <a:off x="6181530" y="1825625"/>
          <a:ext cx="586429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799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Kraštotyros muziejus 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MUZIEJINĖ VEIKLA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</a:t>
            </a:r>
            <a:endParaRPr lang="lt-L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5461454"/>
              </p:ext>
            </p:extLst>
          </p:nvPr>
        </p:nvGraphicFramePr>
        <p:xfrm>
          <a:off x="838200" y="1825625"/>
          <a:ext cx="422832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urinio vietos rezervavimo ženklas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82502213"/>
              </p:ext>
            </p:extLst>
          </p:nvPr>
        </p:nvGraphicFramePr>
        <p:xfrm>
          <a:off x="5066522" y="1825625"/>
          <a:ext cx="674603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59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16564</TotalTime>
  <Words>34</Words>
  <Application>Microsoft Office PowerPoint</Application>
  <PresentationFormat>Plačiaekranė</PresentationFormat>
  <Paragraphs>16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„Office“ tema</vt:lpstr>
      <vt:lpstr>2018 M. PANEVĖŽIO KRAŠTOTYROS MUZIEJAUS VEIKLA</vt:lpstr>
      <vt:lpstr>Kraštotyros muziejus  VEIKLOS REZULTATŲ POKYTIS  2014-2018 m.</vt:lpstr>
      <vt:lpstr>Kraštotyros muziejus  SEZONIŠKUMO ĮTAKA VEIKLAI 2018 m. I-IV ketv.</vt:lpstr>
      <vt:lpstr>Kraštotyros muziejus  VEIKLOS REZULTATŲ POKYTIS (proc.)  2017-2018 m. </vt:lpstr>
      <vt:lpstr>Kraštotyros muziejus  MUZIEJAUS LANKYTOJŲ (SU BILIETAIS IR BE BILIETŲ) SKAIČIAUS SANTYKIS (proc.)  2018 m.</vt:lpstr>
      <vt:lpstr>Kraštotyros muziejus  EDUKACINIŲ PROGRAMŲ POREIKIO POKYTIS  2018 m.</vt:lpstr>
      <vt:lpstr>Kraštotyros muziejus  EDUKACINIŲ PROGRAMŲ LANKYTOJŲ (SU BILIETAIS IR BE BILIETŲ) SKAIČIAUS SANTYKIS (proc.) 2018 m.</vt:lpstr>
      <vt:lpstr>Kraštotyros muziejus  MUZIEJINĖ VEIKLA (proc.) 2014-2018 m.</vt:lpstr>
      <vt:lpstr>Kraštotyros muziejus  MUZIEJINĖ VEIKLA (proc.) 2014-2018 m.</vt:lpstr>
      <vt:lpstr>Kraštotyros muziejus  MUZIEJAUS VEIKLA PAGAL SRITIS (proc.)  2018 m.</vt:lpstr>
      <vt:lpstr>Kraštotyros muziejus  UŽDIRBTOS LĖŠOS PAGAL VEIKLOS SRITIS (proc.)  2018 m.</vt:lpstr>
      <vt:lpstr>Kraštotyros muziejus  MUZIEJAUS RENGINIŲ LANKYTOJAI PAGAL VEIKLOS SRITIS (proc.) 2018 m.</vt:lpstr>
      <vt:lpstr>Kraštotyros muziejus  PROJEKTINĖ VEIKLA  2014-2018 m.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m.  kultūros ir meno įstaigų veiklos   A N A L I Z Ė</dc:title>
  <dc:creator>Danguolė Čepukienė</dc:creator>
  <cp:lastModifiedBy>Daiva Breivienė</cp:lastModifiedBy>
  <cp:revision>706</cp:revision>
  <cp:lastPrinted>2019-02-05T09:19:04Z</cp:lastPrinted>
  <dcterms:created xsi:type="dcterms:W3CDTF">2015-01-27T06:14:45Z</dcterms:created>
  <dcterms:modified xsi:type="dcterms:W3CDTF">2019-02-06T13:57:57Z</dcterms:modified>
</cp:coreProperties>
</file>