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79" r:id="rId2"/>
    <p:sldId id="273" r:id="rId3"/>
    <p:sldId id="272" r:id="rId4"/>
    <p:sldId id="274" r:id="rId5"/>
    <p:sldId id="380" r:id="rId6"/>
    <p:sldId id="382" r:id="rId7"/>
    <p:sldId id="381" r:id="rId8"/>
    <p:sldId id="383" r:id="rId9"/>
    <p:sldId id="276" r:id="rId10"/>
    <p:sldId id="277" r:id="rId11"/>
    <p:sldId id="275" r:id="rId12"/>
    <p:sldId id="384" r:id="rId13"/>
    <p:sldId id="385" r:id="rId14"/>
    <p:sldId id="278" r:id="rId15"/>
    <p:sldId id="386" r:id="rId16"/>
  </p:sldIdLst>
  <p:sldSz cx="12192000" cy="6858000"/>
  <p:notesSz cx="7010400" cy="92964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matytoji sekcija" id="{598C4E47-5946-46DB-B003-F0F983D0FBBE}">
          <p14:sldIdLst>
            <p14:sldId id="379"/>
            <p14:sldId id="273"/>
            <p14:sldId id="272"/>
            <p14:sldId id="274"/>
            <p14:sldId id="380"/>
            <p14:sldId id="382"/>
            <p14:sldId id="381"/>
            <p14:sldId id="383"/>
            <p14:sldId id="276"/>
            <p14:sldId id="277"/>
            <p14:sldId id="275"/>
            <p14:sldId id="384"/>
            <p14:sldId id="385"/>
            <p14:sldId id="278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CC99"/>
    <a:srgbClr val="CCFF66"/>
    <a:srgbClr val="E6E100"/>
    <a:srgbClr val="C4BF00"/>
    <a:srgbClr val="DAD500"/>
    <a:srgbClr val="E5F5FF"/>
    <a:srgbClr val="CCECFF"/>
    <a:srgbClr val="00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eminis stilius 1 – paryškinima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1_SVB_2018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1_SVB_2018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1_SVB_2018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1_SVB_2018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2018_Projektin&#279;%20veikla_2019-02-05.xls" TargetMode="External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1_SVB_2018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1_SVB_2018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1_SVB_2018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1_SVB_2018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1_SVB_2018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1_SVB_2018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1_SVB_2018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1_SVB_2018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792061318422154E-2"/>
          <c:y val="3.2404285762218425E-2"/>
          <c:w val="0.91401470196660195"/>
          <c:h val="0.70597769473801819"/>
        </c:manualLayout>
      </c:layout>
      <c:lineChart>
        <c:grouping val="standard"/>
        <c:varyColors val="0"/>
        <c:ser>
          <c:idx val="0"/>
          <c:order val="0"/>
          <c:tx>
            <c:strRef>
              <c:f>'2018'!$S$180</c:f>
              <c:strCache>
                <c:ptCount val="1"/>
                <c:pt idx="0">
                  <c:v>Skaitytojų skaičius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square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2.9006523641066605E-2"/>
                  <c:y val="-3.0153254010605472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240347673932019E-2"/>
                  <c:y val="-2.8022644988736797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214253109665641E-2"/>
                  <c:y val="-2.5104002493026391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6784301418844475E-2"/>
                  <c:y val="-1.9266717501605253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1350374681425693E-3"/>
                  <c:y val="-1.567288038759572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'2018'!$T$179:$X$179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'2018'!$T$180:$X$180</c:f>
              <c:numCache>
                <c:formatCode>General</c:formatCode>
                <c:ptCount val="5"/>
                <c:pt idx="0">
                  <c:v>12584</c:v>
                </c:pt>
                <c:pt idx="1">
                  <c:v>12601</c:v>
                </c:pt>
                <c:pt idx="2">
                  <c:v>12519</c:v>
                </c:pt>
                <c:pt idx="3">
                  <c:v>12454</c:v>
                </c:pt>
                <c:pt idx="4">
                  <c:v>12407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'2018'!$S$181</c:f>
              <c:strCache>
                <c:ptCount val="1"/>
                <c:pt idx="0">
                  <c:v>Išduotis</c:v>
                </c:pt>
              </c:strCache>
            </c:strRef>
          </c:tx>
          <c:spPr>
            <a:ln w="38100">
              <a:solidFill>
                <a:srgbClr val="ED7D31">
                  <a:lumMod val="75000"/>
                </a:srgbClr>
              </a:solidFill>
            </a:ln>
          </c:spPr>
          <c:marker>
            <c:symbol val="square"/>
            <c:size val="6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75000"/>
                  </a:srgbClr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'2018'!$T$179:$X$179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'2018'!$T$181:$X$181</c:f>
              <c:numCache>
                <c:formatCode>General</c:formatCode>
                <c:ptCount val="5"/>
                <c:pt idx="0">
                  <c:v>363078</c:v>
                </c:pt>
                <c:pt idx="1">
                  <c:v>364986</c:v>
                </c:pt>
                <c:pt idx="2">
                  <c:v>355421</c:v>
                </c:pt>
                <c:pt idx="3">
                  <c:v>350259</c:v>
                </c:pt>
                <c:pt idx="4">
                  <c:v>340550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'2018'!$S$182</c:f>
              <c:strCache>
                <c:ptCount val="1"/>
                <c:pt idx="0">
                  <c:v>Lankytojų skaičius</c:v>
                </c:pt>
              </c:strCache>
            </c:strRef>
          </c:tx>
          <c:spPr>
            <a:ln w="38100">
              <a:solidFill>
                <a:srgbClr val="70AD47">
                  <a:lumMod val="75000"/>
                </a:srgbClr>
              </a:solidFill>
            </a:ln>
          </c:spPr>
          <c:marker>
            <c:symbol val="square"/>
            <c:size val="6"/>
            <c:spPr>
              <a:solidFill>
                <a:srgbClr val="70AD47">
                  <a:lumMod val="75000"/>
                </a:srgbClr>
              </a:solidFill>
              <a:ln>
                <a:solidFill>
                  <a:srgbClr val="70AD47">
                    <a:lumMod val="75000"/>
                  </a:srgbClr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'2018'!$T$179:$X$179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'2018'!$T$182:$X$182</c:f>
              <c:numCache>
                <c:formatCode>General</c:formatCode>
                <c:ptCount val="5"/>
                <c:pt idx="0">
                  <c:v>204590</c:v>
                </c:pt>
                <c:pt idx="1">
                  <c:v>202779</c:v>
                </c:pt>
                <c:pt idx="2">
                  <c:v>195953</c:v>
                </c:pt>
                <c:pt idx="3">
                  <c:v>197460</c:v>
                </c:pt>
                <c:pt idx="4">
                  <c:v>183452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'2018'!$S$183</c:f>
              <c:strCache>
                <c:ptCount val="1"/>
                <c:pt idx="0">
                  <c:v>Interneto vartotojų skaičius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square"/>
            <c:size val="6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'2018'!$T$179:$X$179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'2018'!$T$183:$X$183</c:f>
              <c:numCache>
                <c:formatCode>General</c:formatCode>
                <c:ptCount val="5"/>
                <c:pt idx="0">
                  <c:v>42753</c:v>
                </c:pt>
                <c:pt idx="1">
                  <c:v>37682</c:v>
                </c:pt>
                <c:pt idx="2">
                  <c:v>36453</c:v>
                </c:pt>
                <c:pt idx="3">
                  <c:v>33125</c:v>
                </c:pt>
                <c:pt idx="4">
                  <c:v>29854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0488112"/>
        <c:axId val="2120494096"/>
      </c:lineChart>
      <c:catAx>
        <c:axId val="212048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120494096"/>
        <c:crosses val="autoZero"/>
        <c:auto val="1"/>
        <c:lblAlgn val="ctr"/>
        <c:lblOffset val="100"/>
        <c:noMultiLvlLbl val="0"/>
      </c:catAx>
      <c:valAx>
        <c:axId val="212049409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120488112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>
          <a:solidFill>
            <a:sysClr val="window" lastClr="FFFFFF">
              <a:lumMod val="75000"/>
            </a:sysClr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</c:legendEntry>
      <c:layout>
        <c:manualLayout>
          <c:xMode val="edge"/>
          <c:yMode val="edge"/>
          <c:x val="9.083639545056867E-3"/>
          <c:y val="0.89155703372158179"/>
          <c:w val="0.9818330708661418"/>
          <c:h val="8.8567240696999394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ln>
      <a:solidFill>
        <a:sysClr val="window" lastClr="FFFFFF">
          <a:lumMod val="75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rgbClr val="FFC000">
            <a:lumMod val="20000"/>
            <a:lumOff val="80000"/>
          </a:srgbClr>
        </a:solidFill>
      </c:spPr>
    </c:sideWall>
    <c:backWall>
      <c:thickness val="0"/>
      <c:spPr>
        <a:solidFill>
          <a:srgbClr val="FFC000">
            <a:lumMod val="20000"/>
            <a:lumOff val="80000"/>
          </a:srgbClr>
        </a:solidFill>
      </c:spPr>
    </c:backWall>
    <c:plotArea>
      <c:layout>
        <c:manualLayout>
          <c:layoutTarget val="inner"/>
          <c:xMode val="edge"/>
          <c:yMode val="edge"/>
          <c:x val="4.4210601392217275E-2"/>
          <c:y val="9.023569302131898E-2"/>
          <c:w val="0.92281838411502914"/>
          <c:h val="0.746538880684515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'2018'!$T$210</c:f>
              <c:strCache>
                <c:ptCount val="1"/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3.7318840579710147E-2"/>
                  <c:y val="-0.1044680969393781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222222222222311E-2"/>
                  <c:y val="-0.1015487650005584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'2018'!$S$211:$S$212</c:f>
              <c:strCache>
                <c:ptCount val="2"/>
                <c:pt idx="0">
                  <c:v>Renginių skaičius</c:v>
                </c:pt>
                <c:pt idx="1">
                  <c:v>Renginių lankytojų skaičius</c:v>
                </c:pt>
              </c:strCache>
            </c:strRef>
          </c:cat>
          <c:val>
            <c:numRef>
              <c:f>'2018'!$T$211:$T$212</c:f>
              <c:numCache>
                <c:formatCode>0</c:formatCode>
                <c:ptCount val="2"/>
                <c:pt idx="0">
                  <c:v>3.4111310592459461</c:v>
                </c:pt>
                <c:pt idx="1">
                  <c:v>2.8509090909090844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87696816"/>
        <c:axId val="287705520"/>
        <c:axId val="0"/>
      </c:bar3DChart>
      <c:catAx>
        <c:axId val="28769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87705520"/>
        <c:crosses val="autoZero"/>
        <c:auto val="1"/>
        <c:lblAlgn val="ctr"/>
        <c:lblOffset val="100"/>
        <c:noMultiLvlLbl val="0"/>
      </c:catAx>
      <c:valAx>
        <c:axId val="287705520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87696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ysClr val="window" lastClr="FFFFFF">
          <a:lumMod val="85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857122358562155E-2"/>
          <c:y val="2.7027027027027029E-2"/>
          <c:w val="0.90705876828389698"/>
          <c:h val="0.69044582315193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'2018'!$T$130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'2018'!$S$131:$S$138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'2018'!$T$131:$T$138</c:f>
              <c:numCache>
                <c:formatCode>General</c:formatCode>
                <c:ptCount val="8"/>
                <c:pt idx="0">
                  <c:v>1255</c:v>
                </c:pt>
                <c:pt idx="1">
                  <c:v>3580</c:v>
                </c:pt>
                <c:pt idx="2">
                  <c:v>669</c:v>
                </c:pt>
                <c:pt idx="3">
                  <c:v>607</c:v>
                </c:pt>
                <c:pt idx="4">
                  <c:v>480</c:v>
                </c:pt>
                <c:pt idx="5">
                  <c:v>1156</c:v>
                </c:pt>
                <c:pt idx="6">
                  <c:v>1595</c:v>
                </c:pt>
                <c:pt idx="7">
                  <c:v>2028</c:v>
                </c:pt>
              </c:numCache>
            </c:numRef>
          </c:val>
        </c:ser>
        <c:ser>
          <c:idx val="1"/>
          <c:order val="1"/>
          <c:tx>
            <c:strRef>
              <c:f>'2018'!$U$130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'2018'!$S$131:$S$138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'2018'!$U$131:$U$138</c:f>
              <c:numCache>
                <c:formatCode>General</c:formatCode>
                <c:ptCount val="8"/>
                <c:pt idx="0">
                  <c:v>1389</c:v>
                </c:pt>
                <c:pt idx="1">
                  <c:v>4352</c:v>
                </c:pt>
                <c:pt idx="2">
                  <c:v>794</c:v>
                </c:pt>
                <c:pt idx="3">
                  <c:v>773</c:v>
                </c:pt>
                <c:pt idx="4">
                  <c:v>325</c:v>
                </c:pt>
                <c:pt idx="5">
                  <c:v>723</c:v>
                </c:pt>
                <c:pt idx="6">
                  <c:v>2084</c:v>
                </c:pt>
                <c:pt idx="7">
                  <c:v>2505</c:v>
                </c:pt>
              </c:numCache>
            </c:numRef>
          </c:val>
        </c:ser>
        <c:ser>
          <c:idx val="2"/>
          <c:order val="2"/>
          <c:tx>
            <c:strRef>
              <c:f>'2018'!$V$130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'2018'!$S$131:$S$138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'2018'!$V$131:$V$138</c:f>
              <c:numCache>
                <c:formatCode>General</c:formatCode>
                <c:ptCount val="8"/>
                <c:pt idx="0">
                  <c:v>2326</c:v>
                </c:pt>
                <c:pt idx="1">
                  <c:v>3366</c:v>
                </c:pt>
                <c:pt idx="2">
                  <c:v>739</c:v>
                </c:pt>
                <c:pt idx="3">
                  <c:v>1070</c:v>
                </c:pt>
                <c:pt idx="4">
                  <c:v>201</c:v>
                </c:pt>
                <c:pt idx="5">
                  <c:v>913</c:v>
                </c:pt>
                <c:pt idx="6">
                  <c:v>2466</c:v>
                </c:pt>
                <c:pt idx="7">
                  <c:v>1633</c:v>
                </c:pt>
              </c:numCache>
            </c:numRef>
          </c:val>
        </c:ser>
        <c:ser>
          <c:idx val="3"/>
          <c:order val="3"/>
          <c:tx>
            <c:strRef>
              <c:f>'2018'!$W$130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'2018'!$S$131:$S$138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'2018'!$W$131:$W$138</c:f>
              <c:numCache>
                <c:formatCode>General</c:formatCode>
                <c:ptCount val="8"/>
                <c:pt idx="0">
                  <c:v>1906</c:v>
                </c:pt>
                <c:pt idx="1">
                  <c:v>3685</c:v>
                </c:pt>
                <c:pt idx="2">
                  <c:v>974</c:v>
                </c:pt>
                <c:pt idx="3">
                  <c:v>1960</c:v>
                </c:pt>
                <c:pt idx="4">
                  <c:v>225</c:v>
                </c:pt>
                <c:pt idx="5">
                  <c:v>794</c:v>
                </c:pt>
                <c:pt idx="6">
                  <c:v>2377</c:v>
                </c:pt>
                <c:pt idx="7">
                  <c:v>1829</c:v>
                </c:pt>
              </c:numCache>
            </c:numRef>
          </c:val>
        </c:ser>
        <c:ser>
          <c:idx val="4"/>
          <c:order val="4"/>
          <c:tx>
            <c:strRef>
              <c:f>'2018'!$X$130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'2018'!$S$131:$S$138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'2018'!$X$131:$X$138</c:f>
              <c:numCache>
                <c:formatCode>General</c:formatCode>
                <c:ptCount val="8"/>
                <c:pt idx="0">
                  <c:v>2144</c:v>
                </c:pt>
                <c:pt idx="1">
                  <c:v>3532</c:v>
                </c:pt>
                <c:pt idx="2">
                  <c:v>893</c:v>
                </c:pt>
                <c:pt idx="3">
                  <c:v>2664</c:v>
                </c:pt>
                <c:pt idx="4">
                  <c:v>362</c:v>
                </c:pt>
                <c:pt idx="5">
                  <c:v>515</c:v>
                </c:pt>
                <c:pt idx="6">
                  <c:v>2385</c:v>
                </c:pt>
                <c:pt idx="7">
                  <c:v>1647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697360"/>
        <c:axId val="287694096"/>
      </c:barChart>
      <c:catAx>
        <c:axId val="28769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87694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769409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87697360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</c:spPr>
    </c:plotArea>
    <c:legend>
      <c:legendPos val="b"/>
      <c:layout>
        <c:manualLayout>
          <c:xMode val="edge"/>
          <c:yMode val="edge"/>
          <c:x val="0.2313738635931378"/>
          <c:y val="0.9189200539121799"/>
          <c:w val="0.5456082391874929"/>
          <c:h val="5.8296091366957514E-2"/>
        </c:manualLayout>
      </c:layout>
      <c:overlay val="0"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lt-LT"/>
        </a:p>
      </c:txPr>
    </c:legend>
    <c:plotVisOnly val="1"/>
    <c:dispBlanksAs val="gap"/>
    <c:showDLblsOverMax val="0"/>
  </c:chart>
  <c:spPr>
    <a:ln>
      <a:solidFill>
        <a:sysClr val="window" lastClr="FFFFFF">
          <a:lumMod val="75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145744729594578E-2"/>
          <c:y val="7.0844780905117644E-2"/>
          <c:w val="0.90434063018744582"/>
          <c:h val="0.692099013457687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'2018'!$T$106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'2018'!$S$107:$S$114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'2018'!$T$107:$T$114</c:f>
              <c:numCache>
                <c:formatCode>General</c:formatCode>
                <c:ptCount val="8"/>
                <c:pt idx="0">
                  <c:v>181</c:v>
                </c:pt>
                <c:pt idx="1">
                  <c:v>131</c:v>
                </c:pt>
                <c:pt idx="2">
                  <c:v>50</c:v>
                </c:pt>
                <c:pt idx="3">
                  <c:v>65</c:v>
                </c:pt>
                <c:pt idx="4">
                  <c:v>31</c:v>
                </c:pt>
                <c:pt idx="5">
                  <c:v>100</c:v>
                </c:pt>
                <c:pt idx="6">
                  <c:v>136</c:v>
                </c:pt>
                <c:pt idx="7">
                  <c:v>136</c:v>
                </c:pt>
              </c:numCache>
            </c:numRef>
          </c:val>
        </c:ser>
        <c:ser>
          <c:idx val="1"/>
          <c:order val="1"/>
          <c:tx>
            <c:strRef>
              <c:f>'2018'!$U$106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'2018'!$S$107:$S$114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'2018'!$U$107:$U$114</c:f>
              <c:numCache>
                <c:formatCode>General</c:formatCode>
                <c:ptCount val="8"/>
                <c:pt idx="0">
                  <c:v>150</c:v>
                </c:pt>
                <c:pt idx="1">
                  <c:v>141</c:v>
                </c:pt>
                <c:pt idx="2">
                  <c:v>63</c:v>
                </c:pt>
                <c:pt idx="3">
                  <c:v>73</c:v>
                </c:pt>
                <c:pt idx="4">
                  <c:v>36</c:v>
                </c:pt>
                <c:pt idx="5">
                  <c:v>115</c:v>
                </c:pt>
                <c:pt idx="6">
                  <c:v>182</c:v>
                </c:pt>
                <c:pt idx="7">
                  <c:v>167</c:v>
                </c:pt>
              </c:numCache>
            </c:numRef>
          </c:val>
        </c:ser>
        <c:ser>
          <c:idx val="2"/>
          <c:order val="2"/>
          <c:tx>
            <c:strRef>
              <c:f>'2018'!$V$106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'2018'!$S$107:$S$114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'2018'!$V$107:$V$114</c:f>
              <c:numCache>
                <c:formatCode>General</c:formatCode>
                <c:ptCount val="8"/>
                <c:pt idx="0">
                  <c:v>200</c:v>
                </c:pt>
                <c:pt idx="1">
                  <c:v>173</c:v>
                </c:pt>
                <c:pt idx="2">
                  <c:v>78</c:v>
                </c:pt>
                <c:pt idx="3">
                  <c:v>108</c:v>
                </c:pt>
                <c:pt idx="4">
                  <c:v>29</c:v>
                </c:pt>
                <c:pt idx="5">
                  <c:v>119</c:v>
                </c:pt>
                <c:pt idx="6">
                  <c:v>143</c:v>
                </c:pt>
                <c:pt idx="7">
                  <c:v>174</c:v>
                </c:pt>
              </c:numCache>
            </c:numRef>
          </c:val>
        </c:ser>
        <c:ser>
          <c:idx val="3"/>
          <c:order val="3"/>
          <c:tx>
            <c:strRef>
              <c:f>'2018'!$W$106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+mn-lt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'2018'!$S$107:$S$114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'2018'!$W$107:$W$114</c:f>
              <c:numCache>
                <c:formatCode>General</c:formatCode>
                <c:ptCount val="8"/>
                <c:pt idx="0">
                  <c:v>191</c:v>
                </c:pt>
                <c:pt idx="1">
                  <c:v>228</c:v>
                </c:pt>
                <c:pt idx="2">
                  <c:v>87</c:v>
                </c:pt>
                <c:pt idx="3">
                  <c:v>161</c:v>
                </c:pt>
                <c:pt idx="4">
                  <c:v>33</c:v>
                </c:pt>
                <c:pt idx="5">
                  <c:v>89</c:v>
                </c:pt>
                <c:pt idx="6">
                  <c:v>181</c:v>
                </c:pt>
                <c:pt idx="7">
                  <c:v>144</c:v>
                </c:pt>
              </c:numCache>
            </c:numRef>
          </c:val>
        </c:ser>
        <c:ser>
          <c:idx val="4"/>
          <c:order val="4"/>
          <c:tx>
            <c:strRef>
              <c:f>'2018'!$X$106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+mn-lt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'2018'!$S$107:$S$114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'2018'!$X$107:$X$114</c:f>
              <c:numCache>
                <c:formatCode>General</c:formatCode>
                <c:ptCount val="8"/>
                <c:pt idx="0">
                  <c:v>217</c:v>
                </c:pt>
                <c:pt idx="1">
                  <c:v>220</c:v>
                </c:pt>
                <c:pt idx="2">
                  <c:v>73</c:v>
                </c:pt>
                <c:pt idx="3">
                  <c:v>169</c:v>
                </c:pt>
                <c:pt idx="4">
                  <c:v>37</c:v>
                </c:pt>
                <c:pt idx="5">
                  <c:v>77</c:v>
                </c:pt>
                <c:pt idx="6">
                  <c:v>203</c:v>
                </c:pt>
                <c:pt idx="7">
                  <c:v>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691920"/>
        <c:axId val="287697904"/>
      </c:barChart>
      <c:catAx>
        <c:axId val="28769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lt-LT"/>
          </a:p>
        </c:txPr>
        <c:crossAx val="287697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769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lt-LT"/>
          </a:p>
        </c:txPr>
        <c:crossAx val="287691920"/>
        <c:crosses val="autoZero"/>
        <c:crossBetween val="between"/>
      </c:valAx>
      <c:spPr>
        <a:pattFill prst="pct70">
          <a:fgClr>
            <a:srgbClr val="FFC000">
              <a:lumMod val="20000"/>
              <a:lumOff val="80000"/>
            </a:srgbClr>
          </a:fgClr>
          <a:bgClr>
            <a:sysClr val="window" lastClr="FFFFFF"/>
          </a:bgClr>
        </a:pattFill>
      </c:spPr>
    </c:plotArea>
    <c:legend>
      <c:legendPos val="b"/>
      <c:layout>
        <c:manualLayout>
          <c:xMode val="edge"/>
          <c:yMode val="edge"/>
          <c:x val="0.23454477157746587"/>
          <c:y val="0.91942900870361233"/>
          <c:w val="0.55563372513218456"/>
          <c:h val="5.8772626173771873E-2"/>
        </c:manualLayout>
      </c:layout>
      <c:overlay val="0"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lt-LT"/>
        </a:p>
      </c:txPr>
    </c:legend>
    <c:plotVisOnly val="1"/>
    <c:dispBlanksAs val="gap"/>
    <c:showDLblsOverMax val="0"/>
  </c:chart>
  <c:spPr>
    <a:ln>
      <a:solidFill>
        <a:sysClr val="window" lastClr="FFFFFF">
          <a:lumMod val="85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t-LT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70AD47">
            <a:lumMod val="60000"/>
            <a:lumOff val="40000"/>
          </a:srgb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'Sheet1 (2)'!$A$42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6231884057971015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154589371980675E-3"/>
                  <c:y val="-1.167456998284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38647342995169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(2)'!$B$39:$E$39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(2)'!$B$42:$E$42</c:f>
              <c:numCache>
                <c:formatCode>0.00</c:formatCode>
                <c:ptCount val="4"/>
                <c:pt idx="0" formatCode="General">
                  <c:v>8</c:v>
                </c:pt>
                <c:pt idx="1">
                  <c:v>9.615384615384615</c:v>
                </c:pt>
                <c:pt idx="2">
                  <c:v>6.4295644114921222</c:v>
                </c:pt>
                <c:pt idx="3">
                  <c:v>3.1858202038924932</c:v>
                </c:pt>
              </c:numCache>
            </c:numRef>
          </c:val>
        </c:ser>
        <c:ser>
          <c:idx val="1"/>
          <c:order val="1"/>
          <c:tx>
            <c:strRef>
              <c:f>'Sheet1 (2)'!$A$43</c:f>
              <c:strCache>
                <c:ptCount val="1"/>
                <c:pt idx="0">
                  <c:v>2015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246376811594203E-3"/>
                  <c:y val="-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231884057970573E-3"/>
                  <c:y val="-5.8372849914210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742858229676924E-3"/>
                  <c:y val="-9.762514426597167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3119936094944655E-3"/>
                  <c:y val="-5.837284991421029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(2)'!$B$39:$E$39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(2)'!$B$43:$E$43</c:f>
              <c:numCache>
                <c:formatCode>0.00</c:formatCode>
                <c:ptCount val="4"/>
                <c:pt idx="0" formatCode="General">
                  <c:v>10</c:v>
                </c:pt>
                <c:pt idx="1">
                  <c:v>31.419999999999998</c:v>
                </c:pt>
                <c:pt idx="2" formatCode="General">
                  <c:v>1.2</c:v>
                </c:pt>
                <c:pt idx="3" formatCode="General">
                  <c:v>30.22</c:v>
                </c:pt>
              </c:numCache>
            </c:numRef>
          </c:val>
        </c:ser>
        <c:ser>
          <c:idx val="2"/>
          <c:order val="2"/>
          <c:tx>
            <c:strRef>
              <c:f>'Sheet1 (2)'!$A$44</c:f>
              <c:strCache>
                <c:ptCount val="1"/>
                <c:pt idx="0">
                  <c:v>2016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2463768115941804E-3"/>
                  <c:y val="-8.7559274871316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463768115941588E-3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665563543687473E-3"/>
                  <c:y val="-8.252634017398893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4541062801932361E-3"/>
                  <c:y val="-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(2)'!$B$39:$E$39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(2)'!$B$44:$E$44</c:f>
              <c:numCache>
                <c:formatCode>0.0</c:formatCode>
                <c:ptCount val="4"/>
                <c:pt idx="0" formatCode="General">
                  <c:v>8</c:v>
                </c:pt>
                <c:pt idx="1">
                  <c:v>28.5</c:v>
                </c:pt>
                <c:pt idx="2">
                  <c:v>7.5</c:v>
                </c:pt>
                <c:pt idx="3" formatCode="0">
                  <c:v>21</c:v>
                </c:pt>
              </c:numCache>
            </c:numRef>
          </c:val>
        </c:ser>
        <c:ser>
          <c:idx val="3"/>
          <c:order val="3"/>
          <c:tx>
            <c:strRef>
              <c:f>'Sheet1 (2)'!$A$45</c:f>
              <c:strCache>
                <c:ptCount val="1"/>
                <c:pt idx="0">
                  <c:v>2017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0386473429951248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922952565711895E-2"/>
                  <c:y val="-1.16745699828420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23188405797013E-3"/>
                  <c:y val="-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779584617140072E-2"/>
                  <c:y val="-1.50965059482854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(2)'!$B$39:$E$39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(2)'!$B$45:$E$45</c:f>
              <c:numCache>
                <c:formatCode>General</c:formatCode>
                <c:ptCount val="4"/>
                <c:pt idx="0">
                  <c:v>8</c:v>
                </c:pt>
                <c:pt idx="1">
                  <c:v>11.25</c:v>
                </c:pt>
                <c:pt idx="2">
                  <c:v>11.25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'Sheet1 (2)'!$A$46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6618357487922701E-3"/>
                  <c:y val="-5.83728499142113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533911521929234E-2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6618357487921816E-3"/>
                  <c:y val="-1.751185497426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1293316596295E-2"/>
                  <c:y val="-1.4593212478552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(2)'!$B$39:$E$39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(2)'!$B$46:$E$46</c:f>
              <c:numCache>
                <c:formatCode>General</c:formatCode>
                <c:ptCount val="4"/>
                <c:pt idx="0">
                  <c:v>9</c:v>
                </c:pt>
                <c:pt idx="1">
                  <c:v>11.67</c:v>
                </c:pt>
                <c:pt idx="2">
                  <c:v>11.67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7704432"/>
        <c:axId val="287696272"/>
        <c:axId val="0"/>
      </c:bar3DChart>
      <c:catAx>
        <c:axId val="2877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87696272"/>
        <c:crosses val="autoZero"/>
        <c:auto val="1"/>
        <c:lblAlgn val="ctr"/>
        <c:lblOffset val="100"/>
        <c:noMultiLvlLbl val="0"/>
      </c:catAx>
      <c:valAx>
        <c:axId val="28769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87704432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 w="25400">
          <a:noFill/>
        </a:ln>
      </c:spPr>
    </c:plotArea>
    <c:legend>
      <c:legendPos val="b"/>
      <c:layout>
        <c:manualLayout>
          <c:xMode val="edge"/>
          <c:yMode val="edge"/>
          <c:x val="0.20983725710200471"/>
          <c:y val="0.9123705658676321"/>
          <c:w val="0.61879821138372837"/>
          <c:h val="7.572869180826080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75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6999790787021186E-2"/>
          <c:y val="2.6567000770797395E-2"/>
          <c:w val="0.91522243143520099"/>
          <c:h val="0.72460884445198237"/>
        </c:manualLayout>
      </c:layout>
      <c:lineChart>
        <c:grouping val="standard"/>
        <c:varyColors val="0"/>
        <c:ser>
          <c:idx val="0"/>
          <c:order val="0"/>
          <c:tx>
            <c:strRef>
              <c:f>'2018'!$AA$225</c:f>
              <c:strCache>
                <c:ptCount val="1"/>
                <c:pt idx="0">
                  <c:v>Skaitytojų skaičius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square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2.4927536231884036E-2"/>
                  <c:y val="2.888720664770227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719806763285025E-2"/>
                  <c:y val="-2.656700077079750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719806763285025E-2"/>
                  <c:y val="-2.948564326650801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719806763285202E-2"/>
                  <c:y val="-2.656700077079739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'2018'!$AB$224:$AE$224</c:f>
              <c:strCache>
                <c:ptCount val="4"/>
                <c:pt idx="0">
                  <c:v>I ketv.</c:v>
                </c:pt>
                <c:pt idx="1">
                  <c:v>II ketv.</c:v>
                </c:pt>
                <c:pt idx="2">
                  <c:v>III ketv.</c:v>
                </c:pt>
                <c:pt idx="3">
                  <c:v>IV ketv.</c:v>
                </c:pt>
              </c:strCache>
            </c:strRef>
          </c:cat>
          <c:val>
            <c:numRef>
              <c:f>'2018'!$AB$225:$AE$225</c:f>
              <c:numCache>
                <c:formatCode>General</c:formatCode>
                <c:ptCount val="4"/>
                <c:pt idx="0">
                  <c:v>7266</c:v>
                </c:pt>
                <c:pt idx="1">
                  <c:v>2164</c:v>
                </c:pt>
                <c:pt idx="2">
                  <c:v>1567</c:v>
                </c:pt>
                <c:pt idx="3">
                  <c:v>1410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'2018'!$AA$226</c:f>
              <c:strCache>
                <c:ptCount val="1"/>
                <c:pt idx="0">
                  <c:v>Interneto vartotojų skaičius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square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'2018'!$AB$224:$AE$224</c:f>
              <c:strCache>
                <c:ptCount val="4"/>
                <c:pt idx="0">
                  <c:v>I ketv.</c:v>
                </c:pt>
                <c:pt idx="1">
                  <c:v>II ketv.</c:v>
                </c:pt>
                <c:pt idx="2">
                  <c:v>III ketv.</c:v>
                </c:pt>
                <c:pt idx="3">
                  <c:v>IV ketv.</c:v>
                </c:pt>
              </c:strCache>
            </c:strRef>
          </c:cat>
          <c:val>
            <c:numRef>
              <c:f>'2018'!$AB$226:$AE$226</c:f>
              <c:numCache>
                <c:formatCode>General</c:formatCode>
                <c:ptCount val="4"/>
                <c:pt idx="0">
                  <c:v>7658</c:v>
                </c:pt>
                <c:pt idx="1">
                  <c:v>8003</c:v>
                </c:pt>
                <c:pt idx="2">
                  <c:v>7255</c:v>
                </c:pt>
                <c:pt idx="3">
                  <c:v>6938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'2018'!$AA$227</c:f>
              <c:strCache>
                <c:ptCount val="1"/>
                <c:pt idx="0">
                  <c:v>Bibliotekos lankytojų skaičius</c:v>
                </c:pt>
              </c:strCache>
            </c:strRef>
          </c:tx>
          <c:spPr>
            <a:ln w="38100">
              <a:solidFill>
                <a:srgbClr val="70AD47">
                  <a:lumMod val="75000"/>
                </a:srgbClr>
              </a:solidFill>
            </a:ln>
          </c:spPr>
          <c:marker>
            <c:symbol val="square"/>
            <c:size val="6"/>
            <c:spPr>
              <a:solidFill>
                <a:srgbClr val="70AD47">
                  <a:lumMod val="75000"/>
                </a:srgbClr>
              </a:solidFill>
              <a:ln>
                <a:solidFill>
                  <a:srgbClr val="70AD47">
                    <a:lumMod val="75000"/>
                  </a:srgbClr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'2018'!$AB$224:$AE$224</c:f>
              <c:strCache>
                <c:ptCount val="4"/>
                <c:pt idx="0">
                  <c:v>I ketv.</c:v>
                </c:pt>
                <c:pt idx="1">
                  <c:v>II ketv.</c:v>
                </c:pt>
                <c:pt idx="2">
                  <c:v>III ketv.</c:v>
                </c:pt>
                <c:pt idx="3">
                  <c:v>IV ketv.</c:v>
                </c:pt>
              </c:strCache>
            </c:strRef>
          </c:cat>
          <c:val>
            <c:numRef>
              <c:f>'2018'!$AB$227:$AE$227</c:f>
              <c:numCache>
                <c:formatCode>General</c:formatCode>
                <c:ptCount val="4"/>
                <c:pt idx="0">
                  <c:v>45661</c:v>
                </c:pt>
                <c:pt idx="1">
                  <c:v>47534</c:v>
                </c:pt>
                <c:pt idx="2">
                  <c:v>42894</c:v>
                </c:pt>
                <c:pt idx="3">
                  <c:v>47363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'2018'!$AA$228</c:f>
              <c:strCache>
                <c:ptCount val="1"/>
                <c:pt idx="0">
                  <c:v>Išduotis</c:v>
                </c:pt>
              </c:strCache>
            </c:strRef>
          </c:tx>
          <c:spPr>
            <a:ln w="38100" cap="sq">
              <a:solidFill>
                <a:srgbClr val="ED7D31">
                  <a:lumMod val="75000"/>
                </a:srgbClr>
              </a:solidFill>
            </a:ln>
            <a:effectLst/>
          </c:spPr>
          <c:marker>
            <c:symbol val="square"/>
            <c:size val="6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'2018'!$AB$224:$AE$224</c:f>
              <c:strCache>
                <c:ptCount val="4"/>
                <c:pt idx="0">
                  <c:v>I ketv.</c:v>
                </c:pt>
                <c:pt idx="1">
                  <c:v>II ketv.</c:v>
                </c:pt>
                <c:pt idx="2">
                  <c:v>III ketv.</c:v>
                </c:pt>
                <c:pt idx="3">
                  <c:v>IV ketv.</c:v>
                </c:pt>
              </c:strCache>
            </c:strRef>
          </c:cat>
          <c:val>
            <c:numRef>
              <c:f>'2018'!$AB$228:$AE$228</c:f>
              <c:numCache>
                <c:formatCode>General</c:formatCode>
                <c:ptCount val="4"/>
                <c:pt idx="0">
                  <c:v>87177</c:v>
                </c:pt>
                <c:pt idx="1">
                  <c:v>83221</c:v>
                </c:pt>
                <c:pt idx="2">
                  <c:v>81802</c:v>
                </c:pt>
                <c:pt idx="3">
                  <c:v>88350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0489200"/>
        <c:axId val="2120490288"/>
      </c:lineChart>
      <c:catAx>
        <c:axId val="212048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120490288"/>
        <c:crosses val="autoZero"/>
        <c:auto val="1"/>
        <c:lblAlgn val="ctr"/>
        <c:lblOffset val="100"/>
        <c:noMultiLvlLbl val="0"/>
      </c:catAx>
      <c:valAx>
        <c:axId val="2120490288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120489200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</c:spPr>
    </c:plotArea>
    <c:legend>
      <c:legendPos val="b"/>
      <c:layout>
        <c:manualLayout>
          <c:xMode val="edge"/>
          <c:yMode val="edge"/>
          <c:x val="2.4780619236754696E-2"/>
          <c:y val="0.89581388529229411"/>
          <c:w val="0.9636139641836805"/>
          <c:h val="7.8909291808634485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ln>
      <a:solidFill>
        <a:sysClr val="window" lastClr="FFFFFF">
          <a:lumMod val="75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rgbClr val="4472C4">
            <a:lumMod val="20000"/>
            <a:lumOff val="80000"/>
          </a:srgbClr>
        </a:solidFill>
      </c:spPr>
    </c:sideWall>
    <c:backWall>
      <c:thickness val="0"/>
      <c:spPr>
        <a:solidFill>
          <a:srgbClr val="4472C4">
            <a:lumMod val="20000"/>
            <a:lumOff val="80000"/>
          </a:srgbClr>
        </a:solidFill>
      </c:spPr>
    </c:backWall>
    <c:plotArea>
      <c:layout>
        <c:manualLayout>
          <c:layoutTarget val="inner"/>
          <c:xMode val="edge"/>
          <c:yMode val="edge"/>
          <c:x val="6.734717942865838E-2"/>
          <c:y val="0.13882994150305034"/>
          <c:w val="0.91936779641675226"/>
          <c:h val="0.8157998758083145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33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4.5506017433439547E-4"/>
                  <c:y val="3.6453776611256925E-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506017433439547E-4"/>
                  <c:y val="3.6453776619744481E-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388888888888905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21527576611452E-3"/>
                  <c:y val="1.388961796442128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'2018'!$S$204:$S$207</c:f>
              <c:strCache>
                <c:ptCount val="4"/>
                <c:pt idx="0">
                  <c:v>Skaitytojų skaičius</c:v>
                </c:pt>
                <c:pt idx="1">
                  <c:v>Išduotis</c:v>
                </c:pt>
                <c:pt idx="2">
                  <c:v>Lankytojų skaičius</c:v>
                </c:pt>
                <c:pt idx="3">
                  <c:v>Interneto vartotojų skaičius</c:v>
                </c:pt>
              </c:strCache>
            </c:strRef>
          </c:cat>
          <c:val>
            <c:numRef>
              <c:f>'2018'!$T$204:$T$207</c:f>
              <c:numCache>
                <c:formatCode>0.0</c:formatCode>
                <c:ptCount val="4"/>
                <c:pt idx="0" formatCode="0.00">
                  <c:v>-0.37738879074996134</c:v>
                </c:pt>
                <c:pt idx="1">
                  <c:v>-2.7719487579191338</c:v>
                </c:pt>
                <c:pt idx="2">
                  <c:v>-7.0940950065836148</c:v>
                </c:pt>
                <c:pt idx="3">
                  <c:v>-9.8747169811320674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0495184"/>
        <c:axId val="2120495728"/>
        <c:axId val="0"/>
      </c:bar3DChart>
      <c:catAx>
        <c:axId val="212049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120495728"/>
        <c:crosses val="autoZero"/>
        <c:auto val="1"/>
        <c:lblAlgn val="ctr"/>
        <c:lblOffset val="100"/>
        <c:noMultiLvlLbl val="0"/>
      </c:catAx>
      <c:valAx>
        <c:axId val="212049572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120495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ysClr val="window" lastClr="FFFFFF">
          <a:lumMod val="75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918393026750696E-2"/>
          <c:y val="3.579844936719398E-2"/>
          <c:w val="0.93123175196413299"/>
          <c:h val="0.71262203283732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'2018'!$T$18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'2018'!$S$19:$S$26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'2018'!$T$19:$T$26</c:f>
              <c:numCache>
                <c:formatCode>General</c:formatCode>
                <c:ptCount val="8"/>
                <c:pt idx="0">
                  <c:v>2767</c:v>
                </c:pt>
                <c:pt idx="1">
                  <c:v>1897</c:v>
                </c:pt>
                <c:pt idx="2">
                  <c:v>1234</c:v>
                </c:pt>
                <c:pt idx="3">
                  <c:v>977</c:v>
                </c:pt>
                <c:pt idx="4">
                  <c:v>1537</c:v>
                </c:pt>
                <c:pt idx="5">
                  <c:v>1070</c:v>
                </c:pt>
                <c:pt idx="6">
                  <c:v>1385</c:v>
                </c:pt>
                <c:pt idx="7">
                  <c:v>1717</c:v>
                </c:pt>
              </c:numCache>
            </c:numRef>
          </c:val>
        </c:ser>
        <c:ser>
          <c:idx val="1"/>
          <c:order val="1"/>
          <c:tx>
            <c:strRef>
              <c:f>'2018'!$U$18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'2018'!$S$19:$S$26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'2018'!$U$19:$U$26</c:f>
              <c:numCache>
                <c:formatCode>General</c:formatCode>
                <c:ptCount val="8"/>
                <c:pt idx="0">
                  <c:v>2754</c:v>
                </c:pt>
                <c:pt idx="1">
                  <c:v>1902</c:v>
                </c:pt>
                <c:pt idx="2">
                  <c:v>1236</c:v>
                </c:pt>
                <c:pt idx="3">
                  <c:v>991</c:v>
                </c:pt>
                <c:pt idx="4">
                  <c:v>1492</c:v>
                </c:pt>
                <c:pt idx="5">
                  <c:v>1087</c:v>
                </c:pt>
                <c:pt idx="6">
                  <c:v>1374</c:v>
                </c:pt>
                <c:pt idx="7">
                  <c:v>1765</c:v>
                </c:pt>
              </c:numCache>
            </c:numRef>
          </c:val>
        </c:ser>
        <c:ser>
          <c:idx val="2"/>
          <c:order val="2"/>
          <c:tx>
            <c:strRef>
              <c:f>'2018'!$V$18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'2018'!$S$19:$S$26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'2018'!$V$19:$V$26</c:f>
              <c:numCache>
                <c:formatCode>General</c:formatCode>
                <c:ptCount val="8"/>
                <c:pt idx="0">
                  <c:v>2753</c:v>
                </c:pt>
                <c:pt idx="1">
                  <c:v>1904</c:v>
                </c:pt>
                <c:pt idx="2">
                  <c:v>1239</c:v>
                </c:pt>
                <c:pt idx="3">
                  <c:v>985</c:v>
                </c:pt>
                <c:pt idx="4">
                  <c:v>1519</c:v>
                </c:pt>
                <c:pt idx="5">
                  <c:v>1069</c:v>
                </c:pt>
                <c:pt idx="6">
                  <c:v>1287</c:v>
                </c:pt>
                <c:pt idx="7">
                  <c:v>1763</c:v>
                </c:pt>
              </c:numCache>
            </c:numRef>
          </c:val>
        </c:ser>
        <c:ser>
          <c:idx val="3"/>
          <c:order val="3"/>
          <c:tx>
            <c:strRef>
              <c:f>'2018'!$W$18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'2018'!$S$19:$S$26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'2018'!$W$19:$W$26</c:f>
              <c:numCache>
                <c:formatCode>General</c:formatCode>
                <c:ptCount val="8"/>
                <c:pt idx="0">
                  <c:v>2790</c:v>
                </c:pt>
                <c:pt idx="1">
                  <c:v>1909</c:v>
                </c:pt>
                <c:pt idx="2">
                  <c:v>1241</c:v>
                </c:pt>
                <c:pt idx="3">
                  <c:v>998</c:v>
                </c:pt>
                <c:pt idx="4">
                  <c:v>1420</c:v>
                </c:pt>
                <c:pt idx="5">
                  <c:v>1085</c:v>
                </c:pt>
                <c:pt idx="6">
                  <c:v>1306</c:v>
                </c:pt>
                <c:pt idx="7">
                  <c:v>1705</c:v>
                </c:pt>
              </c:numCache>
            </c:numRef>
          </c:val>
        </c:ser>
        <c:ser>
          <c:idx val="4"/>
          <c:order val="4"/>
          <c:tx>
            <c:strRef>
              <c:f>'2018'!$X$18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'2018'!$S$19:$S$26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'2018'!$X$19:$X$26</c:f>
              <c:numCache>
                <c:formatCode>General</c:formatCode>
                <c:ptCount val="8"/>
                <c:pt idx="0">
                  <c:v>2786</c:v>
                </c:pt>
                <c:pt idx="1">
                  <c:v>1940</c:v>
                </c:pt>
                <c:pt idx="2">
                  <c:v>1243</c:v>
                </c:pt>
                <c:pt idx="3">
                  <c:v>1000</c:v>
                </c:pt>
                <c:pt idx="4">
                  <c:v>1440</c:v>
                </c:pt>
                <c:pt idx="5">
                  <c:v>1088</c:v>
                </c:pt>
                <c:pt idx="6">
                  <c:v>1273</c:v>
                </c:pt>
                <c:pt idx="7">
                  <c:v>1637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496272"/>
        <c:axId val="2120497360"/>
      </c:barChart>
      <c:catAx>
        <c:axId val="212049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120497360"/>
        <c:crosses val="autoZero"/>
        <c:auto val="1"/>
        <c:lblAlgn val="ctr"/>
        <c:lblOffset val="100"/>
        <c:noMultiLvlLbl val="0"/>
      </c:catAx>
      <c:valAx>
        <c:axId val="2120497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120496272"/>
        <c:crosses val="autoZero"/>
        <c:crossBetween val="between"/>
      </c:valAx>
      <c:spPr>
        <a:pattFill prst="pct70">
          <a:fgClr>
            <a:srgbClr val="FFC000">
              <a:lumMod val="20000"/>
              <a:lumOff val="80000"/>
            </a:srgbClr>
          </a:fgClr>
          <a:bgClr>
            <a:sysClr val="window" lastClr="FFFFFF"/>
          </a:bgClr>
        </a:pattFill>
      </c:spPr>
    </c:plotArea>
    <c:legend>
      <c:legendPos val="b"/>
      <c:layout>
        <c:manualLayout>
          <c:xMode val="edge"/>
          <c:yMode val="edge"/>
          <c:x val="0.18540996234166385"/>
          <c:y val="0.90845339379017254"/>
          <c:w val="0.65560215299174551"/>
          <c:h val="6.6778804352242344E-2"/>
        </c:manualLayout>
      </c:layout>
      <c:overlay val="0"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  <c:showDLblsOverMax val="0"/>
  </c:chart>
  <c:spPr>
    <a:ln>
      <a:solidFill>
        <a:sysClr val="window" lastClr="FFFFFF">
          <a:lumMod val="85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380995853779143E-2"/>
          <c:y val="3.9532897697214055E-2"/>
          <c:w val="0.92033397999163147"/>
          <c:h val="0.6476194218881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'2018'!$T$38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'2018'!$S$39:$S$46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'2018'!$T$39:$T$46</c:f>
              <c:numCache>
                <c:formatCode>General</c:formatCode>
                <c:ptCount val="8"/>
                <c:pt idx="0">
                  <c:v>75661</c:v>
                </c:pt>
                <c:pt idx="1">
                  <c:v>51500</c:v>
                </c:pt>
                <c:pt idx="2">
                  <c:v>29992</c:v>
                </c:pt>
                <c:pt idx="3">
                  <c:v>26357</c:v>
                </c:pt>
                <c:pt idx="4">
                  <c:v>33696</c:v>
                </c:pt>
                <c:pt idx="5">
                  <c:v>34636</c:v>
                </c:pt>
                <c:pt idx="6">
                  <c:v>53159</c:v>
                </c:pt>
                <c:pt idx="7">
                  <c:v>58077</c:v>
                </c:pt>
              </c:numCache>
            </c:numRef>
          </c:val>
        </c:ser>
        <c:ser>
          <c:idx val="1"/>
          <c:order val="1"/>
          <c:tx>
            <c:strRef>
              <c:f>'2018'!$U$38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'2018'!$S$39:$S$46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'2018'!$U$39:$U$46</c:f>
              <c:numCache>
                <c:formatCode>General</c:formatCode>
                <c:ptCount val="8"/>
                <c:pt idx="0">
                  <c:v>76500</c:v>
                </c:pt>
                <c:pt idx="1">
                  <c:v>51550</c:v>
                </c:pt>
                <c:pt idx="2">
                  <c:v>30241</c:v>
                </c:pt>
                <c:pt idx="3">
                  <c:v>27049</c:v>
                </c:pt>
                <c:pt idx="4">
                  <c:v>34114</c:v>
                </c:pt>
                <c:pt idx="5">
                  <c:v>34790</c:v>
                </c:pt>
                <c:pt idx="6">
                  <c:v>52237</c:v>
                </c:pt>
                <c:pt idx="7">
                  <c:v>58475</c:v>
                </c:pt>
              </c:numCache>
            </c:numRef>
          </c:val>
        </c:ser>
        <c:ser>
          <c:idx val="2"/>
          <c:order val="2"/>
          <c:tx>
            <c:strRef>
              <c:f>'2018'!$V$38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'2018'!$S$39:$S$46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'2018'!$V$39:$V$46</c:f>
              <c:numCache>
                <c:formatCode>General</c:formatCode>
                <c:ptCount val="8"/>
                <c:pt idx="0">
                  <c:v>72760</c:v>
                </c:pt>
                <c:pt idx="1">
                  <c:v>51556</c:v>
                </c:pt>
                <c:pt idx="2">
                  <c:v>30277</c:v>
                </c:pt>
                <c:pt idx="3">
                  <c:v>26185</c:v>
                </c:pt>
                <c:pt idx="4">
                  <c:v>32265</c:v>
                </c:pt>
                <c:pt idx="5">
                  <c:v>34808</c:v>
                </c:pt>
                <c:pt idx="6">
                  <c:v>50863</c:v>
                </c:pt>
                <c:pt idx="7">
                  <c:v>56707</c:v>
                </c:pt>
              </c:numCache>
            </c:numRef>
          </c:val>
        </c:ser>
        <c:ser>
          <c:idx val="3"/>
          <c:order val="3"/>
          <c:tx>
            <c:strRef>
              <c:f>'2018'!$W$38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'2018'!$S$39:$S$46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'2018'!$W$39:$W$46</c:f>
              <c:numCache>
                <c:formatCode>General</c:formatCode>
                <c:ptCount val="8"/>
                <c:pt idx="0">
                  <c:v>71311</c:v>
                </c:pt>
                <c:pt idx="1">
                  <c:v>50696</c:v>
                </c:pt>
                <c:pt idx="2">
                  <c:v>29343</c:v>
                </c:pt>
                <c:pt idx="3">
                  <c:v>26807</c:v>
                </c:pt>
                <c:pt idx="4">
                  <c:v>30977</c:v>
                </c:pt>
                <c:pt idx="5">
                  <c:v>34674</c:v>
                </c:pt>
                <c:pt idx="6">
                  <c:v>51104</c:v>
                </c:pt>
                <c:pt idx="7">
                  <c:v>55347</c:v>
                </c:pt>
              </c:numCache>
            </c:numRef>
          </c:val>
        </c:ser>
        <c:ser>
          <c:idx val="4"/>
          <c:order val="4"/>
          <c:tx>
            <c:strRef>
              <c:f>'2018'!$X$38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'2018'!$S$39:$S$46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'2018'!$X$39:$X$46</c:f>
              <c:numCache>
                <c:formatCode>General</c:formatCode>
                <c:ptCount val="8"/>
                <c:pt idx="0">
                  <c:v>70288</c:v>
                </c:pt>
                <c:pt idx="1">
                  <c:v>50713</c:v>
                </c:pt>
                <c:pt idx="2">
                  <c:v>29349</c:v>
                </c:pt>
                <c:pt idx="3">
                  <c:v>26578</c:v>
                </c:pt>
                <c:pt idx="4">
                  <c:v>29953</c:v>
                </c:pt>
                <c:pt idx="5">
                  <c:v>34812</c:v>
                </c:pt>
                <c:pt idx="6">
                  <c:v>45941</c:v>
                </c:pt>
                <c:pt idx="7">
                  <c:v>52916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2943200"/>
        <c:axId val="287695184"/>
      </c:barChart>
      <c:catAx>
        <c:axId val="208294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87695184"/>
        <c:crosses val="autoZero"/>
        <c:auto val="1"/>
        <c:lblAlgn val="ctr"/>
        <c:lblOffset val="100"/>
        <c:noMultiLvlLbl val="0"/>
      </c:catAx>
      <c:valAx>
        <c:axId val="28769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082943200"/>
        <c:crosses val="autoZero"/>
        <c:crossBetween val="between"/>
      </c:valAx>
      <c:spPr>
        <a:pattFill prst="pct70">
          <a:fgClr>
            <a:srgbClr val="FFC000">
              <a:lumMod val="20000"/>
              <a:lumOff val="80000"/>
            </a:srgbClr>
          </a:fgClr>
          <a:bgClr>
            <a:sysClr val="window" lastClr="FFFFFF"/>
          </a:bgClr>
        </a:pattFill>
      </c:spPr>
    </c:plotArea>
    <c:legend>
      <c:legendPos val="b"/>
      <c:layout>
        <c:manualLayout>
          <c:xMode val="edge"/>
          <c:yMode val="edge"/>
          <c:x val="0.26579761534898172"/>
          <c:y val="0.89007108776900479"/>
          <c:w val="0.46722547979374918"/>
          <c:h val="6.6778804352242344E-2"/>
        </c:manualLayout>
      </c:layout>
      <c:overlay val="0"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  <c:showDLblsOverMax val="0"/>
  </c:chart>
  <c:spPr>
    <a:ln>
      <a:solidFill>
        <a:sysClr val="window" lastClr="FFFFFF">
          <a:lumMod val="75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380995853779143E-2"/>
          <c:y val="3.9532897697214055E-2"/>
          <c:w val="0.92033397999163147"/>
          <c:h val="0.67972448934097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'2018'!$T$61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'2018'!$S$62:$S$69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'2018'!$T$62:$T$69</c:f>
              <c:numCache>
                <c:formatCode>General</c:formatCode>
                <c:ptCount val="8"/>
                <c:pt idx="0">
                  <c:v>40599</c:v>
                </c:pt>
                <c:pt idx="1">
                  <c:v>38373</c:v>
                </c:pt>
                <c:pt idx="2">
                  <c:v>13909</c:v>
                </c:pt>
                <c:pt idx="3">
                  <c:v>13844</c:v>
                </c:pt>
                <c:pt idx="4">
                  <c:v>25745</c:v>
                </c:pt>
                <c:pt idx="5">
                  <c:v>15602</c:v>
                </c:pt>
                <c:pt idx="6">
                  <c:v>29400</c:v>
                </c:pt>
                <c:pt idx="7">
                  <c:v>27118</c:v>
                </c:pt>
              </c:numCache>
            </c:numRef>
          </c:val>
        </c:ser>
        <c:ser>
          <c:idx val="1"/>
          <c:order val="1"/>
          <c:tx>
            <c:strRef>
              <c:f>'2018'!$U$61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'2018'!$S$62:$S$69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'2018'!$U$62:$U$69</c:f>
              <c:numCache>
                <c:formatCode>General</c:formatCode>
                <c:ptCount val="8"/>
                <c:pt idx="0">
                  <c:v>39306</c:v>
                </c:pt>
                <c:pt idx="1">
                  <c:v>38470</c:v>
                </c:pt>
                <c:pt idx="2">
                  <c:v>13916</c:v>
                </c:pt>
                <c:pt idx="3">
                  <c:v>14386</c:v>
                </c:pt>
                <c:pt idx="4">
                  <c:v>25775</c:v>
                </c:pt>
                <c:pt idx="5">
                  <c:v>15385</c:v>
                </c:pt>
                <c:pt idx="6">
                  <c:v>28281</c:v>
                </c:pt>
                <c:pt idx="7">
                  <c:v>27260</c:v>
                </c:pt>
              </c:numCache>
            </c:numRef>
          </c:val>
        </c:ser>
        <c:ser>
          <c:idx val="2"/>
          <c:order val="2"/>
          <c:tx>
            <c:strRef>
              <c:f>'2018'!$V$61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'2018'!$S$62:$S$69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'2018'!$V$62:$V$69</c:f>
              <c:numCache>
                <c:formatCode>General</c:formatCode>
                <c:ptCount val="8"/>
                <c:pt idx="0">
                  <c:v>39165</c:v>
                </c:pt>
                <c:pt idx="1">
                  <c:v>38472</c:v>
                </c:pt>
                <c:pt idx="2">
                  <c:v>13922</c:v>
                </c:pt>
                <c:pt idx="3">
                  <c:v>13756</c:v>
                </c:pt>
                <c:pt idx="4">
                  <c:v>24112</c:v>
                </c:pt>
                <c:pt idx="5">
                  <c:v>15336</c:v>
                </c:pt>
                <c:pt idx="6">
                  <c:v>27373</c:v>
                </c:pt>
                <c:pt idx="7">
                  <c:v>23817</c:v>
                </c:pt>
              </c:numCache>
            </c:numRef>
          </c:val>
        </c:ser>
        <c:ser>
          <c:idx val="3"/>
          <c:order val="3"/>
          <c:tx>
            <c:strRef>
              <c:f>'2018'!$W$61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'2018'!$S$62:$S$69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'2018'!$W$62:$W$69</c:f>
              <c:numCache>
                <c:formatCode>General</c:formatCode>
                <c:ptCount val="8"/>
                <c:pt idx="0">
                  <c:v>38692</c:v>
                </c:pt>
                <c:pt idx="1">
                  <c:v>39602</c:v>
                </c:pt>
                <c:pt idx="2">
                  <c:v>13933</c:v>
                </c:pt>
                <c:pt idx="3">
                  <c:v>13826</c:v>
                </c:pt>
                <c:pt idx="4">
                  <c:v>22806</c:v>
                </c:pt>
                <c:pt idx="5">
                  <c:v>15312</c:v>
                </c:pt>
                <c:pt idx="6">
                  <c:v>29626</c:v>
                </c:pt>
                <c:pt idx="7">
                  <c:v>23718</c:v>
                </c:pt>
              </c:numCache>
            </c:numRef>
          </c:val>
        </c:ser>
        <c:ser>
          <c:idx val="4"/>
          <c:order val="4"/>
          <c:tx>
            <c:strRef>
              <c:f>'2018'!$X$61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'2018'!$S$62:$S$69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'2018'!$X$62:$X$69</c:f>
              <c:numCache>
                <c:formatCode>General</c:formatCode>
                <c:ptCount val="8"/>
                <c:pt idx="0">
                  <c:v>38169</c:v>
                </c:pt>
                <c:pt idx="1">
                  <c:v>39794</c:v>
                </c:pt>
                <c:pt idx="2">
                  <c:v>13944</c:v>
                </c:pt>
                <c:pt idx="3">
                  <c:v>12817</c:v>
                </c:pt>
                <c:pt idx="4">
                  <c:v>17063</c:v>
                </c:pt>
                <c:pt idx="5">
                  <c:v>15300</c:v>
                </c:pt>
                <c:pt idx="6">
                  <c:v>24300</c:v>
                </c:pt>
                <c:pt idx="7">
                  <c:v>22065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694640"/>
        <c:axId val="287701712"/>
      </c:barChart>
      <c:catAx>
        <c:axId val="28769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87701712"/>
        <c:crosses val="autoZero"/>
        <c:auto val="1"/>
        <c:lblAlgn val="ctr"/>
        <c:lblOffset val="100"/>
        <c:noMultiLvlLbl val="0"/>
      </c:catAx>
      <c:valAx>
        <c:axId val="287701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87694640"/>
        <c:crosses val="autoZero"/>
        <c:crossBetween val="between"/>
      </c:valAx>
      <c:spPr>
        <a:pattFill prst="pct70">
          <a:fgClr>
            <a:srgbClr val="FFC000">
              <a:lumMod val="20000"/>
              <a:lumOff val="80000"/>
            </a:srgbClr>
          </a:fgClr>
          <a:bgClr>
            <a:sysClr val="window" lastClr="FFFFFF"/>
          </a:bgClr>
        </a:pattFill>
      </c:spPr>
    </c:plotArea>
    <c:legend>
      <c:legendPos val="b"/>
      <c:layout>
        <c:manualLayout>
          <c:xMode val="edge"/>
          <c:yMode val="edge"/>
          <c:x val="0.22867213978359283"/>
          <c:y val="0.90873594504390653"/>
          <c:w val="0.53673505731854565"/>
          <c:h val="6.6572696931402095E-2"/>
        </c:manualLayout>
      </c:layout>
      <c:overlay val="0"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  <c:showDLblsOverMax val="0"/>
  </c:chart>
  <c:spPr>
    <a:ln>
      <a:solidFill>
        <a:sysClr val="window" lastClr="FFFFFF">
          <a:lumMod val="85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943925233644861E-2"/>
          <c:y val="7.1232876712328766E-2"/>
          <c:w val="0.92897196261682247"/>
          <c:h val="0.64079393510685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'2018'!$T$84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'2018'!$S$85:$S$92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'2018'!$T$85:$T$92</c:f>
              <c:numCache>
                <c:formatCode>General</c:formatCode>
                <c:ptCount val="8"/>
                <c:pt idx="0">
                  <c:v>7856</c:v>
                </c:pt>
                <c:pt idx="1">
                  <c:v>4380</c:v>
                </c:pt>
                <c:pt idx="2">
                  <c:v>2240</c:v>
                </c:pt>
                <c:pt idx="3">
                  <c:v>3208</c:v>
                </c:pt>
                <c:pt idx="4">
                  <c:v>3167</c:v>
                </c:pt>
                <c:pt idx="5">
                  <c:v>3881</c:v>
                </c:pt>
                <c:pt idx="6">
                  <c:v>9684</c:v>
                </c:pt>
                <c:pt idx="7">
                  <c:v>8337</c:v>
                </c:pt>
              </c:numCache>
            </c:numRef>
          </c:val>
        </c:ser>
        <c:ser>
          <c:idx val="1"/>
          <c:order val="1"/>
          <c:tx>
            <c:strRef>
              <c:f>'2018'!$U$84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'2018'!$S$85:$S$92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'2018'!$U$85:$U$92</c:f>
              <c:numCache>
                <c:formatCode>General</c:formatCode>
                <c:ptCount val="8"/>
                <c:pt idx="0">
                  <c:v>6259</c:v>
                </c:pt>
                <c:pt idx="1">
                  <c:v>3812</c:v>
                </c:pt>
                <c:pt idx="2">
                  <c:v>2201</c:v>
                </c:pt>
                <c:pt idx="3">
                  <c:v>3605</c:v>
                </c:pt>
                <c:pt idx="4">
                  <c:v>2623</c:v>
                </c:pt>
                <c:pt idx="5">
                  <c:v>3402</c:v>
                </c:pt>
                <c:pt idx="6">
                  <c:v>8153</c:v>
                </c:pt>
                <c:pt idx="7">
                  <c:v>7627</c:v>
                </c:pt>
              </c:numCache>
            </c:numRef>
          </c:val>
        </c:ser>
        <c:ser>
          <c:idx val="2"/>
          <c:order val="2"/>
          <c:tx>
            <c:strRef>
              <c:f>'2018'!$V$84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'2018'!$S$85:$S$92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'2018'!$V$85:$V$92</c:f>
              <c:numCache>
                <c:formatCode>General</c:formatCode>
                <c:ptCount val="8"/>
                <c:pt idx="0">
                  <c:v>6767</c:v>
                </c:pt>
                <c:pt idx="1">
                  <c:v>5737</c:v>
                </c:pt>
                <c:pt idx="2">
                  <c:v>2122</c:v>
                </c:pt>
                <c:pt idx="3">
                  <c:v>3298</c:v>
                </c:pt>
                <c:pt idx="4">
                  <c:v>1818</c:v>
                </c:pt>
                <c:pt idx="5">
                  <c:v>2874</c:v>
                </c:pt>
                <c:pt idx="6">
                  <c:v>7094</c:v>
                </c:pt>
                <c:pt idx="7">
                  <c:v>6743</c:v>
                </c:pt>
              </c:numCache>
            </c:numRef>
          </c:val>
        </c:ser>
        <c:ser>
          <c:idx val="3"/>
          <c:order val="3"/>
          <c:tx>
            <c:strRef>
              <c:f>'2018'!$W$84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'2018'!$S$85:$S$92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'2018'!$W$85:$W$92</c:f>
              <c:numCache>
                <c:formatCode>General</c:formatCode>
                <c:ptCount val="8"/>
                <c:pt idx="0">
                  <c:v>6407</c:v>
                </c:pt>
                <c:pt idx="1">
                  <c:v>4675</c:v>
                </c:pt>
                <c:pt idx="2">
                  <c:v>1938</c:v>
                </c:pt>
                <c:pt idx="3">
                  <c:v>3812</c:v>
                </c:pt>
                <c:pt idx="4">
                  <c:v>1184</c:v>
                </c:pt>
                <c:pt idx="5">
                  <c:v>2850</c:v>
                </c:pt>
                <c:pt idx="6">
                  <c:v>6982</c:v>
                </c:pt>
                <c:pt idx="7">
                  <c:v>5277</c:v>
                </c:pt>
              </c:numCache>
            </c:numRef>
          </c:val>
        </c:ser>
        <c:ser>
          <c:idx val="4"/>
          <c:order val="4"/>
          <c:tx>
            <c:strRef>
              <c:f>'2018'!$X$84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'2018'!$S$85:$S$92</c:f>
              <c:strCache>
                <c:ptCount val="8"/>
                <c:pt idx="0">
                  <c:v>Savivaldybės viešoji biblioteka</c:v>
                </c:pt>
                <c:pt idx="1">
                  <c:v>„Žalioji pelėda“</c:v>
                </c:pt>
                <c:pt idx="2">
                  <c:v> „Žiburėlis“</c:v>
                </c:pt>
                <c:pt idx="3">
                  <c:v>Šiaurinė biblioteka</c:v>
                </c:pt>
                <c:pt idx="4">
                  <c:v>„Šaltinėlis“</c:v>
                </c:pt>
                <c:pt idx="5">
                  <c:v>Parko biblioteka</c:v>
                </c:pt>
                <c:pt idx="6">
                  <c:v>Smėlynės biblioteka</c:v>
                </c:pt>
                <c:pt idx="7">
                  <c:v>„Židinys“</c:v>
                </c:pt>
              </c:strCache>
            </c:strRef>
          </c:cat>
          <c:val>
            <c:numRef>
              <c:f>'2018'!$X$85:$X$92</c:f>
              <c:numCache>
                <c:formatCode>General</c:formatCode>
                <c:ptCount val="8"/>
                <c:pt idx="0">
                  <c:v>5929</c:v>
                </c:pt>
                <c:pt idx="1">
                  <c:v>5133</c:v>
                </c:pt>
                <c:pt idx="2">
                  <c:v>1959</c:v>
                </c:pt>
                <c:pt idx="3">
                  <c:v>2145</c:v>
                </c:pt>
                <c:pt idx="4">
                  <c:v>2150</c:v>
                </c:pt>
                <c:pt idx="5">
                  <c:v>2835</c:v>
                </c:pt>
                <c:pt idx="6">
                  <c:v>4414</c:v>
                </c:pt>
                <c:pt idx="7">
                  <c:v>5289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700080"/>
        <c:axId val="287695728"/>
      </c:barChart>
      <c:catAx>
        <c:axId val="28770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87695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769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87700080"/>
        <c:crosses val="autoZero"/>
        <c:crossBetween val="between"/>
      </c:valAx>
      <c:spPr>
        <a:pattFill prst="pct70">
          <a:fgClr>
            <a:srgbClr val="FFC000">
              <a:lumMod val="20000"/>
              <a:lumOff val="80000"/>
            </a:srgbClr>
          </a:fgClr>
          <a:bgClr>
            <a:sysClr val="window" lastClr="FFFFFF"/>
          </a:bgClr>
        </a:pattFill>
      </c:spPr>
    </c:plotArea>
    <c:legend>
      <c:legendPos val="b"/>
      <c:layout>
        <c:manualLayout>
          <c:xMode val="edge"/>
          <c:yMode val="edge"/>
          <c:x val="0.24198162729658787"/>
          <c:y val="0.91050228310502279"/>
          <c:w val="0.5644152497242193"/>
          <c:h val="5.9094667961025429E-2"/>
        </c:manualLayout>
      </c:layout>
      <c:overlay val="0"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  <c:showDLblsOverMax val="0"/>
  </c:chart>
  <c:spPr>
    <a:ln>
      <a:solidFill>
        <a:sysClr val="window" lastClr="FFFFFF">
          <a:lumMod val="85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57653391152193"/>
          <c:y val="4.1171014524727795E-2"/>
          <c:w val="0.85520603674540685"/>
          <c:h val="0.70066310638245077"/>
        </c:manualLayout>
      </c:layout>
      <c:lineChart>
        <c:grouping val="standard"/>
        <c:varyColors val="0"/>
        <c:ser>
          <c:idx val="0"/>
          <c:order val="0"/>
          <c:tx>
            <c:strRef>
              <c:f>'2018'!$S$195</c:f>
              <c:strCache>
                <c:ptCount val="1"/>
                <c:pt idx="0">
                  <c:v>Renginių skaičius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square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'2018'!$T$194:$X$194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'2018'!$T$195:$X$195</c:f>
              <c:numCache>
                <c:formatCode>General</c:formatCode>
                <c:ptCount val="5"/>
                <c:pt idx="0">
                  <c:v>830</c:v>
                </c:pt>
                <c:pt idx="1">
                  <c:v>927</c:v>
                </c:pt>
                <c:pt idx="2">
                  <c:v>1024</c:v>
                </c:pt>
                <c:pt idx="3">
                  <c:v>1114</c:v>
                </c:pt>
                <c:pt idx="4">
                  <c:v>1152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'2018'!$S$196</c:f>
              <c:strCache>
                <c:ptCount val="1"/>
                <c:pt idx="0">
                  <c:v>Renginių lankytojų skaičius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square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'2018'!$T$194:$X$194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'2018'!$T$196:$X$196</c:f>
              <c:numCache>
                <c:formatCode>General</c:formatCode>
                <c:ptCount val="5"/>
                <c:pt idx="0">
                  <c:v>11370</c:v>
                </c:pt>
                <c:pt idx="1">
                  <c:v>12945</c:v>
                </c:pt>
                <c:pt idx="2">
                  <c:v>12714</c:v>
                </c:pt>
                <c:pt idx="3">
                  <c:v>13750</c:v>
                </c:pt>
                <c:pt idx="4">
                  <c:v>14142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691376"/>
        <c:axId val="287698992"/>
      </c:lineChart>
      <c:catAx>
        <c:axId val="28769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87698992"/>
        <c:crosses val="autoZero"/>
        <c:auto val="1"/>
        <c:lblAlgn val="ctr"/>
        <c:lblOffset val="100"/>
        <c:noMultiLvlLbl val="0"/>
      </c:catAx>
      <c:valAx>
        <c:axId val="287698992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87691376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</c:spPr>
    </c:plotArea>
    <c:legend>
      <c:legendPos val="b"/>
      <c:layout>
        <c:manualLayout>
          <c:xMode val="edge"/>
          <c:yMode val="edge"/>
          <c:x val="0.23164146601240063"/>
          <c:y val="0.91559584661085858"/>
          <c:w val="0.55241745597017766"/>
          <c:h val="6.6892298414878371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ln>
      <a:solidFill>
        <a:sysClr val="window" lastClr="FFFFFF">
          <a:lumMod val="75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812107725664724E-2"/>
          <c:y val="3.9532897697214055E-2"/>
          <c:w val="0.92890286811974587"/>
          <c:h val="0.75041056337154222"/>
        </c:manualLayout>
      </c:layout>
      <c:lineChart>
        <c:grouping val="standard"/>
        <c:varyColors val="0"/>
        <c:ser>
          <c:idx val="0"/>
          <c:order val="0"/>
          <c:tx>
            <c:strRef>
              <c:f>'2018'!$AA$232</c:f>
              <c:strCache>
                <c:ptCount val="1"/>
                <c:pt idx="0">
                  <c:v>Renginių skaičius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square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2"/>
              <c:layout>
                <c:manualLayout>
                  <c:x val="-3.8016960208741034E-2"/>
                  <c:y val="-3.44056037581289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'2018'!$AB$231:$AE$231</c:f>
              <c:strCache>
                <c:ptCount val="4"/>
                <c:pt idx="0">
                  <c:v>I ketv.</c:v>
                </c:pt>
                <c:pt idx="1">
                  <c:v>II ketv.</c:v>
                </c:pt>
                <c:pt idx="2">
                  <c:v>III ketv.</c:v>
                </c:pt>
                <c:pt idx="3">
                  <c:v>IV ketv.</c:v>
                </c:pt>
              </c:strCache>
            </c:strRef>
          </c:cat>
          <c:val>
            <c:numRef>
              <c:f>'2018'!$AB$232:$AE$232</c:f>
              <c:numCache>
                <c:formatCode>General</c:formatCode>
                <c:ptCount val="4"/>
                <c:pt idx="0">
                  <c:v>282</c:v>
                </c:pt>
                <c:pt idx="1">
                  <c:v>374</c:v>
                </c:pt>
                <c:pt idx="2">
                  <c:v>114</c:v>
                </c:pt>
                <c:pt idx="3">
                  <c:v>382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'2018'!$AA$233</c:f>
              <c:strCache>
                <c:ptCount val="1"/>
                <c:pt idx="0">
                  <c:v>Renginių lankytojų skaičius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square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'2018'!$AB$231:$AE$231</c:f>
              <c:strCache>
                <c:ptCount val="4"/>
                <c:pt idx="0">
                  <c:v>I ketv.</c:v>
                </c:pt>
                <c:pt idx="1">
                  <c:v>II ketv.</c:v>
                </c:pt>
                <c:pt idx="2">
                  <c:v>III ketv.</c:v>
                </c:pt>
                <c:pt idx="3">
                  <c:v>IV ketv.</c:v>
                </c:pt>
              </c:strCache>
            </c:strRef>
          </c:cat>
          <c:val>
            <c:numRef>
              <c:f>'2018'!$AB$233:$AE$233</c:f>
              <c:numCache>
                <c:formatCode>General</c:formatCode>
                <c:ptCount val="4"/>
                <c:pt idx="0">
                  <c:v>3008</c:v>
                </c:pt>
                <c:pt idx="1">
                  <c:v>6401</c:v>
                </c:pt>
                <c:pt idx="2">
                  <c:v>691</c:v>
                </c:pt>
                <c:pt idx="3">
                  <c:v>4042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700624"/>
        <c:axId val="287692464"/>
      </c:lineChart>
      <c:catAx>
        <c:axId val="28770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87692464"/>
        <c:crosses val="autoZero"/>
        <c:auto val="1"/>
        <c:lblAlgn val="ctr"/>
        <c:lblOffset val="100"/>
        <c:noMultiLvlLbl val="0"/>
      </c:catAx>
      <c:valAx>
        <c:axId val="287692464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87700624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>
          <a:solidFill>
            <a:sysClr val="window" lastClr="FFFFFF">
              <a:lumMod val="85000"/>
            </a:sysClr>
          </a:solidFill>
        </a:ln>
      </c:spPr>
    </c:plotArea>
    <c:legend>
      <c:legendPos val="b"/>
      <c:layout>
        <c:manualLayout>
          <c:xMode val="edge"/>
          <c:yMode val="edge"/>
          <c:x val="2.5165621420610091E-2"/>
          <c:y val="0.90958091511162775"/>
          <c:w val="0.94705949427554426"/>
          <c:h val="6.5182479504005436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B1F41B-9DF6-46F4-85F2-C0CC9822D1FE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56E04D-2CDC-4009-99B1-778F782E13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719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B220B-04FA-46FF-AB86-BA9EFE5D70CB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38C7B-5BFF-4517-B7B3-21734C66A1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97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12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671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524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767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60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227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870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31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326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5047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135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07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28128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altLang="lt-LT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M. PANEVĖŽIO MIESTO SAVIVALDYBĖS </a:t>
            </a:r>
            <a:br>
              <a:rPr lang="lt-LT" altLang="lt-LT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VIEŠOSIOS BIBLIOTEKOS VEIKLA </a:t>
            </a:r>
            <a:endParaRPr lang="lt-LT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01317" name="Picture 5" descr="dsc_0625_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68" y="4074380"/>
            <a:ext cx="1556596" cy="222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1318" name="Picture 6" descr="bibliotekininko_pgl_d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94" y="572349"/>
            <a:ext cx="1694211" cy="221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1319" name="Picture 7" descr="edu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9" y="565727"/>
            <a:ext cx="1679849" cy="221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1320" name="Picture 8" descr="eduk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4" y="4077169"/>
            <a:ext cx="3067174" cy="222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aveikslėlis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1" r="9470"/>
          <a:stretch/>
        </p:blipFill>
        <p:spPr>
          <a:xfrm>
            <a:off x="8719862" y="572347"/>
            <a:ext cx="2792560" cy="2217506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38"/>
          <a:stretch/>
        </p:blipFill>
        <p:spPr>
          <a:xfrm>
            <a:off x="5085353" y="563442"/>
            <a:ext cx="2158247" cy="2217505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564" y="4077170"/>
            <a:ext cx="2969022" cy="2226767"/>
          </a:xfrm>
          <a:prstGeom prst="rect">
            <a:avLst/>
          </a:prstGeom>
        </p:spPr>
      </p:pic>
      <p:pic>
        <p:nvPicPr>
          <p:cNvPr id="5122" name="Picture 2" descr="pazintis su robotai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41" y="4074380"/>
            <a:ext cx="3383027" cy="222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SCN59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0"/>
          <a:stretch>
            <a:fillRect/>
          </a:stretch>
        </p:blipFill>
        <p:spPr bwMode="auto">
          <a:xfrm>
            <a:off x="2390944" y="556821"/>
            <a:ext cx="2694409" cy="222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47007" y="365125"/>
            <a:ext cx="11168743" cy="1325563"/>
          </a:xfrm>
        </p:spPr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Savivaldybės viešoji biblioteka </a:t>
            </a:r>
            <a:b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SEZONIŠKUMO ĮTAKA 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RENGINIŲ IR RENGINIŲ LANKYTOJŲ SKAIČIUI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 </a:t>
            </a:r>
            <a:r>
              <a:rPr lang="lt-LT" altLang="lt-LT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I-IV ketv.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017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9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Savivaldybės viešoji biblioteka </a:t>
            </a:r>
            <a:r>
              <a:rPr lang="lt-LT" altLang="lt-LT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RENGINIŲ IR RENGINIŲ LANKYTOJŲ SKAIČIAUS  POKYTIS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b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5531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0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4426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Savivaldybės viešoji biblioteka 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BIBLIOTEKOS RENGINIŲ LANKYTOJŲ </a:t>
            </a: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SKAIČIAUS </a:t>
            </a:r>
            <a: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POKYTIS</a:t>
            </a:r>
            <a:b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BIBLIOTEKOS FILIALUS</a:t>
            </a:r>
            <a:b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2014-2018 m.</a:t>
            </a:r>
            <a:endParaRPr lang="lt-LT" dirty="0"/>
          </a:p>
        </p:txBody>
      </p:sp>
      <p:graphicFrame>
        <p:nvGraphicFramePr>
          <p:cNvPr id="7" name="Turinio vietos rezervavimo ženklas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706947"/>
              </p:ext>
            </p:extLst>
          </p:nvPr>
        </p:nvGraphicFramePr>
        <p:xfrm>
          <a:off x="961052" y="1651518"/>
          <a:ext cx="10711543" cy="472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999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4426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Savivaldybės viešoji biblioteka 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BIBLIOTEKOS RENGINIŲ SKAIČIAUS POKYTIS</a:t>
            </a:r>
            <a:b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BIBLIOTEKOS FILIALUS</a:t>
            </a:r>
            <a:b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2014-2018 m.</a:t>
            </a:r>
            <a:endParaRPr lang="lt-LT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609934"/>
              </p:ext>
            </p:extLst>
          </p:nvPr>
        </p:nvGraphicFramePr>
        <p:xfrm>
          <a:off x="838199" y="1614196"/>
          <a:ext cx="10759751" cy="470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5657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Savivaldybės viešoji biblioteka</a:t>
            </a:r>
            <a:r>
              <a:rPr lang="lt-LT" altLang="lt-LT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lt-LT" altLang="lt-LT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PROJEKTINĖ VEIKLA </a:t>
            </a:r>
            <a:r>
              <a:rPr lang="lt-LT" altLang="lt-LT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0531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8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38131"/>
            <a:ext cx="10515600" cy="4338832"/>
          </a:xfrm>
        </p:spPr>
        <p:txBody>
          <a:bodyPr/>
          <a:lstStyle/>
          <a:p>
            <a:pPr marL="0" indent="0" algn="ctr">
              <a:buNone/>
            </a:pP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Informacija parengta </a:t>
            </a:r>
            <a:endParaRPr lang="lt-LT" altLang="lt-LT" sz="5400" dirty="0" smtClean="0">
              <a:solidFill>
                <a:srgbClr val="5B9BD5">
                  <a:lumMod val="50000"/>
                </a:srgbClr>
              </a:solidFill>
              <a:latin typeface="Arial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pagal </a:t>
            </a: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/>
            </a:r>
            <a:b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</a:b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2018 m. įstaigos veiklos </a:t>
            </a:r>
            <a:endParaRPr lang="lt-LT" altLang="lt-LT" sz="5400" dirty="0" smtClean="0">
              <a:solidFill>
                <a:srgbClr val="5B9BD5">
                  <a:lumMod val="50000"/>
                </a:srgbClr>
              </a:solidFill>
              <a:latin typeface="Arial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mėnesio </a:t>
            </a: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ataskaitų </a:t>
            </a: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duomenis</a:t>
            </a:r>
            <a:r>
              <a:rPr lang="lt-LT" altLang="lt-LT" sz="5400" dirty="0" smtClean="0">
                <a:solidFill>
                  <a:srgbClr val="FF9900"/>
                </a:solidFill>
                <a:latin typeface="Arial"/>
                <a:ea typeface="+mj-ea"/>
                <a:cs typeface="+mj-cs"/>
                <a:sym typeface="Wingdings" panose="05000000000000000000" pitchFamily="2" charset="2"/>
              </a:rPr>
              <a:t></a:t>
            </a:r>
            <a:r>
              <a:rPr lang="lt-LT" altLang="lt-LT" sz="1800" dirty="0">
                <a:solidFill>
                  <a:srgbClr val="FF9900"/>
                </a:solidFill>
                <a:latin typeface="Arial"/>
                <a:ea typeface="+mj-ea"/>
                <a:cs typeface="+mj-cs"/>
              </a:rPr>
              <a:t/>
            </a:r>
            <a:br>
              <a:rPr lang="lt-LT" altLang="lt-LT" sz="1800" dirty="0">
                <a:solidFill>
                  <a:srgbClr val="FF9900"/>
                </a:solidFill>
                <a:latin typeface="Arial"/>
                <a:ea typeface="+mj-ea"/>
                <a:cs typeface="+mj-cs"/>
              </a:rPr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410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Savivaldybės viešoji biblioteka </a:t>
            </a:r>
            <a:b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REZULTATŲ POKYTIS </a:t>
            </a:r>
            <a:r>
              <a:rPr lang="lt-LT" altLang="lt-LT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36345"/>
              </p:ext>
            </p:extLst>
          </p:nvPr>
        </p:nvGraphicFramePr>
        <p:xfrm>
          <a:off x="838200" y="1872277"/>
          <a:ext cx="10909041" cy="4537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39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Savivaldybės viešoji biblioteka </a:t>
            </a:r>
            <a:r>
              <a:rPr lang="lt-LT" altLang="lt-LT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SEZONIŠKUMO ĮTAKA VEIKLAI</a:t>
            </a:r>
            <a:b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m. I-IV ketv.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163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94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Savivaldybės viešoji biblioteka</a:t>
            </a:r>
            <a:r>
              <a:rPr lang="lt-LT" altLang="lt-LT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lt-LT" altLang="lt-LT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REZULTATŲ POKYTIS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0163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34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4426"/>
          </a:xfrm>
        </p:spPr>
        <p:txBody>
          <a:bodyPr/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Savivaldybės viešoji biblioteka 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BIBLIOTEKOS SKAITYTOJŲ SKAIČIAUS POKYTIS</a:t>
            </a:r>
            <a:r>
              <a:rPr lang="lt-LT" altLang="lt-LT" sz="18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lt-LT" altLang="lt-LT" sz="18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</a:t>
            </a:r>
            <a: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BIBLIOTEKOS FILIALUS </a:t>
            </a:r>
            <a:r>
              <a:rPr lang="lt-LT" altLang="lt-LT" sz="18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2014-2018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510700"/>
              </p:ext>
            </p:extLst>
          </p:nvPr>
        </p:nvGraphicFramePr>
        <p:xfrm>
          <a:off x="838200" y="1688840"/>
          <a:ext cx="10871718" cy="465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757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4426"/>
          </a:xfrm>
        </p:spPr>
        <p:txBody>
          <a:bodyPr>
            <a:normAutofit fontScale="90000"/>
          </a:bodyPr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Savivaldybės viešoji biblioteka 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7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IŠDUOTIES POKYTIS </a:t>
            </a:r>
            <a: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BIBLIOTEKOS FILIALUS</a:t>
            </a:r>
            <a: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2014-2018 m.</a:t>
            </a:r>
            <a:endParaRPr lang="lt-LT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260922"/>
              </p:ext>
            </p:extLst>
          </p:nvPr>
        </p:nvGraphicFramePr>
        <p:xfrm>
          <a:off x="838200" y="1688842"/>
          <a:ext cx="10750420" cy="453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96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4426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Savivaldybės viešoji biblioteka 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BIBLIOTEKOS LANKYTOJŲ </a:t>
            </a: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SKAIČIAUS </a:t>
            </a:r>
            <a: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POKYTIS</a:t>
            </a:r>
            <a:b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BIBLIOTEKOS FILIALUS</a:t>
            </a:r>
            <a:b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2014-2018 m.</a:t>
            </a:r>
            <a:endParaRPr lang="lt-LT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397798"/>
              </p:ext>
            </p:extLst>
          </p:nvPr>
        </p:nvGraphicFramePr>
        <p:xfrm>
          <a:off x="838200" y="1651518"/>
          <a:ext cx="10834396" cy="467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77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4426"/>
          </a:xfrm>
        </p:spPr>
        <p:txBody>
          <a:bodyPr/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Savivaldybės viešoji biblioteka 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INTERNETO LANKYTOJŲ SKAIČIAUS POKYTIS</a:t>
            </a:r>
            <a:b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BIBLIOTEKOS FILIALUS</a:t>
            </a:r>
            <a:b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2014-2018 m.</a:t>
            </a:r>
            <a:endParaRPr lang="lt-LT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111019"/>
              </p:ext>
            </p:extLst>
          </p:nvPr>
        </p:nvGraphicFramePr>
        <p:xfrm>
          <a:off x="838200" y="1735494"/>
          <a:ext cx="10890380" cy="462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258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Savivaldybės viešoji biblioteka </a:t>
            </a:r>
            <a:r>
              <a:rPr lang="lt-LT" altLang="lt-LT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RENGINIŲ IR RENGINIŲ LANKYTOJŲ SKAIČIAUS  POKYTIS </a:t>
            </a:r>
            <a:b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254965"/>
              </p:ext>
            </p:extLst>
          </p:nvPr>
        </p:nvGraphicFramePr>
        <p:xfrm>
          <a:off x="914400" y="1825624"/>
          <a:ext cx="10711542" cy="4500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44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16714</TotalTime>
  <Words>50</Words>
  <Application>Microsoft Office PowerPoint</Application>
  <PresentationFormat>Plačiaekranė</PresentationFormat>
  <Paragraphs>18</Paragraphs>
  <Slides>15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„Office“ tema</vt:lpstr>
      <vt:lpstr>2018 M. PANEVĖŽIO MIESTO SAVIVALDYBĖS  VIEŠOSIOS BIBLIOTEKOS VEIKLA </vt:lpstr>
      <vt:lpstr>Savivaldybės viešoji biblioteka  VEIKLOS REZULTATŲ POKYTIS  2014-2018 m.</vt:lpstr>
      <vt:lpstr>Savivaldybės viešoji biblioteka  SEZONIŠKUMO ĮTAKA VEIKLAI 2018 m. I-IV ketv.</vt:lpstr>
      <vt:lpstr>Savivaldybės viešoji biblioteka  VEIKLOS REZULTATŲ POKYTIS (proc.)  2017-2018 m.</vt:lpstr>
      <vt:lpstr>Savivaldybės viešoji biblioteka  BIBLIOTEKOS SKAITYTOJŲ SKAIČIAUS POKYTIS  PAGAL BIBLIOTEKOS FILIALUS  2014-2018 m.</vt:lpstr>
      <vt:lpstr>Savivaldybės viešoji biblioteka  IŠDUOTIES POKYTIS  PAGAL BIBLIOTEKOS FILIALUS 2014-2018 m.</vt:lpstr>
      <vt:lpstr>Savivaldybės viešoji biblioteka  BIBLIOTEKOS LANKYTOJŲ SKAIČIAUS POKYTIS PAGAL BIBLIOTEKOS FILIALUS 2014-2018 m.</vt:lpstr>
      <vt:lpstr>Savivaldybės viešoji biblioteka  INTERNETO LANKYTOJŲ SKAIČIAUS POKYTIS PAGAL BIBLIOTEKOS FILIALUS 2014-2018 m.</vt:lpstr>
      <vt:lpstr>Savivaldybės viešoji biblioteka  RENGINIŲ IR RENGINIŲ LANKYTOJŲ SKAIČIAUS  POKYTIS  2014-2018 m.</vt:lpstr>
      <vt:lpstr>Savivaldybės viešoji biblioteka  SEZONIŠKUMO ĮTAKA  RENGINIŲ IR RENGINIŲ LANKYTOJŲ SKAIČIUI (proc.)  2018 m. I-IV ketv.</vt:lpstr>
      <vt:lpstr>Savivaldybės viešoji biblioteka  RENGINIŲ IR RENGINIŲ LANKYTOJŲ SKAIČIAUS  POKYTIS (proc.) 2017-2018 m.</vt:lpstr>
      <vt:lpstr>Savivaldybės viešoji biblioteka  BIBLIOTEKOS RENGINIŲ LANKYTOJŲ SKAIČIAUS POKYTIS PAGAL BIBLIOTEKOS FILIALUS 2014-2018 m.</vt:lpstr>
      <vt:lpstr>Savivaldybės viešoji biblioteka  BIBLIOTEKOS RENGINIŲ SKAIČIAUS POKYTIS PAGAL BIBLIOTEKOS FILIALUS 2014-2018 m.</vt:lpstr>
      <vt:lpstr>Savivaldybės viešoji biblioteka  PROJEKTINĖ VEIKLA  2014-2018 m.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m.  kultūros ir meno įstaigų veiklos   A N A L I Z Ė</dc:title>
  <dc:creator>Danguolė Čepukienė</dc:creator>
  <cp:lastModifiedBy>Daiva Breivienė</cp:lastModifiedBy>
  <cp:revision>699</cp:revision>
  <cp:lastPrinted>2018-03-02T12:59:51Z</cp:lastPrinted>
  <dcterms:created xsi:type="dcterms:W3CDTF">2015-01-27T06:14:45Z</dcterms:created>
  <dcterms:modified xsi:type="dcterms:W3CDTF">2019-02-06T13:57:17Z</dcterms:modified>
</cp:coreProperties>
</file>