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257" r:id="rId3"/>
    <p:sldId id="403" r:id="rId4"/>
    <p:sldId id="377" r:id="rId5"/>
    <p:sldId id="261" r:id="rId6"/>
    <p:sldId id="378" r:id="rId7"/>
    <p:sldId id="265" r:id="rId8"/>
    <p:sldId id="266" r:id="rId9"/>
    <p:sldId id="267" r:id="rId10"/>
    <p:sldId id="268" r:id="rId11"/>
    <p:sldId id="270" r:id="rId12"/>
    <p:sldId id="269" r:id="rId13"/>
  </p:sldIdLst>
  <p:sldSz cx="12192000" cy="6858000"/>
  <p:notesSz cx="7010400" cy="92964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atytoji sekcija" id="{598C4E47-5946-46DB-B003-F0F983D0FBBE}">
          <p14:sldIdLst>
            <p14:sldId id="271"/>
            <p14:sldId id="257"/>
            <p14:sldId id="403"/>
            <p14:sldId id="377"/>
            <p14:sldId id="261"/>
            <p14:sldId id="378"/>
            <p14:sldId id="265"/>
            <p14:sldId id="266"/>
            <p14:sldId id="267"/>
            <p14:sldId id="268"/>
            <p14:sldId id="27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9900"/>
    <a:srgbClr val="FFCC99"/>
    <a:srgbClr val="CCFF66"/>
    <a:srgbClr val="E6E100"/>
    <a:srgbClr val="C4BF00"/>
    <a:srgbClr val="DAD500"/>
    <a:srgbClr val="E5F5FF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inis stilius 1 – paryškinima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2018_Projektin&#279;%20veikla_2019-02-05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nguole2\Desktop\1_%20VEIKLOS%20ATASKAITOS\2018\2018_Projektin&#279;%20veikla_2019-02-05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2018_Projektin&#279;%20veikla_2019-02-05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2018_Projektin&#279;%20veikla_2019-02-05.xls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anguole2\Desktop\1_%20VEIKLOS%20ATASKAITOS\2018\2018_Projektin&#279;%20veikla_2019-02-05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390467495910837E-2"/>
          <c:y val="3.2105067452815661E-2"/>
          <c:w val="0.92221119099243032"/>
          <c:h val="0.84891130038622598"/>
        </c:manualLayout>
      </c:layout>
      <c:lineChart>
        <c:grouping val="standard"/>
        <c:varyColors val="0"/>
        <c:ser>
          <c:idx val="0"/>
          <c:order val="0"/>
          <c:tx>
            <c:strRef>
              <c:f>Sheet3!$F$4</c:f>
              <c:strCache>
                <c:ptCount val="1"/>
                <c:pt idx="0">
                  <c:v>rodiklis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Sheet3!$E$5:$E$19</c:f>
              <c:numCache>
                <c:formatCode>General</c:formatCode>
                <c:ptCount val="15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</c:numCache>
            </c:numRef>
          </c:cat>
          <c:val>
            <c:numRef>
              <c:f>Sheet3!$F$5:$F$19</c:f>
              <c:numCache>
                <c:formatCode>General</c:formatCode>
                <c:ptCount val="15"/>
                <c:pt idx="0">
                  <c:v>3.65</c:v>
                </c:pt>
                <c:pt idx="1">
                  <c:v>3.97</c:v>
                </c:pt>
                <c:pt idx="2">
                  <c:v>4.1500000000000004</c:v>
                </c:pt>
                <c:pt idx="3">
                  <c:v>4.4000000000000004</c:v>
                </c:pt>
                <c:pt idx="4">
                  <c:v>3.94</c:v>
                </c:pt>
                <c:pt idx="5">
                  <c:v>4.1900000000000004</c:v>
                </c:pt>
                <c:pt idx="6">
                  <c:v>3.48</c:v>
                </c:pt>
                <c:pt idx="7">
                  <c:v>3.28</c:v>
                </c:pt>
                <c:pt idx="8">
                  <c:v>3.19</c:v>
                </c:pt>
                <c:pt idx="9">
                  <c:v>3.87</c:v>
                </c:pt>
                <c:pt idx="10">
                  <c:v>3.95</c:v>
                </c:pt>
                <c:pt idx="11">
                  <c:v>4.32</c:v>
                </c:pt>
                <c:pt idx="12">
                  <c:v>4.95</c:v>
                </c:pt>
                <c:pt idx="13">
                  <c:v>5.05</c:v>
                </c:pt>
                <c:pt idx="14">
                  <c:v>4.5999999999999996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04890528"/>
        <c:axId val="-1904889440"/>
      </c:lineChart>
      <c:catAx>
        <c:axId val="-190489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904889440"/>
        <c:crosses val="autoZero"/>
        <c:auto val="1"/>
        <c:lblAlgn val="ctr"/>
        <c:lblOffset val="100"/>
        <c:noMultiLvlLbl val="0"/>
      </c:catAx>
      <c:valAx>
        <c:axId val="-190488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75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904890528"/>
        <c:crosses val="autoZero"/>
        <c:crossBetween val="between"/>
      </c:valAx>
      <c:spPr>
        <a:pattFill prst="pct70">
          <a:fgClr>
            <a:srgbClr val="4472C4">
              <a:lumMod val="20000"/>
              <a:lumOff val="80000"/>
            </a:srgbClr>
          </a:fgClr>
          <a:bgClr>
            <a:sysClr val="window" lastClr="FFFFFF"/>
          </a:bgClr>
        </a:pattFill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B9BD5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'2018'!$H$7:$H$15</c:f>
              <c:strCache>
                <c:ptCount val="9"/>
                <c:pt idx="0">
                  <c:v>Muzikinis teatras</c:v>
                </c:pt>
                <c:pt idx="1">
                  <c:v>Stasio Eidrigevičiaus menų centras</c:v>
                </c:pt>
                <c:pt idx="2">
                  <c:v>Teatras „Menas“</c:v>
                </c:pt>
                <c:pt idx="3">
                  <c:v>Lėlių vežimo teatras</c:v>
                </c:pt>
                <c:pt idx="4">
                  <c:v>Kraštotyros muziejus</c:v>
                </c:pt>
                <c:pt idx="5">
                  <c:v>Dailės galerija</c:v>
                </c:pt>
                <c:pt idx="6">
                  <c:v>Kino centras „Garsas“</c:v>
                </c:pt>
                <c:pt idx="7">
                  <c:v>Kultūros centras Panevėžio bendruomenių rūmai</c:v>
                </c:pt>
                <c:pt idx="8">
                  <c:v>Savivaldybės viešoji biblioteka</c:v>
                </c:pt>
              </c:strCache>
            </c:strRef>
          </c:cat>
          <c:val>
            <c:numRef>
              <c:f>'2018'!$I$7:$I$15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6</c:v>
                </c:pt>
                <c:pt idx="6">
                  <c:v>6</c:v>
                </c:pt>
                <c:pt idx="7">
                  <c:v>7</c:v>
                </c:pt>
                <c:pt idx="8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4888896"/>
        <c:axId val="-1904888352"/>
      </c:barChart>
      <c:catAx>
        <c:axId val="-1904888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FFFFF"/>
            </a:solidFill>
            <a:round/>
          </a:ln>
          <a:effectLst/>
        </c:spPr>
        <c:txPr>
          <a:bodyPr rot="0" vert="horz"/>
          <a:lstStyle/>
          <a:p>
            <a:pPr>
              <a:defRPr sz="1400" b="1" i="1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904888352"/>
        <c:crosses val="autoZero"/>
        <c:auto val="1"/>
        <c:lblAlgn val="ctr"/>
        <c:lblOffset val="100"/>
        <c:noMultiLvlLbl val="0"/>
      </c:catAx>
      <c:valAx>
        <c:axId val="-19048883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9048888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pattFill prst="pct10">
      <a:fgClr>
        <a:schemeClr val="accent1"/>
      </a:fgClr>
      <a:bgClr>
        <a:schemeClr val="bg1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'2018'!$M$7:$M$15</c:f>
              <c:strCache>
                <c:ptCount val="9"/>
                <c:pt idx="0">
                  <c:v>Muzikinis teatras</c:v>
                </c:pt>
                <c:pt idx="1">
                  <c:v>Stasio Eidrigevičiaus menų centras</c:v>
                </c:pt>
                <c:pt idx="2">
                  <c:v>Teatras „Menas“</c:v>
                </c:pt>
                <c:pt idx="3">
                  <c:v>Lėlių vežimo teatras</c:v>
                </c:pt>
                <c:pt idx="4">
                  <c:v>Savivaldybės viešoji biblioteka</c:v>
                </c:pt>
                <c:pt idx="5">
                  <c:v>Kraštotyros muziejus</c:v>
                </c:pt>
                <c:pt idx="6">
                  <c:v>Dailės galerija</c:v>
                </c:pt>
                <c:pt idx="7">
                  <c:v>Kultūros centras Panevėžio bendruomenių rūmai</c:v>
                </c:pt>
                <c:pt idx="8">
                  <c:v>Kino centras „Garsas“</c:v>
                </c:pt>
              </c:strCache>
            </c:strRef>
          </c:cat>
          <c:val>
            <c:numRef>
              <c:f>'2018'!$N$7:$N$15</c:f>
              <c:numCache>
                <c:formatCode>0.0</c:formatCode>
                <c:ptCount val="9"/>
                <c:pt idx="0" formatCode="0">
                  <c:v>0</c:v>
                </c:pt>
                <c:pt idx="1">
                  <c:v>0</c:v>
                </c:pt>
                <c:pt idx="2">
                  <c:v>2.5</c:v>
                </c:pt>
                <c:pt idx="3" formatCode="0">
                  <c:v>7.2</c:v>
                </c:pt>
                <c:pt idx="4">
                  <c:v>11.67</c:v>
                </c:pt>
                <c:pt idx="5" formatCode="0">
                  <c:v>12.17</c:v>
                </c:pt>
                <c:pt idx="6">
                  <c:v>27.097349999999999</c:v>
                </c:pt>
                <c:pt idx="7" formatCode="0">
                  <c:v>35.020000000000003</c:v>
                </c:pt>
                <c:pt idx="8" formatCode="0">
                  <c:v>36.671999999999997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4887808"/>
        <c:axId val="-1904886176"/>
      </c:barChart>
      <c:catAx>
        <c:axId val="-1904887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1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904886176"/>
        <c:crosses val="autoZero"/>
        <c:auto val="1"/>
        <c:lblAlgn val="ctr"/>
        <c:lblOffset val="100"/>
        <c:noMultiLvlLbl val="0"/>
      </c:catAx>
      <c:valAx>
        <c:axId val="-1904886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904887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pattFill prst="pct10">
      <a:fgClr>
        <a:schemeClr val="accent1"/>
      </a:fgClr>
      <a:bgClr>
        <a:schemeClr val="bg1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'2018'!$AA$7:$AA$15</c:f>
              <c:strCache>
                <c:ptCount val="9"/>
                <c:pt idx="0">
                  <c:v>Savivaldybės viešoji biblioteka</c:v>
                </c:pt>
                <c:pt idx="1">
                  <c:v>Teatras „Menas“</c:v>
                </c:pt>
                <c:pt idx="2">
                  <c:v>Muzikinis teatras</c:v>
                </c:pt>
                <c:pt idx="3">
                  <c:v>Stasio Eidrigevičiaus menų centras</c:v>
                </c:pt>
                <c:pt idx="4">
                  <c:v>Lėlių vežimo teatras</c:v>
                </c:pt>
                <c:pt idx="5">
                  <c:v>Kraštotyros muziejus</c:v>
                </c:pt>
                <c:pt idx="6">
                  <c:v>Dailės galerija</c:v>
                </c:pt>
                <c:pt idx="7">
                  <c:v>Kino centras „Garsas“</c:v>
                </c:pt>
                <c:pt idx="8">
                  <c:v>Kultūros centras Panevėžio bendruomenių rūmai</c:v>
                </c:pt>
              </c:strCache>
            </c:strRef>
          </c:cat>
          <c:val>
            <c:numRef>
              <c:f>'2018'!$AB$7:$AB$15</c:f>
              <c:numCache>
                <c:formatCode>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2.7</c:v>
                </c:pt>
                <c:pt idx="5">
                  <c:v>8.17</c:v>
                </c:pt>
                <c:pt idx="6">
                  <c:v>11.9</c:v>
                </c:pt>
                <c:pt idx="7">
                  <c:v>29.802</c:v>
                </c:pt>
                <c:pt idx="8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4884000"/>
        <c:axId val="-1904882368"/>
      </c:barChart>
      <c:catAx>
        <c:axId val="-1904884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1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904882368"/>
        <c:crosses val="autoZero"/>
        <c:auto val="1"/>
        <c:lblAlgn val="ctr"/>
        <c:lblOffset val="100"/>
        <c:noMultiLvlLbl val="0"/>
      </c:catAx>
      <c:valAx>
        <c:axId val="-1904882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904884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pattFill prst="pct10">
      <a:fgClr>
        <a:schemeClr val="accent1"/>
      </a:fgClr>
      <a:bgClr>
        <a:schemeClr val="bg1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'2018'!$S$7:$S$15</c:f>
              <c:strCache>
                <c:ptCount val="9"/>
                <c:pt idx="0">
                  <c:v>Dailės galerija</c:v>
                </c:pt>
                <c:pt idx="1">
                  <c:v>Savivaldybės viešoji biblioteka</c:v>
                </c:pt>
                <c:pt idx="2">
                  <c:v>Kino centras „Garsas“</c:v>
                </c:pt>
                <c:pt idx="3">
                  <c:v>Kultūros centras Panevėžio bendruomenių rūmai</c:v>
                </c:pt>
                <c:pt idx="4">
                  <c:v>Lėlių vežimo teatras</c:v>
                </c:pt>
                <c:pt idx="5">
                  <c:v>Kraštotyros muziejus</c:v>
                </c:pt>
                <c:pt idx="6">
                  <c:v>Teatras „Menas“</c:v>
                </c:pt>
                <c:pt idx="7">
                  <c:v>Muzikinis teatras</c:v>
                </c:pt>
                <c:pt idx="8">
                  <c:v>Stasio Eidrigevičiaus menų centras</c:v>
                </c:pt>
              </c:strCache>
            </c:strRef>
          </c:cat>
          <c:val>
            <c:numRef>
              <c:f>'2018'!$T$7:$T$15</c:f>
              <c:numCache>
                <c:formatCode>0.0</c:formatCode>
                <c:ptCount val="9"/>
                <c:pt idx="0" formatCode="0">
                  <c:v>15.19735</c:v>
                </c:pt>
                <c:pt idx="1">
                  <c:v>11.67</c:v>
                </c:pt>
                <c:pt idx="2" formatCode="0">
                  <c:v>6.87</c:v>
                </c:pt>
                <c:pt idx="3" formatCode="0">
                  <c:v>5.0199999999999996</c:v>
                </c:pt>
                <c:pt idx="4">
                  <c:v>4.5</c:v>
                </c:pt>
                <c:pt idx="5" formatCode="0">
                  <c:v>4</c:v>
                </c:pt>
                <c:pt idx="6" formatCode="0">
                  <c:v>2.5</c:v>
                </c:pt>
                <c:pt idx="7" formatCode="0">
                  <c:v>0</c:v>
                </c:pt>
                <c:pt idx="8" formatCode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04881824"/>
        <c:axId val="-1904881280"/>
      </c:barChart>
      <c:catAx>
        <c:axId val="-1904881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1" i="1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904881280"/>
        <c:crosses val="autoZero"/>
        <c:auto val="1"/>
        <c:lblAlgn val="ctr"/>
        <c:lblOffset val="100"/>
        <c:noMultiLvlLbl val="0"/>
      </c:catAx>
      <c:valAx>
        <c:axId val="-190488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904881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pattFill prst="pct10">
      <a:fgClr>
        <a:schemeClr val="accent1"/>
      </a:fgClr>
      <a:bgClr>
        <a:schemeClr val="bg1"/>
      </a:bgClr>
    </a:patt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B1F41B-9DF6-46F4-85F2-C0CC9822D1FE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56E04D-2CDC-4009-99B1-778F782E13D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719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220B-04FA-46FF-AB86-BA9EFE5D70CB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38C7B-5BFF-4517-B7B3-21734C66A1B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97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38C7B-5BFF-4517-B7B3-21734C66A1B6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719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12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671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52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767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60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227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87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31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32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047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13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D985-4A87-40B2-9008-DF5BFA0A2BB5}" type="datetimeFigureOut">
              <a:rPr lang="lt-LT" smtClean="0"/>
              <a:t>2019-02-06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A1C1-493E-47FF-8C22-108C3F92EC72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07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79894" y="2475705"/>
            <a:ext cx="10700465" cy="166589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lt-LT" altLang="lt-LT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lt-LT" altLang="lt-LT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</a:t>
            </a:r>
            <a:r>
              <a:rPr lang="lt-LT" altLang="lt-LT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meno </a:t>
            </a:r>
            <a:r>
              <a:rPr lang="lt-LT" altLang="lt-LT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įstaigų</a:t>
            </a:r>
            <a:br>
              <a:rPr lang="lt-LT" altLang="lt-LT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6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E I K L A</a:t>
            </a:r>
            <a:endParaRPr lang="lt-LT" sz="6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aveikslėlis 2" descr="http://www.panevezys.lt/images/70079/825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706" y="371031"/>
            <a:ext cx="2728802" cy="189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aveikslėlis 5" descr="http://www.panevezys.lt/images/70130/82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4" y="370395"/>
            <a:ext cx="2829782" cy="189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aveikslėlis 8" descr="http://www.panevezys.lt/images/67377/780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250" y="4359309"/>
            <a:ext cx="2667110" cy="189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aveikslėlis 10" descr="http://www.panevezys.lt/images/67380/780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79" y="4355630"/>
            <a:ext cx="2627871" cy="188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aveikslėlis 2" descr="http://www.panevezys.lt/images/67548/784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508" y="370395"/>
            <a:ext cx="2569706" cy="189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aveikslėlis 1" descr="http://www.panevezys.lt/images/65418/757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55" y="4356944"/>
            <a:ext cx="2653424" cy="189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aveikslėlis 1" descr="http://www.panevezys.lt/images/64024/736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24" y="4356944"/>
            <a:ext cx="2749031" cy="189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aveikslėlis 2" descr="http://www.panevezys.lt/images/64204/7399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214" y="370395"/>
            <a:ext cx="2569145" cy="189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GAUTAS  FINANSAVIMAS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(tūkst. </a:t>
            </a:r>
            <a:r>
              <a:rPr lang="en-GB" altLang="lt-LT" sz="18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4673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91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6434"/>
          </a:xfrm>
        </p:spPr>
        <p:txBody>
          <a:bodyPr>
            <a:normAutofit/>
          </a:bodyPr>
          <a:lstStyle/>
          <a:p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SKIRTAS FINANSAVIMAS IŠ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KITŲ ŠALTINIŲ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(tūkst. Eur)</a:t>
            </a:r>
            <a:r>
              <a:rPr lang="lt-LT" altLang="lt-LT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4605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6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SKIRTAS FINANSAVIMAS IŠ SAVIVALDYBĖS BIUDŽETO</a:t>
            </a:r>
            <a:r>
              <a:rPr lang="lt-LT" altLang="lt-LT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(tūkst. Eur)</a:t>
            </a:r>
            <a:b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9451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97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KULTŪRAI SKIRTAS PROC. NUO BENDRO BIUDŽETO</a:t>
            </a:r>
            <a:r>
              <a:rPr lang="lt-LT" altLang="lt-LT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altLang="lt-LT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327589"/>
              </p:ext>
            </p:extLst>
          </p:nvPr>
        </p:nvGraphicFramePr>
        <p:xfrm>
          <a:off x="838199" y="1825624"/>
          <a:ext cx="10881049" cy="4603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13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IR MENO PROGRAMOS LĖŠŲ PASKIRSTYMAS</a:t>
            </a:r>
            <a:b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 KULTŪROS FINANSAVIMO KRYPTIS 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lt-LT" altLang="lt-LT" sz="18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lt-LT" altLang="lt-LT" sz="18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lt-LT" altLang="lt-LT" sz="18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2005-2018 </a:t>
            </a:r>
            <a:r>
              <a:rPr lang="lt-LT" altLang="lt-LT" sz="1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69729"/>
              </p:ext>
            </p:extLst>
          </p:nvPr>
        </p:nvGraphicFramePr>
        <p:xfrm>
          <a:off x="838200" y="1690688"/>
          <a:ext cx="10797077" cy="4791813"/>
        </p:xfrm>
        <a:graphic>
          <a:graphicData uri="http://schemas.openxmlformats.org/drawingml/2006/table">
            <a:tbl>
              <a:tblPr firstRow="1" firstCol="1" bandRow="1"/>
              <a:tblGrid>
                <a:gridCol w="701351"/>
                <a:gridCol w="1184988"/>
                <a:gridCol w="1194318"/>
                <a:gridCol w="1110343"/>
                <a:gridCol w="1063690"/>
                <a:gridCol w="1138334"/>
                <a:gridCol w="1035698"/>
                <a:gridCol w="1035698"/>
                <a:gridCol w="1138335"/>
                <a:gridCol w="1194322"/>
              </a:tblGrid>
              <a:tr h="2967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Metai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Biudžetinėms kultūros įstaigoms išlaikyti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Projektinės lėšos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Kultūros programos lėšos </a:t>
                      </a:r>
                      <a:endParaRPr lang="lt-LT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Proc. kultūrai nuo bendro biudžeto</a:t>
                      </a:r>
                      <a:endParaRPr lang="lt-LT" sz="140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Projektinių lėšų proc. nuo kultūros programos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55779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Meno  stipendijoms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Kultūros ir meno projektams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Mėgėjų menui skatinti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Valstybinėms ir miesto šventėms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Projektinės lėšos </a:t>
                      </a:r>
                      <a:endParaRPr lang="lt-LT" sz="14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4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iš </a:t>
                      </a:r>
                      <a:r>
                        <a:rPr lang="lt-LT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viso</a:t>
                      </a:r>
                      <a:endParaRPr lang="lt-LT" sz="1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1.202.463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1.340.142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1.547.333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57.971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1.712.548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225.795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2.125.939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2.102.985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115.942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252.172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2.355.157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2.563.188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1.895.130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47.826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1.990.780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2.156.608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110.143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2.266.751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1.912.811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1.962.665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2.295.942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2.390.144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2.438.948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369.816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2.808.764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2.815.700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123.086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2.938.786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3.343.600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3.399.500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3.855.700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3.938.400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26709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3.999.000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1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4.307.500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59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SKIRIAMŲ LĖŠŲ KULTŪROS IR MENO ĮSTAIGOMS IR JŲ LANKYTOJŲ SANTYKIO ANALIZĖ</a:t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421221"/>
              </p:ext>
            </p:extLst>
          </p:nvPr>
        </p:nvGraphicFramePr>
        <p:xfrm>
          <a:off x="880871" y="1812984"/>
          <a:ext cx="10858047" cy="4713654"/>
        </p:xfrm>
        <a:graphic>
          <a:graphicData uri="http://schemas.openxmlformats.org/drawingml/2006/table">
            <a:tbl>
              <a:tblPr/>
              <a:tblGrid>
                <a:gridCol w="5065457"/>
                <a:gridCol w="1118665"/>
                <a:gridCol w="1122161"/>
                <a:gridCol w="1080414"/>
                <a:gridCol w="1184885"/>
                <a:gridCol w="1286465"/>
              </a:tblGrid>
              <a:tr h="43409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Įstaigos pavadinimas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2018 </a:t>
                      </a:r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m. skirtos lėšos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Lankytojų skaičius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Kiek proc. panevėžiečių apsilankė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Kiek Savivaldybė dotavo 1 lankytojo apsilankymą (Eur)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145171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Tūkst.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Proc. visų kultūros įstaigoms išlaikyti skiriamų lėšų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27905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Savivaldybės viešoji biblioteka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699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183452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905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Kraštotyros muziejus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381,6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22426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Dailės galerija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13797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Teatras „Menas“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13803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Lėlių vežimo teatras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278,3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27233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956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Panevėžio muzikinis teatras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1067,8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15358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69,5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905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Kultūros centras Panevėžio bendruomenių rūmai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696,3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241815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99729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Kino centras „Garsas“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289,3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58191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Stasio Eidrigevičiaus menų centras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9058">
                <a:tc>
                  <a:txBody>
                    <a:bodyPr/>
                    <a:lstStyle/>
                    <a:p>
                      <a:pPr algn="r" rtl="0" fontAlgn="ctr"/>
                      <a:r>
                        <a:rPr lang="lt-LT" sz="1400" b="1" i="0" u="none" strike="noStrike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Iš viso: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3999,1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>
                          <a:solidFill>
                            <a:srgbClr val="203864"/>
                          </a:solidFill>
                          <a:effectLst/>
                          <a:latin typeface="Arial" panose="020B0604020202020204" pitchFamily="34" charset="0"/>
                        </a:rPr>
                        <a:t>576075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649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6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4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BIUDŽETO IR ETATŲ SANTYKIS</a:t>
            </a:r>
            <a:b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318891"/>
              </p:ext>
            </p:extLst>
          </p:nvPr>
        </p:nvGraphicFramePr>
        <p:xfrm>
          <a:off x="841248" y="1682498"/>
          <a:ext cx="10823531" cy="4702073"/>
        </p:xfrm>
        <a:graphic>
          <a:graphicData uri="http://schemas.openxmlformats.org/drawingml/2006/table">
            <a:tbl>
              <a:tblPr/>
              <a:tblGrid>
                <a:gridCol w="6081007"/>
                <a:gridCol w="1421105"/>
                <a:gridCol w="1735070"/>
                <a:gridCol w="1586349"/>
              </a:tblGrid>
              <a:tr h="1019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Įstaigos pavadinimas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Etatų skaičius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Skirtas finansavimas įstaigos išlaikymui (tūkst. 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nb-NO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Biudžeto ir etatų santykis </a:t>
                      </a:r>
                      <a:endParaRPr lang="nb-NO" sz="1400" b="1" i="0" u="none" strike="noStrike" dirty="0" smtClean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nb-NO" sz="1400" b="1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nb-NO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tūkst. 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Savivaldybės viešoji biblioteka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699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Kraštotyros muziejus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33,75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381,6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Dailės galerija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Teatras „Menas“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Lėlių vežimo teatras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178,3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Muzikinis teatras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1067,8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Kultūros centras Panevėžio bendruomenių  rūmai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46,25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696,3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Kino centras „Garsas“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14,75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289,3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Stasio Eidrigevičiaus menų centras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8256">
                <a:tc>
                  <a:txBody>
                    <a:bodyPr/>
                    <a:lstStyle/>
                    <a:p>
                      <a:pPr algn="l" fontAlgn="b"/>
                      <a:endParaRPr lang="lt-L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331,25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3899,1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31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UŽDIRBTŲ PAJAMŲ IR ETATŲ SANTYKIS</a:t>
            </a:r>
            <a:b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urinio vietos rezervavimo ženklas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324301"/>
              </p:ext>
            </p:extLst>
          </p:nvPr>
        </p:nvGraphicFramePr>
        <p:xfrm>
          <a:off x="990600" y="1843085"/>
          <a:ext cx="10421112" cy="4674169"/>
        </p:xfrm>
        <a:graphic>
          <a:graphicData uri="http://schemas.openxmlformats.org/drawingml/2006/table">
            <a:tbl>
              <a:tblPr/>
              <a:tblGrid>
                <a:gridCol w="5622064"/>
                <a:gridCol w="1386726"/>
                <a:gridCol w="1428065"/>
                <a:gridCol w="1984257"/>
              </a:tblGrid>
              <a:tr h="965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Įstaigos pavadinimas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Etatų </a:t>
                      </a:r>
                      <a:endParaRPr lang="en-GB" sz="1400" b="1" i="0" u="none" strike="noStrike" dirty="0" smtClean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skaičius</a:t>
                      </a:r>
                      <a:endParaRPr lang="lt-LT" sz="1400" b="1" i="0" u="none" strike="noStrike" dirty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Uždirbtos pajamos </a:t>
                      </a:r>
                      <a:endParaRPr lang="en-GB" sz="1400" b="1" i="0" u="none" strike="noStrike" dirty="0" smtClean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(</a:t>
                      </a:r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Uždirbtos pajamos  vienam įstaigos etatui (Eur)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Savivaldybės viešoji biblioteka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Kraštotyros muziejus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33,75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6904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Dailės galerija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8677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Teatras „Menas“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40243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1238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Lėlių vežimo teatras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29099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Muzikinis teatras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84772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815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Kultūros centras Panevėžio bendruomenių  rūmai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46,25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160540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Kino centras „Garsas“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14,75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147000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9966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3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Stasio Eidrigevičiaus menų centras</a:t>
                      </a:r>
                    </a:p>
                  </a:txBody>
                  <a:tcPr marL="34290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74"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330,25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480593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7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IR MENO ĮSTAIGŲ LANKYTOJŲ SKAIČIUS</a:t>
            </a:r>
            <a:r>
              <a:rPr lang="lt-LT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lt-LT" altLang="lt-LT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614827"/>
              </p:ext>
            </p:extLst>
          </p:nvPr>
        </p:nvGraphicFramePr>
        <p:xfrm>
          <a:off x="841249" y="1645919"/>
          <a:ext cx="10905992" cy="4941497"/>
        </p:xfrm>
        <a:graphic>
          <a:graphicData uri="http://schemas.openxmlformats.org/drawingml/2006/table">
            <a:tbl>
              <a:tblPr/>
              <a:tblGrid>
                <a:gridCol w="5951930"/>
                <a:gridCol w="1594062"/>
                <a:gridCol w="1544366"/>
                <a:gridCol w="1815634"/>
              </a:tblGrid>
              <a:tr h="4578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Įstaigos pavadinimas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Bendras lankytojų skaičius </a:t>
                      </a:r>
                      <a:endParaRPr lang="en-GB" sz="1400" b="1" i="0" u="none" strike="noStrike" dirty="0" smtClean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per </a:t>
                      </a:r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metus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Iš jų nemokamai arba </a:t>
                      </a:r>
                      <a:endParaRPr lang="en-GB" sz="1400" b="1" i="0" u="none" strike="noStrike" dirty="0" smtClean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su </a:t>
                      </a:r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100 proc. nuolaida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548404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lankytojų </a:t>
                      </a:r>
                      <a:endParaRPr lang="en-GB" sz="1400" b="1" i="0" u="none" strike="noStrike" dirty="0" smtClean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  <a:p>
                      <a:pPr algn="ctr" rtl="0" fontAlgn="ctr"/>
                      <a:r>
                        <a:rPr lang="lt-LT" sz="1400" b="1" i="0" u="none" strike="noStrike" dirty="0" smtClean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skaičius</a:t>
                      </a:r>
                      <a:endParaRPr lang="lt-LT" sz="1400" b="1" i="0" u="none" strike="noStrike" dirty="0">
                        <a:solidFill>
                          <a:srgbClr val="203864"/>
                        </a:solidFill>
                        <a:effectLst/>
                        <a:latin typeface="Arial"/>
                      </a:endParaRP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864"/>
                          </a:solidFill>
                          <a:effectLst/>
                          <a:latin typeface="Arial"/>
                        </a:rPr>
                        <a:t>proc. nuo visų lankytojų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3725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Savivaldybės viešoji biblioteka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183452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183452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3725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Kraštotyros muziejus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22426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11470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3725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Dailės galerija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13797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8889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3725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Teatras „Menas“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13803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3725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Lėlių vežimo teatras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27233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8064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3725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Muzikinis teatras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15358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3044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3725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Kultūros centras Panevėžio bendruomenių  rūmai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241815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199811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C00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37254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Kino centras „Garsas“</a:t>
                      </a:r>
                    </a:p>
                  </a:txBody>
                  <a:tcPr marL="514350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58191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7621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37254">
                <a:tc>
                  <a:txBody>
                    <a:bodyPr/>
                    <a:lstStyle/>
                    <a:p>
                      <a:pPr algn="l" fontAlgn="b"/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576075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423666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lt-LT" sz="1400" b="1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70">
                      <a:fgClr>
                        <a:schemeClr val="accent5">
                          <a:lumMod val="60000"/>
                          <a:lumOff val="4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3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PROJEKTINĖ VEIKLA</a:t>
            </a:r>
            <a:r>
              <a:rPr lang="lt-LT" altLang="lt-LT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br>
              <a:rPr lang="lt-LT" altLang="lt-LT" sz="2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039424"/>
              </p:ext>
            </p:extLst>
          </p:nvPr>
        </p:nvGraphicFramePr>
        <p:xfrm>
          <a:off x="865633" y="1825624"/>
          <a:ext cx="10862947" cy="4746765"/>
        </p:xfrm>
        <a:graphic>
          <a:graphicData uri="http://schemas.openxmlformats.org/drawingml/2006/table">
            <a:tbl>
              <a:tblPr/>
              <a:tblGrid>
                <a:gridCol w="4544031"/>
                <a:gridCol w="1101583"/>
                <a:gridCol w="1222067"/>
                <a:gridCol w="1118795"/>
                <a:gridCol w="1532862"/>
                <a:gridCol w="1343609"/>
              </a:tblGrid>
              <a:tr h="3095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 smtClean="0">
                          <a:effectLst/>
                          <a:latin typeface="Arial"/>
                        </a:rPr>
                        <a:t>Įstaigos </a:t>
                      </a:r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pavadinimas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Pateikta projektų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Finansuotų projektų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>
                          <a:effectLst/>
                          <a:latin typeface="Arial"/>
                        </a:rPr>
                        <a:t>Gautos lėšos (Eur)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191168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Iš viso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>
                          <a:effectLst/>
                          <a:latin typeface="Arial"/>
                        </a:rPr>
                        <a:t>t.sk.  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573503"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Savivaldybės biudžeto lėšos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kitos lėšos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trellis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Savivaldybės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viešoji biblioteka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11670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11670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Kraštotyros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muziejus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12170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4000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 panose="020B0604020202020204" pitchFamily="34" charset="0"/>
                        </a:rPr>
                        <a:t>8170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Dailės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galerija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27097,35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15197,35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 panose="020B0604020202020204" pitchFamily="34" charset="0"/>
                        </a:rPr>
                        <a:t>11900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Teatras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„Menas“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2500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Lėlių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vežimo teatras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7200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4500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 panose="020B0604020202020204" pitchFamily="34" charset="0"/>
                        </a:rPr>
                        <a:t>2700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Muzikinis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teatras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Kultūros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centras Panevėžio bendruomenių rūmai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35020</a:t>
                      </a:r>
                      <a:endParaRPr lang="lt-L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5020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 panose="020B0604020202020204" pitchFamily="34" charset="0"/>
                        </a:rPr>
                        <a:t>30000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Kino </a:t>
                      </a:r>
                      <a:r>
                        <a:rPr lang="lt-LT" sz="1400" b="0" i="1" u="none" strike="noStrike" dirty="0">
                          <a:effectLst/>
                          <a:latin typeface="Arial"/>
                        </a:rPr>
                        <a:t>centras „Garsas“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36672</a:t>
                      </a:r>
                      <a:endParaRPr lang="lt-LT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6870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29802</a:t>
                      </a:r>
                      <a:endParaRPr lang="lt-L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l" fontAlgn="ctr"/>
                      <a:r>
                        <a:rPr lang="lt-LT" sz="1400" b="0" i="1" u="none" strike="noStrike" dirty="0" smtClean="0">
                          <a:effectLst/>
                          <a:latin typeface="Arial"/>
                        </a:rPr>
                        <a:t>      Stasio Eidrigevičiaus menų</a:t>
                      </a:r>
                      <a:r>
                        <a:rPr lang="lt-LT" sz="1400" b="0" i="1" u="none" strike="noStrike" baseline="0" dirty="0" smtClean="0">
                          <a:effectLst/>
                          <a:latin typeface="Arial"/>
                        </a:rPr>
                        <a:t> centras</a:t>
                      </a:r>
                      <a:endParaRPr lang="lt-LT" sz="1400" b="0" i="1" u="none" strike="noStrike" dirty="0">
                        <a:effectLst/>
                        <a:latin typeface="Arial"/>
                      </a:endParaRP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chemeClr val="accent2">
                          <a:lumMod val="40000"/>
                          <a:lumOff val="6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4129">
                <a:tc>
                  <a:txBody>
                    <a:bodyPr/>
                    <a:lstStyle/>
                    <a:p>
                      <a:pPr algn="r" fontAlgn="ctr"/>
                      <a:r>
                        <a:rPr lang="lt-LT" sz="1400" b="1" i="0" u="none" strike="noStrike" dirty="0">
                          <a:effectLst/>
                          <a:latin typeface="Arial"/>
                        </a:rPr>
                        <a:t>IŠ VISO:</a:t>
                      </a:r>
                    </a:p>
                  </a:txBody>
                  <a:tcPr marL="9103" marR="9103" marT="9103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132329,35</a:t>
                      </a:r>
                      <a:endParaRPr lang="lt-L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49757,35</a:t>
                      </a:r>
                      <a:endParaRPr lang="lt-LT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t-LT" sz="1200" b="1" i="0" u="none" strike="noStrike" dirty="0">
                          <a:effectLst/>
                          <a:latin typeface="Arial" panose="020B0604020202020204" pitchFamily="34" charset="0"/>
                        </a:rPr>
                        <a:t>82572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90">
                      <a:fgClr>
                        <a:srgbClr val="FFCC99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25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FINANSUOTŲ  PROJEKTŲ SKAIČIUS    </a:t>
            </a:r>
            <a:b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graphicFrame>
        <p:nvGraphicFramePr>
          <p:cNvPr id="6" name="Diagrama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024551"/>
              </p:ext>
            </p:extLst>
          </p:nvPr>
        </p:nvGraphicFramePr>
        <p:xfrm>
          <a:off x="838199" y="1690688"/>
          <a:ext cx="10909041" cy="473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91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16444</TotalTime>
  <Words>713</Words>
  <Application>Microsoft Office PowerPoint</Application>
  <PresentationFormat>Plačiaekranė</PresentationFormat>
  <Paragraphs>431</Paragraphs>
  <Slides>12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„Office“ tema</vt:lpstr>
      <vt:lpstr>2018 m. kultūros ir meno įstaigų V E I K L A</vt:lpstr>
      <vt:lpstr>KULTŪRAI SKIRTAS PROC. NUO BENDRO BIUDŽETO 2004-2018 m. </vt:lpstr>
      <vt:lpstr>KULTŪROS IR MENO PROGRAMOS LĖŠŲ PASKIRSTYMAS PAGAL  KULTŪROS FINANSAVIMO KRYPTIS (Eur)  2005-2018 m.</vt:lpstr>
      <vt:lpstr>SKIRIAMŲ LĖŠŲ KULTŪROS IR MENO ĮSTAIGOMS IR JŲ LANKYTOJŲ SANTYKIO ANALIZĖ  2018 m.</vt:lpstr>
      <vt:lpstr>BIUDŽETO IR ETATŲ SANTYKIS 2018 m.</vt:lpstr>
      <vt:lpstr>„PowerPoint“ pateiktis</vt:lpstr>
      <vt:lpstr>KULTŪROS IR MENO ĮSTAIGŲ LANKYTOJŲ SKAIČIUS      2018 m.</vt:lpstr>
      <vt:lpstr>PROJEKTINĖ VEIKLA       2018 m.</vt:lpstr>
      <vt:lpstr>FINANSUOTŲ  PROJEKTŲ SKAIČIUS     2018 m.</vt:lpstr>
      <vt:lpstr>GAUTAS  FINANSAVIMAS (tūkst. Eur)  2018 m.</vt:lpstr>
      <vt:lpstr>SKIRTAS FINANSAVIMAS IŠ KITŲ ŠALTINIŲ (tūkst. Eur) 2018 m.</vt:lpstr>
      <vt:lpstr>SKIRTAS FINANSAVIMAS IŠ SAVIVALDYBĖS BIUDŽETO  (tūkst. Eur) 2018 m.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m.  kultūros ir meno įstaigų veiklos   A N A L I Z Ė</dc:title>
  <dc:creator>Danguolė Čepukienė</dc:creator>
  <cp:lastModifiedBy>Daiva Breivienė</cp:lastModifiedBy>
  <cp:revision>694</cp:revision>
  <cp:lastPrinted>2018-03-02T12:59:51Z</cp:lastPrinted>
  <dcterms:created xsi:type="dcterms:W3CDTF">2015-01-27T06:14:45Z</dcterms:created>
  <dcterms:modified xsi:type="dcterms:W3CDTF">2019-02-06T13:56:07Z</dcterms:modified>
</cp:coreProperties>
</file>