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theme/themeOverride1.xml" ContentType="application/vnd.openxmlformats-officedocument.themeOverride+xml"/>
  <Override PartName="/ppt/charts/chart3.xml" ContentType="application/vnd.openxmlformats-officedocument.drawingml.chart+xml"/>
  <Override PartName="/ppt/theme/themeOverride2.xml" ContentType="application/vnd.openxmlformats-officedocument.themeOverride+xml"/>
  <Override PartName="/ppt/charts/chart4.xml" ContentType="application/vnd.openxmlformats-officedocument.drawingml.chart+xml"/>
  <Override PartName="/ppt/theme/themeOverride3.xml" ContentType="application/vnd.openxmlformats-officedocument.themeOverride+xml"/>
  <Override PartName="/ppt/charts/chart5.xml" ContentType="application/vnd.openxmlformats-officedocument.drawingml.chart+xml"/>
  <Override PartName="/ppt/theme/themeOverride4.xml" ContentType="application/vnd.openxmlformats-officedocument.themeOverride+xml"/>
  <Override PartName="/ppt/charts/chart6.xml" ContentType="application/vnd.openxmlformats-officedocument.drawingml.chart+xml"/>
  <Override PartName="/ppt/theme/themeOverride5.xml" ContentType="application/vnd.openxmlformats-officedocument.themeOverride+xml"/>
  <Override PartName="/ppt/charts/chart7.xml" ContentType="application/vnd.openxmlformats-officedocument.drawingml.chart+xml"/>
  <Override PartName="/ppt/theme/themeOverride6.xml" ContentType="application/vnd.openxmlformats-officedocument.themeOverride+xml"/>
  <Override PartName="/ppt/charts/chart8.xml" ContentType="application/vnd.openxmlformats-officedocument.drawingml.chart+xml"/>
  <Override PartName="/ppt/theme/themeOverride7.xml" ContentType="application/vnd.openxmlformats-officedocument.themeOverride+xml"/>
  <Override PartName="/ppt/charts/chart9.xml" ContentType="application/vnd.openxmlformats-officedocument.drawingml.chart+xml"/>
  <Override PartName="/ppt/theme/themeOverride8.xml" ContentType="application/vnd.openxmlformats-officedocument.themeOverride+xml"/>
  <Override PartName="/ppt/charts/chart10.xml" ContentType="application/vnd.openxmlformats-officedocument.drawingml.chart+xml"/>
  <Override PartName="/ppt/theme/themeOverride9.xml" ContentType="application/vnd.openxmlformats-officedocument.themeOverride+xml"/>
  <Override PartName="/ppt/charts/chart11.xml" ContentType="application/vnd.openxmlformats-officedocument.drawingml.chart+xml"/>
  <Override PartName="/ppt/theme/themeOverride10.xml" ContentType="application/vnd.openxmlformats-officedocument.themeOverride+xml"/>
  <Override PartName="/ppt/charts/chart12.xml" ContentType="application/vnd.openxmlformats-officedocument.drawingml.chart+xml"/>
  <Override PartName="/ppt/theme/themeOverride11.xml" ContentType="application/vnd.openxmlformats-officedocument.themeOverride+xml"/>
  <Override PartName="/ppt/charts/chart13.xml" ContentType="application/vnd.openxmlformats-officedocument.drawingml.chart+xml"/>
  <Override PartName="/ppt/theme/themeOverride12.xml" ContentType="application/vnd.openxmlformats-officedocument.themeOverride+xml"/>
  <Override PartName="/ppt/charts/chart14.xml" ContentType="application/vnd.openxmlformats-officedocument.drawingml.chart+xml"/>
  <Override PartName="/ppt/theme/themeOverride13.xml" ContentType="application/vnd.openxmlformats-officedocument.themeOverride+xml"/>
  <Override PartName="/ppt/charts/chart15.xml" ContentType="application/vnd.openxmlformats-officedocument.drawingml.chart+xml"/>
  <Override PartName="/ppt/theme/themeOverride14.xml" ContentType="application/vnd.openxmlformats-officedocument.themeOverride+xml"/>
  <Override PartName="/ppt/charts/chart16.xml" ContentType="application/vnd.openxmlformats-officedocument.drawingml.chart+xml"/>
  <Override PartName="/ppt/theme/themeOverride15.xml" ContentType="application/vnd.openxmlformats-officedocument.themeOverride+xml"/>
  <Override PartName="/ppt/charts/chart17.xml" ContentType="application/vnd.openxmlformats-officedocument.drawingml.chart+xml"/>
  <Override PartName="/ppt/theme/themeOverride16.xml" ContentType="application/vnd.openxmlformats-officedocument.themeOverride+xml"/>
  <Override PartName="/ppt/charts/chart18.xml" ContentType="application/vnd.openxmlformats-officedocument.drawingml.chart+xml"/>
  <Override PartName="/ppt/theme/themeOverride17.xml" ContentType="application/vnd.openxmlformats-officedocument.themeOverride+xml"/>
  <Override PartName="/ppt/charts/chart19.xml" ContentType="application/vnd.openxmlformats-officedocument.drawingml.chart+xml"/>
  <Override PartName="/ppt/theme/themeOverride18.xml" ContentType="application/vnd.openxmlformats-officedocument.themeOverride+xml"/>
  <Override PartName="/ppt/charts/chart20.xml" ContentType="application/vnd.openxmlformats-officedocument.drawingml.chart+xml"/>
  <Override PartName="/ppt/theme/themeOverride19.xml" ContentType="application/vnd.openxmlformats-officedocument.themeOverride+xml"/>
  <Override PartName="/ppt/charts/chart21.xml" ContentType="application/vnd.openxmlformats-officedocument.drawingml.chart+xml"/>
  <Override PartName="/ppt/theme/themeOverride20.xml" ContentType="application/vnd.openxmlformats-officedocument.themeOverride+xml"/>
  <Override PartName="/ppt/charts/chart22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21.xml" ContentType="application/vnd.openxmlformats-officedocument.themeOverride+xml"/>
  <Override PartName="/ppt/charts/chart23.xml" ContentType="application/vnd.openxmlformats-officedocument.drawingml.chart+xml"/>
  <Override PartName="/ppt/theme/themeOverride22.xml" ContentType="application/vnd.openxmlformats-officedocument.themeOverride+xml"/>
  <Override PartName="/ppt/charts/chart24.xml" ContentType="application/vnd.openxmlformats-officedocument.drawingml.chart+xml"/>
  <Override PartName="/ppt/theme/themeOverride23.xml" ContentType="application/vnd.openxmlformats-officedocument.themeOverride+xml"/>
  <Override PartName="/ppt/charts/chart25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24.xml" ContentType="application/vnd.openxmlformats-officedocument.themeOverride+xml"/>
  <Override PartName="/ppt/charts/chart26.xml" ContentType="application/vnd.openxmlformats-officedocument.drawingml.chart+xml"/>
  <Override PartName="/ppt/theme/themeOverride25.xml" ContentType="application/vnd.openxmlformats-officedocument.themeOverride+xml"/>
  <Override PartName="/ppt/charts/chart27.xml" ContentType="application/vnd.openxmlformats-officedocument.drawingml.chart+xml"/>
  <Override PartName="/ppt/theme/themeOverride26.xml" ContentType="application/vnd.openxmlformats-officedocument.themeOverride+xml"/>
  <Override PartName="/ppt/charts/chart28.xml" ContentType="application/vnd.openxmlformats-officedocument.drawingml.chart+xml"/>
  <Override PartName="/ppt/theme/themeOverride27.xml" ContentType="application/vnd.openxmlformats-officedocument.themeOverride+xml"/>
  <Override PartName="/ppt/charts/chart29.xml" ContentType="application/vnd.openxmlformats-officedocument.drawingml.chart+xml"/>
  <Override PartName="/ppt/theme/themeOverride28.xml" ContentType="application/vnd.openxmlformats-officedocument.themeOverride+xml"/>
  <Override PartName="/ppt/charts/chart30.xml" ContentType="application/vnd.openxmlformats-officedocument.drawingml.chart+xml"/>
  <Override PartName="/ppt/theme/themeOverride29.xml" ContentType="application/vnd.openxmlformats-officedocument.themeOverride+xml"/>
  <Override PartName="/ppt/charts/chart31.xml" ContentType="application/vnd.openxmlformats-officedocument.drawingml.chart+xml"/>
  <Override PartName="/ppt/theme/themeOverride30.xml" ContentType="application/vnd.openxmlformats-officedocument.themeOverride+xml"/>
  <Override PartName="/ppt/charts/chart32.xml" ContentType="application/vnd.openxmlformats-officedocument.drawingml.chart+xml"/>
  <Override PartName="/ppt/theme/themeOverride31.xml" ContentType="application/vnd.openxmlformats-officedocument.themeOverride+xml"/>
  <Override PartName="/ppt/charts/chart33.xml" ContentType="application/vnd.openxmlformats-officedocument.drawingml.chart+xml"/>
  <Override PartName="/ppt/theme/themeOverride32.xml" ContentType="application/vnd.openxmlformats-officedocument.themeOverride+xml"/>
  <Override PartName="/ppt/charts/chart34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33.xml" ContentType="application/vnd.openxmlformats-officedocument.themeOverride+xml"/>
  <Override PartName="/ppt/charts/chart35.xml" ContentType="application/vnd.openxmlformats-officedocument.drawingml.chart+xml"/>
  <Override PartName="/ppt/theme/themeOverride34.xml" ContentType="application/vnd.openxmlformats-officedocument.themeOverride+xml"/>
  <Override PartName="/ppt/charts/chart36.xml" ContentType="application/vnd.openxmlformats-officedocument.drawingml.chart+xml"/>
  <Override PartName="/ppt/theme/themeOverride35.xml" ContentType="application/vnd.openxmlformats-officedocument.themeOverride+xml"/>
  <Override PartName="/ppt/charts/chart37.xml" ContentType="application/vnd.openxmlformats-officedocument.drawingml.chart+xml"/>
  <Override PartName="/ppt/theme/themeOverride36.xml" ContentType="application/vnd.openxmlformats-officedocument.themeOverride+xml"/>
  <Override PartName="/ppt/charts/chart38.xml" ContentType="application/vnd.openxmlformats-officedocument.drawingml.chart+xml"/>
  <Override PartName="/ppt/theme/themeOverride37.xml" ContentType="application/vnd.openxmlformats-officedocument.themeOverride+xml"/>
  <Override PartName="/ppt/charts/chart39.xml" ContentType="application/vnd.openxmlformats-officedocument.drawingml.chart+xml"/>
  <Override PartName="/ppt/theme/themeOverride38.xml" ContentType="application/vnd.openxmlformats-officedocument.themeOverride+xml"/>
  <Override PartName="/ppt/charts/chart40.xml" ContentType="application/vnd.openxmlformats-officedocument.drawingml.chart+xml"/>
  <Override PartName="/ppt/theme/themeOverride39.xml" ContentType="application/vnd.openxmlformats-officedocument.themeOverride+xml"/>
  <Override PartName="/ppt/charts/chart41.xml" ContentType="application/vnd.openxmlformats-officedocument.drawingml.chart+xml"/>
  <Override PartName="/ppt/theme/themeOverride40.xml" ContentType="application/vnd.openxmlformats-officedocument.themeOverride+xml"/>
  <Override PartName="/ppt/charts/chart42.xml" ContentType="application/vnd.openxmlformats-officedocument.drawingml.chart+xml"/>
  <Override PartName="/ppt/theme/themeOverride41.xml" ContentType="application/vnd.openxmlformats-officedocument.themeOverride+xml"/>
  <Override PartName="/ppt/charts/chart43.xml" ContentType="application/vnd.openxmlformats-officedocument.drawingml.chart+xml"/>
  <Override PartName="/ppt/theme/themeOverride42.xml" ContentType="application/vnd.openxmlformats-officedocument.themeOverride+xml"/>
  <Override PartName="/ppt/charts/chart4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theme/themeOverride43.xml" ContentType="application/vnd.openxmlformats-officedocument.themeOverride+xml"/>
  <Override PartName="/ppt/charts/chart45.xml" ContentType="application/vnd.openxmlformats-officedocument.drawingml.chart+xml"/>
  <Override PartName="/ppt/theme/themeOverride44.xml" ContentType="application/vnd.openxmlformats-officedocument.themeOverride+xml"/>
  <Override PartName="/ppt/charts/chart46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theme/themeOverride45.xml" ContentType="application/vnd.openxmlformats-officedocument.themeOverride+xml"/>
  <Override PartName="/ppt/charts/chart47.xml" ContentType="application/vnd.openxmlformats-officedocument.drawingml.chart+xml"/>
  <Override PartName="/ppt/theme/themeOverride46.xml" ContentType="application/vnd.openxmlformats-officedocument.themeOverride+xml"/>
  <Override PartName="/ppt/charts/chart48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theme/themeOverride47.xml" ContentType="application/vnd.openxmlformats-officedocument.themeOverride+xml"/>
  <Override PartName="/ppt/charts/chart49.xml" ContentType="application/vnd.openxmlformats-officedocument.drawingml.chart+xml"/>
  <Override PartName="/ppt/theme/themeOverride48.xml" ContentType="application/vnd.openxmlformats-officedocument.themeOverride+xml"/>
  <Override PartName="/ppt/charts/chart50.xml" ContentType="application/vnd.openxmlformats-officedocument.drawingml.chart+xml"/>
  <Override PartName="/ppt/theme/themeOverride49.xml" ContentType="application/vnd.openxmlformats-officedocument.themeOverride+xml"/>
  <Override PartName="/ppt/charts/chart51.xml" ContentType="application/vnd.openxmlformats-officedocument.drawingml.chart+xml"/>
  <Override PartName="/ppt/theme/themeOverride50.xml" ContentType="application/vnd.openxmlformats-officedocument.themeOverride+xml"/>
  <Override PartName="/ppt/charts/chart52.xml" ContentType="application/vnd.openxmlformats-officedocument.drawingml.chart+xml"/>
  <Override PartName="/ppt/theme/themeOverride51.xml" ContentType="application/vnd.openxmlformats-officedocument.themeOverride+xml"/>
  <Override PartName="/ppt/charts/chart53.xml" ContentType="application/vnd.openxmlformats-officedocument.drawingml.chart+xml"/>
  <Override PartName="/ppt/theme/themeOverride52.xml" ContentType="application/vnd.openxmlformats-officedocument.themeOverride+xml"/>
  <Override PartName="/ppt/charts/chart54.xml" ContentType="application/vnd.openxmlformats-officedocument.drawingml.chart+xml"/>
  <Override PartName="/ppt/theme/themeOverride53.xml" ContentType="application/vnd.openxmlformats-officedocument.themeOverride+xml"/>
  <Override PartName="/ppt/charts/chart55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theme/themeOverride54.xml" ContentType="application/vnd.openxmlformats-officedocument.themeOverride+xml"/>
  <Override PartName="/ppt/charts/chart56.xml" ContentType="application/vnd.openxmlformats-officedocument.drawingml.chart+xml"/>
  <Override PartName="/ppt/theme/themeOverride55.xml" ContentType="application/vnd.openxmlformats-officedocument.themeOverride+xml"/>
  <Override PartName="/ppt/charts/chart57.xml" ContentType="application/vnd.openxmlformats-officedocument.drawingml.chart+xml"/>
  <Override PartName="/ppt/theme/themeOverride56.xml" ContentType="application/vnd.openxmlformats-officedocument.themeOverride+xml"/>
  <Override PartName="/ppt/charts/chart58.xml" ContentType="application/vnd.openxmlformats-officedocument.drawingml.chart+xml"/>
  <Override PartName="/ppt/theme/themeOverride57.xml" ContentType="application/vnd.openxmlformats-officedocument.themeOverride+xml"/>
  <Override PartName="/ppt/charts/chart59.xml" ContentType="application/vnd.openxmlformats-officedocument.drawingml.chart+xml"/>
  <Override PartName="/ppt/theme/themeOverride58.xml" ContentType="application/vnd.openxmlformats-officedocument.themeOverride+xml"/>
  <Override PartName="/ppt/charts/chart60.xml" ContentType="application/vnd.openxmlformats-officedocument.drawingml.chart+xml"/>
  <Override PartName="/ppt/theme/themeOverride59.xml" ContentType="application/vnd.openxmlformats-officedocument.themeOverride+xml"/>
  <Override PartName="/ppt/charts/chart61.xml" ContentType="application/vnd.openxmlformats-officedocument.drawingml.chart+xml"/>
  <Override PartName="/ppt/theme/themeOverride60.xml" ContentType="application/vnd.openxmlformats-officedocument.themeOverride+xml"/>
  <Override PartName="/ppt/charts/chart62.xml" ContentType="application/vnd.openxmlformats-officedocument.drawingml.chart+xml"/>
  <Override PartName="/ppt/theme/themeOverride61.xml" ContentType="application/vnd.openxmlformats-officedocument.themeOverride+xml"/>
  <Override PartName="/ppt/charts/chart63.xml" ContentType="application/vnd.openxmlformats-officedocument.drawingml.chart+xml"/>
  <Override PartName="/ppt/theme/themeOverride62.xml" ContentType="application/vnd.openxmlformats-officedocument.themeOverride+xml"/>
  <Override PartName="/ppt/charts/chart64.xml" ContentType="application/vnd.openxmlformats-officedocument.drawingml.chart+xml"/>
  <Override PartName="/ppt/theme/themeOverride63.xml" ContentType="application/vnd.openxmlformats-officedocument.themeOverride+xml"/>
  <Override PartName="/ppt/charts/chart65.xml" ContentType="application/vnd.openxmlformats-officedocument.drawingml.chart+xml"/>
  <Override PartName="/ppt/theme/themeOverride64.xml" ContentType="application/vnd.openxmlformats-officedocument.themeOverride+xml"/>
  <Override PartName="/ppt/charts/chart66.xml" ContentType="application/vnd.openxmlformats-officedocument.drawingml.chart+xml"/>
  <Override PartName="/ppt/theme/themeOverride65.xml" ContentType="application/vnd.openxmlformats-officedocument.themeOverride+xml"/>
  <Override PartName="/ppt/charts/chart67.xml" ContentType="application/vnd.openxmlformats-officedocument.drawingml.chart+xml"/>
  <Override PartName="/ppt/theme/themeOverride66.xml" ContentType="application/vnd.openxmlformats-officedocument.themeOverride+xml"/>
  <Override PartName="/ppt/charts/chart68.xml" ContentType="application/vnd.openxmlformats-officedocument.drawingml.chart+xml"/>
  <Override PartName="/ppt/theme/themeOverride67.xml" ContentType="application/vnd.openxmlformats-officedocument.themeOverride+xml"/>
  <Override PartName="/ppt/charts/chart69.xml" ContentType="application/vnd.openxmlformats-officedocument.drawingml.chart+xml"/>
  <Override PartName="/ppt/theme/themeOverride68.xml" ContentType="application/vnd.openxmlformats-officedocument.themeOverride+xml"/>
  <Override PartName="/ppt/charts/chart70.xml" ContentType="application/vnd.openxmlformats-officedocument.drawingml.chart+xml"/>
  <Override PartName="/ppt/theme/themeOverride69.xml" ContentType="application/vnd.openxmlformats-officedocument.themeOverride+xml"/>
  <Override PartName="/ppt/charts/chart71.xml" ContentType="application/vnd.openxmlformats-officedocument.drawingml.chart+xml"/>
  <Override PartName="/ppt/theme/themeOverride70.xml" ContentType="application/vnd.openxmlformats-officedocument.themeOverride+xml"/>
  <Override PartName="/ppt/charts/chart72.xml" ContentType="application/vnd.openxmlformats-officedocument.drawingml.chart+xml"/>
  <Override PartName="/ppt/theme/themeOverride71.xml" ContentType="application/vnd.openxmlformats-officedocument.themeOverride+xml"/>
  <Override PartName="/ppt/charts/chart73.xml" ContentType="application/vnd.openxmlformats-officedocument.drawingml.chart+xml"/>
  <Override PartName="/ppt/theme/themeOverride72.xml" ContentType="application/vnd.openxmlformats-officedocument.themeOverride+xml"/>
  <Override PartName="/ppt/charts/chart74.xml" ContentType="application/vnd.openxmlformats-officedocument.drawingml.chart+xml"/>
  <Override PartName="/ppt/theme/themeOverride73.xml" ContentType="application/vnd.openxmlformats-officedocument.themeOverride+xml"/>
  <Override PartName="/ppt/charts/chart75.xml" ContentType="application/vnd.openxmlformats-officedocument.drawingml.chart+xml"/>
  <Override PartName="/ppt/theme/themeOverride74.xml" ContentType="application/vnd.openxmlformats-officedocument.themeOverride+xml"/>
  <Override PartName="/ppt/charts/chart76.xml" ContentType="application/vnd.openxmlformats-officedocument.drawingml.chart+xml"/>
  <Override PartName="/ppt/theme/themeOverride75.xml" ContentType="application/vnd.openxmlformats-officedocument.themeOverride+xml"/>
  <Override PartName="/ppt/charts/chart77.xml" ContentType="application/vnd.openxmlformats-officedocument.drawingml.chart+xml"/>
  <Override PartName="/ppt/theme/themeOverride76.xml" ContentType="application/vnd.openxmlformats-officedocument.themeOverride+xml"/>
  <Override PartName="/ppt/charts/chart78.xml" ContentType="application/vnd.openxmlformats-officedocument.drawingml.chart+xml"/>
  <Override PartName="/ppt/theme/themeOverride77.xml" ContentType="application/vnd.openxmlformats-officedocument.themeOverride+xml"/>
  <Override PartName="/ppt/charts/chart79.xml" ContentType="application/vnd.openxmlformats-officedocument.drawingml.chart+xml"/>
  <Override PartName="/ppt/theme/themeOverride78.xml" ContentType="application/vnd.openxmlformats-officedocument.themeOverride+xml"/>
  <Override PartName="/ppt/charts/chart80.xml" ContentType="application/vnd.openxmlformats-officedocument.drawingml.chart+xml"/>
  <Override PartName="/ppt/theme/themeOverride79.xml" ContentType="application/vnd.openxmlformats-officedocument.themeOverride+xml"/>
  <Override PartName="/ppt/charts/chart81.xml" ContentType="application/vnd.openxmlformats-officedocument.drawingml.chart+xml"/>
  <Override PartName="/ppt/theme/themeOverride80.xml" ContentType="application/vnd.openxmlformats-officedocument.themeOverride+xml"/>
  <Override PartName="/ppt/charts/chart82.xml" ContentType="application/vnd.openxmlformats-officedocument.drawingml.chart+xml"/>
  <Override PartName="/ppt/theme/themeOverride81.xml" ContentType="application/vnd.openxmlformats-officedocument.themeOverride+xml"/>
  <Override PartName="/ppt/charts/chart83.xml" ContentType="application/vnd.openxmlformats-officedocument.drawingml.chart+xml"/>
  <Override PartName="/ppt/theme/themeOverride82.xml" ContentType="application/vnd.openxmlformats-officedocument.themeOverride+xml"/>
  <Override PartName="/ppt/charts/chart84.xml" ContentType="application/vnd.openxmlformats-officedocument.drawingml.chart+xml"/>
  <Override PartName="/ppt/theme/themeOverride83.xml" ContentType="application/vnd.openxmlformats-officedocument.themeOverride+xml"/>
  <Override PartName="/ppt/charts/chart85.xml" ContentType="application/vnd.openxmlformats-officedocument.drawingml.chart+xml"/>
  <Override PartName="/ppt/theme/themeOverride84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24"/>
  </p:handoutMasterIdLst>
  <p:sldIdLst>
    <p:sldId id="271" r:id="rId2"/>
    <p:sldId id="257" r:id="rId3"/>
    <p:sldId id="403" r:id="rId4"/>
    <p:sldId id="377" r:id="rId5"/>
    <p:sldId id="261" r:id="rId6"/>
    <p:sldId id="378" r:id="rId7"/>
    <p:sldId id="265" r:id="rId8"/>
    <p:sldId id="266" r:id="rId9"/>
    <p:sldId id="267" r:id="rId10"/>
    <p:sldId id="268" r:id="rId11"/>
    <p:sldId id="270" r:id="rId12"/>
    <p:sldId id="269" r:id="rId13"/>
    <p:sldId id="379" r:id="rId14"/>
    <p:sldId id="273" r:id="rId15"/>
    <p:sldId id="272" r:id="rId16"/>
    <p:sldId id="274" r:id="rId17"/>
    <p:sldId id="276" r:id="rId18"/>
    <p:sldId id="277" r:id="rId19"/>
    <p:sldId id="275" r:id="rId20"/>
    <p:sldId id="278" r:id="rId21"/>
    <p:sldId id="279" r:id="rId22"/>
    <p:sldId id="281" r:id="rId23"/>
    <p:sldId id="280" r:id="rId24"/>
    <p:sldId id="282" r:id="rId25"/>
    <p:sldId id="283" r:id="rId26"/>
    <p:sldId id="284" r:id="rId27"/>
    <p:sldId id="295" r:id="rId28"/>
    <p:sldId id="294" r:id="rId29"/>
    <p:sldId id="286" r:id="rId30"/>
    <p:sldId id="287" r:id="rId31"/>
    <p:sldId id="288" r:id="rId32"/>
    <p:sldId id="291" r:id="rId33"/>
    <p:sldId id="293" r:id="rId34"/>
    <p:sldId id="292" r:id="rId35"/>
    <p:sldId id="290" r:id="rId36"/>
    <p:sldId id="300" r:id="rId37"/>
    <p:sldId id="296" r:id="rId38"/>
    <p:sldId id="289" r:id="rId39"/>
    <p:sldId id="380" r:id="rId40"/>
    <p:sldId id="299" r:id="rId41"/>
    <p:sldId id="385" r:id="rId42"/>
    <p:sldId id="386" r:id="rId43"/>
    <p:sldId id="312" r:id="rId44"/>
    <p:sldId id="313" r:id="rId45"/>
    <p:sldId id="401" r:id="rId46"/>
    <p:sldId id="402" r:id="rId47"/>
    <p:sldId id="316" r:id="rId48"/>
    <p:sldId id="315" r:id="rId49"/>
    <p:sldId id="309" r:id="rId50"/>
    <p:sldId id="304" r:id="rId51"/>
    <p:sldId id="314" r:id="rId52"/>
    <p:sldId id="305" r:id="rId53"/>
    <p:sldId id="303" r:id="rId54"/>
    <p:sldId id="308" r:id="rId55"/>
    <p:sldId id="306" r:id="rId56"/>
    <p:sldId id="302" r:id="rId57"/>
    <p:sldId id="307" r:id="rId58"/>
    <p:sldId id="317" r:id="rId59"/>
    <p:sldId id="318" r:id="rId60"/>
    <p:sldId id="326" r:id="rId61"/>
    <p:sldId id="327" r:id="rId62"/>
    <p:sldId id="321" r:id="rId63"/>
    <p:sldId id="320" r:id="rId64"/>
    <p:sldId id="323" r:id="rId65"/>
    <p:sldId id="325" r:id="rId66"/>
    <p:sldId id="322" r:id="rId67"/>
    <p:sldId id="319" r:id="rId68"/>
    <p:sldId id="328" r:id="rId69"/>
    <p:sldId id="329" r:id="rId70"/>
    <p:sldId id="330" r:id="rId71"/>
    <p:sldId id="331" r:id="rId72"/>
    <p:sldId id="332" r:id="rId73"/>
    <p:sldId id="339" r:id="rId74"/>
    <p:sldId id="340" r:id="rId75"/>
    <p:sldId id="335" r:id="rId76"/>
    <p:sldId id="324" r:id="rId77"/>
    <p:sldId id="338" r:id="rId78"/>
    <p:sldId id="334" r:id="rId79"/>
    <p:sldId id="336" r:id="rId80"/>
    <p:sldId id="337" r:id="rId81"/>
    <p:sldId id="341" r:id="rId82"/>
    <p:sldId id="344" r:id="rId83"/>
    <p:sldId id="387" r:id="rId84"/>
    <p:sldId id="388" r:id="rId85"/>
    <p:sldId id="342" r:id="rId86"/>
    <p:sldId id="389" r:id="rId87"/>
    <p:sldId id="343" r:id="rId88"/>
    <p:sldId id="345" r:id="rId89"/>
    <p:sldId id="346" r:id="rId90"/>
    <p:sldId id="347" r:id="rId91"/>
    <p:sldId id="354" r:id="rId92"/>
    <p:sldId id="359" r:id="rId93"/>
    <p:sldId id="357" r:id="rId94"/>
    <p:sldId id="360" r:id="rId95"/>
    <p:sldId id="358" r:id="rId96"/>
    <p:sldId id="395" r:id="rId97"/>
    <p:sldId id="361" r:id="rId98"/>
    <p:sldId id="396" r:id="rId99"/>
    <p:sldId id="362" r:id="rId100"/>
    <p:sldId id="397" r:id="rId101"/>
    <p:sldId id="367" r:id="rId102"/>
    <p:sldId id="363" r:id="rId103"/>
    <p:sldId id="382" r:id="rId104"/>
    <p:sldId id="364" r:id="rId105"/>
    <p:sldId id="366" r:id="rId106"/>
    <p:sldId id="355" r:id="rId107"/>
    <p:sldId id="368" r:id="rId108"/>
    <p:sldId id="376" r:id="rId109"/>
    <p:sldId id="373" r:id="rId110"/>
    <p:sldId id="369" r:id="rId111"/>
    <p:sldId id="371" r:id="rId112"/>
    <p:sldId id="392" r:id="rId113"/>
    <p:sldId id="372" r:id="rId114"/>
    <p:sldId id="393" r:id="rId115"/>
    <p:sldId id="370" r:id="rId116"/>
    <p:sldId id="394" r:id="rId117"/>
    <p:sldId id="400" r:id="rId118"/>
    <p:sldId id="398" r:id="rId119"/>
    <p:sldId id="399" r:id="rId120"/>
    <p:sldId id="374" r:id="rId121"/>
    <p:sldId id="375" r:id="rId122"/>
    <p:sldId id="365" r:id="rId123"/>
  </p:sldIdLst>
  <p:sldSz cx="12192000" cy="6858000"/>
  <p:notesSz cx="7010400" cy="9296400"/>
  <p:defaultTextStyle>
    <a:defPPr>
      <a:defRPr lang="lt-L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Numatytoji sekcija" id="{598C4E47-5946-46DB-B003-F0F983D0FBBE}">
          <p14:sldIdLst>
            <p14:sldId id="271"/>
            <p14:sldId id="257"/>
            <p14:sldId id="403"/>
            <p14:sldId id="377"/>
            <p14:sldId id="261"/>
            <p14:sldId id="378"/>
            <p14:sldId id="265"/>
            <p14:sldId id="266"/>
            <p14:sldId id="267"/>
            <p14:sldId id="268"/>
            <p14:sldId id="270"/>
            <p14:sldId id="269"/>
            <p14:sldId id="379"/>
            <p14:sldId id="273"/>
            <p14:sldId id="272"/>
            <p14:sldId id="274"/>
            <p14:sldId id="276"/>
            <p14:sldId id="277"/>
            <p14:sldId id="275"/>
            <p14:sldId id="278"/>
            <p14:sldId id="279"/>
            <p14:sldId id="281"/>
            <p14:sldId id="280"/>
            <p14:sldId id="282"/>
            <p14:sldId id="283"/>
            <p14:sldId id="284"/>
            <p14:sldId id="295"/>
            <p14:sldId id="294"/>
            <p14:sldId id="286"/>
            <p14:sldId id="287"/>
            <p14:sldId id="288"/>
            <p14:sldId id="291"/>
            <p14:sldId id="293"/>
            <p14:sldId id="292"/>
            <p14:sldId id="290"/>
            <p14:sldId id="300"/>
            <p14:sldId id="296"/>
            <p14:sldId id="289"/>
            <p14:sldId id="380"/>
            <p14:sldId id="299"/>
            <p14:sldId id="385"/>
            <p14:sldId id="386"/>
            <p14:sldId id="312"/>
            <p14:sldId id="313"/>
            <p14:sldId id="401"/>
            <p14:sldId id="402"/>
            <p14:sldId id="316"/>
            <p14:sldId id="315"/>
            <p14:sldId id="309"/>
            <p14:sldId id="304"/>
            <p14:sldId id="314"/>
            <p14:sldId id="305"/>
            <p14:sldId id="303"/>
            <p14:sldId id="308"/>
            <p14:sldId id="306"/>
            <p14:sldId id="302"/>
            <p14:sldId id="307"/>
            <p14:sldId id="317"/>
            <p14:sldId id="318"/>
            <p14:sldId id="326"/>
            <p14:sldId id="327"/>
            <p14:sldId id="321"/>
            <p14:sldId id="320"/>
            <p14:sldId id="323"/>
            <p14:sldId id="325"/>
            <p14:sldId id="322"/>
            <p14:sldId id="319"/>
            <p14:sldId id="328"/>
            <p14:sldId id="329"/>
            <p14:sldId id="330"/>
            <p14:sldId id="331"/>
            <p14:sldId id="332"/>
            <p14:sldId id="339"/>
            <p14:sldId id="340"/>
            <p14:sldId id="335"/>
            <p14:sldId id="324"/>
            <p14:sldId id="338"/>
            <p14:sldId id="334"/>
            <p14:sldId id="336"/>
            <p14:sldId id="337"/>
            <p14:sldId id="341"/>
            <p14:sldId id="344"/>
            <p14:sldId id="387"/>
            <p14:sldId id="388"/>
            <p14:sldId id="342"/>
            <p14:sldId id="389"/>
            <p14:sldId id="343"/>
            <p14:sldId id="345"/>
            <p14:sldId id="346"/>
            <p14:sldId id="347"/>
            <p14:sldId id="354"/>
            <p14:sldId id="359"/>
            <p14:sldId id="357"/>
            <p14:sldId id="360"/>
            <p14:sldId id="358"/>
            <p14:sldId id="395"/>
            <p14:sldId id="361"/>
            <p14:sldId id="396"/>
            <p14:sldId id="362"/>
            <p14:sldId id="397"/>
            <p14:sldId id="367"/>
            <p14:sldId id="363"/>
            <p14:sldId id="382"/>
            <p14:sldId id="364"/>
            <p14:sldId id="366"/>
            <p14:sldId id="355"/>
            <p14:sldId id="368"/>
            <p14:sldId id="376"/>
            <p14:sldId id="373"/>
            <p14:sldId id="369"/>
            <p14:sldId id="371"/>
            <p14:sldId id="392"/>
            <p14:sldId id="372"/>
            <p14:sldId id="393"/>
            <p14:sldId id="370"/>
            <p14:sldId id="394"/>
            <p14:sldId id="400"/>
            <p14:sldId id="398"/>
            <p14:sldId id="399"/>
            <p14:sldId id="374"/>
            <p14:sldId id="375"/>
            <p14:sldId id="36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9900"/>
    <a:srgbClr val="FFCC99"/>
    <a:srgbClr val="CCFF66"/>
    <a:srgbClr val="E6E100"/>
    <a:srgbClr val="C4BF00"/>
    <a:srgbClr val="DAD500"/>
    <a:srgbClr val="E5F5FF"/>
    <a:srgbClr val="CCECFF"/>
    <a:srgbClr val="000000"/>
    <a:srgbClr val="FF99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Vidutinis stilius 2 – paryškinima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75DCB02-9BB8-47FD-8907-85C794F793BA}" styleName="Teminis stilius 1 – paryškinimas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28" Type="http://schemas.openxmlformats.org/officeDocument/2006/relationships/tableStyles" Target="tableStyles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13" Type="http://schemas.openxmlformats.org/officeDocument/2006/relationships/slide" Target="slides/slide112.xml"/><Relationship Id="rId118" Type="http://schemas.openxmlformats.org/officeDocument/2006/relationships/slide" Target="slides/slide117.xml"/><Relationship Id="rId126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16" Type="http://schemas.openxmlformats.org/officeDocument/2006/relationships/slide" Target="slides/slide115.xml"/><Relationship Id="rId124" Type="http://schemas.openxmlformats.org/officeDocument/2006/relationships/handoutMaster" Target="handoutMasters/handout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11" Type="http://schemas.openxmlformats.org/officeDocument/2006/relationships/slide" Target="slides/slide11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14" Type="http://schemas.openxmlformats.org/officeDocument/2006/relationships/slide" Target="slides/slide113.xml"/><Relationship Id="rId119" Type="http://schemas.openxmlformats.org/officeDocument/2006/relationships/slide" Target="slides/slide118.xml"/><Relationship Id="rId127" Type="http://schemas.openxmlformats.org/officeDocument/2006/relationships/theme" Target="theme/theme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61" Type="http://schemas.openxmlformats.org/officeDocument/2006/relationships/slide" Target="slides/slide60.xml"/><Relationship Id="rId82" Type="http://schemas.openxmlformats.org/officeDocument/2006/relationships/slide" Target="slides/slide8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Danguole\Desktop\Atsiuntimai\Chrome\kULT&#362;ROS%20PROGRAMOS%20L&#278;&#352;&#370;%202004-2015%20POKYTIS.xlsx" TargetMode="External"/></Relationships>
</file>

<file path=ppt/charts/_rels/chart10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9.xlsx"/><Relationship Id="rId1" Type="http://schemas.openxmlformats.org/officeDocument/2006/relationships/themeOverride" Target="../theme/themeOverride9.xml"/></Relationships>
</file>

<file path=ppt/charts/_rels/chart1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0.xlsx"/><Relationship Id="rId1" Type="http://schemas.openxmlformats.org/officeDocument/2006/relationships/themeOverride" Target="../theme/themeOverride10.xml"/></Relationships>
</file>

<file path=ppt/charts/_rels/chart1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1.xlsx"/><Relationship Id="rId1" Type="http://schemas.openxmlformats.org/officeDocument/2006/relationships/themeOverride" Target="../theme/themeOverride11.xml"/></Relationships>
</file>

<file path=ppt/charts/_rels/chart13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2.xlsx"/><Relationship Id="rId1" Type="http://schemas.openxmlformats.org/officeDocument/2006/relationships/themeOverride" Target="../theme/themeOverride12.xml"/></Relationships>
</file>

<file path=ppt/charts/_rels/chart14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3.xlsx"/><Relationship Id="rId1" Type="http://schemas.openxmlformats.org/officeDocument/2006/relationships/themeOverride" Target="../theme/themeOverride13.xml"/></Relationships>
</file>

<file path=ppt/charts/_rels/chart15.xml.rels><?xml version="1.0" encoding="UTF-8" standalone="yes"?>
<Relationships xmlns="http://schemas.openxmlformats.org/package/2006/relationships"><Relationship Id="rId2" Type="http://schemas.openxmlformats.org/officeDocument/2006/relationships/oleObject" Target="file:///F:\&#302;staig&#371;%20veiklos%20ataskaitos%202017\2_KM_2017.xls" TargetMode="External"/><Relationship Id="rId1" Type="http://schemas.openxmlformats.org/officeDocument/2006/relationships/themeOverride" Target="../theme/themeOverride14.xml"/></Relationships>
</file>

<file path=ppt/charts/_rels/chart16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4.xlsx"/><Relationship Id="rId1" Type="http://schemas.openxmlformats.org/officeDocument/2006/relationships/themeOverride" Target="../theme/themeOverride15.xml"/></Relationships>
</file>

<file path=ppt/charts/_rels/chart17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5.xlsx"/><Relationship Id="rId1" Type="http://schemas.openxmlformats.org/officeDocument/2006/relationships/themeOverride" Target="../theme/themeOverride16.xml"/></Relationships>
</file>

<file path=ppt/charts/_rels/chart18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6.xlsx"/><Relationship Id="rId1" Type="http://schemas.openxmlformats.org/officeDocument/2006/relationships/themeOverride" Target="../theme/themeOverride17.xml"/></Relationships>
</file>

<file path=ppt/charts/_rels/chart19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7.xlsx"/><Relationship Id="rId1" Type="http://schemas.openxmlformats.org/officeDocument/2006/relationships/themeOverride" Target="../theme/themeOverride18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.xlsx"/><Relationship Id="rId1" Type="http://schemas.openxmlformats.org/officeDocument/2006/relationships/themeOverride" Target="../theme/themeOverride1.xml"/></Relationships>
</file>

<file path=ppt/charts/_rels/chart20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8.xlsx"/><Relationship Id="rId1" Type="http://schemas.openxmlformats.org/officeDocument/2006/relationships/themeOverride" Target="../theme/themeOverride19.xml"/></Relationships>
</file>

<file path=ppt/charts/_rels/chart2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9.xlsx"/><Relationship Id="rId1" Type="http://schemas.openxmlformats.org/officeDocument/2006/relationships/themeOverride" Target="../theme/themeOverride20.xml"/></Relationships>
</file>

<file path=ppt/charts/_rels/chart2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oleObject" Target="file:///C:\Users\Danguole2\Desktop\1_%20VEIKLOS%20ATASKAITOS\2014_&#302;staig&#371;%20veiklos%20ataskaitos\2_KM_2014.xls" TargetMode="External"/></Relationships>
</file>

<file path=ppt/charts/_rels/chart23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Danguole\darbas\2017\2_KM_2017.xls" TargetMode="External"/><Relationship Id="rId1" Type="http://schemas.openxmlformats.org/officeDocument/2006/relationships/themeOverride" Target="../theme/themeOverride22.xml"/></Relationships>
</file>

<file path=ppt/charts/_rels/chart24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Danguole\darbas\2017\2_KM_2017.xls" TargetMode="External"/><Relationship Id="rId1" Type="http://schemas.openxmlformats.org/officeDocument/2006/relationships/themeOverride" Target="../theme/themeOverride23.xml"/></Relationships>
</file>

<file path=ppt/charts/_rels/chart25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4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oleObject" Target="file:///C:\Users\Danguole2\Desktop\1_%20VEIKLOS%20ATASKAITOS\2014_&#302;staig&#371;%20veiklos%20ataskaitos\2_KM_2014.xls" TargetMode="External"/></Relationships>
</file>

<file path=ppt/charts/_rels/chart26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Danguole\darbas\2017\2_KM_2017.xls" TargetMode="External"/><Relationship Id="rId1" Type="http://schemas.openxmlformats.org/officeDocument/2006/relationships/themeOverride" Target="../theme/themeOverride25.xml"/></Relationships>
</file>

<file path=ppt/charts/_rels/chart27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20.xlsx"/><Relationship Id="rId1" Type="http://schemas.openxmlformats.org/officeDocument/2006/relationships/themeOverride" Target="../theme/themeOverride26.xml"/></Relationships>
</file>

<file path=ppt/charts/_rels/chart28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Danguole\darbas\2017\3_DG_2017_01-09.xls" TargetMode="External"/><Relationship Id="rId1" Type="http://schemas.openxmlformats.org/officeDocument/2006/relationships/themeOverride" Target="../theme/themeOverride27.xml"/></Relationships>
</file>

<file path=ppt/charts/_rels/chart29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Danguole\darbas\2017\3_DG_2017_01-09.xls" TargetMode="External"/><Relationship Id="rId1" Type="http://schemas.openxmlformats.org/officeDocument/2006/relationships/themeOverride" Target="../theme/themeOverride28.xm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2.xlsx"/><Relationship Id="rId1" Type="http://schemas.openxmlformats.org/officeDocument/2006/relationships/themeOverride" Target="../theme/themeOverride2.xml"/></Relationships>
</file>

<file path=ppt/charts/_rels/chart30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Danguole\darbas\2017\3_DG_2017_01-09.xls" TargetMode="External"/><Relationship Id="rId1" Type="http://schemas.openxmlformats.org/officeDocument/2006/relationships/themeOverride" Target="../theme/themeOverride29.xml"/></Relationships>
</file>

<file path=ppt/charts/_rels/chart31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Danguole\darbas\2017\3_DG_2017_01-09.xls" TargetMode="External"/><Relationship Id="rId1" Type="http://schemas.openxmlformats.org/officeDocument/2006/relationships/themeOverride" Target="../theme/themeOverride30.xml"/></Relationships>
</file>

<file path=ppt/charts/_rels/chart32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Danguole2\Desktop\1_%20VEIKLOS%20ATASKAITOS\2014_&#302;staig&#371;%20veiklos%20ataskaitos\3_DG_2014_1.xls" TargetMode="External"/><Relationship Id="rId1" Type="http://schemas.openxmlformats.org/officeDocument/2006/relationships/themeOverride" Target="../theme/themeOverride31.xml"/></Relationships>
</file>

<file path=ppt/charts/_rels/chart33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21.xlsx"/><Relationship Id="rId1" Type="http://schemas.openxmlformats.org/officeDocument/2006/relationships/themeOverride" Target="../theme/themeOverride32.xml"/></Relationships>
</file>

<file path=ppt/charts/_rels/chart3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3.xm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oleObject" Target="file:///C:\Users\Danguole2\Desktop\1_%20VEIKLOS%20ATASKAITOS\2014_&#302;staig&#371;%20veiklos%20ataskaitos\3_DG_2014_1.xls" TargetMode="External"/></Relationships>
</file>

<file path=ppt/charts/_rels/chart35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22.xlsx"/><Relationship Id="rId1" Type="http://schemas.openxmlformats.org/officeDocument/2006/relationships/themeOverride" Target="../theme/themeOverride34.xml"/></Relationships>
</file>

<file path=ppt/charts/_rels/chart36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Danguole2\Desktop\1_%20VEIKLOS%20ATASKAITOS\2014_&#302;staig&#371;%20veiklos%20ataskaitos\3_DG_2014_1.xls" TargetMode="External"/><Relationship Id="rId1" Type="http://schemas.openxmlformats.org/officeDocument/2006/relationships/themeOverride" Target="../theme/themeOverride35.xml"/></Relationships>
</file>

<file path=ppt/charts/_rels/chart37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23.xlsx"/><Relationship Id="rId1" Type="http://schemas.openxmlformats.org/officeDocument/2006/relationships/themeOverride" Target="../theme/themeOverride36.xml"/></Relationships>
</file>

<file path=ppt/charts/_rels/chart38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24.xlsx"/><Relationship Id="rId1" Type="http://schemas.openxmlformats.org/officeDocument/2006/relationships/themeOverride" Target="../theme/themeOverride37.xml"/></Relationships>
</file>

<file path=ppt/charts/_rels/chart39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25.xlsx"/><Relationship Id="rId1" Type="http://schemas.openxmlformats.org/officeDocument/2006/relationships/themeOverride" Target="../theme/themeOverride38.xm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3.xlsx"/><Relationship Id="rId1" Type="http://schemas.openxmlformats.org/officeDocument/2006/relationships/themeOverride" Target="../theme/themeOverride3.xml"/></Relationships>
</file>

<file path=ppt/charts/_rels/chart40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26.xlsx"/><Relationship Id="rId1" Type="http://schemas.openxmlformats.org/officeDocument/2006/relationships/themeOverride" Target="../theme/themeOverride39.xml"/></Relationships>
</file>

<file path=ppt/charts/_rels/chart4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27.xlsx"/><Relationship Id="rId1" Type="http://schemas.openxmlformats.org/officeDocument/2006/relationships/themeOverride" Target="../theme/themeOverride40.xml"/></Relationships>
</file>

<file path=ppt/charts/_rels/chart4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28.xlsx"/><Relationship Id="rId1" Type="http://schemas.openxmlformats.org/officeDocument/2006/relationships/themeOverride" Target="../theme/themeOverride41.xml"/></Relationships>
</file>

<file path=ppt/charts/_rels/chart43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29.xlsx"/><Relationship Id="rId1" Type="http://schemas.openxmlformats.org/officeDocument/2006/relationships/themeOverride" Target="../theme/themeOverride42.xml"/></Relationships>
</file>

<file path=ppt/charts/_rels/chart4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43.xml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oleObject" Target="file:///C:\Users\Danguole2\Desktop\1_%20VEIKLOS%20ATASKAITOS\2014_&#302;staig&#371;%20veiklos%20ataskaitos\4_TM_2014.xls" TargetMode="External"/></Relationships>
</file>

<file path=ppt/charts/_rels/chart45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30.xlsx"/><Relationship Id="rId1" Type="http://schemas.openxmlformats.org/officeDocument/2006/relationships/themeOverride" Target="../theme/themeOverride44.xml"/></Relationships>
</file>

<file path=ppt/charts/_rels/chart46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45.xml"/><Relationship Id="rId2" Type="http://schemas.microsoft.com/office/2011/relationships/chartColorStyle" Target="colors5.xml"/><Relationship Id="rId1" Type="http://schemas.microsoft.com/office/2011/relationships/chartStyle" Target="style5.xml"/><Relationship Id="rId4" Type="http://schemas.openxmlformats.org/officeDocument/2006/relationships/oleObject" Target="file:///C:\Users\Danguole2\Desktop\1_%20VEIKLOS%20ATASKAITOS\2014_&#302;staig&#371;%20veiklos%20ataskaitos\4_TM_2014.xls" TargetMode="External"/></Relationships>
</file>

<file path=ppt/charts/_rels/chart47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31.xlsx"/><Relationship Id="rId1" Type="http://schemas.openxmlformats.org/officeDocument/2006/relationships/themeOverride" Target="../theme/themeOverride46.xml"/></Relationships>
</file>

<file path=ppt/charts/_rels/chart48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47.xml"/><Relationship Id="rId2" Type="http://schemas.microsoft.com/office/2011/relationships/chartColorStyle" Target="colors6.xml"/><Relationship Id="rId1" Type="http://schemas.microsoft.com/office/2011/relationships/chartStyle" Target="style6.xml"/><Relationship Id="rId4" Type="http://schemas.openxmlformats.org/officeDocument/2006/relationships/oleObject" Target="file:///C:\Users\Danguole2\Desktop\1_%20VEIKLOS%20ATASKAITOS\2014_&#302;staig&#371;%20veiklos%20ataskaitos\4_TM_2014.xls" TargetMode="External"/></Relationships>
</file>

<file path=ppt/charts/_rels/chart49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32.xlsx"/><Relationship Id="rId1" Type="http://schemas.openxmlformats.org/officeDocument/2006/relationships/themeOverride" Target="../theme/themeOverride48.xml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4.xlsx"/><Relationship Id="rId1" Type="http://schemas.openxmlformats.org/officeDocument/2006/relationships/themeOverride" Target="../theme/themeOverride4.xml"/></Relationships>
</file>

<file path=ppt/charts/_rels/chart50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33.xlsx"/><Relationship Id="rId1" Type="http://schemas.openxmlformats.org/officeDocument/2006/relationships/themeOverride" Target="../theme/themeOverride49.xml"/></Relationships>
</file>

<file path=ppt/charts/_rels/chart5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34.xlsx"/><Relationship Id="rId1" Type="http://schemas.openxmlformats.org/officeDocument/2006/relationships/themeOverride" Target="../theme/themeOverride50.xml"/></Relationships>
</file>

<file path=ppt/charts/_rels/chart5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35.xlsx"/><Relationship Id="rId1" Type="http://schemas.openxmlformats.org/officeDocument/2006/relationships/themeOverride" Target="../theme/themeOverride51.xml"/></Relationships>
</file>

<file path=ppt/charts/_rels/chart53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36.xlsx"/><Relationship Id="rId1" Type="http://schemas.openxmlformats.org/officeDocument/2006/relationships/themeOverride" Target="../theme/themeOverride52.xml"/></Relationships>
</file>

<file path=ppt/charts/_rels/chart54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37.xlsx"/><Relationship Id="rId1" Type="http://schemas.openxmlformats.org/officeDocument/2006/relationships/themeOverride" Target="../theme/themeOverride53.xml"/></Relationships>
</file>

<file path=ppt/charts/_rels/chart55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54.xml"/><Relationship Id="rId2" Type="http://schemas.microsoft.com/office/2011/relationships/chartColorStyle" Target="colors7.xml"/><Relationship Id="rId1" Type="http://schemas.microsoft.com/office/2011/relationships/chartStyle" Target="style7.xml"/><Relationship Id="rId4" Type="http://schemas.openxmlformats.org/officeDocument/2006/relationships/oleObject" Target="file:///C:\Users\Danguole2\Desktop\1_%20VEIKLOS%20ATASKAITOS\2014_&#302;staig&#371;%20veiklos%20ataskaitos\5_LVT_2014_1.xls" TargetMode="External"/></Relationships>
</file>

<file path=ppt/charts/_rels/chart56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38.xlsx"/><Relationship Id="rId1" Type="http://schemas.openxmlformats.org/officeDocument/2006/relationships/themeOverride" Target="../theme/themeOverride55.xml"/></Relationships>
</file>

<file path=ppt/charts/_rels/chart57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39.xlsx"/><Relationship Id="rId1" Type="http://schemas.openxmlformats.org/officeDocument/2006/relationships/themeOverride" Target="../theme/themeOverride56.xml"/></Relationships>
</file>

<file path=ppt/charts/_rels/chart58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40.xlsx"/><Relationship Id="rId1" Type="http://schemas.openxmlformats.org/officeDocument/2006/relationships/themeOverride" Target="../theme/themeOverride57.xml"/></Relationships>
</file>

<file path=ppt/charts/_rels/chart59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41.xlsx"/><Relationship Id="rId1" Type="http://schemas.openxmlformats.org/officeDocument/2006/relationships/themeOverride" Target="../theme/themeOverride58.xml"/></Relationships>
</file>

<file path=ppt/charts/_rels/chart6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5.xlsx"/><Relationship Id="rId1" Type="http://schemas.openxmlformats.org/officeDocument/2006/relationships/themeOverride" Target="../theme/themeOverride5.xml"/></Relationships>
</file>

<file path=ppt/charts/_rels/chart60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42.xlsx"/><Relationship Id="rId1" Type="http://schemas.openxmlformats.org/officeDocument/2006/relationships/themeOverride" Target="../theme/themeOverride59.xml"/></Relationships>
</file>

<file path=ppt/charts/_rels/chart6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43.xlsx"/><Relationship Id="rId1" Type="http://schemas.openxmlformats.org/officeDocument/2006/relationships/themeOverride" Target="../theme/themeOverride60.xml"/></Relationships>
</file>

<file path=ppt/charts/_rels/chart6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44.xlsx"/><Relationship Id="rId1" Type="http://schemas.openxmlformats.org/officeDocument/2006/relationships/themeOverride" Target="../theme/themeOverride61.xml"/></Relationships>
</file>

<file path=ppt/charts/_rels/chart63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45.xlsx"/><Relationship Id="rId1" Type="http://schemas.openxmlformats.org/officeDocument/2006/relationships/themeOverride" Target="../theme/themeOverride62.xml"/></Relationships>
</file>

<file path=ppt/charts/_rels/chart64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46.xlsx"/><Relationship Id="rId1" Type="http://schemas.openxmlformats.org/officeDocument/2006/relationships/themeOverride" Target="../theme/themeOverride63.xml"/></Relationships>
</file>

<file path=ppt/charts/_rels/chart65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47.xlsx"/><Relationship Id="rId1" Type="http://schemas.openxmlformats.org/officeDocument/2006/relationships/themeOverride" Target="../theme/themeOverride64.xml"/></Relationships>
</file>

<file path=ppt/charts/_rels/chart66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48.xlsx"/><Relationship Id="rId1" Type="http://schemas.openxmlformats.org/officeDocument/2006/relationships/themeOverride" Target="../theme/themeOverride65.xml"/></Relationships>
</file>

<file path=ppt/charts/_rels/chart67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49.xlsx"/><Relationship Id="rId1" Type="http://schemas.openxmlformats.org/officeDocument/2006/relationships/themeOverride" Target="../theme/themeOverride66.xml"/></Relationships>
</file>

<file path=ppt/charts/_rels/chart68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50.xlsx"/><Relationship Id="rId1" Type="http://schemas.openxmlformats.org/officeDocument/2006/relationships/themeOverride" Target="../theme/themeOverride67.xml"/></Relationships>
</file>

<file path=ppt/charts/_rels/chart69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51.xlsx"/><Relationship Id="rId1" Type="http://schemas.openxmlformats.org/officeDocument/2006/relationships/themeOverride" Target="../theme/themeOverride68.xml"/></Relationships>
</file>

<file path=ppt/charts/_rels/chart7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6.xlsx"/><Relationship Id="rId1" Type="http://schemas.openxmlformats.org/officeDocument/2006/relationships/themeOverride" Target="../theme/themeOverride6.xml"/></Relationships>
</file>

<file path=ppt/charts/_rels/chart70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52.xlsx"/><Relationship Id="rId1" Type="http://schemas.openxmlformats.org/officeDocument/2006/relationships/themeOverride" Target="../theme/themeOverride69.xml"/></Relationships>
</file>

<file path=ppt/charts/_rels/chart7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53.xlsx"/><Relationship Id="rId1" Type="http://schemas.openxmlformats.org/officeDocument/2006/relationships/themeOverride" Target="../theme/themeOverride70.xml"/></Relationships>
</file>

<file path=ppt/charts/_rels/chart7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54.xlsx"/><Relationship Id="rId1" Type="http://schemas.openxmlformats.org/officeDocument/2006/relationships/themeOverride" Target="../theme/themeOverride71.xml"/></Relationships>
</file>

<file path=ppt/charts/_rels/chart73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55.xlsx"/><Relationship Id="rId1" Type="http://schemas.openxmlformats.org/officeDocument/2006/relationships/themeOverride" Target="../theme/themeOverride72.xml"/></Relationships>
</file>

<file path=ppt/charts/_rels/chart74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56.xlsx"/><Relationship Id="rId1" Type="http://schemas.openxmlformats.org/officeDocument/2006/relationships/themeOverride" Target="../theme/themeOverride73.xml"/></Relationships>
</file>

<file path=ppt/charts/_rels/chart75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57.xlsx"/><Relationship Id="rId1" Type="http://schemas.openxmlformats.org/officeDocument/2006/relationships/themeOverride" Target="../theme/themeOverride74.xml"/></Relationships>
</file>

<file path=ppt/charts/_rels/chart76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58.xlsx"/><Relationship Id="rId1" Type="http://schemas.openxmlformats.org/officeDocument/2006/relationships/themeOverride" Target="../theme/themeOverride75.xml"/></Relationships>
</file>

<file path=ppt/charts/_rels/chart77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59.xlsx"/><Relationship Id="rId1" Type="http://schemas.openxmlformats.org/officeDocument/2006/relationships/themeOverride" Target="../theme/themeOverride76.xml"/></Relationships>
</file>

<file path=ppt/charts/_rels/chart78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60.xlsx"/><Relationship Id="rId1" Type="http://schemas.openxmlformats.org/officeDocument/2006/relationships/themeOverride" Target="../theme/themeOverride77.xml"/></Relationships>
</file>

<file path=ppt/charts/_rels/chart79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61.xlsx"/><Relationship Id="rId1" Type="http://schemas.openxmlformats.org/officeDocument/2006/relationships/themeOverride" Target="../theme/themeOverride78.xml"/></Relationships>
</file>

<file path=ppt/charts/_rels/chart8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7.xlsx"/><Relationship Id="rId1" Type="http://schemas.openxmlformats.org/officeDocument/2006/relationships/themeOverride" Target="../theme/themeOverride7.xml"/></Relationships>
</file>

<file path=ppt/charts/_rels/chart80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62.xlsx"/><Relationship Id="rId1" Type="http://schemas.openxmlformats.org/officeDocument/2006/relationships/themeOverride" Target="../theme/themeOverride79.xml"/></Relationships>
</file>

<file path=ppt/charts/_rels/chart8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63.xlsx"/><Relationship Id="rId1" Type="http://schemas.openxmlformats.org/officeDocument/2006/relationships/themeOverride" Target="../theme/themeOverride80.xml"/></Relationships>
</file>

<file path=ppt/charts/_rels/chart8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64.xlsx"/><Relationship Id="rId1" Type="http://schemas.openxmlformats.org/officeDocument/2006/relationships/themeOverride" Target="../theme/themeOverride81.xml"/></Relationships>
</file>

<file path=ppt/charts/_rels/chart83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65.xlsx"/><Relationship Id="rId1" Type="http://schemas.openxmlformats.org/officeDocument/2006/relationships/themeOverride" Target="../theme/themeOverride82.xml"/></Relationships>
</file>

<file path=ppt/charts/_rels/chart84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66.xlsx"/><Relationship Id="rId1" Type="http://schemas.openxmlformats.org/officeDocument/2006/relationships/themeOverride" Target="../theme/themeOverride83.xml"/></Relationships>
</file>

<file path=ppt/charts/_rels/chart85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67.xlsx"/><Relationship Id="rId1" Type="http://schemas.openxmlformats.org/officeDocument/2006/relationships/themeOverride" Target="../theme/themeOverride84.xml"/></Relationships>
</file>

<file path=ppt/charts/_rels/chart9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8.xlsx"/><Relationship Id="rId1" Type="http://schemas.openxmlformats.org/officeDocument/2006/relationships/themeOverride" Target="../theme/themeOverride8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spPr>
            <a:ln w="38100" cap="rnd">
              <a:solidFill>
                <a:schemeClr val="accent1"/>
              </a:solidFill>
              <a:round/>
            </a:ln>
            <a:effectLst/>
          </c:spPr>
          <c:marker>
            <c:symbol val="square"/>
            <c:size val="7"/>
            <c:spPr>
              <a:solidFill>
                <a:schemeClr val="accent1"/>
              </a:solidFill>
              <a:ln w="25400">
                <a:noFill/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'[kULTŪROS PROGRAMOS LĖŠŲ 2004-2015 POKYTIS.xlsx]Lapas1'!$B$28:$B$41</c:f>
              <c:numCache>
                <c:formatCode>General</c:formatCode>
                <c:ptCount val="14"/>
                <c:pt idx="0">
                  <c:v>2004</c:v>
                </c:pt>
                <c:pt idx="1">
                  <c:v>2005</c:v>
                </c:pt>
                <c:pt idx="2">
                  <c:v>2006</c:v>
                </c:pt>
                <c:pt idx="3">
                  <c:v>2007</c:v>
                </c:pt>
                <c:pt idx="4">
                  <c:v>2008</c:v>
                </c:pt>
                <c:pt idx="5">
                  <c:v>2009</c:v>
                </c:pt>
                <c:pt idx="6">
                  <c:v>2010</c:v>
                </c:pt>
                <c:pt idx="7">
                  <c:v>2011</c:v>
                </c:pt>
                <c:pt idx="8">
                  <c:v>2012</c:v>
                </c:pt>
                <c:pt idx="9">
                  <c:v>2013</c:v>
                </c:pt>
                <c:pt idx="10">
                  <c:v>2014</c:v>
                </c:pt>
                <c:pt idx="11">
                  <c:v>2015</c:v>
                </c:pt>
                <c:pt idx="12">
                  <c:v>2016</c:v>
                </c:pt>
                <c:pt idx="13">
                  <c:v>2017</c:v>
                </c:pt>
              </c:numCache>
            </c:numRef>
          </c:cat>
          <c:val>
            <c:numRef>
              <c:f>'[kULTŪROS PROGRAMOS LĖŠŲ 2004-2015 POKYTIS.xlsx]Lapas1'!$C$28:$C$41</c:f>
              <c:numCache>
                <c:formatCode>General</c:formatCode>
                <c:ptCount val="14"/>
                <c:pt idx="0">
                  <c:v>3.65</c:v>
                </c:pt>
                <c:pt idx="1">
                  <c:v>3.97</c:v>
                </c:pt>
                <c:pt idx="2">
                  <c:v>4.1500000000000004</c:v>
                </c:pt>
                <c:pt idx="3">
                  <c:v>4.4000000000000004</c:v>
                </c:pt>
                <c:pt idx="4">
                  <c:v>3.94</c:v>
                </c:pt>
                <c:pt idx="5">
                  <c:v>4.1900000000000004</c:v>
                </c:pt>
                <c:pt idx="6">
                  <c:v>3.48</c:v>
                </c:pt>
                <c:pt idx="7">
                  <c:v>3.28</c:v>
                </c:pt>
                <c:pt idx="8">
                  <c:v>3.19</c:v>
                </c:pt>
                <c:pt idx="9">
                  <c:v>3.87</c:v>
                </c:pt>
                <c:pt idx="10">
                  <c:v>4.04</c:v>
                </c:pt>
                <c:pt idx="11">
                  <c:v>4.32</c:v>
                </c:pt>
                <c:pt idx="12">
                  <c:v>4.95</c:v>
                </c:pt>
                <c:pt idx="13">
                  <c:v>5.05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47159424"/>
        <c:axId val="147160208"/>
      </c:lineChart>
      <c:catAx>
        <c:axId val="1471594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147160208"/>
        <c:crosses val="autoZero"/>
        <c:auto val="1"/>
        <c:lblAlgn val="ctr"/>
        <c:lblOffset val="100"/>
        <c:noMultiLvlLbl val="0"/>
      </c:catAx>
      <c:valAx>
        <c:axId val="14716020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bg1">
                  <a:lumMod val="6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147159424"/>
        <c:crosses val="autoZero"/>
        <c:crossBetween val="between"/>
      </c:valAx>
      <c:spPr>
        <a:pattFill prst="pct5">
          <a:fgClr>
            <a:schemeClr val="accent5">
              <a:lumMod val="40000"/>
              <a:lumOff val="60000"/>
            </a:schemeClr>
          </a:fgClr>
          <a:bgClr>
            <a:schemeClr val="bg1"/>
          </a:bgClr>
        </a:pattFill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gradFill>
        <a:gsLst>
          <a:gs pos="0">
            <a:schemeClr val="accent1">
              <a:lumMod val="5000"/>
              <a:lumOff val="95000"/>
            </a:schemeClr>
          </a:gs>
          <a:gs pos="74000">
            <a:schemeClr val="accent1">
              <a:lumMod val="45000"/>
              <a:lumOff val="55000"/>
            </a:schemeClr>
          </a:gs>
          <a:gs pos="83000">
            <a:schemeClr val="accent1">
              <a:lumMod val="45000"/>
              <a:lumOff val="55000"/>
            </a:schemeClr>
          </a:gs>
          <a:gs pos="100000">
            <a:schemeClr val="accent1">
              <a:lumMod val="30000"/>
              <a:lumOff val="70000"/>
            </a:schemeClr>
          </a:gs>
        </a:gsLst>
        <a:lin ang="5400000" scaled="1"/>
      </a:gradFill>
      <a:round/>
    </a:ln>
    <a:effectLst/>
  </c:spPr>
  <c:txPr>
    <a:bodyPr/>
    <a:lstStyle/>
    <a:p>
      <a:pPr>
        <a:defRPr/>
      </a:pPr>
      <a:endParaRPr lang="lt-LT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5.0668340370497167E-2"/>
          <c:y val="3.5972383666816966E-2"/>
          <c:w val="0.93604663547491351"/>
          <c:h val="0.72307851056387717"/>
        </c:manualLayout>
      </c:layout>
      <c:lineChart>
        <c:grouping val="standard"/>
        <c:varyColors val="0"/>
        <c:ser>
          <c:idx val="0"/>
          <c:order val="0"/>
          <c:tx>
            <c:strRef>
              <c:f>'2017'!$AA$232</c:f>
              <c:strCache>
                <c:ptCount val="1"/>
                <c:pt idx="0">
                  <c:v>Renginių skaičius</c:v>
                </c:pt>
              </c:strCache>
            </c:strRef>
          </c:tx>
          <c:spPr>
            <a:ln w="38100">
              <a:solidFill>
                <a:srgbClr val="FFC000"/>
              </a:solidFill>
            </a:ln>
          </c:spPr>
          <c:marker>
            <c:symbol val="square"/>
            <c:size val="7"/>
            <c:spPr>
              <a:solidFill>
                <a:srgbClr val="FFC000"/>
              </a:solidFill>
              <a:ln>
                <a:solidFill>
                  <a:srgbClr val="FFC000"/>
                </a:solidFill>
              </a:ln>
            </c:spPr>
          </c:marker>
          <c:dLbls>
            <c:dLbl>
              <c:idx val="2"/>
              <c:layout>
                <c:manualLayout>
                  <c:x val="-2.1108733690897424E-2"/>
                  <c:y val="-3.4405509293922928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2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'2017'!$AB$231:$AE$231</c:f>
              <c:strCache>
                <c:ptCount val="4"/>
                <c:pt idx="0">
                  <c:v>I ketv.</c:v>
                </c:pt>
                <c:pt idx="1">
                  <c:v>II ketv.</c:v>
                </c:pt>
                <c:pt idx="2">
                  <c:v>III ketv.</c:v>
                </c:pt>
                <c:pt idx="3">
                  <c:v>IV ketv.</c:v>
                </c:pt>
              </c:strCache>
            </c:strRef>
          </c:cat>
          <c:val>
            <c:numRef>
              <c:f>'2017'!$AB$232:$AE$232</c:f>
              <c:numCache>
                <c:formatCode>General</c:formatCode>
                <c:ptCount val="4"/>
                <c:pt idx="0">
                  <c:v>241</c:v>
                </c:pt>
                <c:pt idx="1">
                  <c:v>380</c:v>
                </c:pt>
                <c:pt idx="2">
                  <c:v>116</c:v>
                </c:pt>
                <c:pt idx="3">
                  <c:v>377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'2017'!$AA$233</c:f>
              <c:strCache>
                <c:ptCount val="1"/>
                <c:pt idx="0">
                  <c:v>Renginių lankytojų skaičius</c:v>
                </c:pt>
              </c:strCache>
            </c:strRef>
          </c:tx>
          <c:marker>
            <c:spPr>
              <a:solidFill>
                <a:srgbClr val="C00000"/>
              </a:solidFill>
            </c:spPr>
          </c:marker>
          <c:dPt>
            <c:idx val="1"/>
            <c:bubble3D val="0"/>
            <c:spPr>
              <a:ln w="38100"/>
            </c:spPr>
          </c:dPt>
          <c:dPt>
            <c:idx val="2"/>
            <c:bubble3D val="0"/>
            <c:spPr>
              <a:ln w="38100"/>
            </c:spPr>
          </c:dPt>
          <c:dPt>
            <c:idx val="3"/>
            <c:bubble3D val="0"/>
            <c:spPr>
              <a:ln w="38100"/>
            </c:spPr>
          </c:dPt>
          <c:dLbls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'2017'!$AB$231:$AE$231</c:f>
              <c:strCache>
                <c:ptCount val="4"/>
                <c:pt idx="0">
                  <c:v>I ketv.</c:v>
                </c:pt>
                <c:pt idx="1">
                  <c:v>II ketv.</c:v>
                </c:pt>
                <c:pt idx="2">
                  <c:v>III ketv.</c:v>
                </c:pt>
                <c:pt idx="3">
                  <c:v>IV ketv.</c:v>
                </c:pt>
              </c:strCache>
            </c:strRef>
          </c:cat>
          <c:val>
            <c:numRef>
              <c:f>'2017'!$AB$233:$AE$233</c:f>
              <c:numCache>
                <c:formatCode>General</c:formatCode>
                <c:ptCount val="4"/>
                <c:pt idx="0">
                  <c:v>2362</c:v>
                </c:pt>
                <c:pt idx="1">
                  <c:v>5885</c:v>
                </c:pt>
                <c:pt idx="2">
                  <c:v>1122</c:v>
                </c:pt>
                <c:pt idx="3">
                  <c:v>4381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75941184"/>
        <c:axId val="475941576"/>
      </c:lineChart>
      <c:catAx>
        <c:axId val="47594118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 rot="0" vert="horz"/>
          <a:lstStyle/>
          <a:p>
            <a:pPr>
              <a:defRPr sz="14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lt-LT"/>
          </a:p>
        </c:txPr>
        <c:crossAx val="475941576"/>
        <c:crosses val="autoZero"/>
        <c:auto val="1"/>
        <c:lblAlgn val="ctr"/>
        <c:lblOffset val="100"/>
        <c:noMultiLvlLbl val="0"/>
      </c:catAx>
      <c:valAx>
        <c:axId val="475941576"/>
        <c:scaling>
          <c:orientation val="minMax"/>
        </c:scaling>
        <c:delete val="0"/>
        <c:axPos val="l"/>
        <c:majorGridlines>
          <c:spPr>
            <a:ln>
              <a:solidFill>
                <a:schemeClr val="bg1">
                  <a:lumMod val="85000"/>
                </a:schemeClr>
              </a:solidFill>
            </a:ln>
          </c:spPr>
        </c:majorGridlines>
        <c:numFmt formatCode="General" sourceLinked="1"/>
        <c:majorTickMark val="out"/>
        <c:minorTickMark val="none"/>
        <c:tickLblPos val="nextTo"/>
        <c:txPr>
          <a:bodyPr rot="0" vert="horz"/>
          <a:lstStyle/>
          <a:p>
            <a:pPr>
              <a:defRPr sz="12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lt-LT"/>
          </a:p>
        </c:txPr>
        <c:crossAx val="475941184"/>
        <c:crosses val="autoZero"/>
        <c:crossBetween val="between"/>
      </c:valAx>
      <c:spPr>
        <a:pattFill prst="pct25">
          <a:fgClr>
            <a:srgbClr val="FFCC99"/>
          </a:fgClr>
          <a:bgClr>
            <a:sysClr val="window" lastClr="FFFFFF"/>
          </a:bgClr>
        </a:pattFill>
      </c:spPr>
    </c:plotArea>
    <c:legend>
      <c:legendPos val="b"/>
      <c:legendEntry>
        <c:idx val="0"/>
        <c:txPr>
          <a:bodyPr/>
          <a:lstStyle/>
          <a:p>
            <a:pPr>
              <a:defRPr sz="14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lt-LT"/>
          </a:p>
        </c:txPr>
      </c:legendEntry>
      <c:layout>
        <c:manualLayout>
          <c:xMode val="edge"/>
          <c:yMode val="edge"/>
          <c:x val="2.2750199703297957E-2"/>
          <c:y val="0.86871992017168054"/>
          <c:w val="0.94705949427554426"/>
          <c:h val="0.10604343246903059"/>
        </c:manualLayout>
      </c:layout>
      <c:overlay val="0"/>
      <c:txPr>
        <a:bodyPr/>
        <a:lstStyle/>
        <a:p>
          <a:pPr>
            <a:defRPr sz="1200" b="0" i="0" u="none" strike="noStrike" baseline="0">
              <a:solidFill>
                <a:srgbClr val="000000"/>
              </a:solidFill>
              <a:latin typeface="Calibri"/>
              <a:ea typeface="Calibri"/>
              <a:cs typeface="Calibri"/>
            </a:defRPr>
          </a:pPr>
          <a:endParaRPr lang="lt-LT"/>
        </a:p>
      </c:txPr>
    </c:legend>
    <c:plotVisOnly val="1"/>
    <c:dispBlanksAs val="gap"/>
    <c:showDLblsOverMax val="0"/>
  </c:chart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lt-LT"/>
    </a:p>
  </c:txPr>
  <c:externalData r:id="rId2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overlay val="0"/>
      <c:txPr>
        <a:bodyPr/>
        <a:lstStyle/>
        <a:p>
          <a:pPr>
            <a:defRPr sz="1800" b="1" i="0" u="none" strike="noStrike" baseline="0">
              <a:solidFill>
                <a:srgbClr val="000000"/>
              </a:solidFill>
              <a:latin typeface="Calibri"/>
              <a:ea typeface="Calibri"/>
              <a:cs typeface="Calibri"/>
            </a:defRPr>
          </a:pPr>
          <a:endParaRPr lang="lt-LT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pattFill prst="pct40">
          <a:fgClr>
            <a:srgbClr val="FFCC99"/>
          </a:fgClr>
          <a:bgClr>
            <a:sysClr val="window" lastClr="FFFFFF"/>
          </a:bgClr>
        </a:pattFill>
      </c:spPr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7.1988407699037624E-2"/>
          <c:y val="0.20406277340332457"/>
          <c:w val="0.89745603674540686"/>
          <c:h val="0.6327117964421114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'2017'!$AB$208</c:f>
              <c:strCache>
                <c:ptCount val="1"/>
              </c:strCache>
            </c:strRef>
          </c:tx>
          <c:spPr>
            <a:solidFill>
              <a:schemeClr val="accent1"/>
            </a:solidFill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Pt>
            <c:idx val="1"/>
            <c:invertIfNegative val="0"/>
            <c:bubble3D val="0"/>
          </c:dPt>
          <c:dLbls>
            <c:dLbl>
              <c:idx val="0"/>
              <c:layout>
                <c:manualLayout>
                  <c:x val="3.4903381642512075E-2"/>
                  <c:y val="-0.11614266692222025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2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4.7222127125413668E-2"/>
                  <c:y val="-8.9874195017716388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2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'2017'!$AA$209:$AA$210</c:f>
              <c:strCache>
                <c:ptCount val="2"/>
                <c:pt idx="0">
                  <c:v>Renginių skaičius</c:v>
                </c:pt>
                <c:pt idx="1">
                  <c:v>Renginių lankytojų skaičius</c:v>
                </c:pt>
              </c:strCache>
            </c:strRef>
          </c:cat>
          <c:val>
            <c:numRef>
              <c:f>'2017'!$AB$209:$AB$210</c:f>
              <c:numCache>
                <c:formatCode>0</c:formatCode>
                <c:ptCount val="2"/>
                <c:pt idx="0">
                  <c:v>20.172599784250281</c:v>
                </c:pt>
                <c:pt idx="1">
                  <c:v>6.2186172267284689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shape val="box"/>
        <c:axId val="475942752"/>
        <c:axId val="475941968"/>
        <c:axId val="0"/>
      </c:bar3DChart>
      <c:catAx>
        <c:axId val="4759427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4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lt-LT"/>
          </a:p>
        </c:txPr>
        <c:crossAx val="475941968"/>
        <c:crosses val="autoZero"/>
        <c:auto val="1"/>
        <c:lblAlgn val="ctr"/>
        <c:lblOffset val="100"/>
        <c:noMultiLvlLbl val="0"/>
      </c:catAx>
      <c:valAx>
        <c:axId val="475941968"/>
        <c:scaling>
          <c:orientation val="minMax"/>
        </c:scaling>
        <c:delete val="0"/>
        <c:axPos val="l"/>
        <c:majorGridlines/>
        <c:numFmt formatCode="0" sourceLinked="1"/>
        <c:majorTickMark val="none"/>
        <c:minorTickMark val="none"/>
        <c:tickLblPos val="nextTo"/>
        <c:spPr>
          <a:ln w="9525">
            <a:noFill/>
          </a:ln>
        </c:spPr>
        <c:txPr>
          <a:bodyPr rot="0" vert="horz"/>
          <a:lstStyle/>
          <a:p>
            <a:pPr>
              <a:defRPr sz="14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lt-LT"/>
          </a:p>
        </c:txPr>
        <c:crossAx val="475942752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spPr>
    <a:pattFill prst="pct25">
      <a:fgClr>
        <a:srgbClr val="FFCC99"/>
      </a:fgClr>
      <a:bgClr>
        <a:sysClr val="window" lastClr="FFFFFF"/>
      </a:bgClr>
    </a:pattFill>
    <a:scene3d>
      <a:camera prst="orthographicFront"/>
      <a:lightRig rig="threePt" dir="t"/>
    </a:scene3d>
    <a:sp3d>
      <a:bevelT/>
    </a:sp3d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lt-LT"/>
    </a:p>
  </c:txPr>
  <c:externalData r:id="rId2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15"/>
      <c:rotY val="20"/>
      <c:depthPercent val="100"/>
      <c:rAngAx val="1"/>
    </c:view3D>
    <c:floor>
      <c:thickness val="0"/>
      <c:spPr>
        <a:pattFill prst="pct5">
          <a:fgClr>
            <a:srgbClr val="5B9BD5">
              <a:lumMod val="40000"/>
              <a:lumOff val="60000"/>
            </a:srgbClr>
          </a:fgClr>
          <a:bgClr>
            <a:sysClr val="window" lastClr="FFFFFF"/>
          </a:bgClr>
        </a:pattFill>
        <a:ln w="6350">
          <a:noFill/>
        </a:ln>
      </c:spPr>
    </c:floor>
    <c:sideWall>
      <c:thickness val="0"/>
      <c:spPr>
        <a:noFill/>
        <a:ln w="25400">
          <a:noFill/>
        </a:ln>
      </c:spPr>
    </c:sideWall>
    <c:backWall>
      <c:thickness val="0"/>
      <c:spPr>
        <a:noFill/>
        <a:ln w="25400">
          <a:noFill/>
        </a:ln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'Sheet1 (2)'!$A$40</c:f>
              <c:strCache>
                <c:ptCount val="1"/>
                <c:pt idx="0">
                  <c:v>2013</c:v>
                </c:pt>
              </c:strCache>
            </c:strRef>
          </c:tx>
          <c:spPr>
            <a:solidFill>
              <a:srgbClr val="5B9BD5"/>
            </a:solidFill>
            <a:ln w="25400">
              <a:noFill/>
            </a:ln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7.246376811594203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4.830917874396135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8.4541062801931476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14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'Sheet1 (2)'!$B$38:$E$38</c:f>
              <c:strCache>
                <c:ptCount val="4"/>
                <c:pt idx="0">
                  <c:v>Finansuoti projektai </c:v>
                </c:pt>
                <c:pt idx="1">
                  <c:v>Gautas finansavimas (tūkst. Eur)</c:v>
                </c:pt>
                <c:pt idx="2">
                  <c:v>Iš miesto savivaldybės (tūkst. Eur)</c:v>
                </c:pt>
                <c:pt idx="3">
                  <c:v>Iš kitų fondų (tūkst. Eur)</c:v>
                </c:pt>
              </c:strCache>
            </c:strRef>
          </c:cat>
          <c:val>
            <c:numRef>
              <c:f>'Sheet1 (2)'!$B$40:$E$40</c:f>
              <c:numCache>
                <c:formatCode>0.00</c:formatCode>
                <c:ptCount val="4"/>
                <c:pt idx="0" formatCode="General">
                  <c:v>11</c:v>
                </c:pt>
                <c:pt idx="1">
                  <c:v>19.983781278962002</c:v>
                </c:pt>
                <c:pt idx="2">
                  <c:v>6.0820203892493048</c:v>
                </c:pt>
                <c:pt idx="3" formatCode="0.0">
                  <c:v>13.901760889712698</c:v>
                </c:pt>
              </c:numCache>
            </c:numRef>
          </c:val>
        </c:ser>
        <c:ser>
          <c:idx val="1"/>
          <c:order val="1"/>
          <c:tx>
            <c:strRef>
              <c:f>'Sheet1 (2)'!$A$41</c:f>
              <c:strCache>
                <c:ptCount val="1"/>
                <c:pt idx="0">
                  <c:v>2014</c:v>
                </c:pt>
              </c:strCache>
            </c:strRef>
          </c:tx>
          <c:spPr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6.038647342995169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1.2077294685990383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1.3636121571760052E-2"/>
                  <c:y val="1.912055556244998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1.3350640952489634E-2"/>
                  <c:y val="-2.918642495710514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14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'Sheet1 (2)'!$B$38:$E$38</c:f>
              <c:strCache>
                <c:ptCount val="4"/>
                <c:pt idx="0">
                  <c:v>Finansuoti projektai </c:v>
                </c:pt>
                <c:pt idx="1">
                  <c:v>Gautas finansavimas (tūkst. Eur)</c:v>
                </c:pt>
                <c:pt idx="2">
                  <c:v>Iš miesto savivaldybės (tūkst. Eur)</c:v>
                </c:pt>
                <c:pt idx="3">
                  <c:v>Iš kitų fondų (tūkst. Eur)</c:v>
                </c:pt>
              </c:strCache>
            </c:strRef>
          </c:cat>
          <c:val>
            <c:numRef>
              <c:f>'Sheet1 (2)'!$B$41:$E$41</c:f>
              <c:numCache>
                <c:formatCode>0.00</c:formatCode>
                <c:ptCount val="4"/>
                <c:pt idx="0" formatCode="General">
                  <c:v>8</c:v>
                </c:pt>
                <c:pt idx="1">
                  <c:v>9.615384615384615</c:v>
                </c:pt>
                <c:pt idx="2">
                  <c:v>6.4295644114921222</c:v>
                </c:pt>
                <c:pt idx="3">
                  <c:v>3.1858202038924932</c:v>
                </c:pt>
              </c:numCache>
            </c:numRef>
          </c:val>
        </c:ser>
        <c:ser>
          <c:idx val="2"/>
          <c:order val="2"/>
          <c:tx>
            <c:strRef>
              <c:f>'Sheet1 (2)'!$A$42</c:f>
              <c:strCache>
                <c:ptCount val="1"/>
                <c:pt idx="0">
                  <c:v>2015</c:v>
                </c:pt>
              </c:strCache>
            </c:strRef>
          </c:tx>
          <c:spPr>
            <a:solidFill>
              <a:srgbClr val="70AD47">
                <a:lumMod val="40000"/>
                <a:lumOff val="60000"/>
              </a:srgbClr>
            </a:solidFill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Pt>
            <c:idx val="1"/>
            <c:invertIfNegative val="0"/>
            <c:bubble3D val="0"/>
            <c:spPr>
              <a:solidFill>
                <a:srgbClr val="70AD47">
                  <a:lumMod val="40000"/>
                  <a:lumOff val="60000"/>
                </a:srgbClr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Lbls>
            <c:dLbl>
              <c:idx val="0"/>
              <c:layout>
                <c:manualLayout>
                  <c:x val="1.0869565217391304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6.038647342995169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6.3897763578274758E-3"/>
                  <c:y val="9.259259259259258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7.246376811594203E-3"/>
                  <c:y val="-2.918642495710528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14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'Sheet1 (2)'!$B$38:$E$38</c:f>
              <c:strCache>
                <c:ptCount val="4"/>
                <c:pt idx="0">
                  <c:v>Finansuoti projektai </c:v>
                </c:pt>
                <c:pt idx="1">
                  <c:v>Gautas finansavimas (tūkst. Eur)</c:v>
                </c:pt>
                <c:pt idx="2">
                  <c:v>Iš miesto savivaldybės (tūkst. Eur)</c:v>
                </c:pt>
                <c:pt idx="3">
                  <c:v>Iš kitų fondų (tūkst. Eur)</c:v>
                </c:pt>
              </c:strCache>
            </c:strRef>
          </c:cat>
          <c:val>
            <c:numRef>
              <c:f>'Sheet1 (2)'!$B$42:$E$42</c:f>
              <c:numCache>
                <c:formatCode>0.00</c:formatCode>
                <c:ptCount val="4"/>
                <c:pt idx="0" formatCode="General">
                  <c:v>10</c:v>
                </c:pt>
                <c:pt idx="1">
                  <c:v>31.419999999999998</c:v>
                </c:pt>
                <c:pt idx="2" formatCode="General">
                  <c:v>1.2</c:v>
                </c:pt>
                <c:pt idx="3" formatCode="General">
                  <c:v>30.22</c:v>
                </c:pt>
              </c:numCache>
            </c:numRef>
          </c:val>
        </c:ser>
        <c:ser>
          <c:idx val="3"/>
          <c:order val="3"/>
          <c:tx>
            <c:strRef>
              <c:f>'Sheet1 (2)'!$A$43</c:f>
              <c:strCache>
                <c:ptCount val="1"/>
                <c:pt idx="0">
                  <c:v>2016</c:v>
                </c:pt>
              </c:strCache>
            </c:strRef>
          </c:tx>
          <c:spPr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9.6618357487922701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1.4338411502909962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6.038647342995169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1.2779552715654795E-2"/>
                  <c:y val="-9.259259259259258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14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'Sheet1 (2)'!$B$38:$E$38</c:f>
              <c:strCache>
                <c:ptCount val="4"/>
                <c:pt idx="0">
                  <c:v>Finansuoti projektai </c:v>
                </c:pt>
                <c:pt idx="1">
                  <c:v>Gautas finansavimas (tūkst. Eur)</c:v>
                </c:pt>
                <c:pt idx="2">
                  <c:v>Iš miesto savivaldybės (tūkst. Eur)</c:v>
                </c:pt>
                <c:pt idx="3">
                  <c:v>Iš kitų fondų (tūkst. Eur)</c:v>
                </c:pt>
              </c:strCache>
            </c:strRef>
          </c:cat>
          <c:val>
            <c:numRef>
              <c:f>'Sheet1 (2)'!$B$43:$E$43</c:f>
              <c:numCache>
                <c:formatCode>0.0</c:formatCode>
                <c:ptCount val="4"/>
                <c:pt idx="0" formatCode="General">
                  <c:v>8</c:v>
                </c:pt>
                <c:pt idx="1">
                  <c:v>28.5</c:v>
                </c:pt>
                <c:pt idx="2">
                  <c:v>7.5</c:v>
                </c:pt>
                <c:pt idx="3" formatCode="0">
                  <c:v>21</c:v>
                </c:pt>
              </c:numCache>
            </c:numRef>
          </c:val>
        </c:ser>
        <c:ser>
          <c:idx val="4"/>
          <c:order val="4"/>
          <c:tx>
            <c:strRef>
              <c:f>'Sheet1 (2)'!$A$44</c:f>
              <c:strCache>
                <c:ptCount val="1"/>
                <c:pt idx="0">
                  <c:v>2017</c:v>
                </c:pt>
              </c:strCache>
            </c:strRef>
          </c:tx>
          <c:spPr>
            <a:solidFill>
              <a:srgbClr val="C00000"/>
            </a:solidFill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9.6618357487922701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1.8949370459127392E-2"/>
                  <c:y val="-2.2981436974098541E-7"/>
                </c:manualLayout>
              </c:layout>
              <c:spPr>
                <a:noFill/>
                <a:ln w="25400">
                  <a:noFill/>
                </a:ln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1400"/>
                  </a:pPr>
                  <a:endParaRPr lang="lt-L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9.6618357487922701E-3"/>
                  <c:y val="-5.3507827627702014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6.3897763578274758E-3"/>
                  <c:y val="0"/>
                </c:manualLayout>
              </c:layout>
              <c:spPr>
                <a:noFill/>
                <a:ln w="25400">
                  <a:noFill/>
                </a:ln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1400"/>
                  </a:pPr>
                  <a:endParaRPr lang="lt-L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1400"/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'Sheet1 (2)'!$B$38:$E$38</c:f>
              <c:strCache>
                <c:ptCount val="4"/>
                <c:pt idx="0">
                  <c:v>Finansuoti projektai </c:v>
                </c:pt>
                <c:pt idx="1">
                  <c:v>Gautas finansavimas (tūkst. Eur)</c:v>
                </c:pt>
                <c:pt idx="2">
                  <c:v>Iš miesto savivaldybės (tūkst. Eur)</c:v>
                </c:pt>
                <c:pt idx="3">
                  <c:v>Iš kitų fondų (tūkst. Eur)</c:v>
                </c:pt>
              </c:strCache>
            </c:strRef>
          </c:cat>
          <c:val>
            <c:numRef>
              <c:f>'Sheet1 (2)'!$B$44:$E$44</c:f>
              <c:numCache>
                <c:formatCode>General</c:formatCode>
                <c:ptCount val="4"/>
                <c:pt idx="0">
                  <c:v>8</c:v>
                </c:pt>
                <c:pt idx="1">
                  <c:v>11.25</c:v>
                </c:pt>
                <c:pt idx="2">
                  <c:v>11.25</c:v>
                </c:pt>
                <c:pt idx="3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475943536"/>
        <c:axId val="475943928"/>
        <c:axId val="0"/>
      </c:bar3DChart>
      <c:catAx>
        <c:axId val="4759435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6350">
            <a:noFill/>
          </a:ln>
        </c:spPr>
        <c:txPr>
          <a:bodyPr rot="0" vert="horz"/>
          <a:lstStyle/>
          <a:p>
            <a:pPr>
              <a:defRPr sz="1400" b="0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lt-LT"/>
          </a:p>
        </c:txPr>
        <c:crossAx val="475943928"/>
        <c:crosses val="autoZero"/>
        <c:auto val="1"/>
        <c:lblAlgn val="ctr"/>
        <c:lblOffset val="100"/>
        <c:noMultiLvlLbl val="0"/>
      </c:catAx>
      <c:valAx>
        <c:axId val="47594392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ln w="6350">
            <a:noFill/>
          </a:ln>
        </c:spPr>
        <c:txPr>
          <a:bodyPr rot="0" vert="horz"/>
          <a:lstStyle/>
          <a:p>
            <a:pPr>
              <a:defRPr sz="1400" b="1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lt-LT"/>
          </a:p>
        </c:txPr>
        <c:crossAx val="475943536"/>
        <c:crosses val="autoZero"/>
        <c:crossBetween val="between"/>
      </c:valAx>
      <c:spPr>
        <a:pattFill prst="pct10">
          <a:fgClr>
            <a:srgbClr val="5B9BD5">
              <a:lumMod val="40000"/>
              <a:lumOff val="60000"/>
            </a:srgbClr>
          </a:fgClr>
          <a:bgClr>
            <a:sysClr val="window" lastClr="FFFFFF"/>
          </a:bgClr>
        </a:pattFill>
        <a:ln w="25400">
          <a:noFill/>
        </a:ln>
      </c:spPr>
    </c:plotArea>
    <c:legend>
      <c:legendPos val="b"/>
      <c:layout>
        <c:manualLayout>
          <c:xMode val="edge"/>
          <c:yMode val="edge"/>
          <c:x val="0.11568006769934613"/>
          <c:y val="0.90129027989148414"/>
          <c:w val="0.79295027668140983"/>
          <c:h val="7.6363395752001573E-2"/>
        </c:manualLayout>
      </c:layout>
      <c:overlay val="0"/>
      <c:spPr>
        <a:noFill/>
        <a:ln w="25400">
          <a:noFill/>
        </a:ln>
      </c:spPr>
      <c:txPr>
        <a:bodyPr/>
        <a:lstStyle/>
        <a:p>
          <a:pPr>
            <a:defRPr sz="1400" b="1" i="0" u="none" strike="noStrike" baseline="0">
              <a:solidFill>
                <a:srgbClr val="333333"/>
              </a:solidFill>
              <a:latin typeface="Calibri"/>
              <a:ea typeface="Calibri"/>
              <a:cs typeface="Calibri"/>
            </a:defRPr>
          </a:pPr>
          <a:endParaRPr lang="lt-LT"/>
        </a:p>
      </c:txPr>
    </c:legend>
    <c:plotVisOnly val="1"/>
    <c:dispBlanksAs val="gap"/>
    <c:showDLblsOverMax val="0"/>
  </c:chart>
  <c:spPr>
    <a:solidFill>
      <a:schemeClr val="bg1"/>
    </a:solidFill>
    <a:ln>
      <a:solidFill>
        <a:schemeClr val="bg1">
          <a:lumMod val="75000"/>
        </a:schemeClr>
      </a:solidFill>
    </a:ln>
    <a:effectLst/>
    <a:scene3d>
      <a:camera prst="orthographicFront"/>
      <a:lightRig rig="threePt" dir="t"/>
    </a:scene3d>
    <a:sp3d/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lt-LT"/>
    </a:p>
  </c:txPr>
  <c:externalData r:id="rId2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6.6380995853779143E-2"/>
          <c:y val="4.5370182688635081E-2"/>
          <c:w val="0.92033397999163147"/>
          <c:h val="0.73772848719175566"/>
        </c:manualLayout>
      </c:layout>
      <c:lineChart>
        <c:grouping val="standard"/>
        <c:varyColors val="0"/>
        <c:ser>
          <c:idx val="0"/>
          <c:order val="0"/>
          <c:tx>
            <c:strRef>
              <c:f>KM_2017!$H$19</c:f>
              <c:strCache>
                <c:ptCount val="1"/>
                <c:pt idx="0">
                  <c:v>Renginių skaičius</c:v>
                </c:pt>
              </c:strCache>
            </c:strRef>
          </c:tx>
          <c:spPr>
            <a:ln w="38100" cap="rnd">
              <a:solidFill>
                <a:srgbClr val="70AD47">
                  <a:lumMod val="75000"/>
                </a:srgbClr>
              </a:solidFill>
              <a:round/>
            </a:ln>
            <a:effectLst/>
          </c:spPr>
          <c:marker>
            <c:symbol val="square"/>
            <c:size val="5"/>
            <c:spPr>
              <a:solidFill>
                <a:srgbClr val="70AD47">
                  <a:lumMod val="75000"/>
                </a:srgbClr>
              </a:solidFill>
              <a:ln w="9525">
                <a:solidFill>
                  <a:schemeClr val="accent1"/>
                </a:solidFill>
              </a:ln>
              <a:effectLst/>
            </c:spPr>
          </c:marker>
          <c:dLbls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1200" b="0" i="0" u="none" strike="noStrike" baseline="0">
                    <a:solidFill>
                      <a:srgbClr val="333333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KM_2017!$I$18:$M$18</c:f>
              <c:numCache>
                <c:formatCode>General</c:formatCode>
                <c:ptCount val="5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</c:numCache>
            </c:numRef>
          </c:cat>
          <c:val>
            <c:numRef>
              <c:f>KM_2017!$I$19:$M$19</c:f>
              <c:numCache>
                <c:formatCode>General</c:formatCode>
                <c:ptCount val="5"/>
                <c:pt idx="0">
                  <c:v>518</c:v>
                </c:pt>
                <c:pt idx="1">
                  <c:v>494</c:v>
                </c:pt>
                <c:pt idx="2">
                  <c:v>562</c:v>
                </c:pt>
                <c:pt idx="3">
                  <c:v>595</c:v>
                </c:pt>
                <c:pt idx="4">
                  <c:v>629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KM_2017!$H$20</c:f>
              <c:strCache>
                <c:ptCount val="1"/>
                <c:pt idx="0">
                  <c:v>Pajamos Eur</c:v>
                </c:pt>
              </c:strCache>
            </c:strRef>
          </c:tx>
          <c:spPr>
            <a:ln w="28575" cap="rnd">
              <a:solidFill>
                <a:srgbClr val="C00000"/>
              </a:solidFill>
              <a:round/>
            </a:ln>
            <a:effectLst/>
          </c:spPr>
          <c:marker>
            <c:symbol val="squar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dPt>
            <c:idx val="1"/>
            <c:bubble3D val="0"/>
            <c:spPr>
              <a:ln w="38100" cap="rnd">
                <a:solidFill>
                  <a:srgbClr val="C00000"/>
                </a:solidFill>
                <a:round/>
              </a:ln>
              <a:effectLst/>
            </c:spPr>
          </c:dPt>
          <c:dPt>
            <c:idx val="2"/>
            <c:bubble3D val="0"/>
            <c:spPr>
              <a:ln w="38100" cap="rnd">
                <a:solidFill>
                  <a:srgbClr val="C00000"/>
                </a:solidFill>
                <a:round/>
              </a:ln>
              <a:effectLst/>
            </c:spPr>
          </c:dPt>
          <c:dPt>
            <c:idx val="3"/>
            <c:bubble3D val="0"/>
            <c:spPr>
              <a:ln w="38100" cap="rnd">
                <a:solidFill>
                  <a:srgbClr val="C00000"/>
                </a:solidFill>
                <a:round/>
              </a:ln>
              <a:effectLst/>
            </c:spPr>
          </c:dPt>
          <c:dPt>
            <c:idx val="4"/>
            <c:bubble3D val="0"/>
            <c:spPr>
              <a:ln w="38100" cap="rnd">
                <a:solidFill>
                  <a:srgbClr val="C00000"/>
                </a:solidFill>
                <a:round/>
              </a:ln>
              <a:effectLst/>
            </c:spPr>
          </c:dPt>
          <c:dLbls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1200" b="0" i="0" u="none" strike="noStrike" baseline="0">
                    <a:solidFill>
                      <a:srgbClr val="333333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KM_2017!$I$18:$M$18</c:f>
              <c:numCache>
                <c:formatCode>General</c:formatCode>
                <c:ptCount val="5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</c:numCache>
            </c:numRef>
          </c:cat>
          <c:val>
            <c:numRef>
              <c:f>KM_2017!$I$20:$M$20</c:f>
              <c:numCache>
                <c:formatCode>0.0</c:formatCode>
                <c:ptCount val="5"/>
                <c:pt idx="0">
                  <c:v>9238.5889712696953</c:v>
                </c:pt>
                <c:pt idx="1">
                  <c:v>8794.6014828544958</c:v>
                </c:pt>
                <c:pt idx="2">
                  <c:v>9911</c:v>
                </c:pt>
                <c:pt idx="3">
                  <c:v>15137</c:v>
                </c:pt>
                <c:pt idx="4" formatCode="0">
                  <c:v>13221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KM_2017!$H$21</c:f>
              <c:strCache>
                <c:ptCount val="1"/>
                <c:pt idx="0">
                  <c:v>Renginių lankytojų skaičius</c:v>
                </c:pt>
              </c:strCache>
            </c:strRef>
          </c:tx>
          <c:spPr>
            <a:ln w="28575" cap="rnd">
              <a:solidFill>
                <a:srgbClr val="4472C4">
                  <a:lumMod val="75000"/>
                </a:srgbClr>
              </a:solidFill>
              <a:round/>
            </a:ln>
            <a:effectLst/>
          </c:spPr>
          <c:marker>
            <c:symbol val="square"/>
            <c:size val="5"/>
            <c:spPr>
              <a:solidFill>
                <a:srgbClr val="5B9BD5">
                  <a:lumMod val="50000"/>
                </a:srgbClr>
              </a:solidFill>
              <a:ln w="9525">
                <a:solidFill>
                  <a:srgbClr val="5B9BD5">
                    <a:lumMod val="50000"/>
                  </a:srgbClr>
                </a:solidFill>
              </a:ln>
              <a:effectLst/>
            </c:spPr>
          </c:marker>
          <c:dPt>
            <c:idx val="1"/>
            <c:bubble3D val="0"/>
            <c:spPr>
              <a:ln w="38100" cap="rnd">
                <a:solidFill>
                  <a:srgbClr val="4472C4">
                    <a:lumMod val="75000"/>
                  </a:srgbClr>
                </a:solidFill>
                <a:round/>
              </a:ln>
              <a:effectLst/>
            </c:spPr>
          </c:dPt>
          <c:dPt>
            <c:idx val="2"/>
            <c:bubble3D val="0"/>
            <c:spPr>
              <a:ln w="38100" cap="rnd">
                <a:solidFill>
                  <a:srgbClr val="4472C4">
                    <a:lumMod val="75000"/>
                  </a:srgbClr>
                </a:solidFill>
                <a:round/>
              </a:ln>
              <a:effectLst/>
            </c:spPr>
          </c:dPt>
          <c:dPt>
            <c:idx val="3"/>
            <c:bubble3D val="0"/>
            <c:spPr>
              <a:ln w="38100" cap="rnd">
                <a:solidFill>
                  <a:srgbClr val="4472C4">
                    <a:lumMod val="75000"/>
                  </a:srgbClr>
                </a:solidFill>
                <a:round/>
              </a:ln>
              <a:effectLst/>
            </c:spPr>
          </c:dPt>
          <c:dPt>
            <c:idx val="4"/>
            <c:bubble3D val="0"/>
            <c:spPr>
              <a:ln w="38100" cap="rnd">
                <a:solidFill>
                  <a:srgbClr val="4472C4">
                    <a:lumMod val="75000"/>
                  </a:srgbClr>
                </a:solidFill>
                <a:round/>
              </a:ln>
              <a:effectLst/>
            </c:spPr>
          </c:dPt>
          <c:dLbls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1200" b="0" i="0" u="none" strike="noStrike" baseline="0">
                    <a:solidFill>
                      <a:srgbClr val="333333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KM_2017!$I$18:$M$18</c:f>
              <c:numCache>
                <c:formatCode>General</c:formatCode>
                <c:ptCount val="5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</c:numCache>
            </c:numRef>
          </c:cat>
          <c:val>
            <c:numRef>
              <c:f>KM_2017!$I$21:$M$21</c:f>
              <c:numCache>
                <c:formatCode>General</c:formatCode>
                <c:ptCount val="5"/>
                <c:pt idx="0">
                  <c:v>19173</c:v>
                </c:pt>
                <c:pt idx="1">
                  <c:v>21076</c:v>
                </c:pt>
                <c:pt idx="2">
                  <c:v>22749</c:v>
                </c:pt>
                <c:pt idx="3">
                  <c:v>23362</c:v>
                </c:pt>
                <c:pt idx="4">
                  <c:v>26605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75945104"/>
        <c:axId val="475945496"/>
      </c:lineChart>
      <c:catAx>
        <c:axId val="4759451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vert="horz"/>
          <a:lstStyle/>
          <a:p>
            <a:pPr>
              <a:defRPr sz="1400" b="1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lt-LT"/>
          </a:p>
        </c:txPr>
        <c:crossAx val="475945496"/>
        <c:crosses val="autoZero"/>
        <c:auto val="1"/>
        <c:lblAlgn val="ctr"/>
        <c:lblOffset val="100"/>
        <c:noMultiLvlLbl val="0"/>
      </c:catAx>
      <c:valAx>
        <c:axId val="47594549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ln w="9525">
            <a:noFill/>
          </a:ln>
        </c:spPr>
        <c:txPr>
          <a:bodyPr rot="0" vert="horz"/>
          <a:lstStyle/>
          <a:p>
            <a:pPr>
              <a:defRPr sz="1400" b="1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lt-LT"/>
          </a:p>
        </c:txPr>
        <c:crossAx val="475945104"/>
        <c:crosses val="autoZero"/>
        <c:crossBetween val="between"/>
      </c:valAx>
      <c:spPr>
        <a:pattFill prst="pct25">
          <a:fgClr>
            <a:srgbClr val="4472C4">
              <a:lumMod val="60000"/>
              <a:lumOff val="40000"/>
            </a:srgbClr>
          </a:fgClr>
          <a:bgClr>
            <a:sysClr val="window" lastClr="FFFFFF"/>
          </a:bgClr>
        </a:pattFill>
        <a:ln w="25400">
          <a:noFill/>
        </a:ln>
      </c:spPr>
    </c:plotArea>
    <c:legend>
      <c:legendPos val="b"/>
      <c:overlay val="0"/>
      <c:spPr>
        <a:noFill/>
        <a:ln w="25400">
          <a:noFill/>
        </a:ln>
      </c:spPr>
      <c:txPr>
        <a:bodyPr/>
        <a:lstStyle/>
        <a:p>
          <a:pPr>
            <a:defRPr sz="1400" b="0" i="0" u="none" strike="noStrike" baseline="0">
              <a:solidFill>
                <a:srgbClr val="333333"/>
              </a:solidFill>
              <a:latin typeface="Calibri"/>
              <a:ea typeface="Calibri"/>
              <a:cs typeface="Calibri"/>
            </a:defRPr>
          </a:pPr>
          <a:endParaRPr lang="lt-LT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lt-LT"/>
    </a:p>
  </c:txPr>
  <c:externalData r:id="rId2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5.7812107725664724E-2"/>
          <c:y val="3.9532897697214055E-2"/>
          <c:w val="0.92890286811974587"/>
          <c:h val="0.7237148665536899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IV_KM_2017!$O$69</c:f>
              <c:strCache>
                <c:ptCount val="1"/>
                <c:pt idx="0">
                  <c:v>  I ketv.</c:v>
                </c:pt>
              </c:strCache>
            </c:strRef>
          </c:tx>
          <c:spPr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spPr>
              <a:noFill/>
              <a:ln w="25400">
                <a:noFill/>
              </a:ln>
            </c:spPr>
            <c:txPr>
              <a:bodyPr rot="-5400000" vert="horz"/>
              <a:lstStyle/>
              <a:p>
                <a:pPr algn="ctr">
                  <a:defRPr sz="1200" b="0" i="0" u="none" strike="noStrike" baseline="0">
                    <a:solidFill>
                      <a:srgbClr val="333333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IV_KM_2017!$N$70:$N$73</c:f>
              <c:strCache>
                <c:ptCount val="4"/>
                <c:pt idx="0">
                  <c:v>Renginių skaičius</c:v>
                </c:pt>
                <c:pt idx="1">
                  <c:v>Pajamos Eur</c:v>
                </c:pt>
                <c:pt idx="2">
                  <c:v>Renginių lankytojų skaičius (su bilietais)</c:v>
                </c:pt>
                <c:pt idx="3">
                  <c:v>Renginių lankytojų skaičius (be bilietų)</c:v>
                </c:pt>
              </c:strCache>
            </c:strRef>
          </c:cat>
          <c:val>
            <c:numRef>
              <c:f>IV_KM_2017!$O$70:$O$73</c:f>
              <c:numCache>
                <c:formatCode>General</c:formatCode>
                <c:ptCount val="4"/>
                <c:pt idx="0">
                  <c:v>161</c:v>
                </c:pt>
                <c:pt idx="1">
                  <c:v>3322.5</c:v>
                </c:pt>
                <c:pt idx="2">
                  <c:v>3321</c:v>
                </c:pt>
                <c:pt idx="3">
                  <c:v>3672</c:v>
                </c:pt>
              </c:numCache>
            </c:numRef>
          </c:val>
        </c:ser>
        <c:ser>
          <c:idx val="1"/>
          <c:order val="1"/>
          <c:tx>
            <c:strRef>
              <c:f>IV_KM_2017!$P$69</c:f>
              <c:strCache>
                <c:ptCount val="1"/>
                <c:pt idx="0">
                  <c:v> II ketv.</c:v>
                </c:pt>
              </c:strCache>
            </c:strRef>
          </c:tx>
          <c:spPr>
            <a:solidFill>
              <a:schemeClr val="tx2">
                <a:lumMod val="40000"/>
                <a:lumOff val="60000"/>
              </a:schemeClr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spPr>
              <a:noFill/>
              <a:ln w="25400">
                <a:noFill/>
              </a:ln>
            </c:spPr>
            <c:txPr>
              <a:bodyPr rot="-5400000" vert="horz"/>
              <a:lstStyle/>
              <a:p>
                <a:pPr algn="ctr">
                  <a:defRPr sz="1200" b="0" i="0" u="none" strike="noStrike" baseline="0">
                    <a:solidFill>
                      <a:srgbClr val="333333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IV_KM_2017!$N$70:$N$73</c:f>
              <c:strCache>
                <c:ptCount val="4"/>
                <c:pt idx="0">
                  <c:v>Renginių skaičius</c:v>
                </c:pt>
                <c:pt idx="1">
                  <c:v>Pajamos Eur</c:v>
                </c:pt>
                <c:pt idx="2">
                  <c:v>Renginių lankytojų skaičius (su bilietais)</c:v>
                </c:pt>
                <c:pt idx="3">
                  <c:v>Renginių lankytojų skaičius (be bilietų)</c:v>
                </c:pt>
              </c:strCache>
            </c:strRef>
          </c:cat>
          <c:val>
            <c:numRef>
              <c:f>IV_KM_2017!$P$70:$P$73</c:f>
              <c:numCache>
                <c:formatCode>General</c:formatCode>
                <c:ptCount val="4"/>
                <c:pt idx="0">
                  <c:v>184</c:v>
                </c:pt>
                <c:pt idx="1">
                  <c:v>4699.5</c:v>
                </c:pt>
                <c:pt idx="2">
                  <c:v>4194</c:v>
                </c:pt>
                <c:pt idx="3">
                  <c:v>4531</c:v>
                </c:pt>
              </c:numCache>
            </c:numRef>
          </c:val>
        </c:ser>
        <c:ser>
          <c:idx val="2"/>
          <c:order val="2"/>
          <c:tx>
            <c:strRef>
              <c:f>IV_KM_2017!$Q$69</c:f>
              <c:strCache>
                <c:ptCount val="1"/>
                <c:pt idx="0">
                  <c:v> III ketv.</c:v>
                </c:pt>
              </c:strCache>
            </c:strRef>
          </c:tx>
          <c:spPr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spPr>
              <a:noFill/>
              <a:ln w="25400">
                <a:noFill/>
              </a:ln>
            </c:spPr>
            <c:txPr>
              <a:bodyPr rot="-5400000" vert="horz"/>
              <a:lstStyle/>
              <a:p>
                <a:pPr algn="ctr">
                  <a:defRPr sz="1200" b="0" i="0" u="none" strike="noStrike" baseline="0">
                    <a:solidFill>
                      <a:srgbClr val="333333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IV_KM_2017!$N$70:$N$73</c:f>
              <c:strCache>
                <c:ptCount val="4"/>
                <c:pt idx="0">
                  <c:v>Renginių skaičius</c:v>
                </c:pt>
                <c:pt idx="1">
                  <c:v>Pajamos Eur</c:v>
                </c:pt>
                <c:pt idx="2">
                  <c:v>Renginių lankytojų skaičius (su bilietais)</c:v>
                </c:pt>
                <c:pt idx="3">
                  <c:v>Renginių lankytojų skaičius (be bilietų)</c:v>
                </c:pt>
              </c:strCache>
            </c:strRef>
          </c:cat>
          <c:val>
            <c:numRef>
              <c:f>IV_KM_2017!$Q$70:$Q$73</c:f>
              <c:numCache>
                <c:formatCode>General</c:formatCode>
                <c:ptCount val="4"/>
                <c:pt idx="0">
                  <c:v>77</c:v>
                </c:pt>
                <c:pt idx="1">
                  <c:v>207</c:v>
                </c:pt>
                <c:pt idx="2">
                  <c:v>942</c:v>
                </c:pt>
                <c:pt idx="3">
                  <c:v>2443</c:v>
                </c:pt>
              </c:numCache>
            </c:numRef>
          </c:val>
        </c:ser>
        <c:ser>
          <c:idx val="3"/>
          <c:order val="3"/>
          <c:tx>
            <c:strRef>
              <c:f>IV_KM_2017!$R$69</c:f>
              <c:strCache>
                <c:ptCount val="1"/>
                <c:pt idx="0">
                  <c:v> IV ketv.</c:v>
                </c:pt>
              </c:strCache>
            </c:strRef>
          </c:tx>
          <c:spPr>
            <a:solidFill>
              <a:srgbClr val="FF5050"/>
            </a:solidFill>
            <a:ln w="25400">
              <a:noFill/>
            </a:ln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Pt>
            <c:idx val="1"/>
            <c:invertIfNegative val="0"/>
            <c:bubble3D val="0"/>
            <c:spPr>
              <a:solidFill>
                <a:srgbClr val="FF5050"/>
              </a:solidFill>
              <a:ln w="25400">
                <a:noFill/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Lbls>
            <c:spPr>
              <a:noFill/>
              <a:ln w="25400">
                <a:noFill/>
              </a:ln>
            </c:spPr>
            <c:txPr>
              <a:bodyPr rot="-5400000" vert="horz"/>
              <a:lstStyle/>
              <a:p>
                <a:pPr algn="ctr">
                  <a:defRPr sz="1200" b="0" i="0" u="none" strike="noStrike" baseline="0">
                    <a:solidFill>
                      <a:srgbClr val="333333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IV_KM_2017!$N$70:$N$73</c:f>
              <c:strCache>
                <c:ptCount val="4"/>
                <c:pt idx="0">
                  <c:v>Renginių skaičius</c:v>
                </c:pt>
                <c:pt idx="1">
                  <c:v>Pajamos Eur</c:v>
                </c:pt>
                <c:pt idx="2">
                  <c:v>Renginių lankytojų skaičius (su bilietais)</c:v>
                </c:pt>
                <c:pt idx="3">
                  <c:v>Renginių lankytojų skaičius (be bilietų)</c:v>
                </c:pt>
              </c:strCache>
            </c:strRef>
          </c:cat>
          <c:val>
            <c:numRef>
              <c:f>IV_KM_2017!$R$70:$R$73</c:f>
              <c:numCache>
                <c:formatCode>General</c:formatCode>
                <c:ptCount val="4"/>
                <c:pt idx="0">
                  <c:v>207</c:v>
                </c:pt>
                <c:pt idx="1">
                  <c:v>4080.5</c:v>
                </c:pt>
                <c:pt idx="2">
                  <c:v>4958</c:v>
                </c:pt>
                <c:pt idx="3">
                  <c:v>2544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11537368"/>
        <c:axId val="211538152"/>
      </c:barChart>
      <c:catAx>
        <c:axId val="2115373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vert="horz"/>
          <a:lstStyle/>
          <a:p>
            <a:pPr>
              <a:defRPr sz="1400" b="0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lt-LT"/>
          </a:p>
        </c:txPr>
        <c:crossAx val="211538152"/>
        <c:crosses val="autoZero"/>
        <c:auto val="1"/>
        <c:lblAlgn val="ctr"/>
        <c:lblOffset val="100"/>
        <c:noMultiLvlLbl val="0"/>
      </c:catAx>
      <c:valAx>
        <c:axId val="21153815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ysClr val="windowText" lastClr="000000">
                  <a:lumMod val="50000"/>
                  <a:lumOff val="50000"/>
                </a:sys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ln w="9525">
            <a:noFill/>
          </a:ln>
        </c:spPr>
        <c:txPr>
          <a:bodyPr rot="0" vert="horz"/>
          <a:lstStyle/>
          <a:p>
            <a:pPr>
              <a:defRPr sz="1400" b="0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lt-LT"/>
          </a:p>
        </c:txPr>
        <c:crossAx val="211537368"/>
        <c:crosses val="autoZero"/>
        <c:crossBetween val="between"/>
      </c:valAx>
      <c:spPr>
        <a:pattFill prst="pct25">
          <a:fgClr>
            <a:srgbClr val="4472C4">
              <a:lumMod val="60000"/>
              <a:lumOff val="40000"/>
            </a:srgbClr>
          </a:fgClr>
          <a:bgClr>
            <a:sysClr val="window" lastClr="FFFFFF"/>
          </a:bgClr>
        </a:pattFill>
        <a:ln w="25400">
          <a:noFill/>
        </a:ln>
      </c:spPr>
    </c:plotArea>
    <c:legend>
      <c:legendPos val="b"/>
      <c:layout>
        <c:manualLayout>
          <c:xMode val="edge"/>
          <c:yMode val="edge"/>
          <c:x val="0.15743854007777824"/>
          <c:y val="0.89409667541557303"/>
          <c:w val="0.71845597834302122"/>
          <c:h val="7.8125546806649182E-2"/>
        </c:manualLayout>
      </c:layout>
      <c:overlay val="0"/>
      <c:spPr>
        <a:noFill/>
        <a:ln w="25400">
          <a:noFill/>
        </a:ln>
      </c:spPr>
      <c:txPr>
        <a:bodyPr/>
        <a:lstStyle/>
        <a:p>
          <a:pPr>
            <a:defRPr sz="1400" b="0" i="0" u="none" strike="noStrike" baseline="0">
              <a:solidFill>
                <a:srgbClr val="333333"/>
              </a:solidFill>
              <a:latin typeface="Calibri"/>
              <a:ea typeface="Calibri"/>
              <a:cs typeface="Calibri"/>
            </a:defRPr>
          </a:pPr>
          <a:endParaRPr lang="lt-LT"/>
        </a:p>
      </c:txPr>
    </c:legend>
    <c:plotVisOnly val="0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lt-LT"/>
    </a:p>
  </c:txPr>
  <c:externalData r:id="rId2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rgbClr val="4F81BD"/>
            </a:solidFill>
            <a:ln w="25400">
              <a:noFill/>
            </a:ln>
          </c:spPr>
          <c:invertIfNegative val="0"/>
          <c:dPt>
            <c:idx val="0"/>
            <c:invertIfNegative val="0"/>
            <c:bubble3D val="0"/>
            <c:spPr>
              <a:solidFill>
                <a:srgbClr val="4F81BD"/>
              </a:solidFill>
              <a:ln w="25400">
                <a:noFill/>
              </a:ln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Pt>
            <c:idx val="1"/>
            <c:invertIfNegative val="0"/>
            <c:bubble3D val="0"/>
            <c:spPr>
              <a:solidFill>
                <a:srgbClr val="FFC000"/>
              </a:solidFill>
              <a:ln w="25400">
                <a:noFill/>
              </a:ln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Pt>
            <c:idx val="2"/>
            <c:invertIfNegative val="0"/>
            <c:bubble3D val="0"/>
            <c:spPr>
              <a:solidFill>
                <a:srgbClr val="4F81BD"/>
              </a:solidFill>
              <a:ln w="25400">
                <a:noFill/>
              </a:ln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Lbls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12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KM_2017!$O$24:$O$26</c:f>
              <c:strCache>
                <c:ptCount val="3"/>
                <c:pt idx="0">
                  <c:v>Renginių skaičius</c:v>
                </c:pt>
                <c:pt idx="1">
                  <c:v>Pajamos</c:v>
                </c:pt>
                <c:pt idx="2">
                  <c:v>Renginių lankytojų skaičius</c:v>
                </c:pt>
              </c:strCache>
            </c:strRef>
          </c:cat>
          <c:val>
            <c:numRef>
              <c:f>KM_2017!$P$24:$P$26</c:f>
              <c:numCache>
                <c:formatCode>0</c:formatCode>
                <c:ptCount val="3"/>
                <c:pt idx="0">
                  <c:v>5.7142857142857224</c:v>
                </c:pt>
                <c:pt idx="1">
                  <c:v>-12.657726101605334</c:v>
                </c:pt>
                <c:pt idx="2">
                  <c:v>13.881516993408098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47158640"/>
        <c:axId val="147160600"/>
      </c:barChart>
      <c:catAx>
        <c:axId val="147158640"/>
        <c:scaling>
          <c:orientation val="minMax"/>
        </c:scaling>
        <c:delete val="0"/>
        <c:axPos val="l"/>
        <c:numFmt formatCode="General" sourceLinked="0"/>
        <c:majorTickMark val="none"/>
        <c:minorTickMark val="none"/>
        <c:tickLblPos val="nextTo"/>
        <c:spPr>
          <a:ln w="9525">
            <a:noFill/>
          </a:ln>
        </c:spPr>
        <c:txPr>
          <a:bodyPr rot="0" vert="horz"/>
          <a:lstStyle/>
          <a:p>
            <a:pPr>
              <a:defRPr sz="1400" b="1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lt-LT"/>
          </a:p>
        </c:txPr>
        <c:crossAx val="147160600"/>
        <c:crosses val="autoZero"/>
        <c:auto val="1"/>
        <c:lblAlgn val="ctr"/>
        <c:lblOffset val="100"/>
        <c:noMultiLvlLbl val="0"/>
      </c:catAx>
      <c:valAx>
        <c:axId val="14716060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1"/>
        <c:majorTickMark val="none"/>
        <c:minorTickMark val="none"/>
        <c:tickLblPos val="nextTo"/>
        <c:spPr>
          <a:ln>
            <a:solidFill>
              <a:sysClr val="windowText" lastClr="000000">
                <a:lumMod val="50000"/>
                <a:lumOff val="50000"/>
              </a:sysClr>
            </a:solidFill>
          </a:ln>
        </c:spPr>
        <c:txPr>
          <a:bodyPr rot="0" vert="horz"/>
          <a:lstStyle/>
          <a:p>
            <a:pPr>
              <a:defRPr sz="1400" b="1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lt-LT"/>
          </a:p>
        </c:txPr>
        <c:crossAx val="147158640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spPr>
    <a:pattFill prst="pct25">
      <a:fgClr>
        <a:srgbClr val="5B9BD5"/>
      </a:fgClr>
      <a:bgClr>
        <a:sysClr val="window" lastClr="FFFFFF"/>
      </a:bgClr>
    </a:patt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lt-LT"/>
    </a:p>
  </c:txPr>
  <c:externalData r:id="rId2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5.0326182053330289E-2"/>
          <c:y val="5.8765832486467384E-2"/>
          <c:w val="0.91776805677068141"/>
          <c:h val="0.65283988511120028"/>
        </c:manualLayout>
      </c:layout>
      <c:lineChart>
        <c:grouping val="standard"/>
        <c:varyColors val="0"/>
        <c:ser>
          <c:idx val="0"/>
          <c:order val="0"/>
          <c:tx>
            <c:strRef>
              <c:f>KM_2017!$H$42</c:f>
              <c:strCache>
                <c:ptCount val="1"/>
                <c:pt idx="0">
                  <c:v>Lankytojų skaičius su bilietais</c:v>
                </c:pt>
              </c:strCache>
            </c:strRef>
          </c:tx>
          <c:spPr>
            <a:ln w="38100" cap="rnd">
              <a:solidFill>
                <a:srgbClr val="70AD47">
                  <a:lumMod val="75000"/>
                </a:srgbClr>
              </a:solidFill>
              <a:round/>
            </a:ln>
            <a:effectLst/>
          </c:spPr>
          <c:marker>
            <c:symbol val="square"/>
            <c:size val="5"/>
            <c:spPr>
              <a:solidFill>
                <a:srgbClr val="70AD47">
                  <a:lumMod val="75000"/>
                </a:srgbClr>
              </a:solidFill>
              <a:ln w="9525">
                <a:solidFill>
                  <a:schemeClr val="accent1"/>
                </a:solidFill>
              </a:ln>
              <a:effectLst/>
            </c:spPr>
          </c:marker>
          <c:dLbls>
            <c:dLbl>
              <c:idx val="2"/>
              <c:layout>
                <c:manualLayout>
                  <c:x val="-1.2659287154323101E-2"/>
                  <c:y val="4.876523037281868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-1.5010841036174826E-2"/>
                  <c:y val="5.132559226610297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-1.4058731788961162E-2"/>
                  <c:y val="5.460251536423969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1200" b="0" i="0" u="none" strike="noStrike" baseline="0">
                    <a:solidFill>
                      <a:srgbClr val="333333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KM_2017!$I$41:$M$41</c:f>
              <c:numCache>
                <c:formatCode>General</c:formatCode>
                <c:ptCount val="5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</c:numCache>
            </c:numRef>
          </c:cat>
          <c:val>
            <c:numRef>
              <c:f>KM_2017!$I$42:$M$42</c:f>
              <c:numCache>
                <c:formatCode>0</c:formatCode>
                <c:ptCount val="5"/>
                <c:pt idx="0">
                  <c:v>52</c:v>
                </c:pt>
                <c:pt idx="1">
                  <c:v>44</c:v>
                </c:pt>
                <c:pt idx="2">
                  <c:v>47</c:v>
                </c:pt>
                <c:pt idx="3">
                  <c:v>48.647376080815</c:v>
                </c:pt>
                <c:pt idx="4">
                  <c:v>50.422852847209171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KM_2017!$H$43</c:f>
              <c:strCache>
                <c:ptCount val="1"/>
                <c:pt idx="0">
                  <c:v>Lankytojų skaičius be bilietų</c:v>
                </c:pt>
              </c:strCache>
            </c:strRef>
          </c:tx>
          <c:spPr>
            <a:ln w="38100" cap="rnd">
              <a:solidFill>
                <a:srgbClr val="C00000"/>
              </a:solidFill>
              <a:round/>
            </a:ln>
            <a:effectLst/>
          </c:spPr>
          <c:marker>
            <c:symbol val="square"/>
            <c:size val="5"/>
            <c:spPr>
              <a:solidFill>
                <a:srgbClr val="C00000"/>
              </a:solidFill>
              <a:ln w="9525">
                <a:solidFill>
                  <a:srgbClr val="C00000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1.621857050477386E-2"/>
                  <c:y val="5.132559226610297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1.6346380615466546E-2"/>
                  <c:y val="-4.171268699420730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-1.736239491802655E-2"/>
                  <c:y val="-3.952807159544949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1200" b="0" i="0" u="none" strike="noStrike" baseline="0">
                    <a:solidFill>
                      <a:srgbClr val="333333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KM_2017!$I$41:$M$41</c:f>
              <c:numCache>
                <c:formatCode>General</c:formatCode>
                <c:ptCount val="5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</c:numCache>
            </c:numRef>
          </c:cat>
          <c:val>
            <c:numRef>
              <c:f>KM_2017!$I$43:$M$43</c:f>
              <c:numCache>
                <c:formatCode>0</c:formatCode>
                <c:ptCount val="5"/>
                <c:pt idx="0">
                  <c:v>48</c:v>
                </c:pt>
                <c:pt idx="1">
                  <c:v>56</c:v>
                </c:pt>
                <c:pt idx="2">
                  <c:v>53</c:v>
                </c:pt>
                <c:pt idx="3">
                  <c:v>51.352623919185</c:v>
                </c:pt>
                <c:pt idx="4">
                  <c:v>49.577147152790829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11539720"/>
        <c:axId val="211536584"/>
      </c:lineChart>
      <c:catAx>
        <c:axId val="2115397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vert="horz"/>
          <a:lstStyle/>
          <a:p>
            <a:pPr>
              <a:defRPr sz="1400" b="1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lt-LT"/>
          </a:p>
        </c:txPr>
        <c:crossAx val="211536584"/>
        <c:crosses val="autoZero"/>
        <c:auto val="1"/>
        <c:lblAlgn val="ctr"/>
        <c:lblOffset val="100"/>
        <c:noMultiLvlLbl val="0"/>
      </c:catAx>
      <c:valAx>
        <c:axId val="21153658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ysClr val="windowText" lastClr="000000">
                  <a:lumMod val="50000"/>
                  <a:lumOff val="50000"/>
                </a:sysClr>
              </a:solidFill>
              <a:round/>
            </a:ln>
            <a:effectLst/>
          </c:spPr>
        </c:majorGridlines>
        <c:numFmt formatCode="0" sourceLinked="1"/>
        <c:majorTickMark val="none"/>
        <c:minorTickMark val="none"/>
        <c:tickLblPos val="nextTo"/>
        <c:spPr>
          <a:ln w="9525">
            <a:noFill/>
          </a:ln>
        </c:spPr>
        <c:txPr>
          <a:bodyPr rot="0" vert="horz"/>
          <a:lstStyle/>
          <a:p>
            <a:pPr>
              <a:defRPr sz="1400" b="1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lt-LT"/>
          </a:p>
        </c:txPr>
        <c:crossAx val="211539720"/>
        <c:crosses val="autoZero"/>
        <c:crossBetween val="between"/>
      </c:valAx>
      <c:spPr>
        <a:pattFill prst="pct25">
          <a:fgClr>
            <a:srgbClr val="4472C4">
              <a:lumMod val="60000"/>
              <a:lumOff val="40000"/>
            </a:srgbClr>
          </a:fgClr>
          <a:bgClr>
            <a:sysClr val="window" lastClr="FFFFFF"/>
          </a:bgClr>
        </a:pattFill>
        <a:ln w="25400">
          <a:noFill/>
        </a:ln>
      </c:spPr>
    </c:plotArea>
    <c:legend>
      <c:legendPos val="b"/>
      <c:overlay val="0"/>
      <c:spPr>
        <a:noFill/>
        <a:ln w="25400">
          <a:noFill/>
        </a:ln>
      </c:spPr>
      <c:txPr>
        <a:bodyPr/>
        <a:lstStyle/>
        <a:p>
          <a:pPr>
            <a:defRPr sz="1400" b="1" i="0" u="none" strike="noStrike" baseline="0">
              <a:solidFill>
                <a:srgbClr val="333333"/>
              </a:solidFill>
              <a:latin typeface="Calibri"/>
              <a:ea typeface="Calibri"/>
              <a:cs typeface="Calibri"/>
            </a:defRPr>
          </a:pPr>
          <a:endParaRPr lang="lt-LT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lt-LT"/>
    </a:p>
  </c:txPr>
  <c:externalData r:id="rId2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4.0674331469435887E-2"/>
          <c:y val="3.9532897697214055E-2"/>
          <c:w val="0.94604064437597479"/>
          <c:h val="0.64935681852340588"/>
        </c:manualLayout>
      </c:layout>
      <c:lineChart>
        <c:grouping val="standard"/>
        <c:varyColors val="0"/>
        <c:ser>
          <c:idx val="0"/>
          <c:order val="0"/>
          <c:tx>
            <c:strRef>
              <c:f>KM_2017!$H$100</c:f>
              <c:strCache>
                <c:ptCount val="1"/>
                <c:pt idx="0">
                  <c:v>Lankytojų skaičius su bilietais</c:v>
                </c:pt>
              </c:strCache>
            </c:strRef>
          </c:tx>
          <c:spPr>
            <a:ln w="38100" cap="rnd">
              <a:solidFill>
                <a:srgbClr val="70AD47">
                  <a:lumMod val="75000"/>
                </a:srgbClr>
              </a:solidFill>
              <a:round/>
            </a:ln>
            <a:effectLst/>
          </c:spPr>
          <c:marker>
            <c:symbol val="square"/>
            <c:size val="5"/>
            <c:spPr>
              <a:solidFill>
                <a:srgbClr val="70AD47">
                  <a:lumMod val="75000"/>
                </a:srgbClr>
              </a:solidFill>
              <a:ln w="9525">
                <a:solidFill>
                  <a:schemeClr val="accent1"/>
                </a:solidFill>
              </a:ln>
              <a:effectLst/>
            </c:spPr>
          </c:marker>
          <c:dLbls>
            <c:dLbl>
              <c:idx val="4"/>
              <c:layout>
                <c:manualLayout>
                  <c:x val="-1.7608695652173913E-2"/>
                  <c:y val="-2.823775123881437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1200" b="0" i="0" u="none" strike="noStrike" baseline="0">
                    <a:solidFill>
                      <a:srgbClr val="333333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KM_2017!$I$99:$M$99</c:f>
              <c:numCache>
                <c:formatCode>General</c:formatCode>
                <c:ptCount val="5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</c:numCache>
            </c:numRef>
          </c:cat>
          <c:val>
            <c:numRef>
              <c:f>KM_2017!$I$100:$M$100</c:f>
              <c:numCache>
                <c:formatCode>0</c:formatCode>
                <c:ptCount val="5"/>
                <c:pt idx="0">
                  <c:v>50</c:v>
                </c:pt>
                <c:pt idx="1">
                  <c:v>43</c:v>
                </c:pt>
                <c:pt idx="2">
                  <c:v>46</c:v>
                </c:pt>
                <c:pt idx="3">
                  <c:v>48.816568047337277</c:v>
                </c:pt>
                <c:pt idx="4">
                  <c:v>50.892719716792364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KM_2017!$H$101</c:f>
              <c:strCache>
                <c:ptCount val="1"/>
                <c:pt idx="0">
                  <c:v>Lankytojų skaičius be bilietų</c:v>
                </c:pt>
              </c:strCache>
            </c:strRef>
          </c:tx>
          <c:spPr>
            <a:ln w="38100" cap="rnd">
              <a:solidFill>
                <a:srgbClr val="C00000"/>
              </a:solidFill>
              <a:round/>
            </a:ln>
            <a:effectLst/>
          </c:spPr>
          <c:marker>
            <c:symbol val="square"/>
            <c:size val="5"/>
            <c:spPr>
              <a:solidFill>
                <a:srgbClr val="C00000"/>
              </a:solidFill>
              <a:ln w="9525">
                <a:solidFill>
                  <a:schemeClr val="accent2"/>
                </a:solidFill>
              </a:ln>
              <a:effectLst/>
            </c:spPr>
          </c:marker>
          <c:dLbls>
            <c:dLbl>
              <c:idx val="4"/>
              <c:layout>
                <c:manualLayout>
                  <c:x val="-1.7608695652173913E-2"/>
                  <c:y val="5.158712101886821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1200" b="0" i="0" u="none" strike="noStrike" baseline="0">
                    <a:solidFill>
                      <a:srgbClr val="333333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KM_2017!$I$99:$M$99</c:f>
              <c:numCache>
                <c:formatCode>General</c:formatCode>
                <c:ptCount val="5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</c:numCache>
            </c:numRef>
          </c:cat>
          <c:val>
            <c:numRef>
              <c:f>KM_2017!$I$101:$M$101</c:f>
              <c:numCache>
                <c:formatCode>0</c:formatCode>
                <c:ptCount val="5"/>
                <c:pt idx="0">
                  <c:v>50</c:v>
                </c:pt>
                <c:pt idx="1">
                  <c:v>57</c:v>
                </c:pt>
                <c:pt idx="2">
                  <c:v>54</c:v>
                </c:pt>
                <c:pt idx="3">
                  <c:v>51.183431952662723</c:v>
                </c:pt>
                <c:pt idx="4">
                  <c:v>49.107280283207636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11538544"/>
        <c:axId val="211538936"/>
      </c:lineChart>
      <c:catAx>
        <c:axId val="2115385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vert="horz"/>
          <a:lstStyle/>
          <a:p>
            <a:pPr>
              <a:defRPr sz="1400" b="1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lt-LT"/>
          </a:p>
        </c:txPr>
        <c:crossAx val="211538936"/>
        <c:crosses val="autoZero"/>
        <c:auto val="1"/>
        <c:lblAlgn val="ctr"/>
        <c:lblOffset val="100"/>
        <c:noMultiLvlLbl val="0"/>
      </c:catAx>
      <c:valAx>
        <c:axId val="21153893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ysClr val="windowText" lastClr="000000">
                  <a:lumMod val="50000"/>
                  <a:lumOff val="50000"/>
                </a:sysClr>
              </a:solidFill>
              <a:round/>
            </a:ln>
            <a:effectLst/>
          </c:spPr>
        </c:majorGridlines>
        <c:numFmt formatCode="0" sourceLinked="1"/>
        <c:majorTickMark val="none"/>
        <c:minorTickMark val="none"/>
        <c:tickLblPos val="nextTo"/>
        <c:spPr>
          <a:ln w="9525">
            <a:noFill/>
          </a:ln>
        </c:spPr>
        <c:txPr>
          <a:bodyPr rot="0" vert="horz"/>
          <a:lstStyle/>
          <a:p>
            <a:pPr>
              <a:defRPr sz="1400" b="1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lt-LT"/>
          </a:p>
        </c:txPr>
        <c:crossAx val="211538544"/>
        <c:crosses val="autoZero"/>
        <c:crossBetween val="between"/>
      </c:valAx>
      <c:spPr>
        <a:pattFill prst="pct20">
          <a:fgClr>
            <a:srgbClr val="4472C4">
              <a:lumMod val="60000"/>
              <a:lumOff val="40000"/>
            </a:srgbClr>
          </a:fgClr>
          <a:bgClr>
            <a:sysClr val="window" lastClr="FFFFFF"/>
          </a:bgClr>
        </a:pattFill>
        <a:ln w="25400">
          <a:noFill/>
        </a:ln>
      </c:spPr>
    </c:plotArea>
    <c:legend>
      <c:legendPos val="b"/>
      <c:overlay val="0"/>
      <c:spPr>
        <a:noFill/>
        <a:ln w="25400">
          <a:noFill/>
        </a:ln>
      </c:spPr>
      <c:txPr>
        <a:bodyPr/>
        <a:lstStyle/>
        <a:p>
          <a:pPr>
            <a:defRPr sz="920" b="0" i="0" u="none" strike="noStrike" baseline="0">
              <a:solidFill>
                <a:srgbClr val="333333"/>
              </a:solidFill>
              <a:latin typeface="Calibri"/>
              <a:ea typeface="Calibri"/>
              <a:cs typeface="Calibri"/>
            </a:defRPr>
          </a:pPr>
          <a:endParaRPr lang="lt-LT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lt-LT"/>
    </a:p>
  </c:txPr>
  <c:externalData r:id="rId2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15"/>
      <c:rotY val="20"/>
      <c:depthPercent val="100"/>
      <c:rAngAx val="1"/>
    </c:view3D>
    <c:floor>
      <c:thickness val="0"/>
      <c:spPr>
        <a:pattFill prst="pct70">
          <a:fgClr>
            <a:srgbClr val="70AD47">
              <a:lumMod val="60000"/>
              <a:lumOff val="40000"/>
            </a:srgbClr>
          </a:fgClr>
          <a:bgClr>
            <a:sysClr val="window" lastClr="FFFFFF"/>
          </a:bgClr>
        </a:pattFill>
        <a:ln w="9525">
          <a:noFill/>
        </a:ln>
      </c:spPr>
    </c:floor>
    <c:sideWall>
      <c:thickness val="0"/>
      <c:spPr>
        <a:noFill/>
        <a:ln w="25400">
          <a:noFill/>
        </a:ln>
      </c:spPr>
    </c:sideWall>
    <c:backWall>
      <c:thickness val="0"/>
      <c:spPr>
        <a:noFill/>
        <a:ln w="25400">
          <a:noFill/>
        </a:ln>
      </c:spPr>
    </c:backWall>
    <c:plotArea>
      <c:layout>
        <c:manualLayout>
          <c:layoutTarget val="inner"/>
          <c:xMode val="edge"/>
          <c:yMode val="edge"/>
          <c:x val="0.10674096804075961"/>
          <c:y val="7.3802093406681438E-2"/>
          <c:w val="0.86286510370071912"/>
          <c:h val="0.63237773346127868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DARBINĖ!$B$16</c:f>
              <c:strCache>
                <c:ptCount val="1"/>
                <c:pt idx="0">
                  <c:v>Konservuota eksponatų</c:v>
                </c:pt>
              </c:strCache>
            </c:strRef>
          </c:tx>
          <c:spPr>
            <a:solidFill>
              <a:srgbClr val="4F81BD"/>
            </a:solidFill>
            <a:ln w="25400">
              <a:noFill/>
            </a:ln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1.3888888888888888E-2"/>
                  <c:y val="-8.647698843183391E-17"/>
                </c:manualLayout>
              </c:layout>
              <c:numFmt formatCode="General" sourceLinked="0"/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200" b="0" i="0" u="none" strike="noStrike" baseline="0">
                      <a:solidFill>
                        <a:srgbClr val="333333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8.3333333333332829E-3"/>
                  <c:y val="-8.647698843183391E-17"/>
                </c:manualLayout>
              </c:layout>
              <c:numFmt formatCode="General" sourceLinked="0"/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200" b="0" i="0" u="none" strike="noStrike" baseline="0">
                      <a:solidFill>
                        <a:srgbClr val="333333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1.3888888888888788E-2"/>
                  <c:y val="-1.3888888888888931E-2"/>
                </c:manualLayout>
              </c:layout>
              <c:numFmt formatCode="General" sourceLinked="0"/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200" b="0" i="0" u="none" strike="noStrike" baseline="0">
                      <a:solidFill>
                        <a:srgbClr val="333333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1.1111111111111009E-2"/>
                  <c:y val="-4.6296296296296294E-3"/>
                </c:manualLayout>
              </c:layout>
              <c:numFmt formatCode="General" sourceLinked="0"/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200" b="0" i="0" u="none" strike="noStrike" baseline="0">
                      <a:solidFill>
                        <a:srgbClr val="333333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1.6666666666666462E-2"/>
                  <c:y val="-1.3888888888888931E-2"/>
                </c:manualLayout>
              </c:layout>
              <c:numFmt formatCode="General" sourceLinked="0"/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200" b="0" i="0" u="none" strike="noStrike" baseline="0">
                      <a:solidFill>
                        <a:srgbClr val="333333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numFmt formatCode="General" sourceLinked="0"/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 b="0" i="0" u="none" strike="noStrike" baseline="0">
                    <a:solidFill>
                      <a:srgbClr val="333333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DARBINĖ!$F$15:$J$15</c:f>
              <c:numCache>
                <c:formatCode>General</c:formatCode>
                <c:ptCount val="5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</c:numCache>
            </c:numRef>
          </c:cat>
          <c:val>
            <c:numRef>
              <c:f>DARBINĖ!$F$16:$J$16</c:f>
              <c:numCache>
                <c:formatCode>General</c:formatCode>
                <c:ptCount val="5"/>
                <c:pt idx="0">
                  <c:v>168</c:v>
                </c:pt>
                <c:pt idx="1">
                  <c:v>97</c:v>
                </c:pt>
                <c:pt idx="2">
                  <c:v>450</c:v>
                </c:pt>
                <c:pt idx="3">
                  <c:v>347</c:v>
                </c:pt>
                <c:pt idx="4">
                  <c:v>175</c:v>
                </c:pt>
              </c:numCache>
            </c:numRef>
          </c:val>
        </c:ser>
        <c:ser>
          <c:idx val="1"/>
          <c:order val="1"/>
          <c:tx>
            <c:strRef>
              <c:f>DARBINĖ!$B$17</c:f>
              <c:strCache>
                <c:ptCount val="1"/>
                <c:pt idx="0">
                  <c:v>Restauruota eksponatų</c:v>
                </c:pt>
              </c:strCache>
            </c:strRef>
          </c:tx>
          <c:spPr>
            <a:solidFill>
              <a:srgbClr val="C0504D"/>
            </a:solidFill>
            <a:ln w="25400">
              <a:noFill/>
            </a:ln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1.3888888888888888E-2"/>
                  <c:y val="-8.647698843183391E-17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200" b="0" i="0" u="none" strike="noStrike" baseline="0">
                      <a:solidFill>
                        <a:srgbClr val="333333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1.3888888888888838E-2"/>
                  <c:y val="0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200" b="0" i="0" u="none" strike="noStrike" baseline="0">
                      <a:solidFill>
                        <a:srgbClr val="333333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5.5555555555554534E-3"/>
                  <c:y val="-8.647698843183391E-17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200" b="0" i="0" u="none" strike="noStrike" baseline="0">
                      <a:solidFill>
                        <a:srgbClr val="333333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8.3333333333332309E-3"/>
                  <c:y val="9.4339622641508563E-3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200" b="0" i="0" u="none" strike="noStrike" baseline="0">
                      <a:solidFill>
                        <a:srgbClr val="333333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1.1111111111110907E-2"/>
                  <c:y val="-8.647698843183391E-17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200" b="0" i="0" u="none" strike="noStrike" baseline="0">
                      <a:solidFill>
                        <a:srgbClr val="333333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 b="0" i="0" u="none" strike="noStrike" baseline="0">
                    <a:solidFill>
                      <a:srgbClr val="333333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DARBINĖ!$F$15:$J$15</c:f>
              <c:numCache>
                <c:formatCode>General</c:formatCode>
                <c:ptCount val="5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</c:numCache>
            </c:numRef>
          </c:cat>
          <c:val>
            <c:numRef>
              <c:f>DARBINĖ!$F$17:$J$17</c:f>
              <c:numCache>
                <c:formatCode>General</c:formatCode>
                <c:ptCount val="5"/>
                <c:pt idx="0">
                  <c:v>3</c:v>
                </c:pt>
                <c:pt idx="1">
                  <c:v>1</c:v>
                </c:pt>
                <c:pt idx="2">
                  <c:v>1</c:v>
                </c:pt>
                <c:pt idx="3">
                  <c:v>58</c:v>
                </c:pt>
                <c:pt idx="4">
                  <c:v>12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211535800"/>
        <c:axId val="211540504"/>
        <c:axId val="0"/>
      </c:bar3DChart>
      <c:catAx>
        <c:axId val="2115358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9525">
            <a:noFill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lt-LT"/>
          </a:p>
        </c:txPr>
        <c:crossAx val="211540504"/>
        <c:crosses val="autoZero"/>
        <c:auto val="1"/>
        <c:lblAlgn val="ctr"/>
        <c:lblOffset val="100"/>
        <c:noMultiLvlLbl val="0"/>
      </c:catAx>
      <c:valAx>
        <c:axId val="21154050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ysClr val="window" lastClr="FFFFFF">
                  <a:lumMod val="75000"/>
                </a:sys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ln w="9525">
            <a:noFill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lt-LT"/>
          </a:p>
        </c:txPr>
        <c:crossAx val="211535800"/>
        <c:crosses val="autoZero"/>
        <c:crossBetween val="between"/>
      </c:valAx>
      <c:spPr>
        <a:pattFill prst="pct25">
          <a:fgClr>
            <a:srgbClr val="70AD47">
              <a:lumMod val="60000"/>
              <a:lumOff val="40000"/>
            </a:srgbClr>
          </a:fgClr>
          <a:bgClr>
            <a:sysClr val="window" lastClr="FFFFFF"/>
          </a:bgClr>
        </a:pattFill>
        <a:ln w="25400">
          <a:noFill/>
        </a:ln>
      </c:spPr>
    </c:plotArea>
    <c:legend>
      <c:legendPos val="b"/>
      <c:layout>
        <c:manualLayout>
          <c:xMode val="edge"/>
          <c:yMode val="edge"/>
          <c:x val="6.1774741392620028E-2"/>
          <c:y val="0.88932806414946386"/>
          <c:w val="0.87645051721475997"/>
          <c:h val="6.6892298414878371E-2"/>
        </c:manualLayout>
      </c:layout>
      <c:overlay val="0"/>
      <c:spPr>
        <a:noFill/>
        <a:ln w="25400">
          <a:noFill/>
        </a:ln>
      </c:spPr>
      <c:txPr>
        <a:bodyPr/>
        <a:lstStyle/>
        <a:p>
          <a:pPr>
            <a:defRPr sz="1400" b="0" i="0" u="none" strike="noStrike" baseline="0">
              <a:solidFill>
                <a:srgbClr val="333333"/>
              </a:solidFill>
              <a:latin typeface="Calibri"/>
              <a:ea typeface="Calibri"/>
              <a:cs typeface="Calibri"/>
            </a:defRPr>
          </a:pPr>
          <a:endParaRPr lang="lt-LT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lt-LT"/>
    </a:p>
  </c:txPr>
  <c:externalData r:id="rId2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15"/>
      <c:rotY val="20"/>
      <c:depthPercent val="100"/>
      <c:rAngAx val="1"/>
    </c:view3D>
    <c:floor>
      <c:thickness val="0"/>
      <c:spPr>
        <a:pattFill prst="pct30">
          <a:fgClr>
            <a:srgbClr val="ED7D31">
              <a:lumMod val="40000"/>
              <a:lumOff val="60000"/>
            </a:srgbClr>
          </a:fgClr>
          <a:bgClr>
            <a:sysClr val="window" lastClr="FFFFFF"/>
          </a:bgClr>
        </a:pattFill>
        <a:ln w="9525">
          <a:noFill/>
        </a:ln>
      </c:spPr>
    </c:floor>
    <c:sideWall>
      <c:thickness val="0"/>
      <c:spPr>
        <a:noFill/>
        <a:ln w="25400">
          <a:noFill/>
        </a:ln>
      </c:spPr>
    </c:sideWall>
    <c:backWall>
      <c:thickness val="0"/>
      <c:spPr>
        <a:noFill/>
        <a:ln w="25400">
          <a:noFill/>
        </a:ln>
      </c:spPr>
    </c:backWall>
    <c:plotArea>
      <c:layout>
        <c:manualLayout>
          <c:layoutTarget val="inner"/>
          <c:xMode val="edge"/>
          <c:yMode val="edge"/>
          <c:x val="0.10772888683032268"/>
          <c:y val="6.4210157022914813E-2"/>
          <c:w val="0.86742859348463808"/>
          <c:h val="0.64635038693845437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DARBINĖ!$B$20</c:f>
              <c:strCache>
                <c:ptCount val="1"/>
                <c:pt idx="0">
                  <c:v>Ekspozicinės išvaizdos  suteikimas</c:v>
                </c:pt>
              </c:strCache>
            </c:strRef>
          </c:tx>
          <c:spPr>
            <a:solidFill>
              <a:srgbClr val="4F81BD"/>
            </a:solidFill>
            <a:ln w="25400">
              <a:noFill/>
            </a:ln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3.1595576619273301E-3"/>
                  <c:y val="0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200" b="0" i="0" u="none" strike="noStrike" baseline="0">
                      <a:solidFill>
                        <a:srgbClr val="333333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 b="0" i="0" u="none" strike="noStrike" baseline="0">
                    <a:solidFill>
                      <a:srgbClr val="333333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DARBINĖ!$F$19:$J$19</c:f>
              <c:numCache>
                <c:formatCode>General</c:formatCode>
                <c:ptCount val="5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</c:numCache>
            </c:numRef>
          </c:cat>
          <c:val>
            <c:numRef>
              <c:f>DARBINĖ!$F$20:$J$20</c:f>
              <c:numCache>
                <c:formatCode>General</c:formatCode>
                <c:ptCount val="5"/>
                <c:pt idx="0">
                  <c:v>31</c:v>
                </c:pt>
                <c:pt idx="1">
                  <c:v>25</c:v>
                </c:pt>
                <c:pt idx="2">
                  <c:v>32</c:v>
                </c:pt>
                <c:pt idx="3">
                  <c:v>30</c:v>
                </c:pt>
                <c:pt idx="4">
                  <c:v>6</c:v>
                </c:pt>
              </c:numCache>
            </c:numRef>
          </c:val>
        </c:ser>
        <c:ser>
          <c:idx val="1"/>
          <c:order val="1"/>
          <c:tx>
            <c:strRef>
              <c:f>DARBINĖ!$B$21</c:f>
              <c:strCache>
                <c:ptCount val="1"/>
                <c:pt idx="0">
                  <c:v>Ekspozicinės būklės stabilizavimas</c:v>
                </c:pt>
              </c:strCache>
            </c:strRef>
          </c:tx>
          <c:spPr>
            <a:solidFill>
              <a:srgbClr val="C0504D"/>
            </a:solidFill>
            <a:ln w="25400">
              <a:noFill/>
            </a:ln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1.2638230647709321E-2"/>
                  <c:y val="6.4882384075104172E-3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200" b="0" i="0" u="none" strike="noStrike" baseline="0">
                      <a:solidFill>
                        <a:srgbClr val="333333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6.3191153238546603E-3"/>
                  <c:y val="1.2976476815020805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200" b="0" i="0" u="none" strike="noStrike" baseline="0">
                      <a:solidFill>
                        <a:srgbClr val="333333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1.2638230647709263E-2"/>
                  <c:y val="6.4882384075104172E-3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200" b="0" i="0" u="none" strike="noStrike" baseline="0">
                      <a:solidFill>
                        <a:srgbClr val="333333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9.4786729857819912E-3"/>
                  <c:y val="6.4882384075103574E-3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200" b="0" i="0" u="none" strike="noStrike" baseline="0">
                      <a:solidFill>
                        <a:srgbClr val="333333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9.4786729857821057E-3"/>
                  <c:y val="6.4882384075104172E-3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200" b="0" i="0" u="none" strike="noStrike" baseline="0">
                      <a:solidFill>
                        <a:srgbClr val="333333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 b="0" i="0" u="none" strike="noStrike" baseline="0">
                    <a:solidFill>
                      <a:srgbClr val="333333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DARBINĖ!$F$19:$J$19</c:f>
              <c:numCache>
                <c:formatCode>General</c:formatCode>
                <c:ptCount val="5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</c:numCache>
            </c:numRef>
          </c:cat>
          <c:val>
            <c:numRef>
              <c:f>DARBINĖ!$F$21:$J$21</c:f>
              <c:numCache>
                <c:formatCode>General</c:formatCode>
                <c:ptCount val="5"/>
                <c:pt idx="0">
                  <c:v>370</c:v>
                </c:pt>
                <c:pt idx="1">
                  <c:v>729</c:v>
                </c:pt>
                <c:pt idx="2">
                  <c:v>341</c:v>
                </c:pt>
                <c:pt idx="3">
                  <c:v>2743</c:v>
                </c:pt>
                <c:pt idx="4">
                  <c:v>1148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211541288"/>
        <c:axId val="211541680"/>
        <c:axId val="0"/>
      </c:bar3DChart>
      <c:catAx>
        <c:axId val="2115412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9525">
            <a:noFill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lt-LT"/>
          </a:p>
        </c:txPr>
        <c:crossAx val="211541680"/>
        <c:crosses val="autoZero"/>
        <c:auto val="1"/>
        <c:lblAlgn val="ctr"/>
        <c:lblOffset val="100"/>
        <c:noMultiLvlLbl val="0"/>
      </c:catAx>
      <c:valAx>
        <c:axId val="21154168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ln w="9525">
            <a:noFill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lt-LT"/>
          </a:p>
        </c:txPr>
        <c:crossAx val="211541288"/>
        <c:crosses val="autoZero"/>
        <c:crossBetween val="between"/>
      </c:valAx>
      <c:spPr>
        <a:pattFill prst="pct25">
          <a:fgClr>
            <a:srgbClr val="ED7D31">
              <a:lumMod val="40000"/>
              <a:lumOff val="60000"/>
            </a:srgbClr>
          </a:fgClr>
          <a:bgClr>
            <a:sysClr val="window" lastClr="FFFFFF"/>
          </a:bgClr>
        </a:pattFill>
        <a:ln w="25400">
          <a:noFill/>
        </a:ln>
      </c:spPr>
    </c:plotArea>
    <c:legend>
      <c:legendPos val="b"/>
      <c:layout>
        <c:manualLayout>
          <c:xMode val="edge"/>
          <c:yMode val="edge"/>
          <c:x val="0.15454222633935463"/>
          <c:y val="0.86248068984758253"/>
          <c:w val="0.80366064536050641"/>
          <c:h val="0.1177805366255618"/>
        </c:manualLayout>
      </c:layout>
      <c:overlay val="0"/>
      <c:spPr>
        <a:noFill/>
        <a:ln w="25400">
          <a:noFill/>
        </a:ln>
      </c:spPr>
      <c:txPr>
        <a:bodyPr/>
        <a:lstStyle/>
        <a:p>
          <a:pPr>
            <a:defRPr sz="1400" b="0" i="0" u="none" strike="noStrike" baseline="0">
              <a:solidFill>
                <a:srgbClr val="333333"/>
              </a:solidFill>
              <a:latin typeface="Calibri"/>
              <a:ea typeface="Calibri"/>
              <a:cs typeface="Calibri"/>
            </a:defRPr>
          </a:pPr>
          <a:endParaRPr lang="lt-LT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lt-LT"/>
    </a:p>
  </c:txPr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rgbClr val="5B9BD5"/>
            </a:solidFill>
            <a:ln w="25400">
              <a:noFill/>
            </a:ln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1400" b="1" i="0" u="none" strike="noStrike" baseline="0">
                    <a:solidFill>
                      <a:srgbClr val="000000"/>
                    </a:solidFill>
                    <a:latin typeface="Arial" panose="020B0604020202020204" pitchFamily="34" charset="0"/>
                    <a:ea typeface="Calibri"/>
                    <a:cs typeface="Arial" panose="020B0604020202020204" pitchFamily="34" charset="0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'Sheet1 (2)'!$H$7:$H$14</c:f>
              <c:strCache>
                <c:ptCount val="8"/>
                <c:pt idx="0">
                  <c:v>Teatras „Menas“</c:v>
                </c:pt>
                <c:pt idx="1">
                  <c:v>Lėlių vežimo teatras</c:v>
                </c:pt>
                <c:pt idx="2">
                  <c:v>Muzikinis teatras</c:v>
                </c:pt>
                <c:pt idx="3">
                  <c:v>Kraštotyros muziejus</c:v>
                </c:pt>
                <c:pt idx="4">
                  <c:v>Kino centras „Garsas“</c:v>
                </c:pt>
                <c:pt idx="5">
                  <c:v>Dailės galerija</c:v>
                </c:pt>
                <c:pt idx="6">
                  <c:v>Kultūros centras Panevėžio bendruomenių rūmai</c:v>
                </c:pt>
                <c:pt idx="7">
                  <c:v>Savivaldybės viešoji biblioteka</c:v>
                </c:pt>
              </c:strCache>
            </c:strRef>
          </c:cat>
          <c:val>
            <c:numRef>
              <c:f>'Sheet1 (2)'!$I$7:$I$14</c:f>
              <c:numCache>
                <c:formatCode>General</c:formatCode>
                <c:ptCount val="8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7</c:v>
                </c:pt>
                <c:pt idx="6">
                  <c:v>7</c:v>
                </c:pt>
                <c:pt idx="7">
                  <c:v>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205579688"/>
        <c:axId val="205584000"/>
      </c:barChart>
      <c:catAx>
        <c:axId val="20557968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vert="horz"/>
          <a:lstStyle/>
          <a:p>
            <a:pPr>
              <a:defRPr sz="1400" b="1" i="0" u="none" strike="noStrike" baseline="0">
                <a:solidFill>
                  <a:srgbClr val="333333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defRPr>
            </a:pPr>
            <a:endParaRPr lang="lt-LT"/>
          </a:p>
        </c:txPr>
        <c:crossAx val="205584000"/>
        <c:crosses val="autoZero"/>
        <c:auto val="1"/>
        <c:lblAlgn val="ctr"/>
        <c:lblOffset val="100"/>
        <c:noMultiLvlLbl val="0"/>
      </c:catAx>
      <c:valAx>
        <c:axId val="20558400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bg1">
                  <a:lumMod val="6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ln w="6350">
            <a:noFill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rgbClr val="333333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defRPr>
            </a:pPr>
            <a:endParaRPr lang="lt-LT"/>
          </a:p>
        </c:txPr>
        <c:crossAx val="205579688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spPr>
    <a:pattFill prst="pct10">
      <a:fgClr>
        <a:schemeClr val="accent1"/>
      </a:fgClr>
      <a:bgClr>
        <a:schemeClr val="bg1"/>
      </a:bgClr>
    </a:patt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lt-LT"/>
    </a:p>
  </c:txPr>
  <c:externalData r:id="rId2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15"/>
      <c:rotY val="20"/>
      <c:depthPercent val="100"/>
      <c:rAngAx val="1"/>
    </c:view3D>
    <c:floor>
      <c:thickness val="0"/>
      <c:spPr>
        <a:pattFill prst="pct5">
          <a:fgClr>
            <a:srgbClr val="FFC000">
              <a:lumMod val="40000"/>
              <a:lumOff val="60000"/>
            </a:srgbClr>
          </a:fgClr>
          <a:bgClr>
            <a:sysClr val="window" lastClr="FFFFFF"/>
          </a:bgClr>
        </a:pattFill>
        <a:ln w="9525">
          <a:noFill/>
        </a:ln>
      </c:spPr>
    </c:floor>
    <c:sideWall>
      <c:thickness val="0"/>
      <c:spPr>
        <a:noFill/>
        <a:ln w="25400">
          <a:noFill/>
        </a:ln>
      </c:spPr>
    </c:sideWall>
    <c:backWall>
      <c:thickness val="0"/>
      <c:spPr>
        <a:noFill/>
        <a:ln w="25400">
          <a:noFill/>
        </a:ln>
      </c:spPr>
    </c:backWall>
    <c:plotArea>
      <c:layout>
        <c:manualLayout>
          <c:layoutTarget val="inner"/>
          <c:xMode val="edge"/>
          <c:yMode val="edge"/>
          <c:x val="0.10282692604600896"/>
          <c:y val="4.0100723195412379E-2"/>
          <c:w val="0.87021228964026553"/>
          <c:h val="0.65954068931700316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DARBINĖ!$F$23</c:f>
              <c:strCache>
                <c:ptCount val="1"/>
                <c:pt idx="0">
                  <c:v>2013</c:v>
                </c:pt>
              </c:strCache>
            </c:strRef>
          </c:tx>
          <c:spPr>
            <a:solidFill>
              <a:schemeClr val="accent3">
                <a:lumMod val="75000"/>
              </a:schemeClr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8.3651767793731669E-3"/>
                  <c:y val="-1.2988773037459168E-2"/>
                </c:manualLayout>
              </c:layout>
              <c:spPr>
                <a:noFill/>
                <a:ln w="25400">
                  <a:noFill/>
                </a:ln>
              </c:spPr>
              <c:txPr>
                <a:bodyPr rot="0" vert="horz"/>
                <a:lstStyle/>
                <a:p>
                  <a:pPr algn="ctr">
                    <a:defRPr sz="1000" b="0" i="0" u="none" strike="noStrike" baseline="0">
                      <a:solidFill>
                        <a:srgbClr val="333333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6.9264050376234686E-3"/>
                  <c:y val="0"/>
                </c:manualLayout>
              </c:layout>
              <c:spPr>
                <a:noFill/>
                <a:ln w="25400">
                  <a:noFill/>
                </a:ln>
              </c:spPr>
              <c:txPr>
                <a:bodyPr rot="0" vert="horz"/>
                <a:lstStyle/>
                <a:p>
                  <a:pPr algn="ctr">
                    <a:defRPr sz="1000" b="0" i="0" u="none" strike="noStrike" baseline="0">
                      <a:solidFill>
                        <a:srgbClr val="333333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5400">
                <a:noFill/>
              </a:ln>
            </c:spPr>
            <c:txPr>
              <a:bodyPr rot="0" vert="horz" wrap="square" lIns="38100" tIns="19050" rIns="38100" bIns="19050" anchor="ctr">
                <a:spAutoFit/>
              </a:bodyPr>
              <a:lstStyle/>
              <a:p>
                <a:pPr algn="ctr">
                  <a:defRPr sz="1000" b="0" i="0" u="none" strike="noStrike" baseline="0">
                    <a:solidFill>
                      <a:srgbClr val="333333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DARBINĖ!$B$24:$B$25</c:f>
              <c:strCache>
                <c:ptCount val="2"/>
                <c:pt idx="0">
                  <c:v>Surinkta  pagrindinio fondo eksponatų</c:v>
                </c:pt>
                <c:pt idx="1">
                  <c:v>Surinkta pagalbinio fondo eksponatų</c:v>
                </c:pt>
              </c:strCache>
            </c:strRef>
          </c:cat>
          <c:val>
            <c:numRef>
              <c:f>DARBINĖ!$F$24:$F$25</c:f>
              <c:numCache>
                <c:formatCode>General</c:formatCode>
                <c:ptCount val="2"/>
                <c:pt idx="0">
                  <c:v>2780</c:v>
                </c:pt>
                <c:pt idx="1">
                  <c:v>232</c:v>
                </c:pt>
              </c:numCache>
            </c:numRef>
          </c:val>
        </c:ser>
        <c:ser>
          <c:idx val="1"/>
          <c:order val="1"/>
          <c:tx>
            <c:strRef>
              <c:f>DARBINĖ!$G$23</c:f>
              <c:strCache>
                <c:ptCount val="1"/>
                <c:pt idx="0">
                  <c:v>2014</c:v>
                </c:pt>
              </c:strCache>
            </c:strRef>
          </c:tx>
          <c:spPr>
            <a:solidFill>
              <a:schemeClr val="accent6">
                <a:lumMod val="75000"/>
              </a:schemeClr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8.830805049292444E-3"/>
                  <c:y val="0"/>
                </c:manualLayout>
              </c:layout>
              <c:spPr>
                <a:noFill/>
                <a:ln w="25400">
                  <a:noFill/>
                </a:ln>
              </c:spPr>
              <c:txPr>
                <a:bodyPr rot="0" vert="horz"/>
                <a:lstStyle/>
                <a:p>
                  <a:pPr algn="ctr">
                    <a:defRPr sz="1000" b="0" i="0" u="none" strike="noStrike" baseline="0">
                      <a:solidFill>
                        <a:srgbClr val="333333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7.5121584066697548E-3"/>
                  <c:y val="-3.2279790980667736E-3"/>
                </c:manualLayout>
              </c:layout>
              <c:spPr>
                <a:noFill/>
                <a:ln w="25400">
                  <a:noFill/>
                </a:ln>
              </c:spPr>
              <c:txPr>
                <a:bodyPr rot="0" vert="horz"/>
                <a:lstStyle/>
                <a:p>
                  <a:pPr algn="ctr">
                    <a:defRPr sz="1000" b="0" i="0" u="none" strike="noStrike" baseline="0">
                      <a:solidFill>
                        <a:srgbClr val="333333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1.7316012594058672E-2"/>
                  <c:y val="2.6079862906169479E-2"/>
                </c:manualLayout>
              </c:layout>
              <c:spPr>
                <a:noFill/>
                <a:ln w="25400">
                  <a:noFill/>
                </a:ln>
              </c:spPr>
              <c:txPr>
                <a:bodyPr rot="0" vert="horz"/>
                <a:lstStyle/>
                <a:p>
                  <a:pPr algn="ctr">
                    <a:defRPr sz="1000" b="0" i="0" u="none" strike="noStrike" baseline="0">
                      <a:solidFill>
                        <a:srgbClr val="333333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1.7316012594058672E-2"/>
                  <c:y val="-5.9765662075276759E-17"/>
                </c:manualLayout>
              </c:layout>
              <c:spPr>
                <a:noFill/>
                <a:ln w="25400">
                  <a:noFill/>
                </a:ln>
              </c:spPr>
              <c:txPr>
                <a:bodyPr rot="0" vert="horz"/>
                <a:lstStyle/>
                <a:p>
                  <a:pPr algn="ctr">
                    <a:defRPr sz="1000" b="0" i="0" u="none" strike="noStrike" baseline="0">
                      <a:solidFill>
                        <a:srgbClr val="333333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2.0779215112870404E-2"/>
                  <c:y val="1.9559897179627108E-2"/>
                </c:manualLayout>
              </c:layout>
              <c:spPr>
                <a:noFill/>
                <a:ln w="25400">
                  <a:noFill/>
                </a:ln>
              </c:spPr>
              <c:txPr>
                <a:bodyPr rot="0" vert="horz"/>
                <a:lstStyle/>
                <a:p>
                  <a:pPr algn="ctr">
                    <a:defRPr sz="1000" b="0" i="0" u="none" strike="noStrike" baseline="0">
                      <a:solidFill>
                        <a:srgbClr val="333333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5400">
                <a:noFill/>
              </a:ln>
            </c:spPr>
            <c:txPr>
              <a:bodyPr rot="0" vert="horz" wrap="square" lIns="38100" tIns="19050" rIns="38100" bIns="19050" anchor="ctr">
                <a:spAutoFit/>
              </a:bodyPr>
              <a:lstStyle/>
              <a:p>
                <a:pPr algn="ctr">
                  <a:defRPr sz="1000" b="0" i="0" u="none" strike="noStrike" baseline="0">
                    <a:solidFill>
                      <a:srgbClr val="333333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DARBINĖ!$B$24:$B$25</c:f>
              <c:strCache>
                <c:ptCount val="2"/>
                <c:pt idx="0">
                  <c:v>Surinkta  pagrindinio fondo eksponatų</c:v>
                </c:pt>
                <c:pt idx="1">
                  <c:v>Surinkta pagalbinio fondo eksponatų</c:v>
                </c:pt>
              </c:strCache>
            </c:strRef>
          </c:cat>
          <c:val>
            <c:numRef>
              <c:f>DARBINĖ!$G$24:$G$25</c:f>
              <c:numCache>
                <c:formatCode>General</c:formatCode>
                <c:ptCount val="2"/>
                <c:pt idx="0">
                  <c:v>933</c:v>
                </c:pt>
                <c:pt idx="1">
                  <c:v>415</c:v>
                </c:pt>
              </c:numCache>
            </c:numRef>
          </c:val>
        </c:ser>
        <c:ser>
          <c:idx val="2"/>
          <c:order val="2"/>
          <c:tx>
            <c:strRef>
              <c:f>DARBINĖ!$H$23</c:f>
              <c:strCache>
                <c:ptCount val="1"/>
                <c:pt idx="0">
                  <c:v>2015</c:v>
                </c:pt>
              </c:strCache>
            </c:strRef>
          </c:tx>
          <c:spPr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1.2254901960784314E-2"/>
                  <c:y val="-6.507195959594864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1.9607843137254902E-2"/>
                  <c:y val="-3.253597979797462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5400">
                <a:noFill/>
              </a:ln>
            </c:spPr>
            <c:txPr>
              <a:bodyPr rot="0" vert="horz" wrap="square" lIns="38100" tIns="19050" rIns="38100" bIns="19050" anchor="ctr">
                <a:spAutoFit/>
              </a:bodyPr>
              <a:lstStyle/>
              <a:p>
                <a:pPr algn="ctr">
                  <a:defRPr sz="10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DARBINĖ!$B$24:$B$25</c:f>
              <c:strCache>
                <c:ptCount val="2"/>
                <c:pt idx="0">
                  <c:v>Surinkta  pagrindinio fondo eksponatų</c:v>
                </c:pt>
                <c:pt idx="1">
                  <c:v>Surinkta pagalbinio fondo eksponatų</c:v>
                </c:pt>
              </c:strCache>
            </c:strRef>
          </c:cat>
          <c:val>
            <c:numRef>
              <c:f>DARBINĖ!$H$24:$H$25</c:f>
              <c:numCache>
                <c:formatCode>General</c:formatCode>
                <c:ptCount val="2"/>
                <c:pt idx="0">
                  <c:v>917</c:v>
                </c:pt>
                <c:pt idx="1">
                  <c:v>207</c:v>
                </c:pt>
              </c:numCache>
            </c:numRef>
          </c:val>
        </c:ser>
        <c:ser>
          <c:idx val="3"/>
          <c:order val="3"/>
          <c:tx>
            <c:strRef>
              <c:f>DARBINĖ!$I$23</c:f>
              <c:strCache>
                <c:ptCount val="1"/>
                <c:pt idx="0">
                  <c:v>2016</c:v>
                </c:pt>
              </c:strCache>
            </c:strRef>
          </c:tx>
          <c:spPr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7.3529411764705881E-3"/>
                  <c:y val="-1.626798989898731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1.2254901960784314E-2"/>
                  <c:y val="-1.301439191918996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5400">
                <a:noFill/>
              </a:ln>
            </c:spPr>
            <c:txPr>
              <a:bodyPr rot="0" vert="horz" wrap="square" lIns="38100" tIns="19050" rIns="38100" bIns="19050" anchor="ctr">
                <a:spAutoFit/>
              </a:bodyPr>
              <a:lstStyle/>
              <a:p>
                <a:pPr algn="ctr">
                  <a:defRPr sz="10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DARBINĖ!$B$24:$B$25</c:f>
              <c:strCache>
                <c:ptCount val="2"/>
                <c:pt idx="0">
                  <c:v>Surinkta  pagrindinio fondo eksponatų</c:v>
                </c:pt>
                <c:pt idx="1">
                  <c:v>Surinkta pagalbinio fondo eksponatų</c:v>
                </c:pt>
              </c:strCache>
            </c:strRef>
          </c:cat>
          <c:val>
            <c:numRef>
              <c:f>DARBINĖ!$I$24:$I$25</c:f>
              <c:numCache>
                <c:formatCode>General</c:formatCode>
                <c:ptCount val="2"/>
                <c:pt idx="0">
                  <c:v>833</c:v>
                </c:pt>
                <c:pt idx="1">
                  <c:v>77</c:v>
                </c:pt>
              </c:numCache>
            </c:numRef>
          </c:val>
        </c:ser>
        <c:ser>
          <c:idx val="4"/>
          <c:order val="4"/>
          <c:tx>
            <c:strRef>
              <c:f>DARBINĖ!$J$23</c:f>
              <c:strCache>
                <c:ptCount val="1"/>
                <c:pt idx="0">
                  <c:v>2017</c:v>
                </c:pt>
              </c:strCache>
            </c:strRef>
          </c:tx>
          <c:spPr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7.3529411764704988E-3"/>
                  <c:y val="-3.253597979797462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1.2254901960784314E-2"/>
                  <c:y val="-3.253597979797581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5400">
                <a:noFill/>
              </a:ln>
            </c:spPr>
            <c:txPr>
              <a:bodyPr rot="0" vert="horz" wrap="square" lIns="38100" tIns="19050" rIns="38100" bIns="19050" anchor="ctr">
                <a:spAutoFit/>
              </a:bodyPr>
              <a:lstStyle/>
              <a:p>
                <a:pPr algn="ctr">
                  <a:defRPr sz="10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DARBINĖ!$B$24:$B$25</c:f>
              <c:strCache>
                <c:ptCount val="2"/>
                <c:pt idx="0">
                  <c:v>Surinkta  pagrindinio fondo eksponatų</c:v>
                </c:pt>
                <c:pt idx="1">
                  <c:v>Surinkta pagalbinio fondo eksponatų</c:v>
                </c:pt>
              </c:strCache>
            </c:strRef>
          </c:cat>
          <c:val>
            <c:numRef>
              <c:f>DARBINĖ!$J$24:$J$25</c:f>
              <c:numCache>
                <c:formatCode>General</c:formatCode>
                <c:ptCount val="2"/>
                <c:pt idx="0">
                  <c:v>1365</c:v>
                </c:pt>
                <c:pt idx="1">
                  <c:v>184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211534624"/>
        <c:axId val="211535016"/>
        <c:axId val="0"/>
      </c:bar3DChart>
      <c:catAx>
        <c:axId val="2115346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9525">
            <a:noFill/>
          </a:ln>
        </c:spPr>
        <c:txPr>
          <a:bodyPr rot="0" vert="horz"/>
          <a:lstStyle/>
          <a:p>
            <a:pPr>
              <a:defRPr sz="1200" b="0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lt-LT"/>
          </a:p>
        </c:txPr>
        <c:crossAx val="211535016"/>
        <c:crosses val="autoZero"/>
        <c:auto val="1"/>
        <c:lblAlgn val="ctr"/>
        <c:lblOffset val="100"/>
        <c:noMultiLvlLbl val="0"/>
      </c:catAx>
      <c:valAx>
        <c:axId val="21153501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ysClr val="window" lastClr="FFFFFF">
                  <a:lumMod val="75000"/>
                </a:sys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ln w="9525">
            <a:noFill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lt-LT"/>
          </a:p>
        </c:txPr>
        <c:crossAx val="211534624"/>
        <c:crosses val="autoZero"/>
        <c:crossBetween val="between"/>
      </c:valAx>
      <c:spPr>
        <a:pattFill prst="pct25">
          <a:fgClr>
            <a:srgbClr val="5B9BD5"/>
          </a:fgClr>
          <a:bgClr>
            <a:sysClr val="window" lastClr="FFFFFF"/>
          </a:bgClr>
        </a:pattFill>
        <a:ln w="25400">
          <a:noFill/>
        </a:ln>
      </c:spPr>
    </c:plotArea>
    <c:legend>
      <c:legendPos val="b"/>
      <c:layout>
        <c:manualLayout>
          <c:xMode val="edge"/>
          <c:yMode val="edge"/>
          <c:x val="0.12594082908754051"/>
          <c:y val="0.89973743208114221"/>
          <c:w val="0.75492917245638425"/>
          <c:h val="4.6683751044930145E-2"/>
        </c:manualLayout>
      </c:layout>
      <c:overlay val="0"/>
      <c:spPr>
        <a:noFill/>
        <a:ln w="25400">
          <a:noFill/>
        </a:ln>
      </c:spPr>
      <c:txPr>
        <a:bodyPr/>
        <a:lstStyle/>
        <a:p>
          <a:pPr>
            <a:defRPr sz="1400" b="0" i="0" u="none" strike="noStrike" baseline="0">
              <a:solidFill>
                <a:srgbClr val="333333"/>
              </a:solidFill>
              <a:latin typeface="Calibri"/>
              <a:ea typeface="Calibri"/>
              <a:cs typeface="Calibri"/>
            </a:defRPr>
          </a:pPr>
          <a:endParaRPr lang="lt-LT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lt-LT"/>
    </a:p>
  </c:txPr>
  <c:externalData r:id="rId2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15"/>
      <c:rotY val="20"/>
      <c:depthPercent val="100"/>
      <c:rAngAx val="1"/>
    </c:view3D>
    <c:floor>
      <c:thickness val="0"/>
      <c:spPr>
        <a:pattFill prst="pct25">
          <a:fgClr>
            <a:srgbClr val="FFC000">
              <a:lumMod val="40000"/>
              <a:lumOff val="60000"/>
            </a:srgbClr>
          </a:fgClr>
          <a:bgClr>
            <a:sysClr val="window" lastClr="FFFFFF"/>
          </a:bgClr>
        </a:pattFill>
        <a:ln w="9525">
          <a:noFill/>
        </a:ln>
      </c:spPr>
    </c:floor>
    <c:sideWall>
      <c:thickness val="0"/>
      <c:spPr>
        <a:noFill/>
        <a:ln w="25400">
          <a:noFill/>
        </a:ln>
      </c:spPr>
    </c:sideWall>
    <c:backWall>
      <c:thickness val="0"/>
      <c:spPr>
        <a:noFill/>
        <a:ln w="25400">
          <a:noFill/>
        </a:ln>
      </c:spPr>
    </c:backWall>
    <c:plotArea>
      <c:layout>
        <c:manualLayout>
          <c:layoutTarget val="inner"/>
          <c:xMode val="edge"/>
          <c:yMode val="edge"/>
          <c:x val="7.5945653852092024E-2"/>
          <c:y val="2.9485643266507915E-2"/>
          <c:w val="0.89709356183418254"/>
          <c:h val="0.63399234902000268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DARBINĖ!$F$27</c:f>
              <c:strCache>
                <c:ptCount val="1"/>
                <c:pt idx="0">
                  <c:v>2013</c:v>
                </c:pt>
              </c:strCache>
            </c:strRef>
          </c:tx>
          <c:spPr>
            <a:solidFill>
              <a:srgbClr val="4F81BD"/>
            </a:solidFill>
            <a:ln w="25400">
              <a:noFill/>
            </a:ln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-3.0968471900988674E-3"/>
                  <c:y val="1.9638466653265029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000" b="0" i="0" u="none" strike="noStrike" baseline="0">
                      <a:solidFill>
                        <a:srgbClr val="333333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5.6774875950267473E-17"/>
                  <c:y val="1.9638466653265029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000" b="0" i="0" u="none" strike="noStrike" baseline="0">
                      <a:solidFill>
                        <a:srgbClr val="333333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6.1936943801976785E-3"/>
                  <c:y val="6.5461555510883031E-3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000" b="0" i="0" u="none" strike="noStrike" baseline="0">
                      <a:solidFill>
                        <a:srgbClr val="333333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-1.1354975190053495E-16"/>
                  <c:y val="6.546155551088363E-3"/>
                </c:manualLayout>
              </c:layout>
              <c:spPr>
                <a:noFill/>
                <a:ln w="25400">
                  <a:noFill/>
                </a:ln>
              </c:spPr>
              <c:txPr>
                <a:bodyPr rot="-5400000" vert="horz"/>
                <a:lstStyle/>
                <a:p>
                  <a:pPr algn="ctr">
                    <a:defRPr sz="1000" b="0" i="0" u="none" strike="noStrike" baseline="0">
                      <a:solidFill>
                        <a:srgbClr val="333333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3.0968471900988674E-3"/>
                  <c:y val="-6.0005732693632089E-17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000" b="0" i="0" u="none" strike="noStrike" baseline="0">
                      <a:solidFill>
                        <a:srgbClr val="333333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000" b="0" i="0" u="none" strike="noStrike" baseline="0">
                    <a:solidFill>
                      <a:srgbClr val="333333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DARBINĖ!$B$28:$B$31</c:f>
              <c:strCache>
                <c:ptCount val="4"/>
                <c:pt idx="0">
                  <c:v>Istorinės ekspedicijos, išvykos</c:v>
                </c:pt>
                <c:pt idx="1">
                  <c:v>Etnografinės ekspedicijos</c:v>
                </c:pt>
                <c:pt idx="2">
                  <c:v>Archeologiniai  žvalgomieji tyrimai</c:v>
                </c:pt>
                <c:pt idx="3">
                  <c:v>Konsultacijos</c:v>
                </c:pt>
              </c:strCache>
            </c:strRef>
          </c:cat>
          <c:val>
            <c:numRef>
              <c:f>DARBINĖ!$F$28:$F$31</c:f>
              <c:numCache>
                <c:formatCode>General</c:formatCode>
                <c:ptCount val="4"/>
                <c:pt idx="0">
                  <c:v>17</c:v>
                </c:pt>
                <c:pt idx="1">
                  <c:v>48</c:v>
                </c:pt>
                <c:pt idx="2">
                  <c:v>3</c:v>
                </c:pt>
                <c:pt idx="3">
                  <c:v>433</c:v>
                </c:pt>
              </c:numCache>
            </c:numRef>
          </c:val>
        </c:ser>
        <c:ser>
          <c:idx val="1"/>
          <c:order val="1"/>
          <c:tx>
            <c:strRef>
              <c:f>DARBINĖ!$G$27</c:f>
              <c:strCache>
                <c:ptCount val="1"/>
                <c:pt idx="0">
                  <c:v>2014</c:v>
                </c:pt>
              </c:strCache>
            </c:strRef>
          </c:tx>
          <c:spPr>
            <a:solidFill>
              <a:srgbClr val="C0504D"/>
            </a:solidFill>
            <a:ln w="25400">
              <a:noFill/>
            </a:ln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3.0968471900988674E-3"/>
                  <c:y val="6.5461555510883031E-3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000" b="0" i="0" u="none" strike="noStrike" baseline="0">
                      <a:solidFill>
                        <a:srgbClr val="333333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9.2905415702965455E-3"/>
                  <c:y val="1.3092311102176726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000" b="0" i="0" u="none" strike="noStrike" baseline="0">
                      <a:solidFill>
                        <a:srgbClr val="333333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3.0968471900988674E-3"/>
                  <c:y val="6.546155551088363E-3"/>
                </c:manualLayout>
              </c:layout>
              <c:spPr>
                <a:noFill/>
                <a:ln w="25400">
                  <a:noFill/>
                </a:ln>
              </c:spPr>
              <c:txPr>
                <a:bodyPr rot="-5400000" vert="horz"/>
                <a:lstStyle/>
                <a:p>
                  <a:pPr algn="ctr">
                    <a:defRPr sz="1000" b="0" i="0" u="none" strike="noStrike" baseline="0">
                      <a:solidFill>
                        <a:srgbClr val="333333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6.1936943801976212E-3"/>
                  <c:y val="6.546155551088363E-3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000" b="0" i="0" u="none" strike="noStrike" baseline="0">
                      <a:solidFill>
                        <a:srgbClr val="333333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000" b="0" i="0" u="none" strike="noStrike" baseline="0">
                    <a:solidFill>
                      <a:srgbClr val="333333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DARBINĖ!$B$28:$B$31</c:f>
              <c:strCache>
                <c:ptCount val="4"/>
                <c:pt idx="0">
                  <c:v>Istorinės ekspedicijos, išvykos</c:v>
                </c:pt>
                <c:pt idx="1">
                  <c:v>Etnografinės ekspedicijos</c:v>
                </c:pt>
                <c:pt idx="2">
                  <c:v>Archeologiniai  žvalgomieji tyrimai</c:v>
                </c:pt>
                <c:pt idx="3">
                  <c:v>Konsultacijos</c:v>
                </c:pt>
              </c:strCache>
            </c:strRef>
          </c:cat>
          <c:val>
            <c:numRef>
              <c:f>DARBINĖ!$G$28:$G$31</c:f>
              <c:numCache>
                <c:formatCode>General</c:formatCode>
                <c:ptCount val="4"/>
                <c:pt idx="0">
                  <c:v>40</c:v>
                </c:pt>
                <c:pt idx="1">
                  <c:v>38</c:v>
                </c:pt>
                <c:pt idx="2">
                  <c:v>3</c:v>
                </c:pt>
                <c:pt idx="3">
                  <c:v>316</c:v>
                </c:pt>
              </c:numCache>
            </c:numRef>
          </c:val>
        </c:ser>
        <c:ser>
          <c:idx val="2"/>
          <c:order val="2"/>
          <c:tx>
            <c:strRef>
              <c:f>DARBINĖ!$H$27</c:f>
              <c:strCache>
                <c:ptCount val="1"/>
                <c:pt idx="0">
                  <c:v>2015</c:v>
                </c:pt>
              </c:strCache>
            </c:strRef>
          </c:tx>
          <c:spPr>
            <a:solidFill>
              <a:srgbClr val="9BBB59"/>
            </a:solidFill>
            <a:ln w="25400">
              <a:noFill/>
            </a:ln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3.0968471900988674E-3"/>
                  <c:y val="1.9638466653265088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000" b="0" i="0" u="none" strike="noStrike" baseline="0">
                      <a:solidFill>
                        <a:srgbClr val="333333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3.0968471900988674E-3"/>
                  <c:y val="1.9638466653265088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000" b="0" i="0" u="none" strike="noStrike" baseline="0">
                      <a:solidFill>
                        <a:srgbClr val="333333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3.0969626574896092E-3"/>
                  <c:y val="6.5811592340316158E-3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000" b="0" i="0" u="none" strike="noStrike" baseline="0">
                      <a:solidFill>
                        <a:srgbClr val="333333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3.0968471900988674E-3"/>
                  <c:y val="1.3092311102176606E-2"/>
                </c:manualLayout>
              </c:layout>
              <c:spPr>
                <a:noFill/>
                <a:ln w="25400">
                  <a:noFill/>
                </a:ln>
              </c:spPr>
              <c:txPr>
                <a:bodyPr rot="-5400000" vert="horz"/>
                <a:lstStyle/>
                <a:p>
                  <a:pPr algn="ctr">
                    <a:defRPr sz="1000" b="0" i="0" u="none" strike="noStrike" baseline="0">
                      <a:solidFill>
                        <a:srgbClr val="333333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3.0968471900987538E-3"/>
                  <c:y val="1.3092311102176606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000" b="0" i="0" u="none" strike="noStrike" baseline="0">
                      <a:solidFill>
                        <a:srgbClr val="333333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000" b="0" i="0" u="none" strike="noStrike" baseline="0">
                    <a:solidFill>
                      <a:srgbClr val="333333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DARBINĖ!$B$28:$B$31</c:f>
              <c:strCache>
                <c:ptCount val="4"/>
                <c:pt idx="0">
                  <c:v>Istorinės ekspedicijos, išvykos</c:v>
                </c:pt>
                <c:pt idx="1">
                  <c:v>Etnografinės ekspedicijos</c:v>
                </c:pt>
                <c:pt idx="2">
                  <c:v>Archeologiniai  žvalgomieji tyrimai</c:v>
                </c:pt>
                <c:pt idx="3">
                  <c:v>Konsultacijos</c:v>
                </c:pt>
              </c:strCache>
            </c:strRef>
          </c:cat>
          <c:val>
            <c:numRef>
              <c:f>DARBINĖ!$H$28:$H$31</c:f>
              <c:numCache>
                <c:formatCode>General</c:formatCode>
                <c:ptCount val="4"/>
                <c:pt idx="0">
                  <c:v>21</c:v>
                </c:pt>
                <c:pt idx="1">
                  <c:v>20</c:v>
                </c:pt>
                <c:pt idx="2">
                  <c:v>4</c:v>
                </c:pt>
                <c:pt idx="3">
                  <c:v>302</c:v>
                </c:pt>
              </c:numCache>
            </c:numRef>
          </c:val>
        </c:ser>
        <c:ser>
          <c:idx val="3"/>
          <c:order val="3"/>
          <c:tx>
            <c:strRef>
              <c:f>DARBINĖ!$I$27</c:f>
              <c:strCache>
                <c:ptCount val="1"/>
                <c:pt idx="0">
                  <c:v>2016</c:v>
                </c:pt>
              </c:strCache>
            </c:strRef>
          </c:tx>
          <c:spPr>
            <a:solidFill>
              <a:schemeClr val="accent6">
                <a:lumMod val="75000"/>
              </a:schemeClr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3.0968471900988674E-3"/>
                  <c:y val="6.546155551088363E-3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000" b="0" i="0" u="none" strike="noStrike" baseline="0">
                      <a:solidFill>
                        <a:srgbClr val="333333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3.0968471900988674E-3"/>
                  <c:y val="0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000" b="0" i="0" u="none" strike="noStrike" baseline="0">
                      <a:solidFill>
                        <a:srgbClr val="333333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6.1936943801977349E-3"/>
                  <c:y val="6.546155551088363E-3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000" b="0" i="0" u="none" strike="noStrike" baseline="0">
                      <a:solidFill>
                        <a:srgbClr val="333333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6.1936943801977349E-3"/>
                  <c:y val="6.5461555510883474E-3"/>
                </c:manualLayout>
              </c:layout>
              <c:spPr>
                <a:noFill/>
                <a:ln w="25400">
                  <a:noFill/>
                </a:ln>
              </c:spPr>
              <c:txPr>
                <a:bodyPr rot="-5400000" vert="horz"/>
                <a:lstStyle/>
                <a:p>
                  <a:pPr algn="ctr">
                    <a:defRPr sz="1000" b="0" i="0" u="none" strike="noStrike" baseline="0">
                      <a:solidFill>
                        <a:srgbClr val="333333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3.0968471900988674E-3"/>
                  <c:y val="1.3092311102176726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000" b="0" i="0" u="none" strike="noStrike" baseline="0">
                      <a:solidFill>
                        <a:srgbClr val="333333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000" b="0" i="0" u="none" strike="noStrike" baseline="0">
                    <a:solidFill>
                      <a:srgbClr val="333333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DARBINĖ!$B$28:$B$31</c:f>
              <c:strCache>
                <c:ptCount val="4"/>
                <c:pt idx="0">
                  <c:v>Istorinės ekspedicijos, išvykos</c:v>
                </c:pt>
                <c:pt idx="1">
                  <c:v>Etnografinės ekspedicijos</c:v>
                </c:pt>
                <c:pt idx="2">
                  <c:v>Archeologiniai  žvalgomieji tyrimai</c:v>
                </c:pt>
                <c:pt idx="3">
                  <c:v>Konsultacijos</c:v>
                </c:pt>
              </c:strCache>
            </c:strRef>
          </c:cat>
          <c:val>
            <c:numRef>
              <c:f>DARBINĖ!$I$28:$I$31</c:f>
              <c:numCache>
                <c:formatCode>General</c:formatCode>
                <c:ptCount val="4"/>
                <c:pt idx="0">
                  <c:v>14</c:v>
                </c:pt>
                <c:pt idx="1">
                  <c:v>12</c:v>
                </c:pt>
                <c:pt idx="2">
                  <c:v>5</c:v>
                </c:pt>
                <c:pt idx="3">
                  <c:v>343</c:v>
                </c:pt>
              </c:numCache>
            </c:numRef>
          </c:val>
        </c:ser>
        <c:ser>
          <c:idx val="4"/>
          <c:order val="4"/>
          <c:tx>
            <c:strRef>
              <c:f>DARBINĖ!$J$27</c:f>
              <c:strCache>
                <c:ptCount val="1"/>
                <c:pt idx="0">
                  <c:v>2017</c:v>
                </c:pt>
              </c:strCache>
            </c:strRef>
          </c:tx>
          <c:spPr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2"/>
              <c:layout>
                <c:manualLayout>
                  <c:x val="6.2267752315551391E-3"/>
                  <c:y val="6.5287238144197401E-3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0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spPr>
                <a:noFill/>
                <a:ln w="25400">
                  <a:noFill/>
                </a:ln>
              </c:spPr>
              <c:txPr>
                <a:bodyPr rot="-5400000" vert="horz"/>
                <a:lstStyle/>
                <a:p>
                  <a:pPr algn="ctr">
                    <a:defRPr sz="10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0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DARBINĖ!$B$28:$B$31</c:f>
              <c:strCache>
                <c:ptCount val="4"/>
                <c:pt idx="0">
                  <c:v>Istorinės ekspedicijos, išvykos</c:v>
                </c:pt>
                <c:pt idx="1">
                  <c:v>Etnografinės ekspedicijos</c:v>
                </c:pt>
                <c:pt idx="2">
                  <c:v>Archeologiniai  žvalgomieji tyrimai</c:v>
                </c:pt>
                <c:pt idx="3">
                  <c:v>Konsultacijos</c:v>
                </c:pt>
              </c:strCache>
            </c:strRef>
          </c:cat>
          <c:val>
            <c:numRef>
              <c:f>DARBINĖ!$J$28:$J$31</c:f>
              <c:numCache>
                <c:formatCode>General</c:formatCode>
                <c:ptCount val="4"/>
                <c:pt idx="0">
                  <c:v>41</c:v>
                </c:pt>
                <c:pt idx="1">
                  <c:v>4</c:v>
                </c:pt>
                <c:pt idx="2">
                  <c:v>5</c:v>
                </c:pt>
                <c:pt idx="3">
                  <c:v>410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211536976"/>
        <c:axId val="480391472"/>
        <c:axId val="0"/>
      </c:bar3DChart>
      <c:catAx>
        <c:axId val="2115369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9525">
            <a:noFill/>
          </a:ln>
        </c:spPr>
        <c:txPr>
          <a:bodyPr rot="0" vert="horz"/>
          <a:lstStyle/>
          <a:p>
            <a:pPr>
              <a:defRPr sz="1100" b="0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lt-LT"/>
          </a:p>
        </c:txPr>
        <c:crossAx val="480391472"/>
        <c:crosses val="autoZero"/>
        <c:auto val="1"/>
        <c:lblAlgn val="ctr"/>
        <c:lblOffset val="100"/>
        <c:noMultiLvlLbl val="0"/>
      </c:catAx>
      <c:valAx>
        <c:axId val="4803914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ysClr val="window" lastClr="FFFFFF">
                  <a:lumMod val="75000"/>
                </a:sys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ln w="9525">
            <a:noFill/>
          </a:ln>
        </c:spPr>
        <c:txPr>
          <a:bodyPr rot="0" vert="horz"/>
          <a:lstStyle/>
          <a:p>
            <a:pPr>
              <a:defRPr sz="1000" b="1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lt-LT"/>
          </a:p>
        </c:txPr>
        <c:crossAx val="211536976"/>
        <c:crosses val="autoZero"/>
        <c:crossBetween val="between"/>
        <c:majorUnit val="100"/>
      </c:valAx>
      <c:spPr>
        <a:pattFill prst="pct25">
          <a:fgClr>
            <a:srgbClr val="ED7D31">
              <a:lumMod val="60000"/>
              <a:lumOff val="40000"/>
            </a:srgbClr>
          </a:fgClr>
          <a:bgClr>
            <a:sysClr val="window" lastClr="FFFFFF"/>
          </a:bgClr>
        </a:pattFill>
        <a:ln w="25400">
          <a:noFill/>
        </a:ln>
      </c:spPr>
    </c:plotArea>
    <c:legend>
      <c:legendPos val="b"/>
      <c:layout>
        <c:manualLayout>
          <c:xMode val="edge"/>
          <c:yMode val="edge"/>
          <c:x val="8.2334607071174931E-2"/>
          <c:y val="0.89345235182615235"/>
          <c:w val="0.77512351397251811"/>
          <c:h val="7.7975934134879826E-2"/>
        </c:manualLayout>
      </c:layout>
      <c:overlay val="0"/>
      <c:spPr>
        <a:noFill/>
        <a:ln w="25400">
          <a:noFill/>
        </a:ln>
      </c:spPr>
      <c:txPr>
        <a:bodyPr/>
        <a:lstStyle/>
        <a:p>
          <a:pPr>
            <a:defRPr sz="1400" b="0" i="0" u="none" strike="noStrike" baseline="0">
              <a:solidFill>
                <a:srgbClr val="333333"/>
              </a:solidFill>
              <a:latin typeface="Calibri"/>
              <a:ea typeface="Calibri"/>
              <a:cs typeface="Calibri"/>
            </a:defRPr>
          </a:pPr>
          <a:endParaRPr lang="lt-LT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lt-LT"/>
    </a:p>
  </c:txPr>
  <c:externalData r:id="rId2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"/>
          <c:y val="3.6559458270285353E-2"/>
          <c:w val="1"/>
          <c:h val="0.76821290370915796"/>
        </c:manualLayout>
      </c:layout>
      <c:pie3D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"/>
          <c:y val="0.87258080158332918"/>
          <c:w val="0.98897656814637314"/>
          <c:h val="9.380425055465697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300" b="0" i="0" u="none" strike="noStrike" kern="120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lt-LT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t-LT"/>
    </a:p>
  </c:txPr>
  <c:externalData r:id="rId4">
    <c:autoUpdate val="0"/>
  </c:externalData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30"/>
      <c:rotY val="0"/>
      <c:rAngAx val="0"/>
      <c:perspective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4.7838696088914811E-3"/>
          <c:y val="3.6254186536542082E-2"/>
          <c:w val="0.9952161755743193"/>
          <c:h val="0.76885357110715269"/>
        </c:manualLayout>
      </c:layout>
      <c:pie3DChart>
        <c:varyColors val="1"/>
        <c:ser>
          <c:idx val="0"/>
          <c:order val="0"/>
          <c:dPt>
            <c:idx val="0"/>
            <c:bubble3D val="0"/>
            <c:spPr>
              <a:solidFill>
                <a:srgbClr val="00B0F0"/>
              </a:solidFill>
              <a:ln w="25400">
                <a:solidFill>
                  <a:srgbClr val="00B0F0"/>
                </a:solidFill>
              </a:ln>
              <a:effectLst>
                <a:outerShdw blurRad="50800" dist="50800" dir="5400000" algn="ctr" rotWithShape="0">
                  <a:srgbClr val="00B0F0"/>
                </a:outerShdw>
              </a:effectLst>
              <a:scene3d>
                <a:camera prst="orthographicFront"/>
                <a:lightRig rig="threePt" dir="t"/>
              </a:scene3d>
              <a:sp3d>
                <a:bevelT/>
                <a:contourClr>
                  <a:srgbClr val="000000"/>
                </a:contourClr>
              </a:sp3d>
            </c:spPr>
          </c:dPt>
          <c:dPt>
            <c:idx val="1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  <a:ln w="25400">
                <a:solidFill>
                  <a:schemeClr val="accent6">
                    <a:lumMod val="60000"/>
                    <a:lumOff val="40000"/>
                  </a:schemeClr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/>
                <a:contourClr>
                  <a:srgbClr val="000000"/>
                </a:contourClr>
              </a:sp3d>
            </c:spPr>
          </c:dPt>
          <c:dPt>
            <c:idx val="2"/>
            <c:bubble3D val="0"/>
            <c:spPr>
              <a:solidFill>
                <a:schemeClr val="accent3">
                  <a:lumMod val="75000"/>
                </a:schemeClr>
              </a:solidFill>
              <a:ln w="25400">
                <a:solidFill>
                  <a:schemeClr val="accent4">
                    <a:lumMod val="60000"/>
                    <a:lumOff val="40000"/>
                  </a:schemeClr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/>
                <a:contourClr>
                  <a:srgbClr val="000000"/>
                </a:contourClr>
              </a:sp3d>
            </c:spPr>
          </c:dPt>
          <c:dPt>
            <c:idx val="3"/>
            <c:bubble3D val="0"/>
            <c:spPr>
              <a:solidFill>
                <a:srgbClr val="C00000"/>
              </a:solidFill>
              <a:ln w="25400">
                <a:solidFill>
                  <a:srgbClr val="C00000"/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/>
                <a:contourClr>
                  <a:srgbClr val="000000"/>
                </a:contourClr>
              </a:sp3d>
            </c:spPr>
          </c:dPt>
          <c:dPt>
            <c:idx val="4"/>
            <c:bubble3D val="0"/>
            <c:spPr>
              <a:solidFill>
                <a:srgbClr val="FFFF00"/>
              </a:solidFill>
              <a:ln w="25400">
                <a:solidFill>
                  <a:srgbClr val="FFFF00"/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/>
                <a:contourClr>
                  <a:srgbClr val="000000"/>
                </a:contourClr>
              </a:sp3d>
            </c:spPr>
          </c:dPt>
          <c:dPt>
            <c:idx val="5"/>
            <c:bubble3D val="0"/>
            <c:spPr>
              <a:solidFill>
                <a:schemeClr val="accent6"/>
              </a:solidFill>
              <a:ln w="25400">
                <a:solidFill>
                  <a:schemeClr val="accent6"/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/>
                <a:contourClr>
                  <a:srgbClr val="000000"/>
                </a:contourClr>
              </a:sp3d>
            </c:spPr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25400">
                <a:solidFill>
                  <a:schemeClr val="tx2">
                    <a:lumMod val="75000"/>
                  </a:schemeClr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/>
                <a:contourClr>
                  <a:srgbClr val="000000"/>
                </a:contourClr>
              </a:sp3d>
            </c:spPr>
          </c:dPt>
          <c:dLbls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1400" b="0" i="0" u="none" strike="noStrike" baseline="0">
                    <a:solidFill>
                      <a:srgbClr val="333333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darbinis!$C$87:$C$93</c:f>
              <c:strCache>
                <c:ptCount val="7"/>
                <c:pt idx="0">
                  <c:v>Ekspozicijos</c:v>
                </c:pt>
                <c:pt idx="1">
                  <c:v>Parodos</c:v>
                </c:pt>
                <c:pt idx="2">
                  <c:v>Edukacinės programos, pamokos</c:v>
                </c:pt>
                <c:pt idx="3">
                  <c:v>Renginiai muziejaus patalpose</c:v>
                </c:pt>
                <c:pt idx="4">
                  <c:v>Renginiai lauke</c:v>
                </c:pt>
                <c:pt idx="5">
                  <c:v>Renginiai ne muziejaus patalpose</c:v>
                </c:pt>
                <c:pt idx="6">
                  <c:v>Bendruomenės užimtumas</c:v>
                </c:pt>
              </c:strCache>
            </c:strRef>
          </c:cat>
          <c:val>
            <c:numRef>
              <c:f>darbinis!$D$87:$D$93</c:f>
              <c:numCache>
                <c:formatCode>0.0</c:formatCode>
                <c:ptCount val="7"/>
                <c:pt idx="0">
                  <c:v>1.2718600953895072</c:v>
                </c:pt>
                <c:pt idx="1">
                  <c:v>2.2257551669316373</c:v>
                </c:pt>
                <c:pt idx="2">
                  <c:v>65.659777424483309</c:v>
                </c:pt>
                <c:pt idx="3">
                  <c:v>3.4976152623211445</c:v>
                </c:pt>
                <c:pt idx="4">
                  <c:v>0.79491255961844198</c:v>
                </c:pt>
                <c:pt idx="5">
                  <c:v>7.631160572337043</c:v>
                </c:pt>
                <c:pt idx="6">
                  <c:v>18.918918918918919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 w="25400">
          <a:noFill/>
        </a:ln>
      </c:spPr>
    </c:plotArea>
    <c:legend>
      <c:legendPos val="b"/>
      <c:layout>
        <c:manualLayout>
          <c:xMode val="edge"/>
          <c:yMode val="edge"/>
          <c:x val="5.1646981627296591E-2"/>
          <c:y val="0.80957371028023095"/>
          <c:w val="0.8911504811898513"/>
          <c:h val="0.16264855911035186"/>
        </c:manualLayout>
      </c:layout>
      <c:overlay val="0"/>
      <c:spPr>
        <a:noFill/>
        <a:ln w="25400">
          <a:noFill/>
        </a:ln>
      </c:spPr>
      <c:txPr>
        <a:bodyPr/>
        <a:lstStyle/>
        <a:p>
          <a:pPr>
            <a:defRPr sz="1400" b="0" i="0" u="none" strike="noStrike" baseline="0">
              <a:solidFill>
                <a:srgbClr val="333333"/>
              </a:solidFill>
              <a:latin typeface="Calibri"/>
              <a:ea typeface="Calibri"/>
              <a:cs typeface="Calibri"/>
            </a:defRPr>
          </a:pPr>
          <a:endParaRPr lang="lt-LT"/>
        </a:p>
      </c:txPr>
    </c:legend>
    <c:plotVisOnly val="1"/>
    <c:dispBlanksAs val="gap"/>
    <c:showDLblsOverMax val="0"/>
  </c:chart>
  <c:spPr>
    <a:pattFill prst="pct20">
      <a:fgClr>
        <a:srgbClr val="5B9BD5">
          <a:lumMod val="40000"/>
          <a:lumOff val="60000"/>
        </a:srgbClr>
      </a:fgClr>
      <a:bgClr>
        <a:sysClr val="window" lastClr="FFFFFF"/>
      </a:bgClr>
    </a:pattFill>
    <a:ln w="9525" cap="flat" cmpd="sng" algn="ctr">
      <a:solidFill>
        <a:sysClr val="window" lastClr="FFFFFF">
          <a:lumMod val="85000"/>
        </a:sysClr>
      </a:solidFill>
      <a:round/>
    </a:ln>
    <a:effectLst/>
    <a:scene3d>
      <a:camera prst="orthographicFront"/>
      <a:lightRig rig="threePt" dir="t"/>
    </a:scene3d>
    <a:sp3d/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lt-LT"/>
    </a:p>
  </c:txPr>
  <c:externalData r:id="rId2">
    <c:autoUpdate val="0"/>
  </c:externalData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30"/>
      <c:rotY val="0"/>
      <c:rAngAx val="0"/>
      <c:perspective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6.9444444444444441E-3"/>
          <c:y val="3.9712842348721251E-2"/>
          <c:w val="0.97403381642512077"/>
          <c:h val="0.84784473189625809"/>
        </c:manualLayout>
      </c:layout>
      <c:pie3DChart>
        <c:varyColors val="1"/>
        <c:ser>
          <c:idx val="0"/>
          <c:order val="0"/>
          <c:spPr>
            <a:scene3d>
              <a:camera prst="orthographicFront"/>
              <a:lightRig rig="threePt" dir="t"/>
            </a:scene3d>
            <a:sp3d>
              <a:bevelT/>
            </a:sp3d>
          </c:spPr>
          <c:dPt>
            <c:idx val="0"/>
            <c:bubble3D val="0"/>
            <c:spPr>
              <a:solidFill>
                <a:srgbClr val="00B0F0"/>
              </a:solidFill>
              <a:ln w="25400">
                <a:solidFill>
                  <a:srgbClr val="00B0F0"/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Pt>
            <c:idx val="1"/>
            <c:bubble3D val="0"/>
            <c:spPr>
              <a:solidFill>
                <a:schemeClr val="accent3">
                  <a:lumMod val="75000"/>
                </a:schemeClr>
              </a:solidFill>
              <a:ln w="25400">
                <a:solidFill>
                  <a:schemeClr val="accent3">
                    <a:lumMod val="75000"/>
                  </a:schemeClr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Pt>
            <c:idx val="2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  <a:ln w="25400">
                <a:solidFill>
                  <a:schemeClr val="accent4">
                    <a:lumMod val="60000"/>
                    <a:lumOff val="40000"/>
                  </a:schemeClr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Pt>
            <c:idx val="3"/>
            <c:bubble3D val="0"/>
            <c:spPr>
              <a:solidFill>
                <a:schemeClr val="tx2">
                  <a:lumMod val="75000"/>
                </a:schemeClr>
              </a:solidFill>
              <a:ln w="25400">
                <a:solidFill>
                  <a:schemeClr val="tx2">
                    <a:lumMod val="75000"/>
                  </a:schemeClr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Lbls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1400" b="0" i="0" u="none" strike="noStrike" baseline="0">
                    <a:solidFill>
                      <a:srgbClr val="333333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darbinis!$C$137:$C$140</c:f>
              <c:strCache>
                <c:ptCount val="4"/>
                <c:pt idx="0">
                  <c:v>Ekspozicijos</c:v>
                </c:pt>
                <c:pt idx="1">
                  <c:v>Edukacinės programos, pamokos</c:v>
                </c:pt>
                <c:pt idx="2">
                  <c:v>Renginiai muziejaus patalpose</c:v>
                </c:pt>
                <c:pt idx="3">
                  <c:v>Bendruomenės užimtumas</c:v>
                </c:pt>
              </c:strCache>
            </c:strRef>
          </c:cat>
          <c:val>
            <c:numRef>
              <c:f>darbinis!$D$137:$D$140</c:f>
              <c:numCache>
                <c:formatCode>0</c:formatCode>
                <c:ptCount val="4"/>
                <c:pt idx="0">
                  <c:v>48.840443525653072</c:v>
                </c:pt>
                <c:pt idx="1">
                  <c:v>29.039654200338283</c:v>
                </c:pt>
                <c:pt idx="2">
                  <c:v>9.6297688404435249</c:v>
                </c:pt>
                <c:pt idx="3">
                  <c:v>12.49013343356512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 w="25400">
          <a:noFill/>
        </a:ln>
      </c:spPr>
    </c:plotArea>
    <c:legend>
      <c:legendPos val="b"/>
      <c:overlay val="0"/>
      <c:spPr>
        <a:noFill/>
        <a:ln w="25400">
          <a:noFill/>
        </a:ln>
      </c:spPr>
      <c:txPr>
        <a:bodyPr/>
        <a:lstStyle/>
        <a:p>
          <a:pPr>
            <a:defRPr sz="1400" b="0" i="0" u="none" strike="noStrike" baseline="0">
              <a:solidFill>
                <a:srgbClr val="333333"/>
              </a:solidFill>
              <a:latin typeface="Calibri"/>
              <a:ea typeface="Calibri"/>
              <a:cs typeface="Calibri"/>
            </a:defRPr>
          </a:pPr>
          <a:endParaRPr lang="lt-LT"/>
        </a:p>
      </c:txPr>
    </c:legend>
    <c:plotVisOnly val="1"/>
    <c:dispBlanksAs val="gap"/>
    <c:showDLblsOverMax val="0"/>
  </c:chart>
  <c:spPr>
    <a:pattFill prst="pct20">
      <a:fgClr>
        <a:srgbClr val="4472C4">
          <a:lumMod val="20000"/>
          <a:lumOff val="80000"/>
        </a:srgbClr>
      </a:fgClr>
      <a:bgClr>
        <a:sysClr val="window" lastClr="FFFFFF"/>
      </a:bgClr>
    </a:pattFill>
    <a:ln w="9525" cap="flat" cmpd="sng" algn="ctr">
      <a:solidFill>
        <a:sysClr val="window" lastClr="FFFFFF">
          <a:lumMod val="85000"/>
        </a:sysClr>
      </a:solidFill>
      <a:round/>
    </a:ln>
    <a:effectLst/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lt-LT"/>
    </a:p>
  </c:txPr>
  <c:externalData r:id="rId2">
    <c:autoUpdate val="0"/>
  </c:externalData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4.5591787439613528E-2"/>
          <c:y val="1.8385985426578304E-2"/>
          <c:w val="0.91123188405797106"/>
          <c:h val="0.81113851510167645"/>
        </c:manualLayout>
      </c:layout>
      <c:pie3D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6695880406253566"/>
          <c:y val="0.88288700528518071"/>
          <c:w val="0.68419823880710562"/>
          <c:h val="9.123948702889972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300" b="0" i="0" u="none" strike="noStrike" kern="120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lt-LT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t-LT"/>
    </a:p>
  </c:txPr>
  <c:externalData r:id="rId4">
    <c:autoUpdate val="0"/>
  </c:externalData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30"/>
      <c:rotY val="0"/>
      <c:rAngAx val="0"/>
      <c:perspective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3.9378894080996887E-2"/>
          <c:y val="5.4982111410238253E-2"/>
          <c:w val="0.91759151090342683"/>
          <c:h val="0.80991855251705358"/>
        </c:manualLayout>
      </c:layout>
      <c:pie3DChart>
        <c:varyColors val="1"/>
        <c:ser>
          <c:idx val="0"/>
          <c:order val="0"/>
          <c:spPr>
            <a:scene3d>
              <a:camera prst="orthographicFront"/>
              <a:lightRig rig="threePt" dir="t"/>
            </a:scene3d>
            <a:sp3d>
              <a:bevelT/>
            </a:sp3d>
          </c:spPr>
          <c:dPt>
            <c:idx val="0"/>
            <c:bubble3D val="0"/>
            <c:spPr>
              <a:solidFill>
                <a:srgbClr val="00B0F0"/>
              </a:solidFill>
              <a:ln w="25400">
                <a:solidFill>
                  <a:srgbClr val="00B0F0"/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Pt>
            <c:idx val="1"/>
            <c:bubble3D val="0"/>
            <c:spPr>
              <a:solidFill>
                <a:schemeClr val="accent3">
                  <a:lumMod val="75000"/>
                </a:schemeClr>
              </a:solidFill>
              <a:ln w="25400">
                <a:solidFill>
                  <a:schemeClr val="accent3">
                    <a:lumMod val="75000"/>
                  </a:schemeClr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Pt>
            <c:idx val="2"/>
            <c:bubble3D val="0"/>
            <c:spPr>
              <a:solidFill>
                <a:srgbClr val="FFC000"/>
              </a:solidFill>
              <a:ln w="25400">
                <a:solidFill>
                  <a:srgbClr val="FFC000"/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Lbls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1400" b="0" i="0" u="none" strike="noStrike" baseline="0">
                    <a:solidFill>
                      <a:srgbClr val="333333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darbinis!$C$111:$C$113</c:f>
              <c:strCache>
                <c:ptCount val="3"/>
                <c:pt idx="0">
                  <c:v>Ekspozicijos</c:v>
                </c:pt>
                <c:pt idx="1">
                  <c:v>Edukacinės programos, pamokos</c:v>
                </c:pt>
                <c:pt idx="2">
                  <c:v>Kita veikla</c:v>
                </c:pt>
              </c:strCache>
            </c:strRef>
          </c:cat>
          <c:val>
            <c:numRef>
              <c:f>darbinis!$D$111:$D$113</c:f>
              <c:numCache>
                <c:formatCode>0</c:formatCode>
                <c:ptCount val="3"/>
                <c:pt idx="0">
                  <c:v>27.777777777777779</c:v>
                </c:pt>
                <c:pt idx="1">
                  <c:v>64.696316466227969</c:v>
                </c:pt>
                <c:pt idx="2">
                  <c:v>7.5259057559942519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 w="25400">
          <a:noFill/>
        </a:ln>
      </c:spPr>
    </c:plotArea>
    <c:legend>
      <c:legendPos val="b"/>
      <c:overlay val="0"/>
      <c:spPr>
        <a:noFill/>
        <a:ln w="25400">
          <a:noFill/>
        </a:ln>
      </c:spPr>
      <c:txPr>
        <a:bodyPr/>
        <a:lstStyle/>
        <a:p>
          <a:pPr>
            <a:defRPr sz="1400" b="0" i="0" u="none" strike="noStrike" baseline="0">
              <a:solidFill>
                <a:srgbClr val="333333"/>
              </a:solidFill>
              <a:latin typeface="Calibri"/>
              <a:ea typeface="Calibri"/>
              <a:cs typeface="Calibri"/>
            </a:defRPr>
          </a:pPr>
          <a:endParaRPr lang="lt-LT"/>
        </a:p>
      </c:txPr>
    </c:legend>
    <c:plotVisOnly val="1"/>
    <c:dispBlanksAs val="gap"/>
    <c:showDLblsOverMax val="0"/>
  </c:chart>
  <c:spPr>
    <a:pattFill prst="pct20">
      <a:fgClr>
        <a:srgbClr val="4472C4">
          <a:lumMod val="40000"/>
          <a:lumOff val="60000"/>
        </a:srgbClr>
      </a:fgClr>
      <a:bgClr>
        <a:sysClr val="window" lastClr="FFFFFF"/>
      </a:bgClr>
    </a:pattFill>
    <a:ln w="9525" cap="flat" cmpd="sng" algn="ctr">
      <a:solidFill>
        <a:sysClr val="window" lastClr="FFFFFF">
          <a:lumMod val="85000"/>
        </a:sysClr>
      </a:solidFill>
      <a:round/>
    </a:ln>
    <a:effectLst/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lt-LT"/>
    </a:p>
  </c:txPr>
  <c:externalData r:id="rId2">
    <c:autoUpdate val="0"/>
  </c:externalData>
</c:chartSpace>
</file>

<file path=ppt/charts/chart2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15"/>
      <c:rotY val="20"/>
      <c:depthPercent val="100"/>
      <c:rAngAx val="1"/>
    </c:view3D>
    <c:floor>
      <c:thickness val="0"/>
      <c:spPr>
        <a:pattFill prst="pct5">
          <a:fgClr>
            <a:srgbClr val="4472C4">
              <a:lumMod val="40000"/>
              <a:lumOff val="60000"/>
            </a:srgbClr>
          </a:fgClr>
          <a:bgClr>
            <a:sysClr val="window" lastClr="FFFFFF"/>
          </a:bgClr>
        </a:pattFill>
        <a:ln w="6350">
          <a:noFill/>
        </a:ln>
      </c:spPr>
    </c:floor>
    <c:sideWall>
      <c:thickness val="0"/>
      <c:spPr>
        <a:noFill/>
        <a:ln w="25400">
          <a:noFill/>
        </a:ln>
      </c:spPr>
    </c:sideWall>
    <c:backWall>
      <c:thickness val="0"/>
      <c:spPr>
        <a:noFill/>
        <a:ln w="25400">
          <a:noFill/>
        </a:ln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'Sheet1 (2)'!$A$69</c:f>
              <c:strCache>
                <c:ptCount val="1"/>
                <c:pt idx="0">
                  <c:v>2013</c:v>
                </c:pt>
              </c:strCache>
            </c:strRef>
          </c:tx>
          <c:spPr>
            <a:solidFill>
              <a:srgbClr val="5B9BD5"/>
            </a:solidFill>
            <a:ln w="25400">
              <a:noFill/>
            </a:ln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7.246376811594203E-3"/>
                  <c:y val="-5.837284991421029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6.3897447601658488E-3"/>
                  <c:y val="-4.932046189011288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14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'Sheet1 (2)'!$B$67:$E$67</c:f>
              <c:strCache>
                <c:ptCount val="4"/>
                <c:pt idx="0">
                  <c:v>Finansuoti projektai </c:v>
                </c:pt>
                <c:pt idx="1">
                  <c:v>Gautas finansavimas (tūkst. Eur)</c:v>
                </c:pt>
                <c:pt idx="2">
                  <c:v>Iš miesto savivaldybės (tūkst. Eur)</c:v>
                </c:pt>
                <c:pt idx="3">
                  <c:v>Iš kitų fondų (tūkst. Eur)</c:v>
                </c:pt>
              </c:strCache>
            </c:strRef>
          </c:cat>
          <c:val>
            <c:numRef>
              <c:f>'Sheet1 (2)'!$B$69:$E$69</c:f>
              <c:numCache>
                <c:formatCode>0.00</c:formatCode>
                <c:ptCount val="4"/>
                <c:pt idx="0" formatCode="General">
                  <c:v>9</c:v>
                </c:pt>
                <c:pt idx="1">
                  <c:v>20.273401297497685</c:v>
                </c:pt>
                <c:pt idx="2">
                  <c:v>3.1858202038924932</c:v>
                </c:pt>
                <c:pt idx="3">
                  <c:v>17.087581093605191</c:v>
                </c:pt>
              </c:numCache>
            </c:numRef>
          </c:val>
        </c:ser>
        <c:ser>
          <c:idx val="1"/>
          <c:order val="1"/>
          <c:tx>
            <c:strRef>
              <c:f>'Sheet1 (2)'!$A$70</c:f>
              <c:strCache>
                <c:ptCount val="1"/>
                <c:pt idx="0">
                  <c:v>2014</c:v>
                </c:pt>
              </c:strCache>
            </c:strRef>
          </c:tx>
          <c:spPr>
            <a:solidFill>
              <a:srgbClr val="ED7D31"/>
            </a:solidFill>
            <a:ln w="25400">
              <a:noFill/>
            </a:ln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1.2077294685990338E-2"/>
                  <c:y val="-2.918642495710514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1.0869565217391349E-2"/>
                  <c:y val="-2.918642495710528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8.4541062801932361E-3"/>
                  <c:y val="-8.755927487131543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8.4541062801931476E-3"/>
                  <c:y val="-2.918642495710514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14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'Sheet1 (2)'!$B$67:$E$67</c:f>
              <c:strCache>
                <c:ptCount val="4"/>
                <c:pt idx="0">
                  <c:v>Finansuoti projektai </c:v>
                </c:pt>
                <c:pt idx="1">
                  <c:v>Gautas finansavimas (tūkst. Eur)</c:v>
                </c:pt>
                <c:pt idx="2">
                  <c:v>Iš miesto savivaldybės (tūkst. Eur)</c:v>
                </c:pt>
                <c:pt idx="3">
                  <c:v>Iš kitų fondų (tūkst. Eur)</c:v>
                </c:pt>
              </c:strCache>
            </c:strRef>
          </c:cat>
          <c:val>
            <c:numRef>
              <c:f>'Sheet1 (2)'!$B$70:$E$70</c:f>
              <c:numCache>
                <c:formatCode>0.00</c:formatCode>
                <c:ptCount val="4"/>
                <c:pt idx="0" formatCode="General">
                  <c:v>10</c:v>
                </c:pt>
                <c:pt idx="1">
                  <c:v>51.17585727525487</c:v>
                </c:pt>
                <c:pt idx="2">
                  <c:v>2.8093141797961074</c:v>
                </c:pt>
                <c:pt idx="3">
                  <c:v>48.366543095458759</c:v>
                </c:pt>
              </c:numCache>
            </c:numRef>
          </c:val>
        </c:ser>
        <c:ser>
          <c:idx val="2"/>
          <c:order val="2"/>
          <c:tx>
            <c:strRef>
              <c:f>'Sheet1 (2)'!$A$71</c:f>
              <c:strCache>
                <c:ptCount val="1"/>
                <c:pt idx="0">
                  <c:v>2015</c:v>
                </c:pt>
              </c:strCache>
            </c:strRef>
          </c:tx>
          <c:spPr>
            <a:solidFill>
              <a:srgbClr val="70AD47">
                <a:lumMod val="40000"/>
                <a:lumOff val="60000"/>
              </a:srgbClr>
            </a:solidFill>
            <a:ln w="25400">
              <a:noFill/>
            </a:ln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1.0869565217391281E-2"/>
                  <c:y val="-5.837284991421029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1.2077294685990383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1.2428392103161018E-2"/>
                  <c:y val="-6.541666034677149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1.4492753623188406E-2"/>
                  <c:y val="-1.167456998284205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14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'Sheet1 (2)'!$B$67:$E$67</c:f>
              <c:strCache>
                <c:ptCount val="4"/>
                <c:pt idx="0">
                  <c:v>Finansuoti projektai </c:v>
                </c:pt>
                <c:pt idx="1">
                  <c:v>Gautas finansavimas (tūkst. Eur)</c:v>
                </c:pt>
                <c:pt idx="2">
                  <c:v>Iš miesto savivaldybės (tūkst. Eur)</c:v>
                </c:pt>
                <c:pt idx="3">
                  <c:v>Iš kitų fondų (tūkst. Eur)</c:v>
                </c:pt>
              </c:strCache>
            </c:strRef>
          </c:cat>
          <c:val>
            <c:numRef>
              <c:f>'Sheet1 (2)'!$B$71:$E$71</c:f>
              <c:numCache>
                <c:formatCode>0.00</c:formatCode>
                <c:ptCount val="4"/>
                <c:pt idx="0" formatCode="General">
                  <c:v>8</c:v>
                </c:pt>
                <c:pt idx="1">
                  <c:v>30.51</c:v>
                </c:pt>
                <c:pt idx="2" formatCode="General">
                  <c:v>2.6</c:v>
                </c:pt>
                <c:pt idx="3" formatCode="General">
                  <c:v>27.91</c:v>
                </c:pt>
              </c:numCache>
            </c:numRef>
          </c:val>
        </c:ser>
        <c:ser>
          <c:idx val="3"/>
          <c:order val="3"/>
          <c:tx>
            <c:strRef>
              <c:f>'Sheet1 (2)'!$A$72</c:f>
              <c:strCache>
                <c:ptCount val="1"/>
                <c:pt idx="0">
                  <c:v>2016</c:v>
                </c:pt>
              </c:strCache>
            </c:strRef>
          </c:tx>
          <c:spPr>
            <a:solidFill>
              <a:srgbClr val="FFC000"/>
            </a:solidFill>
            <a:ln w="25400">
              <a:noFill/>
            </a:ln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6.6753204762448172E-3"/>
                  <c:y val="-4.629610478432150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8.5197018104365575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4.2598509052182388E-3"/>
                  <c:y val="9.259259259259258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9.6618357487922701E-3"/>
                  <c:y val="-8.755927487131543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14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'Sheet1 (2)'!$B$67:$E$67</c:f>
              <c:strCache>
                <c:ptCount val="4"/>
                <c:pt idx="0">
                  <c:v>Finansuoti projektai </c:v>
                </c:pt>
                <c:pt idx="1">
                  <c:v>Gautas finansavimas (tūkst. Eur)</c:v>
                </c:pt>
                <c:pt idx="2">
                  <c:v>Iš miesto savivaldybės (tūkst. Eur)</c:v>
                </c:pt>
                <c:pt idx="3">
                  <c:v>Iš kitų fondų (tūkst. Eur)</c:v>
                </c:pt>
              </c:strCache>
            </c:strRef>
          </c:cat>
          <c:val>
            <c:numRef>
              <c:f>'Sheet1 (2)'!$B$72:$E$72</c:f>
              <c:numCache>
                <c:formatCode>0</c:formatCode>
                <c:ptCount val="4"/>
                <c:pt idx="0" formatCode="General">
                  <c:v>1</c:v>
                </c:pt>
                <c:pt idx="1">
                  <c:v>35</c:v>
                </c:pt>
                <c:pt idx="2" formatCode="General">
                  <c:v>0</c:v>
                </c:pt>
                <c:pt idx="3" formatCode="General">
                  <c:v>35</c:v>
                </c:pt>
              </c:numCache>
            </c:numRef>
          </c:val>
        </c:ser>
        <c:ser>
          <c:idx val="4"/>
          <c:order val="4"/>
          <c:tx>
            <c:strRef>
              <c:f>'Sheet1 (2)'!$A$73</c:f>
              <c:strCache>
                <c:ptCount val="1"/>
                <c:pt idx="0">
                  <c:v>2017</c:v>
                </c:pt>
              </c:strCache>
            </c:strRef>
          </c:tx>
          <c:spPr>
            <a:solidFill>
              <a:srgbClr val="C00000"/>
            </a:solidFill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1.1220662634561984E-2"/>
                  <c:y val="0"/>
                </c:manualLayout>
              </c:layout>
              <c:spPr>
                <a:noFill/>
                <a:ln w="25400">
                  <a:noFill/>
                </a:ln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1400"/>
                  </a:pPr>
                  <a:endParaRPr lang="lt-L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1.4909478168264111E-2"/>
                  <c:y val="0"/>
                </c:manualLayout>
              </c:layout>
              <c:spPr>
                <a:noFill/>
                <a:ln w="25400">
                  <a:noFill/>
                </a:ln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1400"/>
                  </a:pPr>
                  <a:endParaRPr lang="lt-L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1.0869565217391393E-2"/>
                  <c:y val="-2.918642495710514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1.1571855148541215E-2"/>
                  <c:y val="-8.7559274871315436E-3"/>
                </c:manualLayout>
              </c:layout>
              <c:spPr>
                <a:noFill/>
                <a:ln w="25400">
                  <a:noFill/>
                </a:ln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1400"/>
                  </a:pPr>
                  <a:endParaRPr lang="lt-L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1400"/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'Sheet1 (2)'!$B$67:$E$67</c:f>
              <c:strCache>
                <c:ptCount val="4"/>
                <c:pt idx="0">
                  <c:v>Finansuoti projektai </c:v>
                </c:pt>
                <c:pt idx="1">
                  <c:v>Gautas finansavimas (tūkst. Eur)</c:v>
                </c:pt>
                <c:pt idx="2">
                  <c:v>Iš miesto savivaldybės (tūkst. Eur)</c:v>
                </c:pt>
                <c:pt idx="3">
                  <c:v>Iš kitų fondų (tūkst. Eur)</c:v>
                </c:pt>
              </c:strCache>
            </c:strRef>
          </c:cat>
          <c:val>
            <c:numRef>
              <c:f>'Sheet1 (2)'!$B$73:$E$73</c:f>
              <c:numCache>
                <c:formatCode>General</c:formatCode>
                <c:ptCount val="4"/>
                <c:pt idx="0">
                  <c:v>4</c:v>
                </c:pt>
                <c:pt idx="1">
                  <c:v>10.76</c:v>
                </c:pt>
                <c:pt idx="2">
                  <c:v>2.86</c:v>
                </c:pt>
                <c:pt idx="3">
                  <c:v>7.9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480390688"/>
        <c:axId val="480391864"/>
        <c:axId val="0"/>
      </c:bar3DChart>
      <c:catAx>
        <c:axId val="4803906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6350">
            <a:noFill/>
          </a:ln>
        </c:spPr>
        <c:txPr>
          <a:bodyPr rot="0" vert="horz"/>
          <a:lstStyle/>
          <a:p>
            <a:pPr>
              <a:defRPr sz="1400" b="0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lt-LT"/>
          </a:p>
        </c:txPr>
        <c:crossAx val="480391864"/>
        <c:crosses val="autoZero"/>
        <c:auto val="1"/>
        <c:lblAlgn val="ctr"/>
        <c:lblOffset val="100"/>
        <c:noMultiLvlLbl val="0"/>
      </c:catAx>
      <c:valAx>
        <c:axId val="48039186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ysClr val="window" lastClr="FFFFFF">
                  <a:lumMod val="65000"/>
                </a:sys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ln w="6350">
            <a:solidFill>
              <a:sysClr val="window" lastClr="FFFFFF">
                <a:lumMod val="65000"/>
              </a:sysClr>
            </a:solidFill>
          </a:ln>
        </c:spPr>
        <c:txPr>
          <a:bodyPr rot="0" vert="horz"/>
          <a:lstStyle/>
          <a:p>
            <a:pPr>
              <a:defRPr sz="1400" b="1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lt-LT"/>
          </a:p>
        </c:txPr>
        <c:crossAx val="480390688"/>
        <c:crosses val="autoZero"/>
        <c:crossBetween val="between"/>
      </c:valAx>
      <c:spPr>
        <a:pattFill prst="pct25">
          <a:fgClr>
            <a:srgbClr val="4472C4">
              <a:lumMod val="40000"/>
              <a:lumOff val="60000"/>
            </a:srgbClr>
          </a:fgClr>
          <a:bgClr>
            <a:sysClr val="window" lastClr="FFFFFF"/>
          </a:bgClr>
        </a:pattFill>
        <a:ln w="25400">
          <a:noFill/>
        </a:ln>
      </c:spPr>
    </c:plotArea>
    <c:legend>
      <c:legendPos val="b"/>
      <c:layout>
        <c:manualLayout>
          <c:xMode val="edge"/>
          <c:yMode val="edge"/>
          <c:x val="0.1117418277260797"/>
          <c:y val="0.87729833770778654"/>
          <c:w val="0.80624260982528695"/>
          <c:h val="9.4923884514435675E-2"/>
        </c:manualLayout>
      </c:layout>
      <c:overlay val="0"/>
      <c:spPr>
        <a:noFill/>
        <a:ln w="25400">
          <a:noFill/>
        </a:ln>
      </c:spPr>
      <c:txPr>
        <a:bodyPr/>
        <a:lstStyle/>
        <a:p>
          <a:pPr>
            <a:defRPr sz="1400" b="1" i="0" u="none" strike="noStrike" baseline="0">
              <a:solidFill>
                <a:srgbClr val="333333"/>
              </a:solidFill>
              <a:latin typeface="Calibri"/>
              <a:ea typeface="Calibri"/>
              <a:cs typeface="Calibri"/>
            </a:defRPr>
          </a:pPr>
          <a:endParaRPr lang="lt-LT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lt-LT"/>
    </a:p>
  </c:txPr>
  <c:externalData r:id="rId2">
    <c:autoUpdate val="0"/>
  </c:externalData>
</c:chartSpace>
</file>

<file path=ppt/charts/chart2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5.5595876602381224E-2"/>
          <c:y val="3.5972383666816966E-2"/>
          <c:w val="0.9287036403058313"/>
          <c:h val="0.76397282858743676"/>
        </c:manualLayout>
      </c:layout>
      <c:lineChart>
        <c:grouping val="standard"/>
        <c:varyColors val="0"/>
        <c:ser>
          <c:idx val="0"/>
          <c:order val="0"/>
          <c:tx>
            <c:strRef>
              <c:f>DG_2017!$H$21</c:f>
              <c:strCache>
                <c:ptCount val="1"/>
                <c:pt idx="0">
                  <c:v>Renginių skaičius</c:v>
                </c:pt>
              </c:strCache>
            </c:strRef>
          </c:tx>
          <c:spPr>
            <a:ln w="38100" cap="rnd">
              <a:solidFill>
                <a:srgbClr val="5B9BD5"/>
              </a:solidFill>
              <a:round/>
            </a:ln>
            <a:effectLst/>
          </c:spPr>
          <c:marker>
            <c:symbol val="square"/>
            <c:size val="7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Lbls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1200" b="0" i="0" u="none" strike="noStrike" baseline="0">
                    <a:solidFill>
                      <a:srgbClr val="333333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DG_2017!$I$20:$M$20</c:f>
              <c:numCache>
                <c:formatCode>General</c:formatCode>
                <c:ptCount val="5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</c:numCache>
            </c:numRef>
          </c:cat>
          <c:val>
            <c:numRef>
              <c:f>DG_2017!$I$21:$M$21</c:f>
              <c:numCache>
                <c:formatCode>General</c:formatCode>
                <c:ptCount val="5"/>
                <c:pt idx="0">
                  <c:v>526</c:v>
                </c:pt>
                <c:pt idx="1">
                  <c:v>470</c:v>
                </c:pt>
                <c:pt idx="2">
                  <c:v>467</c:v>
                </c:pt>
                <c:pt idx="3">
                  <c:v>493</c:v>
                </c:pt>
                <c:pt idx="4">
                  <c:v>444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DG_2017!$H$22</c:f>
              <c:strCache>
                <c:ptCount val="1"/>
                <c:pt idx="0">
                  <c:v>Pajamos Eur</c:v>
                </c:pt>
              </c:strCache>
            </c:strRef>
          </c:tx>
          <c:spPr>
            <a:ln w="38100" cap="rnd">
              <a:solidFill>
                <a:srgbClr val="ED7D31"/>
              </a:solidFill>
              <a:round/>
            </a:ln>
            <a:effectLst/>
          </c:spPr>
          <c:marker>
            <c:symbol val="square"/>
            <c:size val="5"/>
            <c:spPr>
              <a:solidFill>
                <a:srgbClr val="ED7D31"/>
              </a:solidFill>
              <a:ln w="38100">
                <a:solidFill>
                  <a:srgbClr val="ED7D31"/>
                </a:solidFill>
              </a:ln>
              <a:effectLst/>
            </c:spPr>
          </c:marker>
          <c:dLbls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1200" b="0" i="0" u="none" strike="noStrike" baseline="0">
                    <a:solidFill>
                      <a:srgbClr val="333333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DG_2017!$I$20:$M$20</c:f>
              <c:numCache>
                <c:formatCode>General</c:formatCode>
                <c:ptCount val="5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</c:numCache>
            </c:numRef>
          </c:cat>
          <c:val>
            <c:numRef>
              <c:f>DG_2017!$I$22:$M$22</c:f>
              <c:numCache>
                <c:formatCode>0.0</c:formatCode>
                <c:ptCount val="5"/>
                <c:pt idx="0">
                  <c:v>5476.7145505097315</c:v>
                </c:pt>
                <c:pt idx="1">
                  <c:v>5549.6987951807232</c:v>
                </c:pt>
                <c:pt idx="2">
                  <c:v>6433.84</c:v>
                </c:pt>
                <c:pt idx="3">
                  <c:v>8668.5499999999993</c:v>
                </c:pt>
                <c:pt idx="4" formatCode="General">
                  <c:v>8245.35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DG_2017!$H$23</c:f>
              <c:strCache>
                <c:ptCount val="1"/>
                <c:pt idx="0">
                  <c:v>Renginių lankytojų skaičius </c:v>
                </c:pt>
              </c:strCache>
            </c:strRef>
          </c:tx>
          <c:spPr>
            <a:ln w="38100" cap="rnd">
              <a:solidFill>
                <a:srgbClr val="70AD47">
                  <a:lumMod val="75000"/>
                </a:srgbClr>
              </a:solidFill>
              <a:round/>
            </a:ln>
            <a:effectLst/>
          </c:spPr>
          <c:marker>
            <c:symbol val="square"/>
            <c:size val="7"/>
            <c:spPr>
              <a:solidFill>
                <a:srgbClr val="70AD47">
                  <a:lumMod val="75000"/>
                </a:srgbClr>
              </a:solidFill>
              <a:ln w="9525">
                <a:solidFill>
                  <a:srgbClr val="70AD47">
                    <a:lumMod val="75000"/>
                  </a:srgbClr>
                </a:solidFill>
              </a:ln>
              <a:effectLst/>
            </c:spPr>
          </c:marker>
          <c:dLbls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1200" b="0" i="0" u="none" strike="noStrike" baseline="0">
                    <a:solidFill>
                      <a:srgbClr val="333333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DG_2017!$I$20:$M$20</c:f>
              <c:numCache>
                <c:formatCode>General</c:formatCode>
                <c:ptCount val="5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</c:numCache>
            </c:numRef>
          </c:cat>
          <c:val>
            <c:numRef>
              <c:f>DG_2017!$I$23:$M$23</c:f>
              <c:numCache>
                <c:formatCode>General</c:formatCode>
                <c:ptCount val="5"/>
                <c:pt idx="0">
                  <c:v>13190</c:v>
                </c:pt>
                <c:pt idx="1">
                  <c:v>13741</c:v>
                </c:pt>
                <c:pt idx="2">
                  <c:v>12213</c:v>
                </c:pt>
                <c:pt idx="3">
                  <c:v>14787</c:v>
                </c:pt>
                <c:pt idx="4">
                  <c:v>14930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48133936"/>
        <c:axId val="148141384"/>
      </c:lineChart>
      <c:catAx>
        <c:axId val="1481339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vert="horz"/>
          <a:lstStyle/>
          <a:p>
            <a:pPr>
              <a:defRPr sz="1400" b="0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lt-LT"/>
          </a:p>
        </c:txPr>
        <c:crossAx val="148141384"/>
        <c:crosses val="autoZero"/>
        <c:auto val="1"/>
        <c:lblAlgn val="ctr"/>
        <c:lblOffset val="100"/>
        <c:noMultiLvlLbl val="0"/>
      </c:catAx>
      <c:valAx>
        <c:axId val="14814138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ln w="9525">
            <a:noFill/>
          </a:ln>
        </c:spPr>
        <c:txPr>
          <a:bodyPr rot="0" vert="horz"/>
          <a:lstStyle/>
          <a:p>
            <a:pPr>
              <a:defRPr sz="1200" b="0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lt-LT"/>
          </a:p>
        </c:txPr>
        <c:crossAx val="148133936"/>
        <c:crosses val="autoZero"/>
        <c:crossBetween val="between"/>
      </c:valAx>
      <c:spPr>
        <a:pattFill prst="pct20">
          <a:fgClr>
            <a:srgbClr val="70AD47">
              <a:lumMod val="40000"/>
              <a:lumOff val="60000"/>
            </a:srgbClr>
          </a:fgClr>
          <a:bgClr>
            <a:sysClr val="window" lastClr="FFFFFF"/>
          </a:bgClr>
        </a:pattFill>
        <a:ln w="25400">
          <a:noFill/>
        </a:ln>
      </c:spPr>
    </c:plotArea>
    <c:legend>
      <c:legendPos val="b"/>
      <c:overlay val="0"/>
      <c:spPr>
        <a:noFill/>
        <a:ln w="25400">
          <a:noFill/>
        </a:ln>
      </c:spPr>
      <c:txPr>
        <a:bodyPr/>
        <a:lstStyle/>
        <a:p>
          <a:pPr>
            <a:defRPr sz="1400" b="1" i="0" u="none" strike="noStrike" baseline="0">
              <a:solidFill>
                <a:srgbClr val="333333"/>
              </a:solidFill>
              <a:latin typeface="Arial"/>
              <a:ea typeface="Arial"/>
              <a:cs typeface="Arial"/>
            </a:defRPr>
          </a:pPr>
          <a:endParaRPr lang="lt-LT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lt-LT"/>
    </a:p>
  </c:txPr>
  <c:externalData r:id="rId2">
    <c:autoUpdate val="0"/>
  </c:externalData>
</c:chartSpace>
</file>

<file path=ppt/charts/chart2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15"/>
      <c:rotY val="20"/>
      <c:depthPercent val="100"/>
      <c:rAngAx val="1"/>
    </c:view3D>
    <c:floor>
      <c:thickness val="0"/>
      <c:spPr>
        <a:solidFill>
          <a:srgbClr val="FFC000"/>
        </a:solidFill>
        <a:ln w="9525">
          <a:noFill/>
        </a:ln>
      </c:spPr>
    </c:floor>
    <c:sideWall>
      <c:thickness val="0"/>
      <c:spPr>
        <a:noFill/>
        <a:ln w="25400">
          <a:noFill/>
        </a:ln>
      </c:spPr>
    </c:sideWall>
    <c:backWall>
      <c:thickness val="0"/>
      <c:spPr>
        <a:noFill/>
        <a:ln w="25400">
          <a:noFill/>
        </a:ln>
      </c:spPr>
    </c:backWall>
    <c:plotArea>
      <c:layout>
        <c:manualLayout>
          <c:layoutTarget val="inner"/>
          <c:xMode val="edge"/>
          <c:yMode val="edge"/>
          <c:x val="5.8606939280311542E-2"/>
          <c:y val="8.7559274871315443E-2"/>
          <c:w val="0.90800965227368613"/>
          <c:h val="0.65619486457839227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IV_DG_2017!$Q$85</c:f>
              <c:strCache>
                <c:ptCount val="1"/>
                <c:pt idx="0">
                  <c:v> I ketv.</c:v>
                </c:pt>
              </c:strCache>
            </c:strRef>
          </c:tx>
          <c:spPr>
            <a:solidFill>
              <a:schemeClr val="tx2">
                <a:lumMod val="40000"/>
                <a:lumOff val="60000"/>
              </a:schemeClr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9.6096114274169774E-3"/>
                  <c:y val="-6.8051660210950391E-1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7.2072085705627339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1.4414417141125468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5400">
                <a:noFill/>
              </a:ln>
            </c:spPr>
            <c:txPr>
              <a:bodyPr rot="-5400000" vert="horz"/>
              <a:lstStyle/>
              <a:p>
                <a:pPr algn="ctr">
                  <a:defRPr sz="1200" b="0" i="0" u="none" strike="noStrike" baseline="0">
                    <a:solidFill>
                      <a:srgbClr val="333333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IV_DG_2017!$P$86:$P$88</c:f>
              <c:strCache>
                <c:ptCount val="3"/>
                <c:pt idx="0">
                  <c:v>Pajamos Eur</c:v>
                </c:pt>
                <c:pt idx="1">
                  <c:v>Renginių lankytojų skaičius (su bilietais)</c:v>
                </c:pt>
                <c:pt idx="2">
                  <c:v>Renginių lankytojų skaičius (be bilietų)</c:v>
                </c:pt>
              </c:strCache>
            </c:strRef>
          </c:cat>
          <c:val>
            <c:numRef>
              <c:f>IV_DG_2017!$Q$86:$Q$88</c:f>
              <c:numCache>
                <c:formatCode>General</c:formatCode>
                <c:ptCount val="3"/>
                <c:pt idx="0">
                  <c:v>2253.84</c:v>
                </c:pt>
                <c:pt idx="1">
                  <c:v>1297</c:v>
                </c:pt>
                <c:pt idx="2">
                  <c:v>1648</c:v>
                </c:pt>
              </c:numCache>
            </c:numRef>
          </c:val>
        </c:ser>
        <c:ser>
          <c:idx val="1"/>
          <c:order val="1"/>
          <c:tx>
            <c:strRef>
              <c:f>IV_DG_2017!$R$85</c:f>
              <c:strCache>
                <c:ptCount val="1"/>
                <c:pt idx="0">
                  <c:v>II ketv.</c:v>
                </c:pt>
              </c:strCache>
            </c:strRef>
          </c:tx>
          <c:spPr>
            <a:solidFill>
              <a:srgbClr val="FFC000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7.2072085705626896E-3"/>
                  <c:y val="-2.7220664084380156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1.4414417141125379E-2"/>
                  <c:y val="-5.4441328168760313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4.8048057137084887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5400">
                <a:noFill/>
              </a:ln>
            </c:spPr>
            <c:txPr>
              <a:bodyPr rot="-5400000" vert="horz"/>
              <a:lstStyle/>
              <a:p>
                <a:pPr algn="ctr">
                  <a:defRPr sz="1200" b="0" i="0" u="none" strike="noStrike" baseline="0">
                    <a:solidFill>
                      <a:srgbClr val="333333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IV_DG_2017!$P$86:$P$88</c:f>
              <c:strCache>
                <c:ptCount val="3"/>
                <c:pt idx="0">
                  <c:v>Pajamos Eur</c:v>
                </c:pt>
                <c:pt idx="1">
                  <c:v>Renginių lankytojų skaičius (su bilietais)</c:v>
                </c:pt>
                <c:pt idx="2">
                  <c:v>Renginių lankytojų skaičius (be bilietų)</c:v>
                </c:pt>
              </c:strCache>
            </c:strRef>
          </c:cat>
          <c:val>
            <c:numRef>
              <c:f>IV_DG_2017!$R$86:$R$88</c:f>
              <c:numCache>
                <c:formatCode>General</c:formatCode>
                <c:ptCount val="3"/>
                <c:pt idx="0">
                  <c:v>2564.5500000000002</c:v>
                </c:pt>
                <c:pt idx="1">
                  <c:v>2119</c:v>
                </c:pt>
                <c:pt idx="2">
                  <c:v>2936</c:v>
                </c:pt>
              </c:numCache>
            </c:numRef>
          </c:val>
        </c:ser>
        <c:ser>
          <c:idx val="2"/>
          <c:order val="2"/>
          <c:tx>
            <c:strRef>
              <c:f>IV_DG_2017!$S$85</c:f>
              <c:strCache>
                <c:ptCount val="1"/>
                <c:pt idx="0">
                  <c:v>III ketv.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9.6096114274169774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7.2072085705627339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9.6096114274169774E-3"/>
                  <c:y val="-5.4441328168760313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5400">
                <a:noFill/>
              </a:ln>
            </c:spPr>
            <c:txPr>
              <a:bodyPr rot="-5400000" vert="horz"/>
              <a:lstStyle/>
              <a:p>
                <a:pPr algn="ctr">
                  <a:defRPr sz="1200" b="0" i="0" u="none" strike="noStrike" baseline="0">
                    <a:solidFill>
                      <a:srgbClr val="333333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IV_DG_2017!$P$86:$P$88</c:f>
              <c:strCache>
                <c:ptCount val="3"/>
                <c:pt idx="0">
                  <c:v>Pajamos Eur</c:v>
                </c:pt>
                <c:pt idx="1">
                  <c:v>Renginių lankytojų skaičius (su bilietais)</c:v>
                </c:pt>
                <c:pt idx="2">
                  <c:v>Renginių lankytojų skaičius (be bilietų)</c:v>
                </c:pt>
              </c:strCache>
            </c:strRef>
          </c:cat>
          <c:val>
            <c:numRef>
              <c:f>IV_DG_2017!$S$86:$S$88</c:f>
              <c:numCache>
                <c:formatCode>General</c:formatCode>
                <c:ptCount val="3"/>
                <c:pt idx="0">
                  <c:v>850</c:v>
                </c:pt>
                <c:pt idx="1">
                  <c:v>738</c:v>
                </c:pt>
                <c:pt idx="2">
                  <c:v>2268</c:v>
                </c:pt>
              </c:numCache>
            </c:numRef>
          </c:val>
        </c:ser>
        <c:ser>
          <c:idx val="3"/>
          <c:order val="3"/>
          <c:tx>
            <c:strRef>
              <c:f>IV_DG_2017!$T$85</c:f>
              <c:strCache>
                <c:ptCount val="1"/>
                <c:pt idx="0">
                  <c:v>IV ketv.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9.6096114274169774E-3"/>
                  <c:y val="-6.8051660210950391E-1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1.2012014284271223E-2"/>
                  <c:y val="5.939122590504979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1.6816819997979713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5400">
                <a:noFill/>
              </a:ln>
            </c:spPr>
            <c:txPr>
              <a:bodyPr rot="-5400000" vert="horz"/>
              <a:lstStyle/>
              <a:p>
                <a:pPr algn="ctr">
                  <a:defRPr sz="1200" b="0" i="0" u="none" strike="noStrike" baseline="0">
                    <a:solidFill>
                      <a:srgbClr val="333333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IV_DG_2017!$P$86:$P$88</c:f>
              <c:strCache>
                <c:ptCount val="3"/>
                <c:pt idx="0">
                  <c:v>Pajamos Eur</c:v>
                </c:pt>
                <c:pt idx="1">
                  <c:v>Renginių lankytojų skaičius (su bilietais)</c:v>
                </c:pt>
                <c:pt idx="2">
                  <c:v>Renginių lankytojų skaičius (be bilietų)</c:v>
                </c:pt>
              </c:strCache>
            </c:strRef>
          </c:cat>
          <c:val>
            <c:numRef>
              <c:f>IV_DG_2017!$T$86:$T$88</c:f>
              <c:numCache>
                <c:formatCode>General</c:formatCode>
                <c:ptCount val="3"/>
                <c:pt idx="0">
                  <c:v>2576.9599999999996</c:v>
                </c:pt>
                <c:pt idx="1">
                  <c:v>2078</c:v>
                </c:pt>
                <c:pt idx="2">
                  <c:v>1846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48140992"/>
        <c:axId val="148137072"/>
        <c:axId val="0"/>
      </c:bar3DChart>
      <c:catAx>
        <c:axId val="1481409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9525">
            <a:noFill/>
          </a:ln>
        </c:spPr>
        <c:txPr>
          <a:bodyPr rot="0" vert="horz"/>
          <a:lstStyle/>
          <a:p>
            <a:pPr>
              <a:defRPr sz="1200" b="0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lt-LT"/>
          </a:p>
        </c:txPr>
        <c:crossAx val="148137072"/>
        <c:crosses val="autoZero"/>
        <c:auto val="1"/>
        <c:lblAlgn val="ctr"/>
        <c:lblOffset val="100"/>
        <c:noMultiLvlLbl val="0"/>
      </c:catAx>
      <c:valAx>
        <c:axId val="1481370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ysClr val="window" lastClr="FFFFFF">
                  <a:lumMod val="65000"/>
                </a:sys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ln w="9525">
            <a:noFill/>
          </a:ln>
        </c:spPr>
        <c:txPr>
          <a:bodyPr rot="0" vert="horz"/>
          <a:lstStyle/>
          <a:p>
            <a:pPr>
              <a:defRPr sz="1400" b="1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lt-LT"/>
          </a:p>
        </c:txPr>
        <c:crossAx val="148140992"/>
        <c:crosses val="autoZero"/>
        <c:crossBetween val="between"/>
      </c:valAx>
      <c:spPr>
        <a:noFill/>
        <a:ln w="25400">
          <a:noFill/>
        </a:ln>
      </c:spPr>
    </c:plotArea>
    <c:legend>
      <c:legendPos val="b"/>
      <c:layout>
        <c:manualLayout>
          <c:xMode val="edge"/>
          <c:yMode val="edge"/>
          <c:x val="0.12353042312497006"/>
          <c:y val="0.86414184893554968"/>
          <c:w val="0.76689537330843593"/>
          <c:h val="0.10022327209098858"/>
        </c:manualLayout>
      </c:layout>
      <c:overlay val="0"/>
      <c:spPr>
        <a:noFill/>
        <a:ln w="25400">
          <a:noFill/>
        </a:ln>
      </c:spPr>
      <c:txPr>
        <a:bodyPr/>
        <a:lstStyle/>
        <a:p>
          <a:pPr>
            <a:defRPr sz="1400" b="1" i="0" u="none" strike="noStrike" baseline="0">
              <a:solidFill>
                <a:srgbClr val="333333"/>
              </a:solidFill>
              <a:latin typeface="Calibri"/>
              <a:ea typeface="Calibri"/>
              <a:cs typeface="Calibri"/>
            </a:defRPr>
          </a:pPr>
          <a:endParaRPr lang="lt-LT"/>
        </a:p>
      </c:txPr>
    </c:legend>
    <c:plotVisOnly val="1"/>
    <c:dispBlanksAs val="gap"/>
    <c:showDLblsOverMax val="0"/>
  </c:chart>
  <c:spPr>
    <a:pattFill prst="pct20">
      <a:fgClr>
        <a:srgbClr val="5B9BD5"/>
      </a:fgClr>
      <a:bgClr>
        <a:sysClr val="window" lastClr="FFFFFF"/>
      </a:bgClr>
    </a:patt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lt-LT"/>
    </a:p>
  </c:txPr>
  <c:externalData r:id="rId2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rgbClr val="FFC000"/>
            </a:solidFill>
            <a:ln w="25400">
              <a:noFill/>
            </a:ln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1400" b="1" i="0" u="none" strike="noStrike" baseline="0">
                    <a:solidFill>
                      <a:srgbClr val="000000"/>
                    </a:solidFill>
                    <a:latin typeface="Arial" panose="020B0604020202020204" pitchFamily="34" charset="0"/>
                    <a:ea typeface="Calibri"/>
                    <a:cs typeface="Arial" panose="020B0604020202020204" pitchFamily="34" charset="0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'Sheet1 (2)'!$M$7:$M$14</c:f>
              <c:strCache>
                <c:ptCount val="8"/>
                <c:pt idx="0">
                  <c:v>Muzikinis teatras</c:v>
                </c:pt>
                <c:pt idx="1">
                  <c:v>Teatras „Menas“</c:v>
                </c:pt>
                <c:pt idx="2">
                  <c:v>Lėlių vežimo teatras</c:v>
                </c:pt>
                <c:pt idx="3">
                  <c:v>Kraštotyros muziejus</c:v>
                </c:pt>
                <c:pt idx="4">
                  <c:v>Savivaldybės viešoji biblioteka</c:v>
                </c:pt>
                <c:pt idx="5">
                  <c:v>Kultūros centras Panevėžio bendruomenių rūmai</c:v>
                </c:pt>
                <c:pt idx="6">
                  <c:v>Dailės galerija</c:v>
                </c:pt>
                <c:pt idx="7">
                  <c:v>Kino centras „Garsas“</c:v>
                </c:pt>
              </c:strCache>
            </c:strRef>
          </c:cat>
          <c:val>
            <c:numRef>
              <c:f>'Sheet1 (2)'!$N$7:$N$14</c:f>
              <c:numCache>
                <c:formatCode>0</c:formatCode>
                <c:ptCount val="8"/>
                <c:pt idx="0" formatCode="0.0">
                  <c:v>1.9</c:v>
                </c:pt>
                <c:pt idx="1">
                  <c:v>2.5</c:v>
                </c:pt>
                <c:pt idx="2" formatCode="0.00">
                  <c:v>4.84</c:v>
                </c:pt>
                <c:pt idx="3" formatCode="0.0">
                  <c:v>10.76</c:v>
                </c:pt>
                <c:pt idx="4">
                  <c:v>11.25</c:v>
                </c:pt>
                <c:pt idx="5" formatCode="0.0">
                  <c:v>16.3</c:v>
                </c:pt>
                <c:pt idx="6">
                  <c:v>31</c:v>
                </c:pt>
                <c:pt idx="7" formatCode="0.0">
                  <c:v>34.436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148751904"/>
        <c:axId val="148751512"/>
      </c:barChart>
      <c:catAx>
        <c:axId val="14875190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vert="horz"/>
          <a:lstStyle/>
          <a:p>
            <a:pPr>
              <a:defRPr sz="1400" b="1" i="0" u="none" strike="noStrike" baseline="0">
                <a:solidFill>
                  <a:srgbClr val="333333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defRPr>
            </a:pPr>
            <a:endParaRPr lang="lt-LT"/>
          </a:p>
        </c:txPr>
        <c:crossAx val="148751512"/>
        <c:crosses val="autoZero"/>
        <c:auto val="1"/>
        <c:lblAlgn val="ctr"/>
        <c:lblOffset val="100"/>
        <c:noMultiLvlLbl val="0"/>
      </c:catAx>
      <c:valAx>
        <c:axId val="14875151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bg1">
                  <a:lumMod val="65000"/>
                </a:schemeClr>
              </a:soli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spPr>
          <a:ln w="6350">
            <a:noFill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rgbClr val="333333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defRPr>
            </a:pPr>
            <a:endParaRPr lang="lt-LT"/>
          </a:p>
        </c:txPr>
        <c:crossAx val="148751904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spPr>
    <a:pattFill prst="pct10">
      <a:fgClr>
        <a:schemeClr val="accent1"/>
      </a:fgClr>
      <a:bgClr>
        <a:schemeClr val="bg1"/>
      </a:bgClr>
    </a:patt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lt-LT"/>
    </a:p>
  </c:txPr>
  <c:externalData r:id="rId2">
    <c:autoUpdate val="0"/>
  </c:externalData>
</c:chartSpace>
</file>

<file path=ppt/charts/chart3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overlay val="0"/>
      <c:spPr>
        <a:noFill/>
        <a:ln w="25400">
          <a:noFill/>
        </a:ln>
      </c:spPr>
      <c:txPr>
        <a:bodyPr/>
        <a:lstStyle/>
        <a:p>
          <a:pPr>
            <a:defRPr sz="1400" b="0" i="0" u="none" strike="noStrike" baseline="0">
              <a:solidFill>
                <a:srgbClr val="333333"/>
              </a:solidFill>
              <a:latin typeface="Calibri"/>
              <a:ea typeface="Calibri"/>
              <a:cs typeface="Calibri"/>
            </a:defRPr>
          </a:pPr>
          <a:endParaRPr lang="lt-LT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IV_DG_2017!$P$83</c:f>
              <c:strCache>
                <c:ptCount val="1"/>
                <c:pt idx="0">
                  <c:v>Renginių skaičius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1200" b="0" i="0" u="none" strike="noStrike" baseline="0">
                    <a:solidFill>
                      <a:srgbClr val="333333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IV_DG_2017!$Q$82:$T$82</c:f>
              <c:strCache>
                <c:ptCount val="4"/>
                <c:pt idx="0">
                  <c:v> I ketv.</c:v>
                </c:pt>
                <c:pt idx="1">
                  <c:v>II ketv.</c:v>
                </c:pt>
                <c:pt idx="2">
                  <c:v>III ketv.</c:v>
                </c:pt>
                <c:pt idx="3">
                  <c:v>IV ketv.</c:v>
                </c:pt>
              </c:strCache>
            </c:strRef>
          </c:cat>
          <c:val>
            <c:numRef>
              <c:f>IV_DG_2017!$Q$83:$T$83</c:f>
              <c:numCache>
                <c:formatCode>General</c:formatCode>
                <c:ptCount val="4"/>
                <c:pt idx="0">
                  <c:v>106</c:v>
                </c:pt>
                <c:pt idx="1">
                  <c:v>142</c:v>
                </c:pt>
                <c:pt idx="2">
                  <c:v>58</c:v>
                </c:pt>
                <c:pt idx="3">
                  <c:v>138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148135504"/>
        <c:axId val="148136680"/>
      </c:barChart>
      <c:catAx>
        <c:axId val="14813550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vert="horz"/>
          <a:lstStyle/>
          <a:p>
            <a:pPr>
              <a:defRPr sz="1400" b="0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lt-LT"/>
          </a:p>
        </c:txPr>
        <c:crossAx val="148136680"/>
        <c:crosses val="autoZero"/>
        <c:auto val="1"/>
        <c:lblAlgn val="ctr"/>
        <c:lblOffset val="100"/>
        <c:noMultiLvlLbl val="0"/>
      </c:catAx>
      <c:valAx>
        <c:axId val="14813668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ysClr val="window" lastClr="FFFFFF">
                  <a:lumMod val="75000"/>
                </a:sys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ln w="9525">
            <a:noFill/>
          </a:ln>
        </c:spPr>
        <c:txPr>
          <a:bodyPr rot="0" vert="horz"/>
          <a:lstStyle/>
          <a:p>
            <a:pPr>
              <a:defRPr sz="1400" b="1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lt-LT"/>
          </a:p>
        </c:txPr>
        <c:crossAx val="148135504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spPr>
    <a:pattFill prst="pct20">
      <a:fgClr>
        <a:srgbClr val="5B9BD5"/>
      </a:fgClr>
      <a:bgClr>
        <a:sysClr val="window" lastClr="FFFFFF"/>
      </a:bgClr>
    </a:patt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lt-LT"/>
    </a:p>
  </c:txPr>
  <c:externalData r:id="rId2">
    <c:autoUpdate val="0"/>
  </c:externalData>
</c:chartSpace>
</file>

<file path=ppt/charts/chart3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2.0431739510822021E-2"/>
          <c:y val="2.9186424957105147E-3"/>
          <c:w val="0.9601962798128495"/>
          <c:h val="0.88393501033475219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rgbClr val="FFC000"/>
            </a:solidFill>
            <a:ln w="25400">
              <a:noFill/>
            </a:ln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Pt>
            <c:idx val="0"/>
            <c:invertIfNegative val="0"/>
            <c:bubble3D val="0"/>
            <c:spPr>
              <a:solidFill>
                <a:srgbClr val="5B9BD5">
                  <a:lumMod val="40000"/>
                  <a:lumOff val="60000"/>
                </a:srgbClr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Pt>
            <c:idx val="1"/>
            <c:invertIfNegative val="0"/>
            <c:bubble3D val="0"/>
            <c:spPr>
              <a:solidFill>
                <a:srgbClr val="5B9BD5">
                  <a:lumMod val="40000"/>
                  <a:lumOff val="60000"/>
                </a:srgbClr>
              </a:solidFill>
              <a:ln w="25400">
                <a:noFill/>
              </a:ln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Pt>
            <c:idx val="2"/>
            <c:invertIfNegative val="0"/>
            <c:bubble3D val="0"/>
            <c:spPr>
              <a:solidFill>
                <a:srgbClr val="FFC000"/>
              </a:solidFill>
              <a:ln>
                <a:solidFill>
                  <a:srgbClr val="FFCC66"/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Lbls>
            <c:dLbl>
              <c:idx val="0"/>
              <c:layout>
                <c:manualLayout>
                  <c:x val="4.670353158569715E-3"/>
                  <c:y val="8.4875562720133283E-17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1.4010507880910683E-2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1.6345960257594792E-2"/>
                  <c:y val="9.2592592592592587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1400" b="1" i="0" u="none" strike="noStrike" baseline="0">
                    <a:solidFill>
                      <a:srgbClr val="333333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DG_2017!$N$58:$N$60</c:f>
              <c:strCache>
                <c:ptCount val="3"/>
                <c:pt idx="0">
                  <c:v>Renginių skaičius</c:v>
                </c:pt>
                <c:pt idx="1">
                  <c:v>Pajamos</c:v>
                </c:pt>
                <c:pt idx="2">
                  <c:v>Renginių lankytojų skaičius </c:v>
                </c:pt>
              </c:strCache>
            </c:strRef>
          </c:cat>
          <c:val>
            <c:numRef>
              <c:f>DG_2017!$O$58:$O$60</c:f>
              <c:numCache>
                <c:formatCode>0</c:formatCode>
                <c:ptCount val="3"/>
                <c:pt idx="0">
                  <c:v>-9.9391480730223094</c:v>
                </c:pt>
                <c:pt idx="1">
                  <c:v>-4.8820160234410537</c:v>
                </c:pt>
                <c:pt idx="2">
                  <c:v>0.96706566578752984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148134720"/>
        <c:axId val="148135896"/>
      </c:barChart>
      <c:catAx>
        <c:axId val="148134720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vert="horz"/>
          <a:lstStyle/>
          <a:p>
            <a:pPr>
              <a:defRPr sz="1200" b="1" i="0" u="none" strike="noStrike" baseline="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endParaRPr lang="lt-LT"/>
          </a:p>
        </c:txPr>
        <c:crossAx val="148135896"/>
        <c:crosses val="autoZero"/>
        <c:auto val="1"/>
        <c:lblAlgn val="ctr"/>
        <c:lblOffset val="100"/>
        <c:noMultiLvlLbl val="0"/>
      </c:catAx>
      <c:valAx>
        <c:axId val="148135896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bg1">
                  <a:lumMod val="75000"/>
                </a:schemeClr>
              </a:solidFill>
              <a:round/>
            </a:ln>
            <a:effectLst/>
          </c:spPr>
        </c:majorGridlines>
        <c:numFmt formatCode="0" sourceLinked="1"/>
        <c:majorTickMark val="out"/>
        <c:minorTickMark val="none"/>
        <c:tickLblPos val="nextTo"/>
        <c:spPr>
          <a:ln w="9525">
            <a:noFill/>
          </a:ln>
        </c:spPr>
        <c:txPr>
          <a:bodyPr rot="0" vert="horz"/>
          <a:lstStyle/>
          <a:p>
            <a:pPr>
              <a:defRPr sz="1400" b="1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lt-LT"/>
          </a:p>
        </c:txPr>
        <c:crossAx val="148134720"/>
        <c:crosses val="autoZero"/>
        <c:crossBetween val="between"/>
      </c:valAx>
      <c:spPr>
        <a:pattFill prst="pct20">
          <a:fgClr>
            <a:srgbClr val="70AD47">
              <a:lumMod val="40000"/>
              <a:lumOff val="60000"/>
            </a:srgbClr>
          </a:fgClr>
          <a:bgClr>
            <a:sysClr val="window" lastClr="FFFFFF"/>
          </a:bgClr>
        </a:pattFill>
        <a:ln w="25400">
          <a:noFill/>
        </a:ln>
      </c:spPr>
    </c:plotArea>
    <c:plotVisOnly val="1"/>
    <c:dispBlanksAs val="gap"/>
    <c:showDLblsOverMax val="0"/>
  </c:chart>
  <c:spPr>
    <a:pattFill prst="pct20">
      <a:fgClr>
        <a:srgbClr val="70AD47">
          <a:lumMod val="40000"/>
          <a:lumOff val="60000"/>
        </a:srgbClr>
      </a:fgClr>
      <a:bgClr>
        <a:sysClr val="window" lastClr="FFFFFF"/>
      </a:bgClr>
    </a:patt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lt-LT"/>
    </a:p>
  </c:txPr>
  <c:externalData r:id="rId2">
    <c:autoUpdate val="0"/>
  </c:externalData>
</c:chartSpace>
</file>

<file path=ppt/charts/chart3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30"/>
      <c:rotY val="0"/>
      <c:rAngAx val="0"/>
      <c:perspective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"/>
          <c:y val="5.1242859092996224E-2"/>
          <c:w val="1"/>
          <c:h val="0.78487766291655592"/>
        </c:manualLayout>
      </c:layout>
      <c:pie3D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 w="25400">
          <a:noFill/>
        </a:ln>
      </c:spPr>
    </c:plotArea>
    <c:legend>
      <c:legendPos val="b"/>
      <c:layout>
        <c:manualLayout>
          <c:xMode val="edge"/>
          <c:yMode val="edge"/>
          <c:x val="0"/>
          <c:y val="0.71122169778583044"/>
          <c:w val="0.72986914679143378"/>
          <c:h val="0.2878520341207349"/>
        </c:manualLayout>
      </c:layout>
      <c:overlay val="0"/>
      <c:spPr>
        <a:noFill/>
        <a:ln w="25400">
          <a:noFill/>
        </a:ln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lt-LT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lt-LT"/>
    </a:p>
  </c:txPr>
  <c:externalData r:id="rId2">
    <c:autoUpdate val="0"/>
  </c:externalData>
</c:chartSpace>
</file>

<file path=ppt/charts/chart3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30"/>
      <c:rotY val="0"/>
      <c:rAngAx val="0"/>
      <c:perspective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3.0555592166402485E-2"/>
          <c:y val="4.4400443468598068E-2"/>
          <c:w val="0.96944437593791666"/>
          <c:h val="0.76445627809818195"/>
        </c:manualLayout>
      </c:layout>
      <c:pie3DChart>
        <c:varyColors val="1"/>
        <c:ser>
          <c:idx val="0"/>
          <c:order val="0"/>
          <c:spPr>
            <a:scene3d>
              <a:camera prst="orthographicFront"/>
              <a:lightRig rig="threePt" dir="t"/>
            </a:scene3d>
            <a:sp3d>
              <a:bevelT/>
            </a:sp3d>
          </c:spPr>
          <c:dPt>
            <c:idx val="0"/>
            <c:bubble3D val="0"/>
            <c:spPr>
              <a:solidFill>
                <a:srgbClr val="0000CC"/>
              </a:solidFill>
              <a:ln w="25400">
                <a:solidFill>
                  <a:srgbClr val="0000CC"/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Pt>
            <c:idx val="1"/>
            <c:bubble3D val="0"/>
            <c:spPr>
              <a:solidFill>
                <a:schemeClr val="accent6">
                  <a:lumMod val="20000"/>
                  <a:lumOff val="80000"/>
                </a:schemeClr>
              </a:solidFill>
              <a:ln w="25400">
                <a:solidFill>
                  <a:schemeClr val="accent6">
                    <a:lumMod val="40000"/>
                    <a:lumOff val="60000"/>
                  </a:schemeClr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Pt>
            <c:idx val="2"/>
            <c:bubble3D val="0"/>
            <c:spPr>
              <a:solidFill>
                <a:srgbClr val="C00000"/>
              </a:solidFill>
              <a:ln w="25400">
                <a:solidFill>
                  <a:srgbClr val="C00000"/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Pt>
            <c:idx val="3"/>
            <c:bubble3D val="0"/>
            <c:spPr>
              <a:solidFill>
                <a:schemeClr val="accent3">
                  <a:lumMod val="75000"/>
                </a:schemeClr>
              </a:solidFill>
              <a:ln w="25400">
                <a:solidFill>
                  <a:schemeClr val="accent3">
                    <a:lumMod val="75000"/>
                  </a:schemeClr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Pt>
            <c:idx val="4"/>
            <c:bubble3D val="0"/>
            <c:spPr>
              <a:solidFill>
                <a:schemeClr val="accent4">
                  <a:lumMod val="75000"/>
                </a:schemeClr>
              </a:solidFill>
              <a:ln w="25400">
                <a:solidFill>
                  <a:schemeClr val="accent4">
                    <a:lumMod val="75000"/>
                  </a:schemeClr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Pt>
            <c:idx val="5"/>
            <c:bubble3D val="0"/>
            <c:spPr>
              <a:solidFill>
                <a:schemeClr val="tx2">
                  <a:lumMod val="40000"/>
                  <a:lumOff val="60000"/>
                </a:schemeClr>
              </a:solidFill>
              <a:ln w="25400">
                <a:solidFill>
                  <a:schemeClr val="tx2">
                    <a:lumMod val="40000"/>
                    <a:lumOff val="60000"/>
                  </a:schemeClr>
                </a:solidFill>
              </a:ln>
              <a:effectLst>
                <a:outerShdw blurRad="50800" dist="50800" dir="5400000" algn="ctr" rotWithShape="0">
                  <a:schemeClr val="accent1">
                    <a:lumMod val="20000"/>
                    <a:lumOff val="80000"/>
                  </a:schemeClr>
                </a:outerShdw>
              </a:effectLst>
              <a:scene3d>
                <a:camera prst="orthographicFront"/>
                <a:lightRig rig="threePt" dir="t"/>
              </a:scene3d>
              <a:sp3d>
                <a:bevelT/>
                <a:contourClr>
                  <a:srgbClr val="000000"/>
                </a:contourClr>
              </a:sp3d>
            </c:spPr>
          </c:dPt>
          <c:dPt>
            <c:idx val="6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  <a:ln w="25400">
                <a:solidFill>
                  <a:schemeClr val="accent2">
                    <a:lumMod val="60000"/>
                    <a:lumOff val="40000"/>
                  </a:schemeClr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Pt>
            <c:idx val="7"/>
            <c:bubble3D val="0"/>
            <c:spPr>
              <a:solidFill>
                <a:srgbClr val="FFC000"/>
              </a:solidFill>
              <a:ln w="25400">
                <a:solidFill>
                  <a:srgbClr val="FFC000"/>
                </a:solidFill>
              </a:ln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Pt>
            <c:idx val="8"/>
            <c:bubble3D val="0"/>
            <c:spPr>
              <a:solidFill>
                <a:srgbClr val="C00000"/>
              </a:solidFill>
              <a:ln w="25400">
                <a:solidFill>
                  <a:srgbClr val="C00000"/>
                </a:solidFill>
              </a:ln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Pt>
            <c:idx val="9"/>
            <c:bubble3D val="0"/>
            <c:spPr>
              <a:solidFill>
                <a:schemeClr val="accent5">
                  <a:lumMod val="75000"/>
                </a:schemeClr>
              </a:solidFill>
              <a:ln w="25400"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50800" dir="5400000" algn="ctr" rotWithShape="0">
                  <a:schemeClr val="accent5">
                    <a:lumMod val="75000"/>
                  </a:schemeClr>
                </a:outerShdw>
              </a:effectLst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Lbls>
            <c:dLbl>
              <c:idx val="5"/>
              <c:layout>
                <c:manualLayout>
                  <c:x val="-2.562012124974548E-2"/>
                  <c:y val="0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1200" b="1" i="0" u="none" strike="noStrike" baseline="0">
                    <a:solidFill>
                      <a:srgbClr val="333333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DG_2017!$V$6:$V$13</c:f>
              <c:strCache>
                <c:ptCount val="8"/>
                <c:pt idx="0">
                  <c:v>Parodos</c:v>
                </c:pt>
                <c:pt idx="1">
                  <c:v>Ekspozicijos</c:v>
                </c:pt>
                <c:pt idx="2">
                  <c:v>Edukacinės kūrybinės programos</c:v>
                </c:pt>
                <c:pt idx="3">
                  <c:v>Edukacinės pažintinės programos</c:v>
                </c:pt>
                <c:pt idx="4">
                  <c:v>Galerijos organizuojami renginiai</c:v>
                </c:pt>
                <c:pt idx="5">
                  <c:v>Paslaugos Lietuvos nacionalinei filharmonijai, kitoms organizacijoms ir atlikėjams pagal bendradarbiavimo sutartį</c:v>
                </c:pt>
                <c:pt idx="6">
                  <c:v>Parodos ir ekspozicijos, renginiai ne galerijos patalpose</c:v>
                </c:pt>
                <c:pt idx="7">
                  <c:v>Patalpų nuoma</c:v>
                </c:pt>
              </c:strCache>
            </c:strRef>
          </c:cat>
          <c:val>
            <c:numRef>
              <c:f>DG_2017!$W$6:$W$13</c:f>
              <c:numCache>
                <c:formatCode>0.0</c:formatCode>
                <c:ptCount val="8"/>
                <c:pt idx="0">
                  <c:v>8.3521444695259586</c:v>
                </c:pt>
                <c:pt idx="1">
                  <c:v>1.1286681715575622</c:v>
                </c:pt>
                <c:pt idx="2">
                  <c:v>30.69977426636569</c:v>
                </c:pt>
                <c:pt idx="3">
                  <c:v>22.121896162528216</c:v>
                </c:pt>
                <c:pt idx="4">
                  <c:v>15.349887133182845</c:v>
                </c:pt>
                <c:pt idx="5">
                  <c:v>0.45146726862302483</c:v>
                </c:pt>
                <c:pt idx="6">
                  <c:v>16.478555304740407</c:v>
                </c:pt>
                <c:pt idx="7">
                  <c:v>5.4176072234762982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 w="25400">
          <a:noFill/>
        </a:ln>
      </c:spPr>
    </c:plotArea>
    <c:legend>
      <c:legendPos val="b"/>
      <c:layout>
        <c:manualLayout>
          <c:xMode val="edge"/>
          <c:yMode val="edge"/>
          <c:x val="4.1704984774520071E-4"/>
          <c:y val="0.50625359616545107"/>
          <c:w val="0.70177006543743536"/>
          <c:h val="0.4785940089882264"/>
        </c:manualLayout>
      </c:layout>
      <c:overlay val="0"/>
      <c:spPr>
        <a:noFill/>
        <a:ln w="25400">
          <a:noFill/>
        </a:ln>
      </c:spPr>
      <c:txPr>
        <a:bodyPr/>
        <a:lstStyle/>
        <a:p>
          <a:pPr>
            <a:defRPr sz="1200" b="0" i="0" u="none" strike="noStrike" baseline="0">
              <a:solidFill>
                <a:srgbClr val="333333"/>
              </a:solidFill>
              <a:latin typeface="Calibri"/>
              <a:ea typeface="Calibri"/>
              <a:cs typeface="Calibri"/>
            </a:defRPr>
          </a:pPr>
          <a:endParaRPr lang="lt-LT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lt-LT"/>
    </a:p>
  </c:txPr>
  <c:externalData r:id="rId2">
    <c:autoUpdate val="0"/>
  </c:externalData>
</c:chartSpace>
</file>

<file path=ppt/charts/chart3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"/>
          <c:y val="4.2673311059724613E-2"/>
          <c:w val="1"/>
          <c:h val="0.74981856155508964"/>
        </c:manualLayout>
      </c:layout>
      <c:pie3D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"/>
          <c:y val="0.63865872979759331"/>
          <c:w val="0.82942143101677512"/>
          <c:h val="0.33996422383262997"/>
        </c:manualLayout>
      </c:layout>
      <c:overlay val="0"/>
      <c:spPr>
        <a:noFill/>
        <a:ln>
          <a:noFill/>
        </a:ln>
        <a:effectLst>
          <a:glow rad="127000">
            <a:srgbClr val="CCFFFF"/>
          </a:glow>
        </a:effectLst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lt-LT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t-LT"/>
    </a:p>
  </c:txPr>
  <c:externalData r:id="rId4">
    <c:autoUpdate val="0"/>
  </c:externalData>
</c:chartSpace>
</file>

<file path=ppt/charts/chart3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30"/>
      <c:rotY val="0"/>
      <c:rAngAx val="0"/>
      <c:perspective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6.0403361878152324E-2"/>
          <c:y val="2.5114898882105392E-2"/>
          <c:w val="0.93959663812184768"/>
          <c:h val="0.80623814242322844"/>
        </c:manualLayout>
      </c:layout>
      <c:pie3DChart>
        <c:varyColors val="1"/>
        <c:ser>
          <c:idx val="0"/>
          <c:order val="0"/>
          <c:spPr>
            <a:scene3d>
              <a:camera prst="orthographicFront"/>
              <a:lightRig rig="threePt" dir="t"/>
            </a:scene3d>
            <a:sp3d>
              <a:bevelT/>
            </a:sp3d>
          </c:spPr>
          <c:dPt>
            <c:idx val="0"/>
            <c:bubble3D val="0"/>
            <c:spPr>
              <a:solidFill>
                <a:schemeClr val="accent1">
                  <a:lumMod val="75000"/>
                </a:schemeClr>
              </a:solidFill>
              <a:ln w="25400">
                <a:solidFill>
                  <a:schemeClr val="accent1">
                    <a:lumMod val="75000"/>
                  </a:schemeClr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/>
                <a:contourClr>
                  <a:srgbClr val="000000"/>
                </a:contourClr>
              </a:sp3d>
            </c:spPr>
          </c:dPt>
          <c:dPt>
            <c:idx val="1"/>
            <c:bubble3D val="0"/>
            <c:spPr>
              <a:solidFill>
                <a:srgbClr val="C00000"/>
              </a:solidFill>
              <a:ln w="25400">
                <a:solidFill>
                  <a:srgbClr val="C00000"/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Pt>
            <c:idx val="2"/>
            <c:bubble3D val="0"/>
            <c:spPr>
              <a:solidFill>
                <a:schemeClr val="accent3">
                  <a:lumMod val="75000"/>
                </a:schemeClr>
              </a:solidFill>
              <a:ln w="25400">
                <a:solidFill>
                  <a:schemeClr val="accent3">
                    <a:lumMod val="75000"/>
                  </a:schemeClr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Pt>
            <c:idx val="3"/>
            <c:bubble3D val="0"/>
            <c:spPr>
              <a:solidFill>
                <a:schemeClr val="accent4">
                  <a:lumMod val="75000"/>
                </a:schemeClr>
              </a:solidFill>
              <a:ln w="25400">
                <a:solidFill>
                  <a:schemeClr val="accent4">
                    <a:lumMod val="75000"/>
                  </a:schemeClr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Pt>
            <c:idx val="4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  <a:ln w="25400">
                <a:solidFill>
                  <a:schemeClr val="accent2">
                    <a:lumMod val="60000"/>
                    <a:lumOff val="40000"/>
                  </a:schemeClr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Pt>
            <c:idx val="5"/>
            <c:bubble3D val="0"/>
            <c:spPr>
              <a:solidFill>
                <a:srgbClr val="FFC000"/>
              </a:solidFill>
              <a:ln w="25400">
                <a:solidFill>
                  <a:srgbClr val="FFC000"/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Pt>
            <c:idx val="6"/>
            <c:bubble3D val="0"/>
            <c:spPr>
              <a:solidFill>
                <a:schemeClr val="tx2">
                  <a:lumMod val="40000"/>
                  <a:lumOff val="60000"/>
                </a:schemeClr>
              </a:solidFill>
              <a:ln w="25400">
                <a:solidFill>
                  <a:schemeClr val="tx2">
                    <a:lumMod val="40000"/>
                    <a:lumOff val="60000"/>
                  </a:schemeClr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Lbls>
            <c:dLbl>
              <c:idx val="1"/>
              <c:layout>
                <c:manualLayout>
                  <c:x val="0.2724563644103874"/>
                  <c:y val="4.8319802520391336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-2.554278416347382E-2"/>
                  <c:y val="0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1400" b="0" i="0" u="none" strike="noStrike" baseline="0">
                    <a:solidFill>
                      <a:srgbClr val="333333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DG_2017!$AE$8:$AE$14</c:f>
              <c:strCache>
                <c:ptCount val="7"/>
                <c:pt idx="0">
                  <c:v>Parodos</c:v>
                </c:pt>
                <c:pt idx="1">
                  <c:v>Edukacinės kūrybinės programos</c:v>
                </c:pt>
                <c:pt idx="2">
                  <c:v>Edukacinės pažintinės programos</c:v>
                </c:pt>
                <c:pt idx="3">
                  <c:v>Galerijos organizuojami renginiai</c:v>
                </c:pt>
                <c:pt idx="4">
                  <c:v>Parodos ir ekspozicijos, renginiai ne galerijos patalpose</c:v>
                </c:pt>
                <c:pt idx="5">
                  <c:v>Patalpų nuoma</c:v>
                </c:pt>
                <c:pt idx="6">
                  <c:v>Kita veikla</c:v>
                </c:pt>
              </c:strCache>
            </c:strRef>
          </c:cat>
          <c:val>
            <c:numRef>
              <c:f>DG_2017!$AF$8:$AF$14</c:f>
              <c:numCache>
                <c:formatCode>0.0</c:formatCode>
                <c:ptCount val="7"/>
                <c:pt idx="0">
                  <c:v>42.205606796558058</c:v>
                </c:pt>
                <c:pt idx="1">
                  <c:v>32.284863589780905</c:v>
                </c:pt>
                <c:pt idx="2">
                  <c:v>0.38809753376145339</c:v>
                </c:pt>
                <c:pt idx="3">
                  <c:v>1.461429775570473</c:v>
                </c:pt>
                <c:pt idx="4">
                  <c:v>4.2389953125094753</c:v>
                </c:pt>
                <c:pt idx="5">
                  <c:v>19.196638105113788</c:v>
                </c:pt>
                <c:pt idx="6">
                  <c:v>0.22436888670584026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 w="25400">
          <a:noFill/>
        </a:ln>
      </c:spPr>
    </c:plotArea>
    <c:legend>
      <c:legendPos val="b"/>
      <c:layout>
        <c:manualLayout>
          <c:xMode val="edge"/>
          <c:yMode val="edge"/>
          <c:x val="0"/>
          <c:y val="0.69862901120943321"/>
          <c:w val="0.43420876573896006"/>
          <c:h val="0.29855359175745438"/>
        </c:manualLayout>
      </c:layout>
      <c:overlay val="0"/>
      <c:spPr>
        <a:noFill/>
        <a:ln w="25400">
          <a:noFill/>
        </a:ln>
      </c:spPr>
      <c:txPr>
        <a:bodyPr/>
        <a:lstStyle/>
        <a:p>
          <a:pPr>
            <a:defRPr sz="1400" b="0" i="0" u="none" strike="noStrike" baseline="0">
              <a:solidFill>
                <a:srgbClr val="333333"/>
              </a:solidFill>
              <a:latin typeface="Calibri"/>
              <a:ea typeface="Calibri"/>
              <a:cs typeface="Calibri"/>
            </a:defRPr>
          </a:pPr>
          <a:endParaRPr lang="lt-LT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lt-LT"/>
    </a:p>
  </c:txPr>
  <c:externalData r:id="rId2">
    <c:autoUpdate val="0"/>
  </c:externalData>
</c:chartSpace>
</file>

<file path=ppt/charts/chart3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30"/>
      <c:rotY val="0"/>
      <c:rAngAx val="0"/>
      <c:perspective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"/>
          <c:y val="5.1342592592592592E-2"/>
          <c:w val="1"/>
          <c:h val="0.77061814090286718"/>
        </c:manualLayout>
      </c:layout>
      <c:pie3D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 w="25400">
          <a:noFill/>
        </a:ln>
      </c:spPr>
    </c:plotArea>
    <c:legend>
      <c:legendPos val="b"/>
      <c:layout>
        <c:manualLayout>
          <c:xMode val="edge"/>
          <c:yMode val="edge"/>
          <c:x val="1.2662041780093473E-2"/>
          <c:y val="0.78570687539797168"/>
          <c:w val="0.77576277150138839"/>
          <c:h val="0.21429312460202829"/>
        </c:manualLayout>
      </c:layout>
      <c:overlay val="0"/>
      <c:spPr>
        <a:noFill/>
        <a:ln>
          <a:noFill/>
        </a:ln>
        <a:effectLst>
          <a:glow rad="127000">
            <a:srgbClr val="CCFFFF"/>
          </a:glow>
        </a:effectLst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lt-LT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lt-LT"/>
    </a:p>
  </c:txPr>
  <c:externalData r:id="rId2">
    <c:autoUpdate val="0"/>
  </c:externalData>
</c:chartSpace>
</file>

<file path=ppt/charts/chart3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20863968959877105"/>
          <c:y val="2.5933774125812294E-2"/>
          <c:w val="0.65538982521464417"/>
          <c:h val="0.8793344372544587"/>
        </c:manualLayout>
      </c:layout>
      <c:pie3DChart>
        <c:varyColors val="1"/>
        <c:ser>
          <c:idx val="0"/>
          <c:order val="0"/>
          <c:spPr>
            <a:scene3d>
              <a:camera prst="orthographicFront"/>
              <a:lightRig rig="threePt" dir="t"/>
            </a:scene3d>
            <a:sp3d>
              <a:bevelT/>
            </a:sp3d>
          </c:spPr>
          <c:dPt>
            <c:idx val="0"/>
            <c:bubble3D val="0"/>
            <c:spPr>
              <a:solidFill>
                <a:schemeClr val="accent1">
                  <a:lumMod val="75000"/>
                </a:schemeClr>
              </a:solidFill>
              <a:ln w="25400">
                <a:solidFill>
                  <a:schemeClr val="accent1">
                    <a:lumMod val="75000"/>
                  </a:schemeClr>
                </a:solidFill>
              </a:ln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Pt>
            <c:idx val="1"/>
            <c:bubble3D val="0"/>
            <c:spPr>
              <a:solidFill>
                <a:srgbClr val="C00000"/>
              </a:solidFill>
              <a:ln w="25400">
                <a:solidFill>
                  <a:srgbClr val="C00000"/>
                </a:solidFill>
              </a:ln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Pt>
            <c:idx val="2"/>
            <c:bubble3D val="0"/>
            <c:spPr>
              <a:solidFill>
                <a:schemeClr val="accent3">
                  <a:lumMod val="75000"/>
                </a:schemeClr>
              </a:solidFill>
              <a:ln w="25400">
                <a:solidFill>
                  <a:schemeClr val="accent3">
                    <a:lumMod val="75000"/>
                  </a:schemeClr>
                </a:solidFill>
              </a:ln>
              <a:scene3d>
                <a:camera prst="orthographicFront"/>
                <a:lightRig rig="threePt" dir="t"/>
              </a:scene3d>
              <a:sp3d>
                <a:bevelT/>
                <a:contourClr>
                  <a:srgbClr val="000000"/>
                </a:contourClr>
              </a:sp3d>
            </c:spPr>
          </c:dPt>
          <c:dPt>
            <c:idx val="3"/>
            <c:bubble3D val="0"/>
            <c:spPr>
              <a:solidFill>
                <a:schemeClr val="accent4">
                  <a:lumMod val="75000"/>
                </a:schemeClr>
              </a:solidFill>
              <a:ln w="25400">
                <a:solidFill>
                  <a:schemeClr val="accent4">
                    <a:lumMod val="75000"/>
                  </a:schemeClr>
                </a:solidFill>
              </a:ln>
              <a:scene3d>
                <a:camera prst="orthographicFront"/>
                <a:lightRig rig="threePt" dir="t"/>
              </a:scene3d>
              <a:sp3d>
                <a:bevelT/>
                <a:contourClr>
                  <a:srgbClr val="000000"/>
                </a:contourClr>
              </a:sp3d>
            </c:spPr>
          </c:dPt>
          <c:dPt>
            <c:idx val="4"/>
            <c:bubble3D val="0"/>
            <c:spPr>
              <a:solidFill>
                <a:schemeClr val="accent5">
                  <a:lumMod val="40000"/>
                  <a:lumOff val="60000"/>
                </a:schemeClr>
              </a:solidFill>
              <a:ln w="25400">
                <a:solidFill>
                  <a:schemeClr val="accent5">
                    <a:lumMod val="40000"/>
                    <a:lumOff val="60000"/>
                  </a:schemeClr>
                </a:solidFill>
              </a:ln>
              <a:scene3d>
                <a:camera prst="orthographicFront"/>
                <a:lightRig rig="threePt" dir="t"/>
              </a:scene3d>
              <a:sp3d>
                <a:bevelT/>
                <a:contourClr>
                  <a:srgbClr val="000000"/>
                </a:contourClr>
              </a:sp3d>
            </c:spPr>
          </c:dPt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/>
                </a:pPr>
                <a:endParaRPr lang="lt-LT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DG_2017!$AO$6:$AO$10</c:f>
              <c:strCache>
                <c:ptCount val="5"/>
                <c:pt idx="0">
                  <c:v>Parodos</c:v>
                </c:pt>
                <c:pt idx="1">
                  <c:v>Edukacinės kūrybinės programos</c:v>
                </c:pt>
                <c:pt idx="2">
                  <c:v>Edukacinės pažintinės programos</c:v>
                </c:pt>
                <c:pt idx="3">
                  <c:v>Galerijos organizuojami renginiai</c:v>
                </c:pt>
                <c:pt idx="4">
                  <c:v>Paslaugos Lietuvos nacionalinei filharmonijai, kitoms organizacijoms ir atlikėjams pagal bendradarbiavimo sutartį</c:v>
                </c:pt>
              </c:strCache>
            </c:strRef>
          </c:cat>
          <c:val>
            <c:numRef>
              <c:f>DG_2017!$AP$6:$AP$10</c:f>
              <c:numCache>
                <c:formatCode>0.0</c:formatCode>
                <c:ptCount val="5"/>
                <c:pt idx="0">
                  <c:v>37.96383121232418</c:v>
                </c:pt>
                <c:pt idx="1">
                  <c:v>16.604152712659076</c:v>
                </c:pt>
                <c:pt idx="2">
                  <c:v>4.2933690555927662</c:v>
                </c:pt>
                <c:pt idx="3">
                  <c:v>38.660415271265904</c:v>
                </c:pt>
                <c:pt idx="4">
                  <c:v>2.4782317481580711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>
        <c:manualLayout>
          <c:xMode val="edge"/>
          <c:yMode val="edge"/>
          <c:x val="1.2666848142061628E-2"/>
          <c:y val="0.75493761196804654"/>
          <c:w val="0.73382721539437712"/>
          <c:h val="0.24283854084216941"/>
        </c:manualLayout>
      </c:layout>
      <c:overlay val="0"/>
      <c:spPr>
        <a:ln w="15875"/>
      </c:spPr>
      <c:txPr>
        <a:bodyPr/>
        <a:lstStyle/>
        <a:p>
          <a:pPr>
            <a:defRPr sz="1200"/>
          </a:pPr>
          <a:endParaRPr lang="lt-LT"/>
        </a:p>
      </c:txPr>
    </c:legend>
    <c:plotVisOnly val="1"/>
    <c:dispBlanksAs val="gap"/>
    <c:showDLblsOverMax val="0"/>
  </c:chart>
  <c:spPr>
    <a:solidFill>
      <a:schemeClr val="bg1"/>
    </a:solidFill>
    <a:ln>
      <a:noFill/>
    </a:ln>
  </c:spPr>
  <c:externalData r:id="rId2">
    <c:autoUpdate val="0"/>
  </c:externalData>
</c:chartSpace>
</file>

<file path=ppt/charts/chart3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15"/>
      <c:rotY val="20"/>
      <c:rAngAx val="1"/>
    </c:view3D>
    <c:floor>
      <c:thickness val="0"/>
      <c:spPr>
        <a:pattFill prst="pct25">
          <a:fgClr>
            <a:srgbClr val="ED7D31">
              <a:lumMod val="60000"/>
              <a:lumOff val="40000"/>
            </a:srgbClr>
          </a:fgClr>
          <a:bgClr>
            <a:sysClr val="window" lastClr="FFFFFF"/>
          </a:bgClr>
        </a:pattFill>
      </c:spPr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4.3401536890344317E-2"/>
          <c:y val="3.4243784112760994E-2"/>
          <c:w val="0.94424277464865491"/>
          <c:h val="0.70651356107474406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Lapas3!$C$8</c:f>
              <c:strCache>
                <c:ptCount val="1"/>
                <c:pt idx="0">
                  <c:v>2015</c:v>
                </c:pt>
              </c:strCache>
            </c:strRef>
          </c:tx>
          <c:spPr>
            <a:ln>
              <a:solidFill>
                <a:schemeClr val="accent5">
                  <a:lumMod val="60000"/>
                  <a:lumOff val="4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/>
              <a:contourClr>
                <a:srgbClr val="000000"/>
              </a:contourClr>
            </a:sp3d>
          </c:spPr>
          <c:invertIfNegative val="0"/>
          <c:dLbls>
            <c:dLbl>
              <c:idx val="0"/>
              <c:layout>
                <c:manualLayout>
                  <c:x val="6.0186578393018357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6.0186578393018357E-3"/>
                  <c:y val="-1.212194678465361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3.6111947035811012E-3"/>
                  <c:y val="-1.542162729011165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7.2223894071622025E-3"/>
                  <c:y val="-1.542162729011165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/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Lapas3!$D$7:$H$7</c:f>
              <c:strCache>
                <c:ptCount val="5"/>
                <c:pt idx="0">
                  <c:v>Renginių skaičius</c:v>
                </c:pt>
                <c:pt idx="1">
                  <c:v>Uždirbtos pajamos Eur</c:v>
                </c:pt>
                <c:pt idx="2">
                  <c:v>Lankytojai su bilietais</c:v>
                </c:pt>
                <c:pt idx="3">
                  <c:v>Lankytojai be bilietų</c:v>
                </c:pt>
                <c:pt idx="4">
                  <c:v>Lankytojai iš viso</c:v>
                </c:pt>
              </c:strCache>
            </c:strRef>
          </c:cat>
          <c:val>
            <c:numRef>
              <c:f>Lapas3!$D$8:$H$8</c:f>
              <c:numCache>
                <c:formatCode>General</c:formatCode>
                <c:ptCount val="5"/>
                <c:pt idx="0">
                  <c:v>116</c:v>
                </c:pt>
                <c:pt idx="1">
                  <c:v>1712.91</c:v>
                </c:pt>
                <c:pt idx="2">
                  <c:v>1685</c:v>
                </c:pt>
                <c:pt idx="3">
                  <c:v>305</c:v>
                </c:pt>
                <c:pt idx="4">
                  <c:v>1990</c:v>
                </c:pt>
              </c:numCache>
            </c:numRef>
          </c:val>
        </c:ser>
        <c:ser>
          <c:idx val="1"/>
          <c:order val="1"/>
          <c:tx>
            <c:strRef>
              <c:f>Lapas3!$C$9</c:f>
              <c:strCache>
                <c:ptCount val="1"/>
                <c:pt idx="0">
                  <c:v>2016</c:v>
                </c:pt>
              </c:strCache>
            </c:strRef>
          </c:tx>
          <c:spPr>
            <a:solidFill>
              <a:schemeClr val="accent3">
                <a:lumMod val="60000"/>
                <a:lumOff val="40000"/>
              </a:schemeClr>
            </a:solidFill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1.0833584110743304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0"/>
                  <c:y val="-2.159027820615631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3.6111947035811012E-3"/>
                  <c:y val="-1.542162729011165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4.8149262714413804E-3"/>
                  <c:y val="-9.252976374066992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0"/>
                  <c:y val="-1.233730183208932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/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Lapas3!$D$7:$H$7</c:f>
              <c:strCache>
                <c:ptCount val="5"/>
                <c:pt idx="0">
                  <c:v>Renginių skaičius</c:v>
                </c:pt>
                <c:pt idx="1">
                  <c:v>Uždirbtos pajamos Eur</c:v>
                </c:pt>
                <c:pt idx="2">
                  <c:v>Lankytojai su bilietais</c:v>
                </c:pt>
                <c:pt idx="3">
                  <c:v>Lankytojai be bilietų</c:v>
                </c:pt>
                <c:pt idx="4">
                  <c:v>Lankytojai iš viso</c:v>
                </c:pt>
              </c:strCache>
            </c:strRef>
          </c:cat>
          <c:val>
            <c:numRef>
              <c:f>Lapas3!$D$9:$H$9</c:f>
              <c:numCache>
                <c:formatCode>General</c:formatCode>
                <c:ptCount val="5"/>
                <c:pt idx="0">
                  <c:v>126</c:v>
                </c:pt>
                <c:pt idx="1">
                  <c:v>1795</c:v>
                </c:pt>
                <c:pt idx="2">
                  <c:v>1629</c:v>
                </c:pt>
                <c:pt idx="3">
                  <c:v>367</c:v>
                </c:pt>
                <c:pt idx="4">
                  <c:v>1996</c:v>
                </c:pt>
              </c:numCache>
            </c:numRef>
          </c:val>
        </c:ser>
        <c:ser>
          <c:idx val="2"/>
          <c:order val="2"/>
          <c:tx>
            <c:strRef>
              <c:f>Lapas3!$C$10</c:f>
              <c:strCache>
                <c:ptCount val="1"/>
                <c:pt idx="0">
                  <c:v>2017</c:v>
                </c:pt>
              </c:strCache>
            </c:strRef>
          </c:tx>
          <c:spPr>
            <a:solidFill>
              <a:srgbClr val="FF0000"/>
            </a:solidFill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1.3241047246464039E-2"/>
                  <c:y val="-6.168650916044660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7.2223894071622025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1.0833584110743304E-2"/>
                  <c:y val="-1.850595274813398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1.0833584110743215E-2"/>
                  <c:y val="-1.850595274813398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4.8149262714414689E-3"/>
                  <c:y val="-9.252976374067006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/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Lapas3!$D$7:$H$7</c:f>
              <c:strCache>
                <c:ptCount val="5"/>
                <c:pt idx="0">
                  <c:v>Renginių skaičius</c:v>
                </c:pt>
                <c:pt idx="1">
                  <c:v>Uždirbtos pajamos Eur</c:v>
                </c:pt>
                <c:pt idx="2">
                  <c:v>Lankytojai su bilietais</c:v>
                </c:pt>
                <c:pt idx="3">
                  <c:v>Lankytojai be bilietų</c:v>
                </c:pt>
                <c:pt idx="4">
                  <c:v>Lankytojai iš viso</c:v>
                </c:pt>
              </c:strCache>
            </c:strRef>
          </c:cat>
          <c:val>
            <c:numRef>
              <c:f>Lapas3!$D$10:$H$10</c:f>
              <c:numCache>
                <c:formatCode>General</c:formatCode>
                <c:ptCount val="5"/>
                <c:pt idx="0">
                  <c:v>136</c:v>
                </c:pt>
                <c:pt idx="1">
                  <c:v>2662</c:v>
                </c:pt>
                <c:pt idx="2">
                  <c:v>1938</c:v>
                </c:pt>
                <c:pt idx="3">
                  <c:v>541</c:v>
                </c:pt>
                <c:pt idx="4">
                  <c:v>2479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475940400"/>
        <c:axId val="482666688"/>
        <c:axId val="0"/>
      </c:bar3DChart>
      <c:catAx>
        <c:axId val="47594040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400" b="1"/>
            </a:pPr>
            <a:endParaRPr lang="lt-LT"/>
          </a:p>
        </c:txPr>
        <c:crossAx val="482666688"/>
        <c:crosses val="autoZero"/>
        <c:auto val="1"/>
        <c:lblAlgn val="ctr"/>
        <c:lblOffset val="100"/>
        <c:noMultiLvlLbl val="0"/>
      </c:catAx>
      <c:valAx>
        <c:axId val="482666688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spPr>
          <a:ln>
            <a:solidFill>
              <a:sysClr val="window" lastClr="FFFFFF">
                <a:lumMod val="85000"/>
              </a:sysClr>
            </a:solidFill>
          </a:ln>
        </c:spPr>
        <c:txPr>
          <a:bodyPr/>
          <a:lstStyle/>
          <a:p>
            <a:pPr>
              <a:defRPr sz="1400" b="1"/>
            </a:pPr>
            <a:endParaRPr lang="lt-LT"/>
          </a:p>
        </c:txPr>
        <c:crossAx val="475940400"/>
        <c:crosses val="autoZero"/>
        <c:crossBetween val="between"/>
      </c:valAx>
      <c:spPr>
        <a:pattFill prst="pct25">
          <a:fgClr>
            <a:srgbClr val="ED7D31">
              <a:lumMod val="60000"/>
              <a:lumOff val="40000"/>
            </a:srgbClr>
          </a:fgClr>
          <a:bgClr>
            <a:sysClr val="window" lastClr="FFFFFF"/>
          </a:bgClr>
        </a:pattFill>
      </c:spPr>
    </c:plotArea>
    <c:legend>
      <c:legendPos val="r"/>
      <c:layout>
        <c:manualLayout>
          <c:xMode val="edge"/>
          <c:yMode val="edge"/>
          <c:x val="0.19318147675115693"/>
          <c:y val="0.90057859031269216"/>
          <c:w val="0.61662893552690512"/>
          <c:h val="9.6381284798841269E-2"/>
        </c:manualLayout>
      </c:layout>
      <c:overlay val="0"/>
      <c:txPr>
        <a:bodyPr/>
        <a:lstStyle/>
        <a:p>
          <a:pPr>
            <a:defRPr sz="1400"/>
          </a:pPr>
          <a:endParaRPr lang="lt-LT"/>
        </a:p>
      </c:txPr>
    </c:legend>
    <c:plotVisOnly val="1"/>
    <c:dispBlanksAs val="gap"/>
    <c:showDLblsOverMax val="0"/>
  </c:chart>
  <c:externalData r:id="rId2">
    <c:autoUpdate val="0"/>
  </c:externalData>
</c:chartSpace>
</file>

<file path=ppt/charts/chart3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15"/>
      <c:rotY val="20"/>
      <c:rAngAx val="1"/>
    </c:view3D>
    <c:floor>
      <c:thickness val="0"/>
      <c:spPr>
        <a:pattFill prst="pct25">
          <a:fgClr>
            <a:srgbClr val="ED7D31">
              <a:lumMod val="60000"/>
              <a:lumOff val="40000"/>
            </a:srgbClr>
          </a:fgClr>
          <a:bgClr>
            <a:sysClr val="window" lastClr="FFFFFF"/>
          </a:bgClr>
        </a:pattFill>
      </c:spPr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6.4616177010131795E-2"/>
          <c:y val="5.1400554097404488E-2"/>
          <c:w val="0.92846760427495267"/>
          <c:h val="0.6355687883391492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Lapas3!$C$45</c:f>
              <c:strCache>
                <c:ptCount val="1"/>
                <c:pt idx="0">
                  <c:v>2015</c:v>
                </c:pt>
              </c:strCache>
            </c:strRef>
          </c:tx>
          <c:spPr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7.2387268466424419E-3"/>
                  <c:y val="-3.188521723498986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6.0322723722020348E-3"/>
                  <c:y val="5.8455556313905601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3.619363423321221E-3"/>
                  <c:y val="-6.37704344699785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8.4451813210828491E-3"/>
                  <c:y val="-1.594260861749463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4.8258178977615392E-3"/>
                  <c:y val="-1.275408689399571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/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Lapas3!$D$44:$H$44</c:f>
              <c:strCache>
                <c:ptCount val="5"/>
                <c:pt idx="0">
                  <c:v>Renginių skaičius</c:v>
                </c:pt>
                <c:pt idx="1">
                  <c:v>Uždirbtos pajamos Eur</c:v>
                </c:pt>
                <c:pt idx="2">
                  <c:v>Lankytojai su bilietais</c:v>
                </c:pt>
                <c:pt idx="3">
                  <c:v>Lankytojai be bilietų</c:v>
                </c:pt>
                <c:pt idx="4">
                  <c:v>Lankytojai iš viso</c:v>
                </c:pt>
              </c:strCache>
            </c:strRef>
          </c:cat>
          <c:val>
            <c:numRef>
              <c:f>Lapas3!$D$45:$H$45</c:f>
              <c:numCache>
                <c:formatCode>General</c:formatCode>
                <c:ptCount val="5"/>
                <c:pt idx="0">
                  <c:v>230</c:v>
                </c:pt>
                <c:pt idx="1">
                  <c:v>215.18</c:v>
                </c:pt>
                <c:pt idx="2">
                  <c:v>594</c:v>
                </c:pt>
                <c:pt idx="3">
                  <c:v>1371</c:v>
                </c:pt>
                <c:pt idx="4">
                  <c:v>1965</c:v>
                </c:pt>
              </c:numCache>
            </c:numRef>
          </c:val>
        </c:ser>
        <c:ser>
          <c:idx val="1"/>
          <c:order val="1"/>
          <c:tx>
            <c:strRef>
              <c:f>Lapas3!$C$46</c:f>
              <c:strCache>
                <c:ptCount val="1"/>
                <c:pt idx="0">
                  <c:v>2016</c:v>
                </c:pt>
              </c:strCache>
            </c:strRef>
          </c:tx>
          <c:spPr>
            <a:solidFill>
              <a:schemeClr val="accent3">
                <a:lumMod val="60000"/>
                <a:lumOff val="40000"/>
              </a:schemeClr>
            </a:solidFill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1.0858090269963663E-2"/>
                  <c:y val="-3.18852172349892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3.619363423321221E-3"/>
                  <c:y val="-1.594260861749463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9.6516357955232553E-3"/>
                  <c:y val="-9.565565170496784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1.5683908167725292E-2"/>
                  <c:y val="-1.275408689399571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1.3270999218844478E-2"/>
                  <c:y val="-6.37704344699785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/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Lapas3!$D$44:$H$44</c:f>
              <c:strCache>
                <c:ptCount val="5"/>
                <c:pt idx="0">
                  <c:v>Renginių skaičius</c:v>
                </c:pt>
                <c:pt idx="1">
                  <c:v>Uždirbtos pajamos Eur</c:v>
                </c:pt>
                <c:pt idx="2">
                  <c:v>Lankytojai su bilietais</c:v>
                </c:pt>
                <c:pt idx="3">
                  <c:v>Lankytojai be bilietų</c:v>
                </c:pt>
                <c:pt idx="4">
                  <c:v>Lankytojai iš viso</c:v>
                </c:pt>
              </c:strCache>
            </c:strRef>
          </c:cat>
          <c:val>
            <c:numRef>
              <c:f>Lapas3!$D$46:$H$46</c:f>
              <c:numCache>
                <c:formatCode>General</c:formatCode>
                <c:ptCount val="5"/>
                <c:pt idx="0">
                  <c:v>239</c:v>
                </c:pt>
                <c:pt idx="1">
                  <c:v>503.5</c:v>
                </c:pt>
                <c:pt idx="2">
                  <c:v>715</c:v>
                </c:pt>
                <c:pt idx="3">
                  <c:v>1104</c:v>
                </c:pt>
                <c:pt idx="4">
                  <c:v>1819</c:v>
                </c:pt>
              </c:numCache>
            </c:numRef>
          </c:val>
        </c:ser>
        <c:ser>
          <c:idx val="2"/>
          <c:order val="2"/>
          <c:tx>
            <c:strRef>
              <c:f>Lapas3!$C$47</c:f>
              <c:strCache>
                <c:ptCount val="1"/>
                <c:pt idx="0">
                  <c:v>2017</c:v>
                </c:pt>
              </c:strCache>
            </c:strRef>
          </c:tx>
          <c:spPr>
            <a:solidFill>
              <a:srgbClr val="C00000"/>
            </a:solidFill>
            <a:ln>
              <a:solidFill>
                <a:srgbClr val="C00000"/>
              </a:solidFill>
            </a:ln>
            <a:scene3d>
              <a:camera prst="orthographicFront"/>
              <a:lightRig rig="threePt" dir="t"/>
            </a:scene3d>
            <a:sp3d>
              <a:bevelT/>
              <a:contourClr>
                <a:srgbClr val="000000"/>
              </a:contourClr>
            </a:sp3d>
          </c:spPr>
          <c:invertIfNegative val="0"/>
          <c:dLbls>
            <c:dLbl>
              <c:idx val="0"/>
              <c:layout>
                <c:manualLayout>
                  <c:x val="1.3270999218844478E-2"/>
                  <c:y val="-6.37704344699785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8.4451813210828924E-3"/>
                  <c:y val="-6.37704344699785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1.0858090269963663E-2"/>
                  <c:y val="-9.565565170496784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1.3270999218844478E-2"/>
                  <c:y val="-9.565565170496784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1.0858090269963663E-2"/>
                  <c:y val="-6.37704344699785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/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Lapas3!$D$44:$H$44</c:f>
              <c:strCache>
                <c:ptCount val="5"/>
                <c:pt idx="0">
                  <c:v>Renginių skaičius</c:v>
                </c:pt>
                <c:pt idx="1">
                  <c:v>Uždirbtos pajamos Eur</c:v>
                </c:pt>
                <c:pt idx="2">
                  <c:v>Lankytojai su bilietais</c:v>
                </c:pt>
                <c:pt idx="3">
                  <c:v>Lankytojai be bilietų</c:v>
                </c:pt>
                <c:pt idx="4">
                  <c:v>Lankytojai iš viso</c:v>
                </c:pt>
              </c:strCache>
            </c:strRef>
          </c:cat>
          <c:val>
            <c:numRef>
              <c:f>Lapas3!$D$47:$H$47</c:f>
              <c:numCache>
                <c:formatCode>General</c:formatCode>
                <c:ptCount val="5"/>
                <c:pt idx="0">
                  <c:v>98</c:v>
                </c:pt>
                <c:pt idx="1">
                  <c:v>32</c:v>
                </c:pt>
                <c:pt idx="2">
                  <c:v>109</c:v>
                </c:pt>
                <c:pt idx="3">
                  <c:v>532</c:v>
                </c:pt>
                <c:pt idx="4">
                  <c:v>641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482662376"/>
        <c:axId val="482664728"/>
        <c:axId val="0"/>
      </c:bar3DChart>
      <c:catAx>
        <c:axId val="48266237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400" b="1"/>
            </a:pPr>
            <a:endParaRPr lang="lt-LT"/>
          </a:p>
        </c:txPr>
        <c:crossAx val="482664728"/>
        <c:crosses val="autoZero"/>
        <c:auto val="1"/>
        <c:lblAlgn val="ctr"/>
        <c:lblOffset val="100"/>
        <c:noMultiLvlLbl val="0"/>
      </c:catAx>
      <c:valAx>
        <c:axId val="482664728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 b="1"/>
            </a:pPr>
            <a:endParaRPr lang="lt-LT"/>
          </a:p>
        </c:txPr>
        <c:crossAx val="482662376"/>
        <c:crosses val="autoZero"/>
        <c:crossBetween val="between"/>
      </c:valAx>
      <c:spPr>
        <a:pattFill prst="pct25">
          <a:fgClr>
            <a:srgbClr val="ED7D31">
              <a:lumMod val="60000"/>
              <a:lumOff val="40000"/>
            </a:srgbClr>
          </a:fgClr>
          <a:bgClr>
            <a:sysClr val="window" lastClr="FFFFFF"/>
          </a:bgClr>
        </a:pattFill>
      </c:spPr>
    </c:plotArea>
    <c:legend>
      <c:legendPos val="r"/>
      <c:layout>
        <c:manualLayout>
          <c:xMode val="edge"/>
          <c:yMode val="edge"/>
          <c:x val="0.19665862331724662"/>
          <c:y val="0.84201662292213475"/>
          <c:w val="0.60979298958597916"/>
          <c:h val="0.12615157480314962"/>
        </c:manualLayout>
      </c:layout>
      <c:overlay val="0"/>
      <c:txPr>
        <a:bodyPr/>
        <a:lstStyle/>
        <a:p>
          <a:pPr>
            <a:defRPr sz="1400"/>
          </a:pPr>
          <a:endParaRPr lang="lt-LT"/>
        </a:p>
      </c:txPr>
    </c:legend>
    <c:plotVisOnly val="1"/>
    <c:dispBlanksAs val="gap"/>
    <c:showDLblsOverMax val="0"/>
  </c:chart>
  <c:externalData r:id="rId2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chemeClr val="accent6">
                <a:lumMod val="75000"/>
              </a:schemeClr>
            </a:solidFill>
            <a:ln w="25400">
              <a:noFill/>
            </a:ln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1400" b="1" i="0" u="none" strike="noStrike" baseline="0">
                    <a:solidFill>
                      <a:srgbClr val="000000"/>
                    </a:solidFill>
                    <a:latin typeface="Arial" panose="020B0604020202020204" pitchFamily="34" charset="0"/>
                    <a:ea typeface="Calibri"/>
                    <a:cs typeface="Arial" panose="020B0604020202020204" pitchFamily="34" charset="0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'Sheet1 (2)'!$AA$7:$AA$14</c:f>
              <c:strCache>
                <c:ptCount val="8"/>
                <c:pt idx="0">
                  <c:v>Savivaldybės viešoji biblioteka</c:v>
                </c:pt>
                <c:pt idx="1">
                  <c:v>Teatras „Menas“</c:v>
                </c:pt>
                <c:pt idx="2">
                  <c:v>Muzikinis teatras</c:v>
                </c:pt>
                <c:pt idx="3">
                  <c:v>Lėlių vežimo teatras</c:v>
                </c:pt>
                <c:pt idx="4">
                  <c:v>Kultūros centras Panevėžio bendruomenių rūmai</c:v>
                </c:pt>
                <c:pt idx="5">
                  <c:v>Kraštotyros muziejus</c:v>
                </c:pt>
                <c:pt idx="6">
                  <c:v>Dailės galerija</c:v>
                </c:pt>
                <c:pt idx="7">
                  <c:v>Kino centras „Garsas“</c:v>
                </c:pt>
              </c:strCache>
            </c:strRef>
          </c:cat>
          <c:val>
            <c:numRef>
              <c:f>'Sheet1 (2)'!$AB$7:$AB$14</c:f>
              <c:numCache>
                <c:formatCode>0</c:formatCode>
                <c:ptCount val="8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3</c:v>
                </c:pt>
                <c:pt idx="4">
                  <c:v>6.9</c:v>
                </c:pt>
                <c:pt idx="5" formatCode="0.0">
                  <c:v>7.9</c:v>
                </c:pt>
                <c:pt idx="6">
                  <c:v>21</c:v>
                </c:pt>
                <c:pt idx="7" formatCode="0.00">
                  <c:v>28.936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148746808"/>
        <c:axId val="148750336"/>
      </c:barChart>
      <c:catAx>
        <c:axId val="14874680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vert="horz"/>
          <a:lstStyle/>
          <a:p>
            <a:pPr>
              <a:defRPr sz="1400" b="1" i="0" u="none" strike="noStrike" baseline="0">
                <a:solidFill>
                  <a:srgbClr val="333333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defRPr>
            </a:pPr>
            <a:endParaRPr lang="lt-LT"/>
          </a:p>
        </c:txPr>
        <c:crossAx val="148750336"/>
        <c:crosses val="autoZero"/>
        <c:auto val="1"/>
        <c:lblAlgn val="ctr"/>
        <c:lblOffset val="100"/>
        <c:noMultiLvlLbl val="0"/>
      </c:catAx>
      <c:valAx>
        <c:axId val="148750336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bg1">
                  <a:lumMod val="65000"/>
                </a:schemeClr>
              </a:solidFill>
              <a:round/>
            </a:ln>
            <a:effectLst/>
          </c:spPr>
        </c:majorGridlines>
        <c:numFmt formatCode="0" sourceLinked="1"/>
        <c:majorTickMark val="none"/>
        <c:minorTickMark val="none"/>
        <c:tickLblPos val="nextTo"/>
        <c:spPr>
          <a:ln w="6350">
            <a:noFill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rgbClr val="333333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defRPr>
            </a:pPr>
            <a:endParaRPr lang="lt-LT"/>
          </a:p>
        </c:txPr>
        <c:crossAx val="148746808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spPr>
    <a:pattFill prst="pct10">
      <a:fgClr>
        <a:schemeClr val="accent1"/>
      </a:fgClr>
      <a:bgClr>
        <a:schemeClr val="bg1"/>
      </a:bgClr>
    </a:patt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lt-LT"/>
    </a:p>
  </c:txPr>
  <c:externalData r:id="rId2">
    <c:autoUpdate val="0"/>
  </c:externalData>
</c:chartSpace>
</file>

<file path=ppt/charts/chart4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15"/>
      <c:rotY val="20"/>
      <c:depthPercent val="100"/>
      <c:rAngAx val="1"/>
    </c:view3D>
    <c:floor>
      <c:thickness val="0"/>
      <c:spPr>
        <a:pattFill prst="pct5">
          <a:fgClr>
            <a:srgbClr val="70AD47">
              <a:lumMod val="40000"/>
              <a:lumOff val="60000"/>
            </a:srgbClr>
          </a:fgClr>
          <a:bgClr>
            <a:sysClr val="window" lastClr="FFFFFF"/>
          </a:bgClr>
        </a:pattFill>
        <a:ln w="6350">
          <a:noFill/>
        </a:ln>
      </c:spPr>
    </c:floor>
    <c:sideWall>
      <c:thickness val="0"/>
      <c:spPr>
        <a:noFill/>
        <a:ln w="25400">
          <a:noFill/>
        </a:ln>
      </c:spPr>
    </c:sideWall>
    <c:backWall>
      <c:thickness val="0"/>
      <c:spPr>
        <a:noFill/>
        <a:ln w="25400">
          <a:noFill/>
        </a:ln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'Sheet1 (2)'!$A$95</c:f>
              <c:strCache>
                <c:ptCount val="1"/>
                <c:pt idx="0">
                  <c:v>2013</c:v>
                </c:pt>
              </c:strCache>
            </c:strRef>
          </c:tx>
          <c:spPr>
            <a:solidFill>
              <a:srgbClr val="5B9BD5"/>
            </a:solidFill>
            <a:ln w="25400">
              <a:noFill/>
            </a:ln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6.038647342995169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14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'Sheet1 (2)'!$B$93:$E$93</c:f>
              <c:strCache>
                <c:ptCount val="4"/>
                <c:pt idx="0">
                  <c:v>Finansuoti projektai </c:v>
                </c:pt>
                <c:pt idx="1">
                  <c:v>Gautas finansavimas (tūkst. Eur)</c:v>
                </c:pt>
                <c:pt idx="2">
                  <c:v>Iš miesto savivaldybės (tūkst. Eur)</c:v>
                </c:pt>
                <c:pt idx="3">
                  <c:v>Iš kitų fondų (tūkst. Eur)</c:v>
                </c:pt>
              </c:strCache>
            </c:strRef>
          </c:cat>
          <c:val>
            <c:numRef>
              <c:f>'Sheet1 (2)'!$B$95:$E$95</c:f>
              <c:numCache>
                <c:formatCode>0.00</c:formatCode>
                <c:ptCount val="4"/>
                <c:pt idx="0" formatCode="General">
                  <c:v>7</c:v>
                </c:pt>
                <c:pt idx="1">
                  <c:v>24.617701575532902</c:v>
                </c:pt>
                <c:pt idx="2">
                  <c:v>2.3169601482854496</c:v>
                </c:pt>
                <c:pt idx="3" formatCode="0.0">
                  <c:v>22.300741427247452</c:v>
                </c:pt>
              </c:numCache>
            </c:numRef>
          </c:val>
        </c:ser>
        <c:ser>
          <c:idx val="1"/>
          <c:order val="1"/>
          <c:tx>
            <c:strRef>
              <c:f>'Sheet1 (2)'!$A$96</c:f>
              <c:strCache>
                <c:ptCount val="1"/>
                <c:pt idx="0">
                  <c:v>2014</c:v>
                </c:pt>
              </c:strCache>
            </c:strRef>
          </c:tx>
          <c:spPr>
            <a:solidFill>
              <a:srgbClr val="ED7D31"/>
            </a:solidFill>
            <a:ln w="25400">
              <a:noFill/>
            </a:ln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9.6618357487922701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4.8309178743961793E-3"/>
                  <c:y val="-1.751185497426308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14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'Sheet1 (2)'!$B$93:$E$93</c:f>
              <c:strCache>
                <c:ptCount val="4"/>
                <c:pt idx="0">
                  <c:v>Finansuoti projektai </c:v>
                </c:pt>
                <c:pt idx="1">
                  <c:v>Gautas finansavimas (tūkst. Eur)</c:v>
                </c:pt>
                <c:pt idx="2">
                  <c:v>Iš miesto savivaldybės (tūkst. Eur)</c:v>
                </c:pt>
                <c:pt idx="3">
                  <c:v>Iš kitų fondų (tūkst. Eur)</c:v>
                </c:pt>
              </c:strCache>
            </c:strRef>
          </c:cat>
          <c:val>
            <c:numRef>
              <c:f>'Sheet1 (2)'!$B$96:$E$96</c:f>
              <c:numCache>
                <c:formatCode>0.00</c:formatCode>
                <c:ptCount val="4"/>
                <c:pt idx="0" formatCode="General">
                  <c:v>13</c:v>
                </c:pt>
                <c:pt idx="1">
                  <c:v>45.788924930491191</c:v>
                </c:pt>
                <c:pt idx="2">
                  <c:v>18.854263206672844</c:v>
                </c:pt>
                <c:pt idx="3">
                  <c:v>26.934661723818351</c:v>
                </c:pt>
              </c:numCache>
            </c:numRef>
          </c:val>
        </c:ser>
        <c:ser>
          <c:idx val="2"/>
          <c:order val="2"/>
          <c:tx>
            <c:strRef>
              <c:f>'Sheet1 (2)'!$A$97</c:f>
              <c:strCache>
                <c:ptCount val="1"/>
                <c:pt idx="0">
                  <c:v>2015</c:v>
                </c:pt>
              </c:strCache>
            </c:strRef>
          </c:tx>
          <c:spPr>
            <a:solidFill>
              <a:srgbClr val="A5A5A5"/>
            </a:solidFill>
            <a:ln w="25400">
              <a:noFill/>
            </a:ln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8.4541062801932153E-3"/>
                  <c:y val="-1.167456998284205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7.246376811594203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1.3285024154589372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14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'Sheet1 (2)'!$B$93:$E$93</c:f>
              <c:strCache>
                <c:ptCount val="4"/>
                <c:pt idx="0">
                  <c:v>Finansuoti projektai </c:v>
                </c:pt>
                <c:pt idx="1">
                  <c:v>Gautas finansavimas (tūkst. Eur)</c:v>
                </c:pt>
                <c:pt idx="2">
                  <c:v>Iš miesto savivaldybės (tūkst. Eur)</c:v>
                </c:pt>
                <c:pt idx="3">
                  <c:v>Iš kitų fondų (tūkst. Eur)</c:v>
                </c:pt>
              </c:strCache>
            </c:strRef>
          </c:cat>
          <c:val>
            <c:numRef>
              <c:f>'Sheet1 (2)'!$B$97:$E$97</c:f>
              <c:numCache>
                <c:formatCode>0.0</c:formatCode>
                <c:ptCount val="4"/>
                <c:pt idx="0" formatCode="General">
                  <c:v>7</c:v>
                </c:pt>
                <c:pt idx="1">
                  <c:v>20.9</c:v>
                </c:pt>
                <c:pt idx="2" formatCode="0">
                  <c:v>3</c:v>
                </c:pt>
                <c:pt idx="3">
                  <c:v>17.899999999999999</c:v>
                </c:pt>
              </c:numCache>
            </c:numRef>
          </c:val>
        </c:ser>
        <c:ser>
          <c:idx val="3"/>
          <c:order val="3"/>
          <c:tx>
            <c:strRef>
              <c:f>'Sheet1 (2)'!$A$98</c:f>
              <c:strCache>
                <c:ptCount val="1"/>
                <c:pt idx="0">
                  <c:v>2016</c:v>
                </c:pt>
              </c:strCache>
            </c:strRef>
          </c:tx>
          <c:spPr>
            <a:solidFill>
              <a:srgbClr val="FFC000"/>
            </a:solidFill>
            <a:ln w="25400">
              <a:noFill/>
            </a:ln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1.0869565217391304E-2"/>
                  <c:y val="-2.918642495710514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4.830917874396135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1.2077294685990338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7.246376811594203E-3"/>
                  <c:y val="-2.918642495710514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14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'Sheet1 (2)'!$B$93:$E$93</c:f>
              <c:strCache>
                <c:ptCount val="4"/>
                <c:pt idx="0">
                  <c:v>Finansuoti projektai </c:v>
                </c:pt>
                <c:pt idx="1">
                  <c:v>Gautas finansavimas (tūkst. Eur)</c:v>
                </c:pt>
                <c:pt idx="2">
                  <c:v>Iš miesto savivaldybės (tūkst. Eur)</c:v>
                </c:pt>
                <c:pt idx="3">
                  <c:v>Iš kitų fondų (tūkst. Eur)</c:v>
                </c:pt>
              </c:strCache>
            </c:strRef>
          </c:cat>
          <c:val>
            <c:numRef>
              <c:f>'Sheet1 (2)'!$B$98:$E$98</c:f>
              <c:numCache>
                <c:formatCode>0</c:formatCode>
                <c:ptCount val="4"/>
                <c:pt idx="0" formatCode="General">
                  <c:v>8</c:v>
                </c:pt>
                <c:pt idx="1">
                  <c:v>28.5</c:v>
                </c:pt>
                <c:pt idx="2" formatCode="General">
                  <c:v>7.5</c:v>
                </c:pt>
                <c:pt idx="3" formatCode="General">
                  <c:v>21</c:v>
                </c:pt>
              </c:numCache>
            </c:numRef>
          </c:val>
        </c:ser>
        <c:ser>
          <c:idx val="4"/>
          <c:order val="4"/>
          <c:tx>
            <c:strRef>
              <c:f>'Sheet1 (2)'!$A$99</c:f>
              <c:strCache>
                <c:ptCount val="1"/>
                <c:pt idx="0">
                  <c:v>2017</c:v>
                </c:pt>
              </c:strCache>
            </c:strRef>
          </c:tx>
          <c:spPr>
            <a:solidFill>
              <a:srgbClr val="C00000"/>
            </a:solidFill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1.0869565217391304E-2"/>
                  <c:y val="-8.755927487131543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1.0649627263045715E-2"/>
                  <c:y val="0"/>
                </c:manualLayout>
              </c:layout>
              <c:spPr>
                <a:noFill/>
                <a:ln w="25400">
                  <a:noFill/>
                </a:ln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1400"/>
                  </a:pPr>
                  <a:endParaRPr lang="lt-L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1.001293316596295E-2"/>
                  <c:y val="0"/>
                </c:manualLayout>
              </c:layout>
              <c:spPr>
                <a:noFill/>
                <a:ln w="25400">
                  <a:noFill/>
                </a:ln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1400"/>
                  </a:pPr>
                  <a:endParaRPr lang="lt-L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1.2779552715654952E-2"/>
                  <c:y val="-4.2437781360066642E-17"/>
                </c:manualLayout>
              </c:layout>
              <c:spPr>
                <a:noFill/>
                <a:ln w="25400">
                  <a:noFill/>
                </a:ln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1400"/>
                  </a:pPr>
                  <a:endParaRPr lang="lt-L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1400"/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'Sheet1 (2)'!$B$93:$E$93</c:f>
              <c:strCache>
                <c:ptCount val="4"/>
                <c:pt idx="0">
                  <c:v>Finansuoti projektai </c:v>
                </c:pt>
                <c:pt idx="1">
                  <c:v>Gautas finansavimas (tūkst. Eur)</c:v>
                </c:pt>
                <c:pt idx="2">
                  <c:v>Iš miesto savivaldybės (tūkst. Eur)</c:v>
                </c:pt>
                <c:pt idx="3">
                  <c:v>Iš kitų fondų (tūkst. Eur)</c:v>
                </c:pt>
              </c:strCache>
            </c:strRef>
          </c:cat>
          <c:val>
            <c:numRef>
              <c:f>'Sheet1 (2)'!$B$99:$E$99</c:f>
              <c:numCache>
                <c:formatCode>General</c:formatCode>
                <c:ptCount val="4"/>
                <c:pt idx="0">
                  <c:v>7</c:v>
                </c:pt>
                <c:pt idx="1">
                  <c:v>31</c:v>
                </c:pt>
                <c:pt idx="2">
                  <c:v>10</c:v>
                </c:pt>
                <c:pt idx="3">
                  <c:v>21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482663160"/>
        <c:axId val="482666296"/>
        <c:axId val="0"/>
      </c:bar3DChart>
      <c:catAx>
        <c:axId val="4826631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6350">
            <a:noFill/>
          </a:ln>
        </c:spPr>
        <c:txPr>
          <a:bodyPr rot="0" vert="horz"/>
          <a:lstStyle/>
          <a:p>
            <a:pPr>
              <a:defRPr sz="1400" b="0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lt-LT"/>
          </a:p>
        </c:txPr>
        <c:crossAx val="482666296"/>
        <c:crosses val="autoZero"/>
        <c:auto val="1"/>
        <c:lblAlgn val="ctr"/>
        <c:lblOffset val="100"/>
        <c:noMultiLvlLbl val="0"/>
      </c:catAx>
      <c:valAx>
        <c:axId val="48266629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ysClr val="window" lastClr="FFFFFF">
                  <a:lumMod val="65000"/>
                </a:sys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ln w="6350">
            <a:noFill/>
          </a:ln>
        </c:spPr>
        <c:txPr>
          <a:bodyPr rot="0" vert="horz"/>
          <a:lstStyle/>
          <a:p>
            <a:pPr>
              <a:defRPr sz="1400" b="1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lt-LT"/>
          </a:p>
        </c:txPr>
        <c:crossAx val="482663160"/>
        <c:crosses val="autoZero"/>
        <c:crossBetween val="between"/>
      </c:valAx>
      <c:spPr>
        <a:pattFill prst="pct25">
          <a:fgClr>
            <a:srgbClr val="70AD47">
              <a:lumMod val="40000"/>
              <a:lumOff val="60000"/>
            </a:srgbClr>
          </a:fgClr>
          <a:bgClr>
            <a:sysClr val="window" lastClr="FFFFFF"/>
          </a:bgClr>
        </a:pattFill>
        <a:ln w="25400">
          <a:noFill/>
        </a:ln>
      </c:spPr>
    </c:plotArea>
    <c:legend>
      <c:legendPos val="b"/>
      <c:layout>
        <c:manualLayout>
          <c:xMode val="edge"/>
          <c:yMode val="edge"/>
          <c:x val="0.10897306397306399"/>
          <c:y val="0.9012903415006086"/>
          <c:w val="0.81018319679737005"/>
          <c:h val="7.636328978430762E-2"/>
        </c:manualLayout>
      </c:layout>
      <c:overlay val="0"/>
      <c:spPr>
        <a:noFill/>
        <a:ln w="25400">
          <a:noFill/>
        </a:ln>
      </c:spPr>
      <c:txPr>
        <a:bodyPr/>
        <a:lstStyle/>
        <a:p>
          <a:pPr>
            <a:defRPr sz="1400" b="1" i="0" u="none" strike="noStrike" baseline="0">
              <a:solidFill>
                <a:srgbClr val="333333"/>
              </a:solidFill>
              <a:latin typeface="Calibri"/>
              <a:ea typeface="Calibri"/>
              <a:cs typeface="Calibri"/>
            </a:defRPr>
          </a:pPr>
          <a:endParaRPr lang="lt-LT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lt-LT"/>
    </a:p>
  </c:txPr>
  <c:externalData r:id="rId2">
    <c:autoUpdate val="0"/>
  </c:externalData>
</c:chartSpace>
</file>

<file path=ppt/charts/chart4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15"/>
      <c:rotY val="20"/>
      <c:depthPercent val="100"/>
      <c:rAngAx val="1"/>
    </c:view3D>
    <c:floor>
      <c:thickness val="0"/>
      <c:spPr>
        <a:solidFill>
          <a:srgbClr val="70AD47">
            <a:lumMod val="20000"/>
            <a:lumOff val="80000"/>
          </a:srgbClr>
        </a:solidFill>
        <a:ln w="9525">
          <a:noFill/>
        </a:ln>
      </c:spPr>
    </c:floor>
    <c:sideWall>
      <c:thickness val="0"/>
      <c:spPr>
        <a:noFill/>
        <a:ln w="25400">
          <a:noFill/>
        </a:ln>
      </c:spPr>
    </c:sideWall>
    <c:backWall>
      <c:thickness val="0"/>
      <c:spPr>
        <a:noFill/>
        <a:ln w="25400">
          <a:noFill/>
        </a:ln>
      </c:spPr>
    </c:backWall>
    <c:plotArea>
      <c:layout>
        <c:manualLayout>
          <c:layoutTarget val="inner"/>
          <c:xMode val="edge"/>
          <c:yMode val="edge"/>
          <c:x val="6.6380995853779143E-2"/>
          <c:y val="3.9532897697214055E-2"/>
          <c:w val="0.92033397999163147"/>
          <c:h val="0.7412267215279531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TM_2017!$J$17</c:f>
              <c:strCache>
                <c:ptCount val="1"/>
                <c:pt idx="0">
                  <c:v>2013</c:v>
                </c:pt>
              </c:strCache>
            </c:strRef>
          </c:tx>
          <c:spPr>
            <a:solidFill>
              <a:srgbClr val="4F81BD"/>
            </a:solidFill>
            <a:ln w="25400">
              <a:noFill/>
            </a:ln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1.2077294685990338E-2"/>
                  <c:y val="-1.459321247855257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-3.6231884057971015E-3"/>
                  <c:y val="-1.751185497426308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9.4730609828300762E-3"/>
                  <c:y val="-9.259259259259258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 w="25400">
                <a:noFill/>
              </a:ln>
            </c:spPr>
            <c:txPr>
              <a:bodyPr rot="0" vert="horz"/>
              <a:lstStyle/>
              <a:p>
                <a:pPr algn="ctr">
                  <a:defRPr sz="12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TM_2017!$I$18:$I$20</c:f>
              <c:strCache>
                <c:ptCount val="3"/>
                <c:pt idx="0">
                  <c:v>Renginių skaičius</c:v>
                </c:pt>
                <c:pt idx="1">
                  <c:v>Pajamos Eur</c:v>
                </c:pt>
                <c:pt idx="2">
                  <c:v>Renginių lankytojų skaičius </c:v>
                </c:pt>
              </c:strCache>
            </c:strRef>
          </c:cat>
          <c:val>
            <c:numRef>
              <c:f>TM_2017!$J$18:$J$20</c:f>
              <c:numCache>
                <c:formatCode>0.0</c:formatCode>
                <c:ptCount val="3"/>
                <c:pt idx="0" formatCode="General">
                  <c:v>205</c:v>
                </c:pt>
                <c:pt idx="1">
                  <c:v>31190.106580166823</c:v>
                </c:pt>
                <c:pt idx="2" formatCode="General">
                  <c:v>14919</c:v>
                </c:pt>
              </c:numCache>
            </c:numRef>
          </c:val>
        </c:ser>
        <c:ser>
          <c:idx val="1"/>
          <c:order val="1"/>
          <c:tx>
            <c:strRef>
              <c:f>TM_2017!$K$17</c:f>
              <c:strCache>
                <c:ptCount val="1"/>
                <c:pt idx="0">
                  <c:v>2014</c:v>
                </c:pt>
              </c:strCache>
            </c:strRef>
          </c:tx>
          <c:spPr>
            <a:solidFill>
              <a:srgbClr val="FFC000"/>
            </a:solidFill>
            <a:ln w="25400">
              <a:noFill/>
            </a:ln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1.2077294685990338E-2"/>
                  <c:y val="-1.167456998284205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0"/>
                  <c:y val="-3.502370994852617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1.4162387310281866E-2"/>
                  <c:y val="-2.043049746997360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 w="25400">
                <a:noFill/>
              </a:ln>
            </c:spPr>
            <c:txPr>
              <a:bodyPr rot="0" vert="horz"/>
              <a:lstStyle/>
              <a:p>
                <a:pPr algn="ctr">
                  <a:defRPr sz="12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TM_2017!$I$18:$I$20</c:f>
              <c:strCache>
                <c:ptCount val="3"/>
                <c:pt idx="0">
                  <c:v>Renginių skaičius</c:v>
                </c:pt>
                <c:pt idx="1">
                  <c:v>Pajamos Eur</c:v>
                </c:pt>
                <c:pt idx="2">
                  <c:v>Renginių lankytojų skaičius </c:v>
                </c:pt>
              </c:strCache>
            </c:strRef>
          </c:cat>
          <c:val>
            <c:numRef>
              <c:f>TM_2017!$K$18:$K$20</c:f>
              <c:numCache>
                <c:formatCode>0.0</c:formatCode>
                <c:ptCount val="3"/>
                <c:pt idx="0" formatCode="General">
                  <c:v>240</c:v>
                </c:pt>
                <c:pt idx="1">
                  <c:v>39686.631139944395</c:v>
                </c:pt>
                <c:pt idx="2" formatCode="General">
                  <c:v>15676</c:v>
                </c:pt>
              </c:numCache>
            </c:numRef>
          </c:val>
        </c:ser>
        <c:ser>
          <c:idx val="2"/>
          <c:order val="2"/>
          <c:tx>
            <c:strRef>
              <c:f>TM_2017!$L$17</c:f>
              <c:strCache>
                <c:ptCount val="1"/>
                <c:pt idx="0">
                  <c:v>2015</c:v>
                </c:pt>
              </c:strCache>
            </c:strRef>
          </c:tx>
          <c:spPr>
            <a:solidFill>
              <a:srgbClr val="9BBB59"/>
            </a:solidFill>
            <a:ln w="25400">
              <a:noFill/>
            </a:ln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1.0869565217391304E-2"/>
                  <c:y val="-8.755927487131543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-3.6231884057971015E-3"/>
                  <c:y val="-1.751185497426308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1.1841359503975047E-2"/>
                  <c:y val="-8.755927487131543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 w="25400">
                <a:noFill/>
              </a:ln>
            </c:spPr>
            <c:txPr>
              <a:bodyPr rot="0" vert="horz"/>
              <a:lstStyle/>
              <a:p>
                <a:pPr algn="ctr">
                  <a:defRPr sz="12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TM_2017!$I$18:$I$20</c:f>
              <c:strCache>
                <c:ptCount val="3"/>
                <c:pt idx="0">
                  <c:v>Renginių skaičius</c:v>
                </c:pt>
                <c:pt idx="1">
                  <c:v>Pajamos Eur</c:v>
                </c:pt>
                <c:pt idx="2">
                  <c:v>Renginių lankytojų skaičius </c:v>
                </c:pt>
              </c:strCache>
            </c:strRef>
          </c:cat>
          <c:val>
            <c:numRef>
              <c:f>TM_2017!$L$18:$L$20</c:f>
              <c:numCache>
                <c:formatCode>0.0</c:formatCode>
                <c:ptCount val="3"/>
                <c:pt idx="0" formatCode="General">
                  <c:v>234</c:v>
                </c:pt>
                <c:pt idx="1">
                  <c:v>38888.300000000003</c:v>
                </c:pt>
                <c:pt idx="2" formatCode="General">
                  <c:v>14951</c:v>
                </c:pt>
              </c:numCache>
            </c:numRef>
          </c:val>
        </c:ser>
        <c:ser>
          <c:idx val="3"/>
          <c:order val="3"/>
          <c:tx>
            <c:strRef>
              <c:f>TM_2017!$M$17</c:f>
              <c:strCache>
                <c:ptCount val="1"/>
                <c:pt idx="0">
                  <c:v>2016</c:v>
                </c:pt>
              </c:strCache>
            </c:strRef>
          </c:tx>
          <c:spPr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1.0869565217391304E-2"/>
                  <c:y val="-8.755927487131543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-4.830917874396135E-3"/>
                  <c:y val="-2.043049746997360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9.6618357487922701E-3"/>
                  <c:y val="-1.751185497426308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 w="25400">
                <a:noFill/>
              </a:ln>
            </c:spPr>
            <c:txPr>
              <a:bodyPr rot="0" vert="horz"/>
              <a:lstStyle/>
              <a:p>
                <a:pPr algn="ctr">
                  <a:defRPr sz="12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TM_2017!$I$18:$I$20</c:f>
              <c:strCache>
                <c:ptCount val="3"/>
                <c:pt idx="0">
                  <c:v>Renginių skaičius</c:v>
                </c:pt>
                <c:pt idx="1">
                  <c:v>Pajamos Eur</c:v>
                </c:pt>
                <c:pt idx="2">
                  <c:v>Renginių lankytojų skaičius </c:v>
                </c:pt>
              </c:strCache>
            </c:strRef>
          </c:cat>
          <c:val>
            <c:numRef>
              <c:f>TM_2017!$M$18:$M$20</c:f>
              <c:numCache>
                <c:formatCode>0.0</c:formatCode>
                <c:ptCount val="3"/>
                <c:pt idx="0" formatCode="General">
                  <c:v>236</c:v>
                </c:pt>
                <c:pt idx="1">
                  <c:v>45280.53</c:v>
                </c:pt>
                <c:pt idx="2" formatCode="General">
                  <c:v>14997</c:v>
                </c:pt>
              </c:numCache>
            </c:numRef>
          </c:val>
        </c:ser>
        <c:ser>
          <c:idx val="4"/>
          <c:order val="4"/>
          <c:tx>
            <c:strRef>
              <c:f>TM_2017!$N$17</c:f>
              <c:strCache>
                <c:ptCount val="1"/>
                <c:pt idx="0">
                  <c:v>2017</c:v>
                </c:pt>
              </c:strCache>
            </c:strRef>
          </c:tx>
          <c:spPr>
            <a:solidFill>
              <a:srgbClr val="C00000"/>
            </a:solidFill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1.3285024154589372E-2"/>
                  <c:y val="-1.167456998284205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1.8115942028985508E-2"/>
                  <c:y val="-1.459321247855257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1.570048309178744E-2"/>
                  <c:y val="-1.751185497426308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 w="25400">
                <a:noFill/>
              </a:ln>
            </c:spPr>
            <c:txPr>
              <a:bodyPr rot="0" vert="horz"/>
              <a:lstStyle/>
              <a:p>
                <a:pPr algn="ctr">
                  <a:defRPr sz="12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TM_2017!$I$18:$I$20</c:f>
              <c:strCache>
                <c:ptCount val="3"/>
                <c:pt idx="0">
                  <c:v>Renginių skaičius</c:v>
                </c:pt>
                <c:pt idx="1">
                  <c:v>Pajamos Eur</c:v>
                </c:pt>
                <c:pt idx="2">
                  <c:v>Renginių lankytojų skaičius </c:v>
                </c:pt>
              </c:strCache>
            </c:strRef>
          </c:cat>
          <c:val>
            <c:numRef>
              <c:f>TM_2017!$N$18:$N$20</c:f>
              <c:numCache>
                <c:formatCode>0.0</c:formatCode>
                <c:ptCount val="3"/>
                <c:pt idx="0" formatCode="General">
                  <c:v>281</c:v>
                </c:pt>
                <c:pt idx="1">
                  <c:v>54034</c:v>
                </c:pt>
                <c:pt idx="2" formatCode="General">
                  <c:v>16126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480392256"/>
        <c:axId val="480389512"/>
        <c:axId val="0"/>
      </c:bar3DChart>
      <c:catAx>
        <c:axId val="4803922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9525">
            <a:noFill/>
          </a:ln>
        </c:spPr>
        <c:txPr>
          <a:bodyPr rot="0" vert="horz"/>
          <a:lstStyle/>
          <a:p>
            <a:pPr>
              <a:defRPr sz="1600" b="0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lt-LT"/>
          </a:p>
        </c:txPr>
        <c:crossAx val="480389512"/>
        <c:crosses val="autoZero"/>
        <c:auto val="1"/>
        <c:lblAlgn val="ctr"/>
        <c:lblOffset val="100"/>
        <c:noMultiLvlLbl val="0"/>
      </c:catAx>
      <c:valAx>
        <c:axId val="48038951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ln w="9525">
            <a:noFill/>
          </a:ln>
        </c:spPr>
        <c:txPr>
          <a:bodyPr rot="0" vert="horz"/>
          <a:lstStyle/>
          <a:p>
            <a:pPr>
              <a:defRPr sz="1400" b="0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lt-LT"/>
          </a:p>
        </c:txPr>
        <c:crossAx val="480392256"/>
        <c:crosses val="autoZero"/>
        <c:crossBetween val="between"/>
      </c:valAx>
      <c:spPr>
        <a:pattFill prst="pct20">
          <a:fgClr>
            <a:srgbClr val="70AD47">
              <a:lumMod val="40000"/>
              <a:lumOff val="60000"/>
            </a:srgbClr>
          </a:fgClr>
          <a:bgClr>
            <a:sysClr val="window" lastClr="FFFFFF"/>
          </a:bgClr>
        </a:pattFill>
      </c:spPr>
    </c:plotArea>
    <c:legend>
      <c:legendPos val="b"/>
      <c:layout>
        <c:manualLayout>
          <c:xMode val="edge"/>
          <c:yMode val="edge"/>
          <c:x val="0.24234812566724009"/>
          <c:y val="0.88850503062117236"/>
          <c:w val="0.58635151955916698"/>
          <c:h val="8.3717191601049845E-2"/>
        </c:manualLayout>
      </c:layout>
      <c:overlay val="0"/>
      <c:spPr>
        <a:noFill/>
        <a:ln w="25400">
          <a:noFill/>
        </a:ln>
      </c:spPr>
      <c:txPr>
        <a:bodyPr/>
        <a:lstStyle/>
        <a:p>
          <a:pPr>
            <a:defRPr sz="1400" b="0" i="0" u="none" strike="noStrike" baseline="0">
              <a:solidFill>
                <a:srgbClr val="333333"/>
              </a:solidFill>
              <a:latin typeface="Calibri"/>
              <a:ea typeface="Calibri"/>
              <a:cs typeface="Calibri"/>
            </a:defRPr>
          </a:pPr>
          <a:endParaRPr lang="lt-LT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lt-LT"/>
    </a:p>
  </c:txPr>
  <c:externalData r:id="rId2">
    <c:autoUpdate val="0"/>
  </c:externalData>
</c:chartSpace>
</file>

<file path=ppt/charts/chart4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15"/>
      <c:rotY val="20"/>
      <c:depthPercent val="100"/>
      <c:rAngAx val="1"/>
    </c:view3D>
    <c:floor>
      <c:thickness val="0"/>
      <c:spPr>
        <a:solidFill>
          <a:schemeClr val="bg1">
            <a:lumMod val="95000"/>
          </a:schemeClr>
        </a:solidFill>
        <a:ln w="9525">
          <a:noFill/>
        </a:ln>
      </c:spPr>
    </c:floor>
    <c:sideWall>
      <c:thickness val="0"/>
      <c:spPr>
        <a:noFill/>
        <a:ln w="25400">
          <a:noFill/>
        </a:ln>
      </c:spPr>
    </c:sideWall>
    <c:backWall>
      <c:thickness val="0"/>
      <c:spPr>
        <a:noFill/>
        <a:ln w="25400">
          <a:noFill/>
        </a:ln>
      </c:spPr>
    </c:backWall>
    <c:plotArea>
      <c:layout>
        <c:manualLayout>
          <c:layoutTarget val="inner"/>
          <c:xMode val="edge"/>
          <c:yMode val="edge"/>
          <c:x val="6.6380995853779143E-2"/>
          <c:y val="3.9532897697214055E-2"/>
          <c:w val="0.92033397999163147"/>
          <c:h val="0.76534183278798384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IV_TM_2017!$O$59</c:f>
              <c:strCache>
                <c:ptCount val="1"/>
                <c:pt idx="0">
                  <c:v>I ketv.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1.2077294685990338E-2"/>
                  <c:y val="-3.794235244423669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4.830917874396135E-3"/>
                  <c:y val="-1.751185497426308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1200" b="0" i="0" u="none" strike="noStrike" baseline="0">
                    <a:solidFill>
                      <a:srgbClr val="333333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IV_TM_2017!$N$60:$N$62</c:f>
              <c:strCache>
                <c:ptCount val="3"/>
                <c:pt idx="0">
                  <c:v>Renginių skaičius</c:v>
                </c:pt>
                <c:pt idx="1">
                  <c:v>Pajamos Eur</c:v>
                </c:pt>
                <c:pt idx="2">
                  <c:v>Renginių lankytojų skaičius </c:v>
                </c:pt>
              </c:strCache>
            </c:strRef>
          </c:cat>
          <c:val>
            <c:numRef>
              <c:f>IV_TM_2017!$O$60:$O$62</c:f>
              <c:numCache>
                <c:formatCode>General</c:formatCode>
                <c:ptCount val="3"/>
                <c:pt idx="0">
                  <c:v>18</c:v>
                </c:pt>
                <c:pt idx="1">
                  <c:v>2008</c:v>
                </c:pt>
                <c:pt idx="2">
                  <c:v>1000</c:v>
                </c:pt>
              </c:numCache>
            </c:numRef>
          </c:val>
        </c:ser>
        <c:ser>
          <c:idx val="1"/>
          <c:order val="1"/>
          <c:tx>
            <c:strRef>
              <c:f>IV_TM_2017!$P$59</c:f>
              <c:strCache>
                <c:ptCount val="1"/>
                <c:pt idx="0">
                  <c:v>II ketv.</c:v>
                </c:pt>
              </c:strCache>
            </c:strRef>
          </c:tx>
          <c:spPr>
            <a:solidFill>
              <a:srgbClr val="B08600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1.4009661835748793E-2"/>
                  <c:y val="-3.673490774561755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1.3526570048309179E-2"/>
                  <c:y val="-1.751185497426308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1.074879227053149E-2"/>
                  <c:y val="-1.922282295698472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1200" b="0" i="0" u="none" strike="noStrike" baseline="0">
                    <a:solidFill>
                      <a:srgbClr val="333333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IV_TM_2017!$N$60:$N$62</c:f>
              <c:strCache>
                <c:ptCount val="3"/>
                <c:pt idx="0">
                  <c:v>Renginių skaičius</c:v>
                </c:pt>
                <c:pt idx="1">
                  <c:v>Pajamos Eur</c:v>
                </c:pt>
                <c:pt idx="2">
                  <c:v>Renginių lankytojų skaičius </c:v>
                </c:pt>
              </c:strCache>
            </c:strRef>
          </c:cat>
          <c:val>
            <c:numRef>
              <c:f>IV_TM_2017!$P$60:$P$62</c:f>
              <c:numCache>
                <c:formatCode>General</c:formatCode>
                <c:ptCount val="3"/>
                <c:pt idx="0">
                  <c:v>19</c:v>
                </c:pt>
                <c:pt idx="1">
                  <c:v>9738</c:v>
                </c:pt>
                <c:pt idx="2">
                  <c:v>1921</c:v>
                </c:pt>
              </c:numCache>
            </c:numRef>
          </c:val>
        </c:ser>
        <c:ser>
          <c:idx val="2"/>
          <c:order val="2"/>
          <c:tx>
            <c:strRef>
              <c:f>IV_TM_2017!$Q$59</c:f>
              <c:strCache>
                <c:ptCount val="1"/>
                <c:pt idx="0">
                  <c:v>III ketv.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1.6908212560386472E-2"/>
                  <c:y val="-3.794235244423669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1.0869565217391304E-2"/>
                  <c:y val="-2.334913996568411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9.5839514625889154E-3"/>
                  <c:y val="-3.210506745281555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12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IV_TM_2017!$N$60:$N$62</c:f>
              <c:strCache>
                <c:ptCount val="3"/>
                <c:pt idx="0">
                  <c:v>Renginių skaičius</c:v>
                </c:pt>
                <c:pt idx="1">
                  <c:v>Pajamos Eur</c:v>
                </c:pt>
                <c:pt idx="2">
                  <c:v>Renginių lankytojų skaičius </c:v>
                </c:pt>
              </c:strCache>
            </c:strRef>
          </c:cat>
          <c:val>
            <c:numRef>
              <c:f>IV_TM_2017!$Q$60:$Q$62</c:f>
              <c:numCache>
                <c:formatCode>General</c:formatCode>
                <c:ptCount val="3"/>
                <c:pt idx="0">
                  <c:v>4</c:v>
                </c:pt>
                <c:pt idx="1">
                  <c:v>1780</c:v>
                </c:pt>
                <c:pt idx="2">
                  <c:v>210</c:v>
                </c:pt>
              </c:numCache>
            </c:numRef>
          </c:val>
        </c:ser>
        <c:ser>
          <c:idx val="3"/>
          <c:order val="3"/>
          <c:tx>
            <c:strRef>
              <c:f>IV_TM_2017!$R$59</c:f>
              <c:strCache>
                <c:ptCount val="1"/>
                <c:pt idx="0">
                  <c:v>IV ketv.</c:v>
                </c:pt>
              </c:strCache>
            </c:strRef>
          </c:tx>
          <c:spPr>
            <a:solidFill>
              <a:srgbClr val="FF5757"/>
            </a:solidFill>
          </c:spPr>
          <c:invertIfNegative val="0"/>
          <c:dPt>
            <c:idx val="1"/>
            <c:invertIfNegative val="0"/>
            <c:bubble3D val="0"/>
            <c:spPr>
              <a:solidFill>
                <a:srgbClr val="FF5757"/>
              </a:solidFill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Pt>
            <c:idx val="2"/>
            <c:invertIfNegative val="0"/>
            <c:bubble3D val="0"/>
            <c:spPr>
              <a:solidFill>
                <a:srgbClr val="FF5757"/>
              </a:solidFill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Lbls>
            <c:dLbl>
              <c:idx val="0"/>
              <c:layout>
                <c:manualLayout>
                  <c:x val="1.2077294685990295E-2"/>
                  <c:y val="-3.210506745281566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1.0869565217391304E-2"/>
                  <c:y val="-2.043049746997361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1.8115942028985508E-2"/>
                  <c:y val="-2.043049746997360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12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IV_TM_2017!$N$60:$N$62</c:f>
              <c:strCache>
                <c:ptCount val="3"/>
                <c:pt idx="0">
                  <c:v>Renginių skaičius</c:v>
                </c:pt>
                <c:pt idx="1">
                  <c:v>Pajamos Eur</c:v>
                </c:pt>
                <c:pt idx="2">
                  <c:v>Renginių lankytojų skaičius </c:v>
                </c:pt>
              </c:strCache>
            </c:strRef>
          </c:cat>
          <c:val>
            <c:numRef>
              <c:f>IV_TM_2017!$R$60:$R$62</c:f>
              <c:numCache>
                <c:formatCode>General</c:formatCode>
                <c:ptCount val="3"/>
                <c:pt idx="0">
                  <c:v>118</c:v>
                </c:pt>
                <c:pt idx="1">
                  <c:v>27299</c:v>
                </c:pt>
                <c:pt idx="2">
                  <c:v>8524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480387944"/>
        <c:axId val="480387160"/>
        <c:axId val="0"/>
      </c:bar3DChart>
      <c:catAx>
        <c:axId val="4803879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9525">
            <a:noFill/>
          </a:ln>
        </c:spPr>
        <c:txPr>
          <a:bodyPr rot="0" vert="horz"/>
          <a:lstStyle/>
          <a:p>
            <a:pPr>
              <a:defRPr sz="1200" b="0" i="0" u="none" strike="noStrike" baseline="0">
                <a:solidFill>
                  <a:srgbClr val="333333"/>
                </a:solidFill>
                <a:latin typeface="+mn-lt"/>
                <a:ea typeface="Times New Roman"/>
                <a:cs typeface="Times New Roman"/>
              </a:defRPr>
            </a:pPr>
            <a:endParaRPr lang="lt-LT"/>
          </a:p>
        </c:txPr>
        <c:crossAx val="480387160"/>
        <c:crosses val="autoZero"/>
        <c:auto val="1"/>
        <c:lblAlgn val="ctr"/>
        <c:lblOffset val="100"/>
        <c:noMultiLvlLbl val="0"/>
      </c:catAx>
      <c:valAx>
        <c:axId val="4803871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ln w="9525">
            <a:noFill/>
          </a:ln>
        </c:spPr>
        <c:txPr>
          <a:bodyPr rot="0" vert="horz"/>
          <a:lstStyle/>
          <a:p>
            <a:pPr>
              <a:defRPr sz="1400" b="0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lt-LT"/>
          </a:p>
        </c:txPr>
        <c:crossAx val="480387944"/>
        <c:crosses val="autoZero"/>
        <c:crossBetween val="between"/>
      </c:valAx>
      <c:spPr>
        <a:pattFill prst="pct20">
          <a:fgClr>
            <a:srgbClr val="70AD47">
              <a:lumMod val="40000"/>
              <a:lumOff val="60000"/>
            </a:srgbClr>
          </a:fgClr>
          <a:bgClr>
            <a:sysClr val="window" lastClr="FFFFFF"/>
          </a:bgClr>
        </a:pattFill>
        <a:ln w="25400">
          <a:noFill/>
        </a:ln>
      </c:spPr>
    </c:plotArea>
    <c:legend>
      <c:legendPos val="b"/>
      <c:layout>
        <c:manualLayout>
          <c:xMode val="edge"/>
          <c:yMode val="edge"/>
          <c:x val="0.23166200999068662"/>
          <c:y val="0.87729841061533975"/>
          <c:w val="0.6059710815717928"/>
          <c:h val="9.4923811606882458E-2"/>
        </c:manualLayout>
      </c:layout>
      <c:overlay val="0"/>
      <c:spPr>
        <a:noFill/>
        <a:ln w="25400">
          <a:noFill/>
        </a:ln>
      </c:spPr>
      <c:txPr>
        <a:bodyPr/>
        <a:lstStyle/>
        <a:p>
          <a:pPr>
            <a:defRPr sz="1400" b="0" i="0" u="none" strike="noStrike" baseline="0">
              <a:solidFill>
                <a:srgbClr val="333333"/>
              </a:solidFill>
              <a:latin typeface="+mn-lt"/>
              <a:ea typeface="Times New Roman"/>
              <a:cs typeface="Times New Roman"/>
            </a:defRPr>
          </a:pPr>
          <a:endParaRPr lang="lt-LT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lt-LT"/>
    </a:p>
  </c:txPr>
  <c:externalData r:id="rId2">
    <c:autoUpdate val="0"/>
  </c:externalData>
</c:chartSpace>
</file>

<file path=ppt/charts/chart4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rgbClr val="FFC000"/>
            </a:solidFill>
            <a:ln w="25400">
              <a:noFill/>
            </a:ln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Pt>
            <c:idx val="0"/>
            <c:invertIfNegative val="0"/>
            <c:bubble3D val="0"/>
          </c:dPt>
          <c:dPt>
            <c:idx val="1"/>
            <c:invertIfNegative val="0"/>
            <c:bubble3D val="0"/>
          </c:dPt>
          <c:dLbls>
            <c:dLbl>
              <c:idx val="2"/>
              <c:layout>
                <c:manualLayout>
                  <c:x val="-4.7449584816133296E-3"/>
                  <c:y val="-2.1218890680033321E-17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1400" b="1" i="0" u="none" strike="noStrike" baseline="0">
                    <a:solidFill>
                      <a:srgbClr val="333333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TM_2017!$O$57:$O$59</c:f>
              <c:strCache>
                <c:ptCount val="3"/>
                <c:pt idx="0">
                  <c:v>Renginių skaičius</c:v>
                </c:pt>
                <c:pt idx="1">
                  <c:v>Pajamos </c:v>
                </c:pt>
                <c:pt idx="2">
                  <c:v>Renginių lankytojų skaičius </c:v>
                </c:pt>
              </c:strCache>
            </c:strRef>
          </c:cat>
          <c:val>
            <c:numRef>
              <c:f>TM_2017!$P$57:$P$59</c:f>
              <c:numCache>
                <c:formatCode>0</c:formatCode>
                <c:ptCount val="3"/>
                <c:pt idx="0">
                  <c:v>19.067796610169495</c:v>
                </c:pt>
                <c:pt idx="1">
                  <c:v>19.33164209871218</c:v>
                </c:pt>
                <c:pt idx="2" formatCode="0.00">
                  <c:v>7.5281723011268866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480388336"/>
        <c:axId val="148746416"/>
      </c:barChart>
      <c:catAx>
        <c:axId val="48038833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vert="horz"/>
          <a:lstStyle/>
          <a:p>
            <a:pPr>
              <a:defRPr sz="1400" b="1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lt-LT"/>
          </a:p>
        </c:txPr>
        <c:crossAx val="148746416"/>
        <c:crosses val="autoZero"/>
        <c:auto val="1"/>
        <c:lblAlgn val="ctr"/>
        <c:lblOffset val="100"/>
        <c:noMultiLvlLbl val="0"/>
      </c:catAx>
      <c:valAx>
        <c:axId val="148746416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1"/>
        <c:majorTickMark val="none"/>
        <c:minorTickMark val="none"/>
        <c:tickLblPos val="nextTo"/>
        <c:spPr>
          <a:ln w="9525">
            <a:noFill/>
          </a:ln>
        </c:spPr>
        <c:txPr>
          <a:bodyPr rot="0" vert="horz"/>
          <a:lstStyle/>
          <a:p>
            <a:pPr>
              <a:defRPr sz="1400" b="1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lt-LT"/>
          </a:p>
        </c:txPr>
        <c:crossAx val="480388336"/>
        <c:crosses val="autoZero"/>
        <c:crossBetween val="between"/>
      </c:valAx>
      <c:spPr>
        <a:pattFill prst="pct20">
          <a:fgClr>
            <a:srgbClr val="70AD47">
              <a:lumMod val="40000"/>
              <a:lumOff val="60000"/>
            </a:srgbClr>
          </a:fgClr>
          <a:bgClr>
            <a:sysClr val="window" lastClr="FFFFFF"/>
          </a:bgClr>
        </a:pattFill>
        <a:ln w="25400">
          <a:noFill/>
        </a:ln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lt-LT"/>
    </a:p>
  </c:txPr>
  <c:externalData r:id="rId2">
    <c:autoUpdate val="0"/>
  </c:externalData>
</c:chartSpace>
</file>

<file path=ppt/charts/chart4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4.4685990338164248E-2"/>
          <c:y val="2.737250487686263E-2"/>
          <c:w val="0.95531400966183577"/>
          <c:h val="0.74601911402296084"/>
        </c:manualLayout>
      </c:layout>
      <c:pie3D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"/>
          <c:y val="0.74000251356505475"/>
          <c:w val="0.64230961618928073"/>
          <c:h val="0.2322197511570596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lt-LT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t-LT"/>
    </a:p>
  </c:txPr>
  <c:externalData r:id="rId4">
    <c:autoUpdate val="0"/>
  </c:externalData>
</c:chartSpace>
</file>

<file path=ppt/charts/chart4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30864234183841777"/>
          <c:y val="9.9626387970780435E-3"/>
          <c:w val="0.62153952067466978"/>
          <c:h val="0.89373185283116752"/>
        </c:manualLayout>
      </c:layout>
      <c:pie3DChart>
        <c:varyColors val="1"/>
        <c:ser>
          <c:idx val="0"/>
          <c:order val="0"/>
          <c:spPr>
            <a:scene3d>
              <a:camera prst="orthographicFront"/>
              <a:lightRig rig="threePt" dir="t"/>
            </a:scene3d>
            <a:sp3d>
              <a:bevelT/>
            </a:sp3d>
          </c:spPr>
          <c:dPt>
            <c:idx val="0"/>
            <c:bubble3D val="0"/>
            <c:spPr>
              <a:solidFill>
                <a:schemeClr val="accent1">
                  <a:lumMod val="75000"/>
                </a:schemeClr>
              </a:solidFill>
              <a:ln>
                <a:solidFill>
                  <a:schemeClr val="accent1">
                    <a:lumMod val="75000"/>
                  </a:schemeClr>
                </a:solidFill>
              </a:ln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Pt>
            <c:idx val="1"/>
            <c:bubble3D val="0"/>
            <c:spPr>
              <a:ln>
                <a:solidFill>
                  <a:srgbClr val="C00000"/>
                </a:solidFill>
              </a:ln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Pt>
            <c:idx val="2"/>
            <c:bubble3D val="0"/>
            <c:spPr>
              <a:solidFill>
                <a:schemeClr val="accent3">
                  <a:lumMod val="50000"/>
                </a:schemeClr>
              </a:solidFill>
              <a:ln>
                <a:solidFill>
                  <a:schemeClr val="accent3">
                    <a:lumMod val="75000"/>
                  </a:schemeClr>
                </a:solidFill>
              </a:ln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Pt>
            <c:idx val="3"/>
            <c:bubble3D val="0"/>
            <c:spPr>
              <a:solidFill>
                <a:schemeClr val="accent4">
                  <a:lumMod val="75000"/>
                </a:schemeClr>
              </a:solidFill>
              <a:ln>
                <a:solidFill>
                  <a:schemeClr val="accent4">
                    <a:lumMod val="75000"/>
                  </a:schemeClr>
                </a:solidFill>
              </a:ln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Pt>
            <c:idx val="4"/>
            <c:bubble3D val="0"/>
            <c:spPr>
              <a:solidFill>
                <a:schemeClr val="accent1">
                  <a:lumMod val="60000"/>
                  <a:lumOff val="40000"/>
                </a:schemeClr>
              </a:solidFill>
              <a:ln>
                <a:solidFill>
                  <a:schemeClr val="accent1">
                    <a:lumMod val="40000"/>
                    <a:lumOff val="60000"/>
                  </a:schemeClr>
                </a:solidFill>
              </a:ln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Pt>
            <c:idx val="5"/>
            <c:bubble3D val="0"/>
            <c:spPr>
              <a:solidFill>
                <a:schemeClr val="accent6">
                  <a:lumMod val="40000"/>
                  <a:lumOff val="60000"/>
                </a:schemeClr>
              </a:solidFill>
              <a:ln>
                <a:solidFill>
                  <a:schemeClr val="accent6">
                    <a:lumMod val="40000"/>
                    <a:lumOff val="60000"/>
                  </a:schemeClr>
                </a:solidFill>
              </a:ln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Pt>
            <c:idx val="6"/>
            <c:bubble3D val="0"/>
            <c:spPr>
              <a:solidFill>
                <a:schemeClr val="accent3">
                  <a:lumMod val="40000"/>
                  <a:lumOff val="60000"/>
                </a:schemeClr>
              </a:solidFill>
              <a:ln>
                <a:solidFill>
                  <a:schemeClr val="accent3">
                    <a:lumMod val="40000"/>
                    <a:lumOff val="60000"/>
                  </a:schemeClr>
                </a:solidFill>
              </a:ln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Pt>
            <c:idx val="7"/>
            <c:bubble3D val="0"/>
            <c:spPr>
              <a:solidFill>
                <a:srgbClr val="FFC000"/>
              </a:solidFill>
              <a:ln>
                <a:solidFill>
                  <a:srgbClr val="FFC000"/>
                </a:solidFill>
              </a:ln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Lbls>
            <c:dLbl>
              <c:idx val="2"/>
              <c:layout>
                <c:manualLayout>
                  <c:x val="3.6429729070751399E-2"/>
                  <c:y val="1.2924068890375402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1.4571948998178506E-2"/>
                  <c:y val="8.6160459269169348E-3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-1.092896174863388E-2"/>
                  <c:y val="1.2924068890375402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5"/>
              <c:layout>
                <c:manualLayout>
                  <c:x val="-1.8214936247723135E-2"/>
                  <c:y val="-4.3080229634584674E-3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/>
                </a:pPr>
                <a:endParaRPr lang="lt-LT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Lapas1!$B$6:$B$13</c:f>
              <c:strCache>
                <c:ptCount val="8"/>
                <c:pt idx="0">
                  <c:v>Spektakliai</c:v>
                </c:pt>
                <c:pt idx="1">
                  <c:v>Gastroliniai spektakliai</c:v>
                </c:pt>
                <c:pt idx="2">
                  <c:v>Renginiai</c:v>
                </c:pt>
                <c:pt idx="3">
                  <c:v>Renginiai lauke</c:v>
                </c:pt>
                <c:pt idx="4">
                  <c:v>Atvykstančių meno kolektyvų spektakliai, koncertai, renginiai</c:v>
                </c:pt>
                <c:pt idx="5">
                  <c:v>Salės nuoma</c:v>
                </c:pt>
                <c:pt idx="6">
                  <c:v>Kita veikla</c:v>
                </c:pt>
                <c:pt idx="7">
                  <c:v>Bendruomenės užimtumas</c:v>
                </c:pt>
              </c:strCache>
            </c:strRef>
          </c:cat>
          <c:val>
            <c:numRef>
              <c:f>Lapas1!$C$6:$C$13</c:f>
              <c:numCache>
                <c:formatCode>0.0</c:formatCode>
                <c:ptCount val="8"/>
                <c:pt idx="0">
                  <c:v>44.128113879003564</c:v>
                </c:pt>
                <c:pt idx="1">
                  <c:v>7.4733096085409247</c:v>
                </c:pt>
                <c:pt idx="2">
                  <c:v>0.35587188612099641</c:v>
                </c:pt>
                <c:pt idx="3">
                  <c:v>0.35587188612099641</c:v>
                </c:pt>
                <c:pt idx="4">
                  <c:v>0.35587188612099641</c:v>
                </c:pt>
                <c:pt idx="5">
                  <c:v>4.2704626334519578</c:v>
                </c:pt>
                <c:pt idx="6">
                  <c:v>4.6263345195729535</c:v>
                </c:pt>
                <c:pt idx="7">
                  <c:v>38.434163701067611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</c:plotArea>
    <c:legend>
      <c:legendPos val="r"/>
      <c:layout>
        <c:manualLayout>
          <c:xMode val="edge"/>
          <c:yMode val="edge"/>
          <c:x val="2.3887956628372273E-2"/>
          <c:y val="0.63239484055594142"/>
          <c:w val="0.41013332140300646"/>
          <c:h val="0.36760515944405858"/>
        </c:manualLayout>
      </c:layout>
      <c:overlay val="0"/>
      <c:txPr>
        <a:bodyPr/>
        <a:lstStyle/>
        <a:p>
          <a:pPr>
            <a:defRPr sz="1200"/>
          </a:pPr>
          <a:endParaRPr lang="lt-LT"/>
        </a:p>
      </c:txPr>
    </c:legend>
    <c:plotVisOnly val="1"/>
    <c:dispBlanksAs val="gap"/>
    <c:showDLblsOverMax val="0"/>
  </c:chart>
  <c:externalData r:id="rId2">
    <c:autoUpdate val="0"/>
  </c:externalData>
</c:chartSpace>
</file>

<file path=ppt/charts/chart4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6.038647342995169E-3"/>
          <c:y val="4.919185936587623E-2"/>
          <c:w val="0.9939613526570048"/>
          <c:h val="0.75326959295784801"/>
        </c:manualLayout>
      </c:layout>
      <c:pie3D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"/>
          <c:y val="0.7126336934006462"/>
          <c:w val="0.6049907756095706"/>
          <c:h val="0.26742879347679621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lt-LT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t-LT"/>
    </a:p>
  </c:txPr>
  <c:externalData r:id="rId4">
    <c:autoUpdate val="0"/>
  </c:externalData>
</c:chartSpace>
</file>

<file path=ppt/charts/chart4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30642954856361149"/>
          <c:y val="0"/>
          <c:w val="0.6135239182653468"/>
          <c:h val="0.92657489492115863"/>
        </c:manualLayout>
      </c:layout>
      <c:pie3DChart>
        <c:varyColors val="1"/>
        <c:ser>
          <c:idx val="0"/>
          <c:order val="0"/>
          <c:spPr>
            <a:scene3d>
              <a:camera prst="orthographicFront"/>
              <a:lightRig rig="threePt" dir="t"/>
            </a:scene3d>
            <a:sp3d>
              <a:bevelT/>
            </a:sp3d>
          </c:spPr>
          <c:dPt>
            <c:idx val="0"/>
            <c:bubble3D val="0"/>
            <c:spPr>
              <a:solidFill>
                <a:schemeClr val="accent1">
                  <a:lumMod val="75000"/>
                </a:schemeClr>
              </a:solidFill>
              <a:ln>
                <a:solidFill>
                  <a:schemeClr val="accent1">
                    <a:lumMod val="75000"/>
                  </a:schemeClr>
                </a:solidFill>
              </a:ln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Pt>
            <c:idx val="1"/>
            <c:bubble3D val="0"/>
            <c:spPr>
              <a:solidFill>
                <a:srgbClr val="C00000"/>
              </a:solidFill>
              <a:ln>
                <a:solidFill>
                  <a:srgbClr val="C00000"/>
                </a:solidFill>
              </a:ln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Pt>
            <c:idx val="2"/>
            <c:bubble3D val="0"/>
            <c:spPr>
              <a:solidFill>
                <a:schemeClr val="accent3">
                  <a:lumMod val="75000"/>
                </a:schemeClr>
              </a:solidFill>
              <a:ln>
                <a:solidFill>
                  <a:schemeClr val="accent3">
                    <a:lumMod val="40000"/>
                    <a:lumOff val="60000"/>
                  </a:schemeClr>
                </a:solidFill>
              </a:ln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Pt>
            <c:idx val="3"/>
            <c:bubble3D val="0"/>
            <c:spPr>
              <a:solidFill>
                <a:schemeClr val="accent4">
                  <a:lumMod val="75000"/>
                </a:schemeClr>
              </a:solidFill>
              <a:ln>
                <a:solidFill>
                  <a:schemeClr val="accent4">
                    <a:lumMod val="75000"/>
                  </a:schemeClr>
                </a:solidFill>
              </a:ln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Pt>
            <c:idx val="4"/>
            <c:bubble3D val="0"/>
            <c:spPr>
              <a:solidFill>
                <a:srgbClr val="00B0F0"/>
              </a:solidFill>
              <a:ln>
                <a:solidFill>
                  <a:srgbClr val="00B0F0"/>
                </a:solidFill>
              </a:ln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Pt>
            <c:idx val="5"/>
            <c:bubble3D val="0"/>
            <c:spPr>
              <a:solidFill>
                <a:schemeClr val="accent6">
                  <a:lumMod val="20000"/>
                  <a:lumOff val="80000"/>
                </a:schemeClr>
              </a:solidFill>
              <a:ln>
                <a:solidFill>
                  <a:schemeClr val="accent6">
                    <a:lumMod val="20000"/>
                    <a:lumOff val="80000"/>
                  </a:schemeClr>
                </a:solidFill>
              </a:ln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Lbls>
            <c:dLbl>
              <c:idx val="2"/>
              <c:layout>
                <c:manualLayout>
                  <c:x val="-3.1007751937984496E-2"/>
                  <c:y val="3.3375047763109693E-3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-5.4719562243502051E-3"/>
                  <c:y val="-6.6750095526219386E-3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3.6479708162335369E-3"/>
                  <c:y val="-1.3350019105243877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5"/>
              <c:layout>
                <c:manualLayout>
                  <c:x val="3.8303693570451436E-2"/>
                  <c:y val="0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/>
                </a:pPr>
                <a:endParaRPr lang="lt-LT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Lapas1!$B$28:$B$33</c:f>
              <c:strCache>
                <c:ptCount val="6"/>
                <c:pt idx="0">
                  <c:v>Spektakliai</c:v>
                </c:pt>
                <c:pt idx="1">
                  <c:v>Gastroliniai spektakliai</c:v>
                </c:pt>
                <c:pt idx="2">
                  <c:v>Atvykstančių meno kolektyvų spektakliai, koncertai, renginiai</c:v>
                </c:pt>
                <c:pt idx="3">
                  <c:v>Salės nuoma</c:v>
                </c:pt>
                <c:pt idx="4">
                  <c:v>Kita veikla</c:v>
                </c:pt>
                <c:pt idx="5">
                  <c:v>Bendruomenės užimtumas</c:v>
                </c:pt>
              </c:strCache>
            </c:strRef>
          </c:cat>
          <c:val>
            <c:numRef>
              <c:f>Lapas1!$C$28:$C$33</c:f>
              <c:numCache>
                <c:formatCode>0.0</c:formatCode>
                <c:ptCount val="6"/>
                <c:pt idx="0">
                  <c:v>62.347781026760927</c:v>
                </c:pt>
                <c:pt idx="1">
                  <c:v>34.615242254876563</c:v>
                </c:pt>
                <c:pt idx="2">
                  <c:v>0.66624717770292785</c:v>
                </c:pt>
                <c:pt idx="3">
                  <c:v>1.793315319983714</c:v>
                </c:pt>
                <c:pt idx="4">
                  <c:v>0.17766591405411405</c:v>
                </c:pt>
                <c:pt idx="5">
                  <c:v>0.39974830662175664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>
        <c:manualLayout>
          <c:xMode val="edge"/>
          <c:yMode val="edge"/>
          <c:x val="3.5320543892341801E-2"/>
          <c:y val="0.69025692547906781"/>
          <c:w val="0.44665025885790671"/>
          <c:h val="0.30869176028650808"/>
        </c:manualLayout>
      </c:layout>
      <c:overlay val="0"/>
      <c:txPr>
        <a:bodyPr/>
        <a:lstStyle/>
        <a:p>
          <a:pPr>
            <a:defRPr sz="1400"/>
          </a:pPr>
          <a:endParaRPr lang="lt-LT"/>
        </a:p>
      </c:txPr>
    </c:legend>
    <c:plotVisOnly val="1"/>
    <c:dispBlanksAs val="gap"/>
    <c:showDLblsOverMax val="0"/>
  </c:chart>
  <c:externalData r:id="rId2">
    <c:autoUpdate val="0"/>
  </c:externalData>
</c:chartSpace>
</file>

<file path=ppt/charts/chart4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"/>
          <c:y val="6.1441791007731415E-2"/>
          <c:w val="1"/>
          <c:h val="0.79566629850404647"/>
        </c:manualLayout>
      </c:layout>
      <c:pie3D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"/>
          <c:y val="0.70890930559749665"/>
          <c:w val="0.58216468865304882"/>
          <c:h val="0.2633129192184310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lt-LT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t-LT"/>
    </a:p>
  </c:txPr>
  <c:externalData r:id="rId4">
    <c:autoUpdate val="0"/>
  </c:externalData>
</c:chartSpace>
</file>

<file path=ppt/charts/chart4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263756252842201"/>
          <c:y val="0"/>
          <c:w val="0.6873387688749002"/>
          <c:h val="0.95650356072758924"/>
        </c:manualLayout>
      </c:layout>
      <c:pie3DChart>
        <c:varyColors val="1"/>
        <c:ser>
          <c:idx val="0"/>
          <c:order val="0"/>
          <c:spPr>
            <a:scene3d>
              <a:camera prst="orthographicFront"/>
              <a:lightRig rig="threePt" dir="t"/>
            </a:scene3d>
            <a:sp3d>
              <a:bevelT/>
            </a:sp3d>
          </c:spPr>
          <c:dPt>
            <c:idx val="0"/>
            <c:bubble3D val="0"/>
            <c:spPr>
              <a:solidFill>
                <a:schemeClr val="tx2">
                  <a:lumMod val="60000"/>
                  <a:lumOff val="40000"/>
                </a:schemeClr>
              </a:solidFill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Pt>
            <c:idx val="1"/>
            <c:bubble3D val="0"/>
            <c:spPr>
              <a:solidFill>
                <a:srgbClr val="C00000"/>
              </a:solidFill>
              <a:ln>
                <a:solidFill>
                  <a:srgbClr val="C00000"/>
                </a:solidFill>
              </a:ln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Pt>
            <c:idx val="2"/>
            <c:bubble3D val="0"/>
            <c:spPr>
              <a:solidFill>
                <a:schemeClr val="accent3">
                  <a:lumMod val="75000"/>
                </a:schemeClr>
              </a:solidFill>
              <a:ln>
                <a:solidFill>
                  <a:schemeClr val="accent3">
                    <a:lumMod val="75000"/>
                  </a:schemeClr>
                </a:solidFill>
              </a:ln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Pt>
            <c:idx val="3"/>
            <c:bubble3D val="0"/>
            <c:spPr>
              <a:solidFill>
                <a:schemeClr val="accent4">
                  <a:lumMod val="75000"/>
                </a:schemeClr>
              </a:solidFill>
              <a:ln>
                <a:solidFill>
                  <a:schemeClr val="accent4">
                    <a:lumMod val="75000"/>
                  </a:schemeClr>
                </a:solidFill>
              </a:ln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Pt>
            <c:idx val="4"/>
            <c:bubble3D val="0"/>
            <c:spPr>
              <a:solidFill>
                <a:srgbClr val="00B0F0"/>
              </a:solidFill>
              <a:ln>
                <a:solidFill>
                  <a:srgbClr val="00B0F0"/>
                </a:solidFill>
              </a:ln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Pt>
            <c:idx val="5"/>
            <c:bubble3D val="0"/>
            <c:spPr>
              <a:solidFill>
                <a:schemeClr val="accent6">
                  <a:lumMod val="20000"/>
                  <a:lumOff val="80000"/>
                </a:schemeClr>
              </a:solidFill>
              <a:ln>
                <a:solidFill>
                  <a:schemeClr val="accent6">
                    <a:lumMod val="20000"/>
                    <a:lumOff val="80000"/>
                  </a:schemeClr>
                </a:solidFill>
              </a:ln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Lbls>
            <c:dLbl>
              <c:idx val="2"/>
              <c:layout>
                <c:manualLayout>
                  <c:x val="-1.6371077762619372E-2"/>
                  <c:y val="1.6729399720157977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1.2733060482037289E-2"/>
                  <c:y val="-1.0037639832094786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1.2733060482037289E-2"/>
                  <c:y val="3.3458799440315955E-3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/>
                </a:pPr>
                <a:endParaRPr lang="lt-LT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Lapas1!$B$56:$B$60</c:f>
              <c:strCache>
                <c:ptCount val="5"/>
                <c:pt idx="0">
                  <c:v>Spektakliai</c:v>
                </c:pt>
                <c:pt idx="1">
                  <c:v>Gastroliniai spektakliai</c:v>
                </c:pt>
                <c:pt idx="2">
                  <c:v>Renginiai</c:v>
                </c:pt>
                <c:pt idx="3">
                  <c:v>Atvykstančių meno kolektyvų spektakliai, koncertai, renginiai</c:v>
                </c:pt>
                <c:pt idx="4">
                  <c:v>Bendruomenės užimtumas</c:v>
                </c:pt>
              </c:strCache>
            </c:strRef>
          </c:cat>
          <c:val>
            <c:numRef>
              <c:f>Lapas1!$C$56:$C$60</c:f>
              <c:numCache>
                <c:formatCode>0.0</c:formatCode>
                <c:ptCount val="5"/>
                <c:pt idx="0">
                  <c:v>58.470792508991686</c:v>
                </c:pt>
                <c:pt idx="1">
                  <c:v>33.325065112241106</c:v>
                </c:pt>
                <c:pt idx="2">
                  <c:v>0.44648393898052835</c:v>
                </c:pt>
                <c:pt idx="3">
                  <c:v>0.88056554632270856</c:v>
                </c:pt>
                <c:pt idx="4">
                  <c:v>6.2755798090040935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>
        <c:manualLayout>
          <c:xMode val="edge"/>
          <c:yMode val="edge"/>
          <c:x val="1.5725114851776174E-3"/>
          <c:y val="0.68235875578580363"/>
          <c:w val="0.43236027410974504"/>
          <c:h val="0.31449585361169297"/>
        </c:manualLayout>
      </c:layout>
      <c:overlay val="0"/>
      <c:txPr>
        <a:bodyPr/>
        <a:lstStyle/>
        <a:p>
          <a:pPr>
            <a:defRPr sz="1400"/>
          </a:pPr>
          <a:endParaRPr lang="lt-LT"/>
        </a:p>
      </c:txPr>
    </c:legend>
    <c:plotVisOnly val="1"/>
    <c:dispBlanksAs val="gap"/>
    <c:showDLblsOverMax val="0"/>
  </c:chart>
  <c:externalData r:id="rId2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rgbClr val="C00000"/>
            </a:solidFill>
            <a:ln w="25400">
              <a:noFill/>
            </a:ln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spPr>
              <a:noFill/>
              <a:ln w="25400">
                <a:noFill/>
              </a:ln>
              <a:scene3d>
                <a:camera prst="orthographicFront"/>
                <a:lightRig rig="threePt" dir="t"/>
              </a:scene3d>
              <a:sp3d>
                <a:bevelT w="6350"/>
              </a:sp3d>
            </c:spPr>
            <c:txPr>
              <a:bodyPr/>
              <a:lstStyle/>
              <a:p>
                <a:pPr>
                  <a:defRPr sz="1400" b="1" i="0" u="none" strike="noStrike" baseline="0">
                    <a:solidFill>
                      <a:srgbClr val="000000"/>
                    </a:solidFill>
                    <a:latin typeface="Arial" panose="020B0604020202020204" pitchFamily="34" charset="0"/>
                    <a:ea typeface="Calibri"/>
                    <a:cs typeface="Arial" panose="020B0604020202020204" pitchFamily="34" charset="0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'Sheet1 (2)'!$S$7:$S$14</c:f>
              <c:strCache>
                <c:ptCount val="8"/>
                <c:pt idx="0">
                  <c:v>Savivaldybės viešoji biblioteka</c:v>
                </c:pt>
                <c:pt idx="1">
                  <c:v>Dailės galerija</c:v>
                </c:pt>
                <c:pt idx="2">
                  <c:v>Kultūros centras Panevėžio bendruomenių rūmai</c:v>
                </c:pt>
                <c:pt idx="3">
                  <c:v>Kino centras „Garsas“</c:v>
                </c:pt>
                <c:pt idx="4">
                  <c:v>Kraštotyros muziejus</c:v>
                </c:pt>
                <c:pt idx="5">
                  <c:v>Teatras „Menas“</c:v>
                </c:pt>
                <c:pt idx="6">
                  <c:v>Muzikinis teatras</c:v>
                </c:pt>
                <c:pt idx="7">
                  <c:v>Lėlių vežimo teatras</c:v>
                </c:pt>
              </c:strCache>
            </c:strRef>
          </c:cat>
          <c:val>
            <c:numRef>
              <c:f>'Sheet1 (2)'!$T$7:$T$14</c:f>
              <c:numCache>
                <c:formatCode>0</c:formatCode>
                <c:ptCount val="8"/>
                <c:pt idx="0" formatCode="0.0">
                  <c:v>11.25</c:v>
                </c:pt>
                <c:pt idx="1">
                  <c:v>10</c:v>
                </c:pt>
                <c:pt idx="2">
                  <c:v>9</c:v>
                </c:pt>
                <c:pt idx="3">
                  <c:v>5.5</c:v>
                </c:pt>
                <c:pt idx="4" formatCode="0.0">
                  <c:v>2.86</c:v>
                </c:pt>
                <c:pt idx="5" formatCode="0.0">
                  <c:v>2.5</c:v>
                </c:pt>
                <c:pt idx="6">
                  <c:v>1.9</c:v>
                </c:pt>
                <c:pt idx="7" formatCode="0.00">
                  <c:v>1.84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148749944"/>
        <c:axId val="148752296"/>
      </c:barChart>
      <c:catAx>
        <c:axId val="14874994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vert="horz"/>
          <a:lstStyle/>
          <a:p>
            <a:pPr>
              <a:defRPr sz="1400" b="1" i="0" u="none" strike="noStrike" baseline="0">
                <a:solidFill>
                  <a:srgbClr val="333333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defRPr>
            </a:pPr>
            <a:endParaRPr lang="lt-LT"/>
          </a:p>
        </c:txPr>
        <c:crossAx val="148752296"/>
        <c:crosses val="autoZero"/>
        <c:auto val="1"/>
        <c:lblAlgn val="ctr"/>
        <c:lblOffset val="100"/>
        <c:noMultiLvlLbl val="0"/>
      </c:catAx>
      <c:valAx>
        <c:axId val="148752296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bg1">
                  <a:lumMod val="65000"/>
                </a:schemeClr>
              </a:soli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spPr>
          <a:ln w="6350">
            <a:noFill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rgbClr val="333333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defRPr>
            </a:pPr>
            <a:endParaRPr lang="lt-LT"/>
          </a:p>
        </c:txPr>
        <c:crossAx val="148749944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spPr>
    <a:pattFill prst="pct10">
      <a:fgClr>
        <a:schemeClr val="accent1"/>
      </a:fgClr>
      <a:bgClr>
        <a:schemeClr val="bg1"/>
      </a:bgClr>
    </a:patt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lt-LT"/>
    </a:p>
  </c:txPr>
  <c:externalData r:id="rId2">
    <c:autoUpdate val="0"/>
  </c:externalData>
</c:chartSpace>
</file>

<file path=ppt/charts/chart5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TM_2017!$I$46</c:f>
              <c:strCache>
                <c:ptCount val="1"/>
                <c:pt idx="0">
                  <c:v>Renginių lankytojų skaičius (su bilietais)</c:v>
                </c:pt>
              </c:strCache>
            </c:strRef>
          </c:tx>
          <c:spPr>
            <a:ln w="38100" cap="rnd">
              <a:solidFill>
                <a:srgbClr val="5B9BD5">
                  <a:lumMod val="75000"/>
                </a:srgbClr>
              </a:solidFill>
              <a:round/>
            </a:ln>
            <a:effectLst/>
          </c:spPr>
          <c:marker>
            <c:symbol val="square"/>
            <c:size val="6"/>
            <c:spPr>
              <a:solidFill>
                <a:srgbClr val="5B9BD5">
                  <a:lumMod val="50000"/>
                </a:srgbClr>
              </a:solidFill>
              <a:ln w="12700">
                <a:solidFill>
                  <a:srgbClr val="5B9BD5">
                    <a:lumMod val="75000"/>
                  </a:srgbClr>
                </a:solidFill>
              </a:ln>
              <a:effectLst/>
            </c:spPr>
          </c:marker>
          <c:dLbls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1400" b="0" i="0" u="none" strike="noStrike" baseline="0">
                    <a:solidFill>
                      <a:srgbClr val="333333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TM_2017!$J$45:$N$45</c:f>
              <c:numCache>
                <c:formatCode>General</c:formatCode>
                <c:ptCount val="5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</c:numCache>
            </c:numRef>
          </c:cat>
          <c:val>
            <c:numRef>
              <c:f>TM_2017!$J$46:$N$46</c:f>
              <c:numCache>
                <c:formatCode>0</c:formatCode>
                <c:ptCount val="5"/>
                <c:pt idx="0">
                  <c:v>93</c:v>
                </c:pt>
                <c:pt idx="1">
                  <c:v>93</c:v>
                </c:pt>
                <c:pt idx="2">
                  <c:v>95</c:v>
                </c:pt>
                <c:pt idx="3">
                  <c:v>90.431419617256779</c:v>
                </c:pt>
                <c:pt idx="4">
                  <c:v>94.865434701723927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TM_2017!$I$47</c:f>
              <c:strCache>
                <c:ptCount val="1"/>
                <c:pt idx="0">
                  <c:v>Renginių lankytojų skaičius (be bilietų)</c:v>
                </c:pt>
              </c:strCache>
            </c:strRef>
          </c:tx>
          <c:spPr>
            <a:ln w="38100" cap="rnd">
              <a:solidFill>
                <a:srgbClr val="C00000"/>
              </a:solidFill>
              <a:round/>
            </a:ln>
            <a:effectLst/>
          </c:spPr>
          <c:marker>
            <c:symbol val="square"/>
            <c:size val="6"/>
            <c:spPr>
              <a:solidFill>
                <a:srgbClr val="C00000"/>
              </a:solidFill>
              <a:ln w="12700">
                <a:solidFill>
                  <a:srgbClr val="C00000"/>
                </a:solidFill>
              </a:ln>
              <a:effectLst/>
            </c:spPr>
          </c:marker>
          <c:dLbls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1400" b="0" i="0" u="none" strike="noStrike" baseline="0">
                    <a:solidFill>
                      <a:srgbClr val="333333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TM_2017!$J$45:$N$45</c:f>
              <c:numCache>
                <c:formatCode>General</c:formatCode>
                <c:ptCount val="5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</c:numCache>
            </c:numRef>
          </c:cat>
          <c:val>
            <c:numRef>
              <c:f>TM_2017!$J$47:$N$47</c:f>
              <c:numCache>
                <c:formatCode>0</c:formatCode>
                <c:ptCount val="5"/>
                <c:pt idx="0">
                  <c:v>7</c:v>
                </c:pt>
                <c:pt idx="1">
                  <c:v>7</c:v>
                </c:pt>
                <c:pt idx="2">
                  <c:v>5</c:v>
                </c:pt>
                <c:pt idx="3">
                  <c:v>9.5685803827432157</c:v>
                </c:pt>
                <c:pt idx="4">
                  <c:v>5.1345652982760761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48747592"/>
        <c:axId val="148747984"/>
      </c:lineChart>
      <c:catAx>
        <c:axId val="1487475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vert="horz"/>
          <a:lstStyle/>
          <a:p>
            <a:pPr>
              <a:defRPr sz="1400" b="0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lt-LT"/>
          </a:p>
        </c:txPr>
        <c:crossAx val="148747984"/>
        <c:crosses val="autoZero"/>
        <c:auto val="1"/>
        <c:lblAlgn val="ctr"/>
        <c:lblOffset val="100"/>
        <c:noMultiLvlLbl val="0"/>
      </c:catAx>
      <c:valAx>
        <c:axId val="14874798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1"/>
        <c:majorTickMark val="none"/>
        <c:minorTickMark val="none"/>
        <c:tickLblPos val="nextTo"/>
        <c:spPr>
          <a:ln w="9525">
            <a:solidFill>
              <a:sysClr val="window" lastClr="FFFFFF">
                <a:lumMod val="65000"/>
              </a:sysClr>
            </a:solidFill>
          </a:ln>
        </c:spPr>
        <c:txPr>
          <a:bodyPr rot="0" vert="horz"/>
          <a:lstStyle/>
          <a:p>
            <a:pPr>
              <a:defRPr sz="1400" b="0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lt-LT"/>
          </a:p>
        </c:txPr>
        <c:crossAx val="148747592"/>
        <c:crosses val="autoZero"/>
        <c:crossBetween val="between"/>
      </c:valAx>
      <c:spPr>
        <a:pattFill prst="pct20">
          <a:fgClr>
            <a:srgbClr val="70AD47">
              <a:lumMod val="60000"/>
              <a:lumOff val="40000"/>
            </a:srgbClr>
          </a:fgClr>
          <a:bgClr>
            <a:sysClr val="window" lastClr="FFFFFF"/>
          </a:bgClr>
        </a:pattFill>
        <a:ln w="25400">
          <a:noFill/>
        </a:ln>
      </c:spPr>
    </c:plotArea>
    <c:legend>
      <c:legendPos val="b"/>
      <c:overlay val="0"/>
      <c:spPr>
        <a:noFill/>
        <a:ln w="25400">
          <a:noFill/>
        </a:ln>
      </c:spPr>
      <c:txPr>
        <a:bodyPr/>
        <a:lstStyle/>
        <a:p>
          <a:pPr>
            <a:defRPr sz="1400" b="1" i="0" u="none" strike="noStrike" baseline="0">
              <a:solidFill>
                <a:srgbClr val="333333"/>
              </a:solidFill>
              <a:latin typeface="Calibri"/>
              <a:ea typeface="Calibri"/>
              <a:cs typeface="Calibri"/>
            </a:defRPr>
          </a:pPr>
          <a:endParaRPr lang="lt-LT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lt-LT"/>
    </a:p>
  </c:txPr>
  <c:externalData r:id="rId2">
    <c:autoUpdate val="0"/>
  </c:externalData>
</c:chartSpace>
</file>

<file path=ppt/charts/chart5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15"/>
      <c:rotY val="20"/>
      <c:depthPercent val="100"/>
      <c:rAngAx val="1"/>
    </c:view3D>
    <c:floor>
      <c:thickness val="0"/>
      <c:spPr>
        <a:pattFill prst="pct5">
          <a:fgClr>
            <a:srgbClr val="FFC000">
              <a:lumMod val="40000"/>
              <a:lumOff val="60000"/>
            </a:srgbClr>
          </a:fgClr>
          <a:bgClr>
            <a:sysClr val="window" lastClr="FFFFFF"/>
          </a:bgClr>
        </a:pattFill>
        <a:ln w="6350">
          <a:noFill/>
        </a:ln>
      </c:spPr>
    </c:floor>
    <c:sideWall>
      <c:thickness val="0"/>
      <c:spPr>
        <a:noFill/>
        <a:ln w="25400">
          <a:noFill/>
        </a:ln>
      </c:spPr>
    </c:sideWall>
    <c:backWall>
      <c:thickness val="0"/>
      <c:spPr>
        <a:noFill/>
        <a:ln w="25400">
          <a:noFill/>
        </a:ln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'Sheet1 (2)'!$A$145</c:f>
              <c:strCache>
                <c:ptCount val="1"/>
                <c:pt idx="0">
                  <c:v>2013</c:v>
                </c:pt>
              </c:strCache>
            </c:strRef>
          </c:tx>
          <c:spPr>
            <a:solidFill>
              <a:srgbClr val="5B9BD5"/>
            </a:solidFill>
            <a:ln w="25400">
              <a:noFill/>
            </a:ln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8.4541062801932361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3.6231884057971015E-3"/>
                  <c:y val="-5.837284991421029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6.3242230590741374E-3"/>
                  <c:y val="-1.388883143529645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14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'Sheet1 (2)'!$B$143:$E$143</c:f>
              <c:strCache>
                <c:ptCount val="4"/>
                <c:pt idx="0">
                  <c:v>Finansuoti projektai </c:v>
                </c:pt>
                <c:pt idx="1">
                  <c:v>Gautas finansavimas (tūkst. Eur)</c:v>
                </c:pt>
                <c:pt idx="2">
                  <c:v>Iš miesto savivaldybės (tūkst. Eur)</c:v>
                </c:pt>
                <c:pt idx="3">
                  <c:v>Iš kitų fondų (tūkst. Eur)</c:v>
                </c:pt>
              </c:strCache>
            </c:strRef>
          </c:cat>
          <c:val>
            <c:numRef>
              <c:f>'Sheet1 (2)'!$B$145:$E$145</c:f>
              <c:numCache>
                <c:formatCode>0</c:formatCode>
                <c:ptCount val="4"/>
                <c:pt idx="0" formatCode="General">
                  <c:v>2</c:v>
                </c:pt>
                <c:pt idx="1">
                  <c:v>20</c:v>
                </c:pt>
                <c:pt idx="2" formatCode="0.00">
                  <c:v>0.5792400370713624</c:v>
                </c:pt>
                <c:pt idx="3" formatCode="0.00">
                  <c:v>5.2131603336422616</c:v>
                </c:pt>
              </c:numCache>
            </c:numRef>
          </c:val>
        </c:ser>
        <c:ser>
          <c:idx val="1"/>
          <c:order val="1"/>
          <c:tx>
            <c:strRef>
              <c:f>'Sheet1 (2)'!$A$146</c:f>
              <c:strCache>
                <c:ptCount val="1"/>
                <c:pt idx="0">
                  <c:v>2014</c:v>
                </c:pt>
              </c:strCache>
            </c:strRef>
          </c:tx>
          <c:spPr>
            <a:solidFill>
              <a:srgbClr val="ED7D31"/>
            </a:solidFill>
            <a:ln w="25400">
              <a:noFill/>
            </a:ln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9.6618357487922701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7.246376811594203E-3"/>
                  <c:y val="-1.751185497426309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1.4909467838259348E-2"/>
                  <c:y val="-6.843871930886545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14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'Sheet1 (2)'!$B$143:$E$143</c:f>
              <c:strCache>
                <c:ptCount val="4"/>
                <c:pt idx="0">
                  <c:v>Finansuoti projektai </c:v>
                </c:pt>
                <c:pt idx="1">
                  <c:v>Gautas finansavimas (tūkst. Eur)</c:v>
                </c:pt>
                <c:pt idx="2">
                  <c:v>Iš miesto savivaldybės (tūkst. Eur)</c:v>
                </c:pt>
                <c:pt idx="3">
                  <c:v>Iš kitų fondų (tūkst. Eur)</c:v>
                </c:pt>
              </c:strCache>
            </c:strRef>
          </c:cat>
          <c:val>
            <c:numRef>
              <c:f>'Sheet1 (2)'!$B$146:$E$146</c:f>
              <c:numCache>
                <c:formatCode>General</c:formatCode>
                <c:ptCount val="4"/>
                <c:pt idx="0">
                  <c:v>2</c:v>
                </c:pt>
                <c:pt idx="1">
                  <c:v>30</c:v>
                </c:pt>
                <c:pt idx="2" formatCode="0.00">
                  <c:v>4.3443002780352176</c:v>
                </c:pt>
                <c:pt idx="3" formatCode="0.00">
                  <c:v>4.3443002780352176</c:v>
                </c:pt>
              </c:numCache>
            </c:numRef>
          </c:val>
        </c:ser>
        <c:ser>
          <c:idx val="2"/>
          <c:order val="2"/>
          <c:tx>
            <c:strRef>
              <c:f>'Sheet1 (2)'!$A$147</c:f>
              <c:strCache>
                <c:ptCount val="1"/>
                <c:pt idx="0">
                  <c:v>2015</c:v>
                </c:pt>
              </c:strCache>
            </c:strRef>
          </c:tx>
          <c:spPr>
            <a:solidFill>
              <a:srgbClr val="70AD47">
                <a:lumMod val="40000"/>
                <a:lumOff val="60000"/>
              </a:srgbClr>
            </a:solidFill>
            <a:ln w="25400">
              <a:noFill/>
            </a:ln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6.038647342995169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7.246376811594203E-3"/>
                  <c:y val="-2.918642495710514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6.038647342995169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8.5197018104364777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14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'Sheet1 (2)'!$B$143:$E$143</c:f>
              <c:strCache>
                <c:ptCount val="4"/>
                <c:pt idx="0">
                  <c:v>Finansuoti projektai </c:v>
                </c:pt>
                <c:pt idx="1">
                  <c:v>Gautas finansavimas (tūkst. Eur)</c:v>
                </c:pt>
                <c:pt idx="2">
                  <c:v>Iš miesto savivaldybės (tūkst. Eur)</c:v>
                </c:pt>
                <c:pt idx="3">
                  <c:v>Iš kitų fondų (tūkst. Eur)</c:v>
                </c:pt>
              </c:strCache>
            </c:strRef>
          </c:cat>
          <c:val>
            <c:numRef>
              <c:f>'Sheet1 (2)'!$B$147:$E$147</c:f>
              <c:numCache>
                <c:formatCode>General</c:formatCode>
                <c:ptCount val="4"/>
                <c:pt idx="0">
                  <c:v>1</c:v>
                </c:pt>
                <c:pt idx="1">
                  <c:v>4.2</c:v>
                </c:pt>
                <c:pt idx="2">
                  <c:v>0.7</c:v>
                </c:pt>
                <c:pt idx="3">
                  <c:v>3.5</c:v>
                </c:pt>
              </c:numCache>
            </c:numRef>
          </c:val>
        </c:ser>
        <c:ser>
          <c:idx val="3"/>
          <c:order val="3"/>
          <c:tx>
            <c:strRef>
              <c:f>'Sheet1 (2)'!$A$148</c:f>
              <c:strCache>
                <c:ptCount val="1"/>
                <c:pt idx="0">
                  <c:v>2016</c:v>
                </c:pt>
              </c:strCache>
            </c:strRef>
          </c:tx>
          <c:spPr>
            <a:solidFill>
              <a:srgbClr val="FFC000"/>
            </a:solidFill>
            <a:ln w="25400">
              <a:noFill/>
            </a:ln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1.0869565217391304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9.6618357487922701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6.3897763578274758E-3"/>
                  <c:y val="-8.4875562720133283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9.0907794134428843E-3"/>
                  <c:y val="1.710967982721636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14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'Sheet1 (2)'!$B$143:$E$143</c:f>
              <c:strCache>
                <c:ptCount val="4"/>
                <c:pt idx="0">
                  <c:v>Finansuoti projektai </c:v>
                </c:pt>
                <c:pt idx="1">
                  <c:v>Gautas finansavimas (tūkst. Eur)</c:v>
                </c:pt>
                <c:pt idx="2">
                  <c:v>Iš miesto savivaldybės (tūkst. Eur)</c:v>
                </c:pt>
                <c:pt idx="3">
                  <c:v>Iš kitų fondų (tūkst. Eur)</c:v>
                </c:pt>
              </c:strCache>
            </c:strRef>
          </c:cat>
          <c:val>
            <c:numRef>
              <c:f>'Sheet1 (2)'!$B$148:$E$148</c:f>
              <c:numCache>
                <c:formatCode>General</c:formatCode>
                <c:ptCount val="4"/>
                <c:pt idx="0">
                  <c:v>1</c:v>
                </c:pt>
                <c:pt idx="1">
                  <c:v>9.25</c:v>
                </c:pt>
                <c:pt idx="2">
                  <c:v>3.75</c:v>
                </c:pt>
                <c:pt idx="3">
                  <c:v>5.5</c:v>
                </c:pt>
              </c:numCache>
            </c:numRef>
          </c:val>
        </c:ser>
        <c:ser>
          <c:idx val="4"/>
          <c:order val="4"/>
          <c:tx>
            <c:strRef>
              <c:f>'Sheet1 (2)'!$A$149</c:f>
              <c:strCache>
                <c:ptCount val="1"/>
                <c:pt idx="0">
                  <c:v>2017</c:v>
                </c:pt>
              </c:strCache>
            </c:strRef>
          </c:tx>
          <c:spPr>
            <a:solidFill>
              <a:srgbClr val="C00000"/>
            </a:solidFill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1.0869565217391304E-2"/>
                  <c:y val="-2.918642495710514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1.2779552715654873E-2"/>
                  <c:y val="0"/>
                </c:manualLayout>
              </c:layout>
              <c:spPr>
                <a:noFill/>
                <a:ln w="25400">
                  <a:noFill/>
                </a:ln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1400"/>
                  </a:pPr>
                  <a:endParaRPr lang="lt-L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9.7930693445928835E-3"/>
                  <c:y val="0"/>
                </c:manualLayout>
              </c:layout>
              <c:spPr>
                <a:noFill/>
                <a:ln w="25400">
                  <a:noFill/>
                </a:ln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1400"/>
                  </a:pPr>
                  <a:endParaRPr lang="lt-L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1.0649627263045794E-2"/>
                  <c:y val="4.6296296296296294E-3"/>
                </c:manualLayout>
              </c:layout>
              <c:spPr>
                <a:noFill/>
                <a:ln w="25400">
                  <a:noFill/>
                </a:ln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1400"/>
                  </a:pPr>
                  <a:endParaRPr lang="lt-L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1400"/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'Sheet1 (2)'!$B$143:$E$143</c:f>
              <c:strCache>
                <c:ptCount val="4"/>
                <c:pt idx="0">
                  <c:v>Finansuoti projektai </c:v>
                </c:pt>
                <c:pt idx="1">
                  <c:v>Gautas finansavimas (tūkst. Eur)</c:v>
                </c:pt>
                <c:pt idx="2">
                  <c:v>Iš miesto savivaldybės (tūkst. Eur)</c:v>
                </c:pt>
                <c:pt idx="3">
                  <c:v>Iš kitų fondų (tūkst. Eur)</c:v>
                </c:pt>
              </c:strCache>
            </c:strRef>
          </c:cat>
          <c:val>
            <c:numRef>
              <c:f>'Sheet1 (2)'!$B$149:$E$149</c:f>
              <c:numCache>
                <c:formatCode>General</c:formatCode>
                <c:ptCount val="4"/>
                <c:pt idx="0">
                  <c:v>1</c:v>
                </c:pt>
                <c:pt idx="1">
                  <c:v>2.5</c:v>
                </c:pt>
                <c:pt idx="2">
                  <c:v>2.5</c:v>
                </c:pt>
                <c:pt idx="3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487205480"/>
        <c:axId val="487199600"/>
        <c:axId val="0"/>
      </c:bar3DChart>
      <c:catAx>
        <c:axId val="4872054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6350">
            <a:noFill/>
          </a:ln>
        </c:spPr>
        <c:txPr>
          <a:bodyPr rot="0" vert="horz"/>
          <a:lstStyle/>
          <a:p>
            <a:pPr>
              <a:defRPr sz="1200" b="0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lt-LT"/>
          </a:p>
        </c:txPr>
        <c:crossAx val="487199600"/>
        <c:crosses val="autoZero"/>
        <c:auto val="1"/>
        <c:lblAlgn val="ctr"/>
        <c:lblOffset val="100"/>
        <c:noMultiLvlLbl val="0"/>
      </c:catAx>
      <c:valAx>
        <c:axId val="48719960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ysClr val="window" lastClr="FFFFFF">
                  <a:lumMod val="65000"/>
                </a:sys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ln w="6350">
            <a:noFill/>
          </a:ln>
        </c:spPr>
        <c:txPr>
          <a:bodyPr rot="0" vert="horz"/>
          <a:lstStyle/>
          <a:p>
            <a:pPr>
              <a:defRPr sz="1400" b="1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lt-LT"/>
          </a:p>
        </c:txPr>
        <c:crossAx val="487205480"/>
        <c:crosses val="autoZero"/>
        <c:crossBetween val="between"/>
      </c:valAx>
      <c:spPr>
        <a:pattFill prst="pct25">
          <a:fgClr>
            <a:srgbClr val="FFC000">
              <a:lumMod val="40000"/>
              <a:lumOff val="60000"/>
            </a:srgbClr>
          </a:fgClr>
          <a:bgClr>
            <a:sysClr val="window" lastClr="FFFFFF"/>
          </a:bgClr>
        </a:pattFill>
        <a:ln w="25400">
          <a:noFill/>
        </a:ln>
      </c:spPr>
    </c:plotArea>
    <c:legend>
      <c:legendPos val="b"/>
      <c:layout>
        <c:manualLayout>
          <c:xMode val="edge"/>
          <c:yMode val="edge"/>
          <c:x val="0.11285306150890431"/>
          <c:y val="0.87729831847942086"/>
          <c:w val="0.79883439348842455"/>
          <c:h val="9.4923711459144466E-2"/>
        </c:manualLayout>
      </c:layout>
      <c:overlay val="0"/>
      <c:spPr>
        <a:noFill/>
        <a:ln w="25400">
          <a:noFill/>
        </a:ln>
      </c:spPr>
      <c:txPr>
        <a:bodyPr/>
        <a:lstStyle/>
        <a:p>
          <a:pPr>
            <a:defRPr sz="1400" b="1" i="0" u="none" strike="noStrike" baseline="0">
              <a:solidFill>
                <a:srgbClr val="333333"/>
              </a:solidFill>
              <a:latin typeface="Calibri"/>
              <a:ea typeface="Calibri"/>
              <a:cs typeface="Calibri"/>
            </a:defRPr>
          </a:pPr>
          <a:endParaRPr lang="lt-LT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lt-LT"/>
    </a:p>
  </c:txPr>
  <c:externalData r:id="rId2">
    <c:autoUpdate val="0"/>
  </c:externalData>
</c:chartSpace>
</file>

<file path=ppt/charts/chart5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LVT_2017!$H$17</c:f>
              <c:strCache>
                <c:ptCount val="1"/>
                <c:pt idx="0">
                  <c:v>Renginių skaičius</c:v>
                </c:pt>
              </c:strCache>
            </c:strRef>
          </c:tx>
          <c:spPr>
            <a:ln w="38100">
              <a:solidFill>
                <a:schemeClr val="accent1">
                  <a:lumMod val="75000"/>
                </a:schemeClr>
              </a:solidFill>
            </a:ln>
          </c:spPr>
          <c:marker>
            <c:symbol val="square"/>
            <c:size val="6"/>
            <c:spPr>
              <a:solidFill>
                <a:schemeClr val="accent1">
                  <a:lumMod val="75000"/>
                </a:schemeClr>
              </a:solidFill>
              <a:ln w="38100">
                <a:solidFill>
                  <a:schemeClr val="accent1">
                    <a:lumMod val="75000"/>
                  </a:schemeClr>
                </a:solidFill>
              </a:ln>
            </c:spPr>
          </c:marker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/>
                </a:pPr>
                <a:endParaRPr lang="lt-LT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LVT_2017!$I$16:$M$16</c:f>
              <c:numCache>
                <c:formatCode>General</c:formatCode>
                <c:ptCount val="5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</c:numCache>
            </c:numRef>
          </c:cat>
          <c:val>
            <c:numRef>
              <c:f>LVT_2017!$I$17:$M$17</c:f>
              <c:numCache>
                <c:formatCode>General</c:formatCode>
                <c:ptCount val="5"/>
                <c:pt idx="0">
                  <c:v>195</c:v>
                </c:pt>
                <c:pt idx="1">
                  <c:v>212</c:v>
                </c:pt>
                <c:pt idx="2">
                  <c:v>204</c:v>
                </c:pt>
                <c:pt idx="3">
                  <c:v>286</c:v>
                </c:pt>
                <c:pt idx="4">
                  <c:v>239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LVT_2017!$H$18</c:f>
              <c:strCache>
                <c:ptCount val="1"/>
                <c:pt idx="0">
                  <c:v>Pajamos Eur</c:v>
                </c:pt>
              </c:strCache>
            </c:strRef>
          </c:tx>
          <c:spPr>
            <a:ln w="38100">
              <a:solidFill>
                <a:srgbClr val="C00000"/>
              </a:solidFill>
            </a:ln>
          </c:spPr>
          <c:marker>
            <c:symbol val="square"/>
            <c:size val="6"/>
            <c:spPr>
              <a:solidFill>
                <a:srgbClr val="C00000"/>
              </a:solidFill>
              <a:ln w="38100">
                <a:solidFill>
                  <a:srgbClr val="C00000"/>
                </a:solidFill>
              </a:ln>
            </c:spPr>
          </c:marker>
          <c:dLbls>
            <c:dLbl>
              <c:idx val="2"/>
              <c:layout>
                <c:manualLayout>
                  <c:x val="-3.8686617977100692E-2"/>
                  <c:y val="-3.807357644935879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/>
                </a:pPr>
                <a:endParaRPr lang="lt-LT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LVT_2017!$I$16:$M$16</c:f>
              <c:numCache>
                <c:formatCode>General</c:formatCode>
                <c:ptCount val="5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</c:numCache>
            </c:numRef>
          </c:cat>
          <c:val>
            <c:numRef>
              <c:f>LVT_2017!$I$18:$M$18</c:f>
              <c:numCache>
                <c:formatCode>0.0</c:formatCode>
                <c:ptCount val="5"/>
                <c:pt idx="0">
                  <c:v>21397.416589434662</c:v>
                </c:pt>
                <c:pt idx="1">
                  <c:v>21866.31139944393</c:v>
                </c:pt>
                <c:pt idx="2">
                  <c:v>22093.1</c:v>
                </c:pt>
                <c:pt idx="3">
                  <c:v>24073.8</c:v>
                </c:pt>
                <c:pt idx="4" formatCode="General">
                  <c:v>35197.5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LVT_2017!$H$19</c:f>
              <c:strCache>
                <c:ptCount val="1"/>
                <c:pt idx="0">
                  <c:v>Renginių lankytojų skaičius</c:v>
                </c:pt>
              </c:strCache>
            </c:strRef>
          </c:tx>
          <c:spPr>
            <a:ln w="38100">
              <a:solidFill>
                <a:srgbClr val="70AD47">
                  <a:lumMod val="75000"/>
                </a:srgbClr>
              </a:solidFill>
            </a:ln>
          </c:spPr>
          <c:marker>
            <c:symbol val="square"/>
            <c:size val="6"/>
            <c:spPr>
              <a:solidFill>
                <a:srgbClr val="70AD47">
                  <a:lumMod val="75000"/>
                </a:srgbClr>
              </a:solidFill>
              <a:ln w="38100">
                <a:solidFill>
                  <a:srgbClr val="70AD47">
                    <a:lumMod val="75000"/>
                  </a:srgbClr>
                </a:solidFill>
              </a:ln>
            </c:spPr>
          </c:marker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/>
                </a:pPr>
                <a:endParaRPr lang="lt-LT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LVT_2017!$I$16:$M$16</c:f>
              <c:numCache>
                <c:formatCode>General</c:formatCode>
                <c:ptCount val="5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</c:numCache>
            </c:numRef>
          </c:cat>
          <c:val>
            <c:numRef>
              <c:f>LVT_2017!$I$19:$M$19</c:f>
              <c:numCache>
                <c:formatCode>General</c:formatCode>
                <c:ptCount val="5"/>
                <c:pt idx="0">
                  <c:v>12250</c:v>
                </c:pt>
                <c:pt idx="1">
                  <c:v>16094</c:v>
                </c:pt>
                <c:pt idx="2">
                  <c:v>12232</c:v>
                </c:pt>
                <c:pt idx="3">
                  <c:v>18686</c:v>
                </c:pt>
                <c:pt idx="4">
                  <c:v>24939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87199992"/>
        <c:axId val="487200384"/>
      </c:lineChart>
      <c:catAx>
        <c:axId val="48719999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lt-LT"/>
          </a:p>
        </c:txPr>
        <c:crossAx val="487200384"/>
        <c:crosses val="autoZero"/>
        <c:auto val="1"/>
        <c:lblAlgn val="ctr"/>
        <c:lblOffset val="100"/>
        <c:noMultiLvlLbl val="0"/>
      </c:catAx>
      <c:valAx>
        <c:axId val="487200384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spPr>
          <a:ln>
            <a:solidFill>
              <a:srgbClr val="E7E6E6">
                <a:lumMod val="75000"/>
              </a:srgbClr>
            </a:solidFill>
          </a:ln>
        </c:spPr>
        <c:txPr>
          <a:bodyPr/>
          <a:lstStyle/>
          <a:p>
            <a:pPr>
              <a:defRPr sz="1400"/>
            </a:pPr>
            <a:endParaRPr lang="lt-LT"/>
          </a:p>
        </c:txPr>
        <c:crossAx val="487199992"/>
        <c:crosses val="autoZero"/>
        <c:crossBetween val="between"/>
      </c:valAx>
      <c:spPr>
        <a:pattFill prst="pct20">
          <a:fgClr>
            <a:srgbClr val="4472C4">
              <a:lumMod val="60000"/>
              <a:lumOff val="40000"/>
            </a:srgbClr>
          </a:fgClr>
          <a:bgClr>
            <a:sysClr val="window" lastClr="FFFFFF"/>
          </a:bgClr>
        </a:pattFill>
      </c:spPr>
    </c:plotArea>
    <c:legend>
      <c:legendPos val="b"/>
      <c:layout>
        <c:manualLayout>
          <c:xMode val="edge"/>
          <c:yMode val="edge"/>
          <c:x val="0.15608324774620563"/>
          <c:y val="0.91559584661085858"/>
          <c:w val="0.71440345771995895"/>
          <c:h val="6.6892298414878371E-2"/>
        </c:manualLayout>
      </c:layout>
      <c:overlay val="0"/>
      <c:txPr>
        <a:bodyPr/>
        <a:lstStyle/>
        <a:p>
          <a:pPr>
            <a:defRPr sz="1400"/>
          </a:pPr>
          <a:endParaRPr lang="lt-LT"/>
        </a:p>
      </c:txPr>
    </c:legend>
    <c:plotVisOnly val="1"/>
    <c:dispBlanksAs val="gap"/>
    <c:showDLblsOverMax val="0"/>
  </c:chart>
  <c:externalData r:id="rId2">
    <c:autoUpdate val="0"/>
  </c:externalData>
</c:chartSpace>
</file>

<file path=ppt/charts/chart5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6.6380995853779143E-2"/>
          <c:y val="4.5370182688635081E-2"/>
          <c:w val="0.92033397999163147"/>
          <c:h val="0.78127532267086586"/>
        </c:manualLayout>
      </c:layout>
      <c:lineChart>
        <c:grouping val="standard"/>
        <c:varyColors val="0"/>
        <c:ser>
          <c:idx val="0"/>
          <c:order val="0"/>
          <c:tx>
            <c:strRef>
              <c:f>IV_LVT_2017!$N$64</c:f>
              <c:strCache>
                <c:ptCount val="1"/>
                <c:pt idx="0">
                  <c:v>Renginių skaičius</c:v>
                </c:pt>
              </c:strCache>
            </c:strRef>
          </c:tx>
          <c:spPr>
            <a:ln w="38100" cap="rnd">
              <a:solidFill>
                <a:srgbClr val="5B9BD5">
                  <a:lumMod val="75000"/>
                </a:srgbClr>
              </a:solidFill>
              <a:round/>
            </a:ln>
            <a:effectLst/>
          </c:spPr>
          <c:marker>
            <c:symbol val="square"/>
            <c:size val="5"/>
            <c:spPr>
              <a:solidFill>
                <a:srgbClr val="5B9BD5">
                  <a:lumMod val="75000"/>
                </a:srgbClr>
              </a:solidFill>
              <a:ln w="38100">
                <a:solidFill>
                  <a:srgbClr val="5B9BD5">
                    <a:lumMod val="75000"/>
                  </a:srgbClr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4.9027825326182078E-2"/>
                  <c:y val="-2.202104272295107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-4.6612366388984076E-2"/>
                  <c:y val="-3.077697021008250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5400">
                <a:noFill/>
              </a:ln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IV_LVT_2017!$O$63:$R$63</c:f>
              <c:strCache>
                <c:ptCount val="4"/>
                <c:pt idx="0">
                  <c:v>I ketv.</c:v>
                </c:pt>
                <c:pt idx="1">
                  <c:v>II ketv.</c:v>
                </c:pt>
                <c:pt idx="2">
                  <c:v>III ketv.</c:v>
                </c:pt>
                <c:pt idx="3">
                  <c:v>IV ketv.</c:v>
                </c:pt>
              </c:strCache>
            </c:strRef>
          </c:cat>
          <c:val>
            <c:numRef>
              <c:f>IV_LVT_2017!$O$64:$R$64</c:f>
              <c:numCache>
                <c:formatCode>General</c:formatCode>
                <c:ptCount val="4"/>
                <c:pt idx="0">
                  <c:v>30</c:v>
                </c:pt>
                <c:pt idx="1">
                  <c:v>88</c:v>
                </c:pt>
                <c:pt idx="2">
                  <c:v>30</c:v>
                </c:pt>
                <c:pt idx="3">
                  <c:v>91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IV_LVT_2017!$N$65</c:f>
              <c:strCache>
                <c:ptCount val="1"/>
                <c:pt idx="0">
                  <c:v>Pajamos Eur</c:v>
                </c:pt>
              </c:strCache>
            </c:strRef>
          </c:tx>
          <c:spPr>
            <a:ln w="38100" cap="rnd">
              <a:solidFill>
                <a:srgbClr val="C00000"/>
              </a:solidFill>
              <a:round/>
            </a:ln>
            <a:effectLst/>
          </c:spPr>
          <c:marker>
            <c:symbol val="square"/>
            <c:size val="5"/>
            <c:spPr>
              <a:solidFill>
                <a:srgbClr val="C00000"/>
              </a:solidFill>
              <a:ln w="38100">
                <a:solidFill>
                  <a:srgbClr val="C00000"/>
                </a:solidFill>
              </a:ln>
              <a:effectLst/>
            </c:spPr>
          </c:marker>
          <c:dLbls>
            <c:spPr>
              <a:noFill/>
              <a:ln w="25400">
                <a:noFill/>
              </a:ln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IV_LVT_2017!$O$63:$R$63</c:f>
              <c:strCache>
                <c:ptCount val="4"/>
                <c:pt idx="0">
                  <c:v>I ketv.</c:v>
                </c:pt>
                <c:pt idx="1">
                  <c:v>II ketv.</c:v>
                </c:pt>
                <c:pt idx="2">
                  <c:v>III ketv.</c:v>
                </c:pt>
                <c:pt idx="3">
                  <c:v>IV ketv.</c:v>
                </c:pt>
              </c:strCache>
            </c:strRef>
          </c:cat>
          <c:val>
            <c:numRef>
              <c:f>IV_LVT_2017!$O$65:$R$65</c:f>
              <c:numCache>
                <c:formatCode>General</c:formatCode>
                <c:ptCount val="4"/>
                <c:pt idx="0">
                  <c:v>4332.5</c:v>
                </c:pt>
                <c:pt idx="1">
                  <c:v>10386</c:v>
                </c:pt>
                <c:pt idx="2">
                  <c:v>8055.5</c:v>
                </c:pt>
                <c:pt idx="3">
                  <c:v>12423.5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IV_LVT_2017!$N$66</c:f>
              <c:strCache>
                <c:ptCount val="1"/>
                <c:pt idx="0">
                  <c:v>Renginių lankytojų skaičius (su bilietais)</c:v>
                </c:pt>
              </c:strCache>
            </c:strRef>
          </c:tx>
          <c:spPr>
            <a:ln w="38100" cap="rnd">
              <a:solidFill>
                <a:srgbClr val="70AD47">
                  <a:lumMod val="75000"/>
                </a:srgbClr>
              </a:solidFill>
              <a:round/>
            </a:ln>
            <a:effectLst/>
          </c:spPr>
          <c:marker>
            <c:symbol val="square"/>
            <c:size val="5"/>
            <c:spPr>
              <a:solidFill>
                <a:srgbClr val="70AD47">
                  <a:lumMod val="75000"/>
                </a:srgbClr>
              </a:solidFill>
              <a:ln w="38100">
                <a:solidFill>
                  <a:srgbClr val="70AD47">
                    <a:lumMod val="75000"/>
                  </a:srgbClr>
                </a:solidFill>
              </a:ln>
              <a:effectLst/>
            </c:spPr>
          </c:marker>
          <c:dLbls>
            <c:dLbl>
              <c:idx val="2"/>
              <c:layout>
                <c:manualLayout>
                  <c:x val="-2.7403381642512076E-2"/>
                  <c:y val="5.386366216552242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5400">
                <a:noFill/>
              </a:ln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IV_LVT_2017!$O$63:$R$63</c:f>
              <c:strCache>
                <c:ptCount val="4"/>
                <c:pt idx="0">
                  <c:v>I ketv.</c:v>
                </c:pt>
                <c:pt idx="1">
                  <c:v>II ketv.</c:v>
                </c:pt>
                <c:pt idx="2">
                  <c:v>III ketv.</c:v>
                </c:pt>
                <c:pt idx="3">
                  <c:v>IV ketv.</c:v>
                </c:pt>
              </c:strCache>
            </c:strRef>
          </c:cat>
          <c:val>
            <c:numRef>
              <c:f>IV_LVT_2017!$O$66:$R$66</c:f>
              <c:numCache>
                <c:formatCode>General</c:formatCode>
                <c:ptCount val="4"/>
                <c:pt idx="0">
                  <c:v>1565</c:v>
                </c:pt>
                <c:pt idx="1">
                  <c:v>6244</c:v>
                </c:pt>
                <c:pt idx="2">
                  <c:v>7220</c:v>
                </c:pt>
                <c:pt idx="3">
                  <c:v>3520</c:v>
                </c:pt>
              </c:numCache>
            </c:numRef>
          </c:val>
          <c:smooth val="0"/>
        </c:ser>
        <c:ser>
          <c:idx val="3"/>
          <c:order val="3"/>
          <c:tx>
            <c:strRef>
              <c:f>IV_LVT_2017!$N$67</c:f>
              <c:strCache>
                <c:ptCount val="1"/>
                <c:pt idx="0">
                  <c:v>Renginių lankytojų skaičius (be bilietų)</c:v>
                </c:pt>
              </c:strCache>
            </c:strRef>
          </c:tx>
          <c:spPr>
            <a:ln w="38100" cap="rnd">
              <a:solidFill>
                <a:srgbClr val="7030A0"/>
              </a:solidFill>
              <a:round/>
            </a:ln>
            <a:effectLst/>
          </c:spPr>
          <c:marker>
            <c:symbol val="square"/>
            <c:size val="5"/>
            <c:spPr>
              <a:solidFill>
                <a:srgbClr val="7030A0"/>
              </a:solidFill>
              <a:ln w="38100">
                <a:solidFill>
                  <a:srgbClr val="7030A0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5.2104492373235951E-2"/>
                  <c:y val="-3.077697021008250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5400">
                <a:noFill/>
              </a:ln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IV_LVT_2017!$O$63:$R$63</c:f>
              <c:strCache>
                <c:ptCount val="4"/>
                <c:pt idx="0">
                  <c:v>I ketv.</c:v>
                </c:pt>
                <c:pt idx="1">
                  <c:v>II ketv.</c:v>
                </c:pt>
                <c:pt idx="2">
                  <c:v>III ketv.</c:v>
                </c:pt>
                <c:pt idx="3">
                  <c:v>IV ketv.</c:v>
                </c:pt>
              </c:strCache>
            </c:strRef>
          </c:cat>
          <c:val>
            <c:numRef>
              <c:f>IV_LVT_2017!$O$67:$R$67</c:f>
              <c:numCache>
                <c:formatCode>General</c:formatCode>
                <c:ptCount val="4"/>
                <c:pt idx="0">
                  <c:v>633</c:v>
                </c:pt>
                <c:pt idx="1">
                  <c:v>3108</c:v>
                </c:pt>
                <c:pt idx="2">
                  <c:v>831</c:v>
                </c:pt>
                <c:pt idx="3">
                  <c:v>1818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87198816"/>
        <c:axId val="487202344"/>
      </c:lineChart>
      <c:catAx>
        <c:axId val="4871988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487202344"/>
        <c:crosses val="autoZero"/>
        <c:auto val="1"/>
        <c:lblAlgn val="ctr"/>
        <c:lblOffset val="100"/>
        <c:noMultiLvlLbl val="0"/>
      </c:catAx>
      <c:valAx>
        <c:axId val="48720234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ln w="9525">
            <a:noFill/>
          </a:ln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487198816"/>
        <c:crosses val="autoZero"/>
        <c:crossBetween val="between"/>
      </c:valAx>
      <c:spPr>
        <a:pattFill prst="pct25">
          <a:fgClr>
            <a:srgbClr val="5B9BD5">
              <a:lumMod val="40000"/>
              <a:lumOff val="60000"/>
            </a:srgbClr>
          </a:fgClr>
          <a:bgClr>
            <a:sysClr val="window" lastClr="FFFFFF"/>
          </a:bgClr>
        </a:pattFill>
        <a:ln w="25400">
          <a:noFill/>
        </a:ln>
      </c:spPr>
    </c:plotArea>
    <c:legend>
      <c:legendPos val="b"/>
      <c:overlay val="0"/>
      <c:spPr>
        <a:noFill/>
        <a:ln w="25400">
          <a:noFill/>
        </a:ln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t-LT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lt-LT"/>
    </a:p>
  </c:txPr>
  <c:externalData r:id="rId2">
    <c:autoUpdate val="0"/>
  </c:externalData>
</c:chartSpace>
</file>

<file path=ppt/charts/chart5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1.5624976225797862E-2"/>
          <c:y val="2.9186424957105148E-2"/>
          <c:w val="0.96075183536840503"/>
          <c:h val="0.90018748256283465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Pt>
            <c:idx val="0"/>
            <c:invertIfNegative val="0"/>
            <c:bubble3D val="0"/>
            <c:spPr>
              <a:solidFill>
                <a:srgbClr val="FFC000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Lbls>
            <c:spPr>
              <a:noFill/>
              <a:ln w="25400">
                <a:noFill/>
              </a:ln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LVT_2017!$N$40:$N$42</c:f>
              <c:strCache>
                <c:ptCount val="3"/>
                <c:pt idx="0">
                  <c:v>Renginių skaičius</c:v>
                </c:pt>
                <c:pt idx="1">
                  <c:v>Pajamos</c:v>
                </c:pt>
                <c:pt idx="2">
                  <c:v>Renginių lankytojų skaičius</c:v>
                </c:pt>
              </c:strCache>
            </c:strRef>
          </c:cat>
          <c:val>
            <c:numRef>
              <c:f>LVT_2017!$O$40:$O$42</c:f>
              <c:numCache>
                <c:formatCode>0</c:formatCode>
                <c:ptCount val="3"/>
                <c:pt idx="0">
                  <c:v>-16.43356643356644</c:v>
                </c:pt>
                <c:pt idx="1">
                  <c:v>46.206664506642085</c:v>
                </c:pt>
                <c:pt idx="2">
                  <c:v>33.463555603125343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87199208"/>
        <c:axId val="487204696"/>
      </c:barChart>
      <c:catAx>
        <c:axId val="48719920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ln w="9525">
            <a:noFill/>
          </a:ln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487204696"/>
        <c:crosses val="autoZero"/>
        <c:auto val="1"/>
        <c:lblAlgn val="ctr"/>
        <c:lblOffset val="100"/>
        <c:noMultiLvlLbl val="0"/>
      </c:catAx>
      <c:valAx>
        <c:axId val="487204696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1"/>
        <c:majorTickMark val="none"/>
        <c:minorTickMark val="none"/>
        <c:tickLblPos val="nextTo"/>
        <c:spPr>
          <a:ln w="9525">
            <a:noFill/>
          </a:ln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487199208"/>
        <c:crosses val="autoZero"/>
        <c:crossBetween val="between"/>
      </c:valAx>
      <c:spPr>
        <a:pattFill prst="pct25">
          <a:fgClr>
            <a:srgbClr val="5B9BD5">
              <a:lumMod val="40000"/>
              <a:lumOff val="60000"/>
            </a:srgbClr>
          </a:fgClr>
          <a:bgClr>
            <a:sysClr val="window" lastClr="FFFFFF"/>
          </a:bgClr>
        </a:pattFill>
        <a:ln w="25400">
          <a:noFill/>
        </a:ln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lt-LT"/>
    </a:p>
  </c:txPr>
  <c:externalData r:id="rId2">
    <c:autoUpdate val="0"/>
  </c:externalData>
</c:chartSpace>
</file>

<file path=ppt/charts/chart5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3.0555555555555555E-2"/>
          <c:y val="5.0925925925925923E-2"/>
          <c:w val="0.96944444444444444"/>
          <c:h val="0.76134352238323022"/>
        </c:manualLayout>
      </c:layout>
      <c:pie3D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4.9134951881014882E-2"/>
          <c:y val="0.74131671041119862"/>
          <c:w val="0.58916951957092323"/>
          <c:h val="0.2309055118110236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lt-LT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t-LT"/>
    </a:p>
  </c:txPr>
  <c:externalData r:id="rId4">
    <c:autoUpdate val="0"/>
  </c:externalData>
</c:chartSpace>
</file>

<file path=ppt/charts/chart5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30"/>
      <c:rotY val="0"/>
      <c:rAngAx val="0"/>
      <c:perspective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7.9160609152640303E-3"/>
          <c:y val="2.8274068628399335E-2"/>
          <c:w val="0.98611107975751888"/>
          <c:h val="0.72731625684381596"/>
        </c:manualLayout>
      </c:layout>
      <c:pie3DChart>
        <c:varyColors val="1"/>
        <c:ser>
          <c:idx val="0"/>
          <c:order val="0"/>
          <c:spPr>
            <a:scene3d>
              <a:camera prst="orthographicFront"/>
              <a:lightRig rig="threePt" dir="t"/>
            </a:scene3d>
            <a:sp3d>
              <a:bevelT/>
              <a:contourClr>
                <a:srgbClr val="000000"/>
              </a:contourClr>
            </a:sp3d>
          </c:spPr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accent1">
                    <a:lumMod val="75000"/>
                  </a:schemeClr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/>
                <a:contourClr>
                  <a:schemeClr val="accent1">
                    <a:lumMod val="75000"/>
                  </a:schemeClr>
                </a:contourClr>
              </a:sp3d>
            </c:spPr>
          </c:dPt>
          <c:dPt>
            <c:idx val="1"/>
            <c:bubble3D val="0"/>
            <c:spPr>
              <a:solidFill>
                <a:schemeClr val="accent2">
                  <a:lumMod val="75000"/>
                </a:schemeClr>
              </a:solidFill>
              <a:ln w="25400">
                <a:solidFill>
                  <a:schemeClr val="accent2">
                    <a:lumMod val="75000"/>
                  </a:schemeClr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/>
                <a:contourClr>
                  <a:schemeClr val="accent2">
                    <a:lumMod val="75000"/>
                  </a:schemeClr>
                </a:contourClr>
              </a:sp3d>
            </c:spPr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accent3">
                    <a:lumMod val="75000"/>
                  </a:schemeClr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/>
                <a:contourClr>
                  <a:schemeClr val="accent3">
                    <a:lumMod val="75000"/>
                  </a:schemeClr>
                </a:contourClr>
              </a:sp3d>
            </c:spPr>
          </c:dPt>
          <c:dPt>
            <c:idx val="3"/>
            <c:bubble3D val="0"/>
            <c:spPr>
              <a:solidFill>
                <a:schemeClr val="accent4"/>
              </a:solidFill>
              <a:ln w="25400">
                <a:solidFill>
                  <a:srgbClr val="7030A0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/>
                <a:contourClr>
                  <a:srgbClr val="7030A0"/>
                </a:contourClr>
              </a:sp3d>
            </c:spPr>
          </c:dPt>
          <c:dPt>
            <c:idx val="4"/>
            <c:bubble3D val="0"/>
            <c:spPr>
              <a:solidFill>
                <a:srgbClr val="FFC000"/>
              </a:solidFill>
              <a:ln w="25400">
                <a:solidFill>
                  <a:srgbClr val="FFC000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/>
                <a:contourClr>
                  <a:srgbClr val="FFC000"/>
                </a:contourClr>
              </a:sp3d>
            </c:spPr>
          </c:dPt>
          <c:dPt>
            <c:idx val="5"/>
            <c:bubble3D val="0"/>
            <c:spPr>
              <a:solidFill>
                <a:srgbClr val="00B0F0"/>
              </a:solidFill>
              <a:ln w="25400">
                <a:solidFill>
                  <a:srgbClr val="00B0F0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/>
                <a:contourClr>
                  <a:srgbClr val="00B0F0"/>
                </a:contourClr>
              </a:sp3d>
            </c:spPr>
          </c:dPt>
          <c:dLbls>
            <c:dLbl>
              <c:idx val="2"/>
              <c:layout>
                <c:manualLayout>
                  <c:x val="-3.8863091153170074E-3"/>
                  <c:y val="1.5232528519930094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5400">
                <a:noFill/>
              </a:ln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LVT_2017!$N$6:$N$11</c:f>
              <c:strCache>
                <c:ptCount val="6"/>
                <c:pt idx="0">
                  <c:v>Spektakliai</c:v>
                </c:pt>
                <c:pt idx="1">
                  <c:v>Gastroliniai spektakliai</c:v>
                </c:pt>
                <c:pt idx="2">
                  <c:v>Renginiai</c:v>
                </c:pt>
                <c:pt idx="3">
                  <c:v>Atvykstančių meno kolektyvų spektakliai, koncertai, renginiai</c:v>
                </c:pt>
                <c:pt idx="4">
                  <c:v>Salės nuoma</c:v>
                </c:pt>
                <c:pt idx="5">
                  <c:v>Kita veikla</c:v>
                </c:pt>
              </c:strCache>
            </c:strRef>
          </c:cat>
          <c:val>
            <c:numRef>
              <c:f>LVT_2017!$O$6:$O$11</c:f>
              <c:numCache>
                <c:formatCode>0.0</c:formatCode>
                <c:ptCount val="6"/>
                <c:pt idx="0">
                  <c:v>56.72268907563025</c:v>
                </c:pt>
                <c:pt idx="1">
                  <c:v>23.529411764705884</c:v>
                </c:pt>
                <c:pt idx="2">
                  <c:v>0.84033613445378152</c:v>
                </c:pt>
                <c:pt idx="3">
                  <c:v>3.7815126050420167</c:v>
                </c:pt>
                <c:pt idx="4">
                  <c:v>1.2605042016806722</c:v>
                </c:pt>
                <c:pt idx="5">
                  <c:v>14.285714285714286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 w="25400">
          <a:noFill/>
        </a:ln>
      </c:spPr>
    </c:plotArea>
    <c:legend>
      <c:legendPos val="b"/>
      <c:layout>
        <c:manualLayout>
          <c:xMode val="edge"/>
          <c:yMode val="edge"/>
          <c:x val="0"/>
          <c:y val="0.663191082596157"/>
          <c:w val="0.46602637614678899"/>
          <c:h val="0.30903113962606532"/>
        </c:manualLayout>
      </c:layout>
      <c:overlay val="0"/>
      <c:spPr>
        <a:noFill/>
        <a:ln w="25400">
          <a:noFill/>
        </a:ln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t-LT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ysClr val="window" lastClr="FFFFFF"/>
      </a:solidFill>
      <a:round/>
    </a:ln>
    <a:effectLst/>
  </c:spPr>
  <c:txPr>
    <a:bodyPr/>
    <a:lstStyle/>
    <a:p>
      <a:pPr>
        <a:defRPr/>
      </a:pPr>
      <a:endParaRPr lang="lt-LT"/>
    </a:p>
  </c:txPr>
  <c:externalData r:id="rId2">
    <c:autoUpdate val="0"/>
  </c:externalData>
</c:chartSpace>
</file>

<file path=ppt/charts/chart5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30"/>
      <c:rotY val="0"/>
      <c:rAngAx val="0"/>
      <c:perspective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1.5277777777777777E-2"/>
          <c:y val="3.10894273613017E-2"/>
          <c:w val="0.98472224082108784"/>
          <c:h val="0.76401731574000598"/>
        </c:manualLayout>
      </c:layout>
      <c:pie3DChart>
        <c:varyColors val="1"/>
        <c:ser>
          <c:idx val="0"/>
          <c:order val="0"/>
          <c:spPr>
            <a:scene3d>
              <a:camera prst="orthographicFront"/>
              <a:lightRig rig="threePt" dir="t"/>
            </a:scene3d>
            <a:sp3d>
              <a:bevelT/>
              <a:contourClr>
                <a:srgbClr val="000000"/>
              </a:contourClr>
            </a:sp3d>
          </c:spPr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accent1">
                    <a:lumMod val="75000"/>
                  </a:schemeClr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/>
                <a:contourClr>
                  <a:schemeClr val="accent1">
                    <a:lumMod val="75000"/>
                  </a:schemeClr>
                </a:contourClr>
              </a:sp3d>
            </c:spPr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accent2">
                    <a:lumMod val="75000"/>
                  </a:schemeClr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/>
                <a:contourClr>
                  <a:schemeClr val="accent2">
                    <a:lumMod val="75000"/>
                  </a:schemeClr>
                </a:contourClr>
              </a:sp3d>
            </c:spPr>
          </c:dPt>
          <c:dPt>
            <c:idx val="2"/>
            <c:bubble3D val="0"/>
            <c:spPr>
              <a:solidFill>
                <a:srgbClr val="7030A0"/>
              </a:solidFill>
              <a:ln w="25400">
                <a:solidFill>
                  <a:srgbClr val="7030A0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/>
                <a:contourClr>
                  <a:srgbClr val="7030A0"/>
                </a:contourClr>
              </a:sp3d>
            </c:spPr>
          </c:dPt>
          <c:dPt>
            <c:idx val="3"/>
            <c:bubble3D val="0"/>
            <c:spPr>
              <a:solidFill>
                <a:srgbClr val="FFC000"/>
              </a:solidFill>
              <a:ln w="25400">
                <a:solidFill>
                  <a:srgbClr val="FFC000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/>
                <a:contourClr>
                  <a:srgbClr val="FFC000"/>
                </a:contourClr>
              </a:sp3d>
            </c:spPr>
          </c:dPt>
          <c:dPt>
            <c:idx val="4"/>
            <c:bubble3D val="0"/>
            <c:spPr>
              <a:solidFill>
                <a:schemeClr val="accent5"/>
              </a:solidFill>
              <a:ln w="25400">
                <a:solidFill>
                  <a:srgbClr val="00B0F0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/>
                <a:contourClr>
                  <a:srgbClr val="00B0F0"/>
                </a:contourClr>
              </a:sp3d>
            </c:spPr>
          </c:dPt>
          <c:dLbls>
            <c:dLbl>
              <c:idx val="0"/>
              <c:spPr>
                <a:noFill/>
                <a:ln w="25400">
                  <a:noFill/>
                </a:ln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lt-LT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spPr>
                <a:noFill/>
                <a:ln w="25400">
                  <a:noFill/>
                </a:ln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lt-LT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-7.722006156931885E-3"/>
                  <c:y val="-4.2530561724905706E-2"/>
                </c:manualLayout>
              </c:layout>
              <c:spPr>
                <a:noFill/>
                <a:ln w="25400">
                  <a:noFill/>
                </a:ln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lt-LT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2.2106332690556538E-2"/>
                  <c:y val="5.5811080714522072E-2"/>
                </c:manualLayout>
              </c:layout>
              <c:spPr>
                <a:noFill/>
                <a:ln w="25400">
                  <a:noFill/>
                </a:ln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lt-LT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spPr>
                <a:noFill/>
                <a:ln w="25400">
                  <a:noFill/>
                </a:ln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lt-LT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="1"/>
                </a:pPr>
                <a:endParaRPr lang="lt-LT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/>
            </c:extLst>
          </c:dLbls>
          <c:cat>
            <c:strRef>
              <c:f>LVT_2017!$T$6:$T$10</c:f>
              <c:strCache>
                <c:ptCount val="5"/>
                <c:pt idx="0">
                  <c:v>Spektakliai</c:v>
                </c:pt>
                <c:pt idx="1">
                  <c:v>Gastroliniai spektakliai</c:v>
                </c:pt>
                <c:pt idx="2">
                  <c:v>Atvykstančių meno kolektyvų spektakliai, koncertai, renginiai</c:v>
                </c:pt>
                <c:pt idx="3">
                  <c:v>Salės nuoma</c:v>
                </c:pt>
                <c:pt idx="4">
                  <c:v>Kita veikla</c:v>
                </c:pt>
              </c:strCache>
            </c:strRef>
          </c:cat>
          <c:val>
            <c:numRef>
              <c:f>LVT_2017!$U$6:$U$10</c:f>
              <c:numCache>
                <c:formatCode>0</c:formatCode>
                <c:ptCount val="5"/>
                <c:pt idx="0">
                  <c:v>47.888344342637971</c:v>
                </c:pt>
                <c:pt idx="1">
                  <c:v>18.001278499893459</c:v>
                </c:pt>
                <c:pt idx="2">
                  <c:v>0.89494992542083951</c:v>
                </c:pt>
                <c:pt idx="3">
                  <c:v>0.73868882733148666</c:v>
                </c:pt>
                <c:pt idx="4">
                  <c:v>32.476738404716244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solidFill>
          <a:sysClr val="window" lastClr="FFFFFF"/>
        </a:solidFill>
        <a:ln w="25400">
          <a:solidFill>
            <a:sysClr val="window" lastClr="FFFFFF"/>
          </a:solidFill>
        </a:ln>
      </c:spPr>
    </c:plotArea>
    <c:legend>
      <c:legendPos val="b"/>
      <c:layout>
        <c:manualLayout>
          <c:xMode val="edge"/>
          <c:yMode val="edge"/>
          <c:x val="9.9626683569315755E-3"/>
          <c:y val="0.73176422875249936"/>
          <c:w val="0.46042235791954578"/>
          <c:h val="0.26794255813564705"/>
        </c:manualLayout>
      </c:layout>
      <c:overlay val="0"/>
      <c:spPr>
        <a:noFill/>
        <a:ln w="25400">
          <a:noFill/>
        </a:ln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t-LT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lt-LT"/>
    </a:p>
  </c:txPr>
  <c:externalData r:id="rId2">
    <c:autoUpdate val="0"/>
  </c:externalData>
</c:chartSpace>
</file>

<file path=ppt/charts/chart5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LVT_2017!$H$62</c:f>
              <c:strCache>
                <c:ptCount val="1"/>
                <c:pt idx="0">
                  <c:v>Renginių lankytojų skaičius su bilietais</c:v>
                </c:pt>
              </c:strCache>
            </c:strRef>
          </c:tx>
          <c:spPr>
            <a:ln w="38100" cap="rnd">
              <a:solidFill>
                <a:srgbClr val="5B9BD5"/>
              </a:solidFill>
              <a:round/>
            </a:ln>
            <a:effectLst/>
          </c:spPr>
          <c:marker>
            <c:symbol val="square"/>
            <c:size val="5"/>
            <c:spPr>
              <a:solidFill>
                <a:srgbClr val="5B9BD5"/>
              </a:solidFill>
              <a:ln w="38100">
                <a:solidFill>
                  <a:srgbClr val="5B9BD5"/>
                </a:solidFill>
              </a:ln>
              <a:effectLst/>
            </c:spPr>
          </c:marker>
          <c:dLbls>
            <c:spPr>
              <a:noFill/>
              <a:ln w="25400">
                <a:noFill/>
              </a:ln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LVT_2017!$I$61:$M$61</c:f>
              <c:numCache>
                <c:formatCode>General</c:formatCode>
                <c:ptCount val="5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</c:numCache>
            </c:numRef>
          </c:cat>
          <c:val>
            <c:numRef>
              <c:f>LVT_2017!$I$62:$M$62</c:f>
              <c:numCache>
                <c:formatCode>0</c:formatCode>
                <c:ptCount val="5"/>
                <c:pt idx="0">
                  <c:v>74</c:v>
                </c:pt>
                <c:pt idx="1">
                  <c:v>62</c:v>
                </c:pt>
                <c:pt idx="2">
                  <c:v>73</c:v>
                </c:pt>
                <c:pt idx="3">
                  <c:v>77.293160655035862</c:v>
                </c:pt>
                <c:pt idx="4">
                  <c:v>74.377481053771206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LVT_2017!$H$63</c:f>
              <c:strCache>
                <c:ptCount val="1"/>
                <c:pt idx="0">
                  <c:v>Renginių lankytojų skaičius be bilietų</c:v>
                </c:pt>
              </c:strCache>
            </c:strRef>
          </c:tx>
          <c:spPr>
            <a:ln w="38100" cap="rnd">
              <a:solidFill>
                <a:srgbClr val="C00000"/>
              </a:solidFill>
              <a:round/>
            </a:ln>
            <a:effectLst/>
          </c:spPr>
          <c:marker>
            <c:symbol val="square"/>
            <c:size val="5"/>
            <c:spPr>
              <a:solidFill>
                <a:srgbClr val="C00000"/>
              </a:solidFill>
              <a:ln w="38100">
                <a:solidFill>
                  <a:srgbClr val="C00000"/>
                </a:solidFill>
              </a:ln>
              <a:effectLst/>
            </c:spPr>
          </c:marker>
          <c:dLbls>
            <c:spPr>
              <a:noFill/>
              <a:ln w="25400">
                <a:noFill/>
              </a:ln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LVT_2017!$I$61:$M$61</c:f>
              <c:numCache>
                <c:formatCode>General</c:formatCode>
                <c:ptCount val="5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</c:numCache>
            </c:numRef>
          </c:cat>
          <c:val>
            <c:numRef>
              <c:f>LVT_2017!$I$63:$M$63</c:f>
              <c:numCache>
                <c:formatCode>0</c:formatCode>
                <c:ptCount val="5"/>
                <c:pt idx="0">
                  <c:v>26</c:v>
                </c:pt>
                <c:pt idx="1">
                  <c:v>38</c:v>
                </c:pt>
                <c:pt idx="2">
                  <c:v>27</c:v>
                </c:pt>
                <c:pt idx="3">
                  <c:v>22.706839344964145</c:v>
                </c:pt>
                <c:pt idx="4">
                  <c:v>25.622518946228798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87201560"/>
        <c:axId val="487203128"/>
      </c:lineChart>
      <c:catAx>
        <c:axId val="4872015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487203128"/>
        <c:crosses val="autoZero"/>
        <c:auto val="1"/>
        <c:lblAlgn val="ctr"/>
        <c:lblOffset val="100"/>
        <c:noMultiLvlLbl val="0"/>
      </c:catAx>
      <c:valAx>
        <c:axId val="48720312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1"/>
        <c:majorTickMark val="none"/>
        <c:minorTickMark val="none"/>
        <c:tickLblPos val="nextTo"/>
        <c:spPr>
          <a:ln w="9525">
            <a:noFill/>
          </a:ln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487201560"/>
        <c:crosses val="autoZero"/>
        <c:crossBetween val="between"/>
      </c:valAx>
      <c:spPr>
        <a:pattFill prst="pct20">
          <a:fgClr>
            <a:srgbClr val="4472C4">
              <a:lumMod val="40000"/>
              <a:lumOff val="60000"/>
            </a:srgbClr>
          </a:fgClr>
          <a:bgClr>
            <a:sysClr val="window" lastClr="FFFFFF"/>
          </a:bgClr>
        </a:pattFill>
        <a:ln w="25400">
          <a:noFill/>
        </a:ln>
      </c:spPr>
    </c:plotArea>
    <c:legend>
      <c:legendPos val="b"/>
      <c:overlay val="0"/>
      <c:spPr>
        <a:noFill/>
        <a:ln w="25400">
          <a:noFill/>
        </a:ln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t-LT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lt-LT"/>
    </a:p>
  </c:txPr>
  <c:externalData r:id="rId2">
    <c:autoUpdate val="0"/>
  </c:externalData>
</c:chartSpace>
</file>

<file path=ppt/charts/chart5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15"/>
      <c:rotY val="20"/>
      <c:depthPercent val="100"/>
      <c:rAngAx val="1"/>
    </c:view3D>
    <c:floor>
      <c:thickness val="0"/>
      <c:spPr>
        <a:pattFill prst="pct5">
          <a:fgClr>
            <a:srgbClr val="70AD47">
              <a:lumMod val="40000"/>
              <a:lumOff val="60000"/>
            </a:srgbClr>
          </a:fgClr>
          <a:bgClr>
            <a:sysClr val="window" lastClr="FFFFFF"/>
          </a:bgClr>
        </a:pattFill>
        <a:ln w="6350">
          <a:noFill/>
        </a:ln>
      </c:spPr>
    </c:floor>
    <c:sideWall>
      <c:thickness val="0"/>
      <c:spPr>
        <a:noFill/>
        <a:ln w="25400">
          <a:noFill/>
        </a:ln>
      </c:spPr>
    </c:sideWall>
    <c:backWall>
      <c:thickness val="0"/>
      <c:spPr>
        <a:noFill/>
        <a:ln w="25400">
          <a:noFill/>
        </a:ln>
      </c:spPr>
    </c:backWall>
    <c:plotArea>
      <c:layout>
        <c:manualLayout>
          <c:layoutTarget val="inner"/>
          <c:xMode val="edge"/>
          <c:yMode val="edge"/>
          <c:x val="5.5167085092624295E-2"/>
          <c:y val="7.4556607645740236E-2"/>
          <c:w val="0.92550924340979113"/>
          <c:h val="0.7070344799691497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'Sheet1 (2)'!$A$171</c:f>
              <c:strCache>
                <c:ptCount val="1"/>
                <c:pt idx="0">
                  <c:v>2013</c:v>
                </c:pt>
              </c:strCache>
            </c:strRef>
          </c:tx>
          <c:spPr>
            <a:solidFill>
              <a:srgbClr val="5B9BD5"/>
            </a:solidFill>
            <a:ln w="25400">
              <a:noFill/>
            </a:ln>
            <a:scene3d>
              <a:camera prst="orthographicFront"/>
              <a:lightRig rig="threePt" dir="t"/>
            </a:scene3d>
            <a:sp3d>
              <a:bevelT w="101600" h="101600"/>
            </a:sp3d>
          </c:spPr>
          <c:invertIfNegative val="0"/>
          <c:dLbls>
            <c:dLbl>
              <c:idx val="0"/>
              <c:layout>
                <c:manualLayout>
                  <c:x val="6.038647342995169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1400" b="0" i="0" u="none" strike="noStrike" baseline="0">
                    <a:solidFill>
                      <a:srgbClr val="333333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'Sheet1 (2)'!$B$169:$E$169</c:f>
              <c:strCache>
                <c:ptCount val="4"/>
                <c:pt idx="0">
                  <c:v>Finansuoti projektai </c:v>
                </c:pt>
                <c:pt idx="1">
                  <c:v>Gautas finansavimas (tūkst. Eur)</c:v>
                </c:pt>
                <c:pt idx="2">
                  <c:v>Iš miesto savivaldybės (tūkst. Eur)</c:v>
                </c:pt>
                <c:pt idx="3">
                  <c:v>Iš kitų fondų (tūkst. Eur)</c:v>
                </c:pt>
              </c:strCache>
            </c:strRef>
          </c:cat>
          <c:val>
            <c:numRef>
              <c:f>'Sheet1 (2)'!$B$171:$E$171</c:f>
              <c:numCache>
                <c:formatCode>0.0</c:formatCode>
                <c:ptCount val="4"/>
                <c:pt idx="0" formatCode="General">
                  <c:v>3</c:v>
                </c:pt>
                <c:pt idx="1">
                  <c:v>9.615384615384615</c:v>
                </c:pt>
                <c:pt idx="2" formatCode="0.00">
                  <c:v>2.46177015755329</c:v>
                </c:pt>
                <c:pt idx="3" formatCode="0.00">
                  <c:v>7.153614457831325</c:v>
                </c:pt>
              </c:numCache>
            </c:numRef>
          </c:val>
        </c:ser>
        <c:ser>
          <c:idx val="1"/>
          <c:order val="1"/>
          <c:tx>
            <c:strRef>
              <c:f>'Sheet1 (2)'!$A$172</c:f>
              <c:strCache>
                <c:ptCount val="1"/>
                <c:pt idx="0">
                  <c:v>2014</c:v>
                </c:pt>
              </c:strCache>
            </c:strRef>
          </c:tx>
          <c:spPr>
            <a:solidFill>
              <a:srgbClr val="ED7D31"/>
            </a:solidFill>
            <a:ln w="25400">
              <a:noFill/>
            </a:ln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1.2077294685990361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6.038647342995169E-3"/>
                  <c:y val="-2.918642495710514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7.246376811594203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7.246376811594203E-3"/>
                  <c:y val="-2.918642495710514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1400" b="0" i="0" u="none" strike="noStrike" baseline="0">
                    <a:solidFill>
                      <a:srgbClr val="333333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'Sheet1 (2)'!$B$169:$E$169</c:f>
              <c:strCache>
                <c:ptCount val="4"/>
                <c:pt idx="0">
                  <c:v>Finansuoti projektai </c:v>
                </c:pt>
                <c:pt idx="1">
                  <c:v>Gautas finansavimas (tūkst. Eur)</c:v>
                </c:pt>
                <c:pt idx="2">
                  <c:v>Iš miesto savivaldybės (tūkst. Eur)</c:v>
                </c:pt>
                <c:pt idx="3">
                  <c:v>Iš kitų fondų (tūkst. Eur)</c:v>
                </c:pt>
              </c:strCache>
            </c:strRef>
          </c:cat>
          <c:val>
            <c:numRef>
              <c:f>'Sheet1 (2)'!$B$172:$E$172</c:f>
              <c:numCache>
                <c:formatCode>0.0</c:formatCode>
                <c:ptCount val="4"/>
                <c:pt idx="0" formatCode="General">
                  <c:v>5</c:v>
                </c:pt>
                <c:pt idx="1">
                  <c:v>24.704587581093605</c:v>
                </c:pt>
                <c:pt idx="2" formatCode="0.00">
                  <c:v>6.458526413345691</c:v>
                </c:pt>
                <c:pt idx="3" formatCode="0.00">
                  <c:v>18.246061167747914</c:v>
                </c:pt>
              </c:numCache>
            </c:numRef>
          </c:val>
        </c:ser>
        <c:ser>
          <c:idx val="2"/>
          <c:order val="2"/>
          <c:tx>
            <c:strRef>
              <c:f>'Sheet1 (2)'!$A$173</c:f>
              <c:strCache>
                <c:ptCount val="1"/>
                <c:pt idx="0">
                  <c:v>2015</c:v>
                </c:pt>
              </c:strCache>
            </c:strRef>
          </c:tx>
          <c:spPr>
            <a:solidFill>
              <a:srgbClr val="70AD47">
                <a:lumMod val="40000"/>
                <a:lumOff val="60000"/>
              </a:srgbClr>
            </a:solidFill>
            <a:ln w="25400">
              <a:noFill/>
            </a:ln>
            <a:scene3d>
              <a:camera prst="orthographicFront"/>
              <a:lightRig rig="threePt" dir="t"/>
            </a:scene3d>
            <a:sp3d>
              <a:bevelT w="101600" h="101600"/>
            </a:sp3d>
          </c:spPr>
          <c:invertIfNegative val="0"/>
          <c:dLbls>
            <c:dLbl>
              <c:idx val="0"/>
              <c:layout>
                <c:manualLayout>
                  <c:x val="8.4541062801932361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4.7365304914149513E-3"/>
                  <c:y val="9.2592592592591737E-3"/>
                </c:manualLayout>
              </c:layout>
              <c:spPr>
                <a:noFill/>
                <a:ln w="25400">
                  <a:noFill/>
                </a:ln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1400"/>
                  </a:pPr>
                  <a:endParaRPr lang="lt-L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7.104795737122558E-3"/>
                  <c:y val="0"/>
                </c:manualLayout>
              </c:layout>
              <c:spPr>
                <a:noFill/>
                <a:ln w="25400">
                  <a:noFill/>
                </a:ln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1400"/>
                  </a:pPr>
                  <a:endParaRPr lang="lt-L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1400"/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'Sheet1 (2)'!$B$169:$E$169</c:f>
              <c:strCache>
                <c:ptCount val="4"/>
                <c:pt idx="0">
                  <c:v>Finansuoti projektai </c:v>
                </c:pt>
                <c:pt idx="1">
                  <c:v>Gautas finansavimas (tūkst. Eur)</c:v>
                </c:pt>
                <c:pt idx="2">
                  <c:v>Iš miesto savivaldybės (tūkst. Eur)</c:v>
                </c:pt>
                <c:pt idx="3">
                  <c:v>Iš kitų fondų (tūkst. Eur)</c:v>
                </c:pt>
              </c:strCache>
            </c:strRef>
          </c:cat>
          <c:val>
            <c:numRef>
              <c:f>'Sheet1 (2)'!$B$173:$E$173</c:f>
              <c:numCache>
                <c:formatCode>0.0</c:formatCode>
                <c:ptCount val="4"/>
                <c:pt idx="0" formatCode="General">
                  <c:v>1</c:v>
                </c:pt>
                <c:pt idx="1">
                  <c:v>3.9</c:v>
                </c:pt>
                <c:pt idx="2" formatCode="0">
                  <c:v>0</c:v>
                </c:pt>
                <c:pt idx="3">
                  <c:v>3.9</c:v>
                </c:pt>
              </c:numCache>
            </c:numRef>
          </c:val>
        </c:ser>
        <c:ser>
          <c:idx val="3"/>
          <c:order val="3"/>
          <c:tx>
            <c:strRef>
              <c:f>'Sheet1 (2)'!$A$174</c:f>
              <c:strCache>
                <c:ptCount val="1"/>
                <c:pt idx="0">
                  <c:v>2016</c:v>
                </c:pt>
              </c:strCache>
            </c:strRef>
          </c:tx>
          <c:spPr>
            <a:solidFill>
              <a:srgbClr val="FFC000"/>
            </a:solidFill>
            <a:ln w="25400">
              <a:noFill/>
            </a:ln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9.6618357487922701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8.4541062801932361E-3"/>
                  <c:y val="-2.918642495710514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8.4541062801932361E-3"/>
                  <c:y val="-2.918642495710514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1400" b="0" i="0" u="none" strike="noStrike" baseline="0">
                    <a:solidFill>
                      <a:srgbClr val="333333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'Sheet1 (2)'!$B$169:$E$169</c:f>
              <c:strCache>
                <c:ptCount val="4"/>
                <c:pt idx="0">
                  <c:v>Finansuoti projektai </c:v>
                </c:pt>
                <c:pt idx="1">
                  <c:v>Gautas finansavimas (tūkst. Eur)</c:v>
                </c:pt>
                <c:pt idx="2">
                  <c:v>Iš miesto savivaldybės (tūkst. Eur)</c:v>
                </c:pt>
                <c:pt idx="3">
                  <c:v>Iš kitų fondų (tūkst. Eur)</c:v>
                </c:pt>
              </c:strCache>
            </c:strRef>
          </c:cat>
          <c:val>
            <c:numRef>
              <c:f>'Sheet1 (2)'!$B$174:$E$174</c:f>
              <c:numCache>
                <c:formatCode>General</c:formatCode>
                <c:ptCount val="4"/>
                <c:pt idx="0">
                  <c:v>3</c:v>
                </c:pt>
                <c:pt idx="1">
                  <c:v>27.2</c:v>
                </c:pt>
                <c:pt idx="2">
                  <c:v>4</c:v>
                </c:pt>
                <c:pt idx="3">
                  <c:v>23.2</c:v>
                </c:pt>
              </c:numCache>
            </c:numRef>
          </c:val>
        </c:ser>
        <c:ser>
          <c:idx val="4"/>
          <c:order val="4"/>
          <c:tx>
            <c:strRef>
              <c:f>'Sheet1 (2)'!$A$175</c:f>
              <c:strCache>
                <c:ptCount val="1"/>
                <c:pt idx="0">
                  <c:v>2017</c:v>
                </c:pt>
              </c:strCache>
            </c:strRef>
          </c:tx>
          <c:spPr>
            <a:solidFill>
              <a:srgbClr val="C00000"/>
            </a:solidFill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8.4541062801932361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1.5458937198067632E-2"/>
                  <c:y val="-8.7559274871315436E-3"/>
                </c:manualLayout>
              </c:layout>
              <c:spPr>
                <a:noFill/>
                <a:ln w="25400">
                  <a:noFill/>
                </a:ln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1400"/>
                  </a:pPr>
                  <a:endParaRPr lang="lt-L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1.4351154475255899E-2"/>
                  <c:y val="0"/>
                </c:manualLayout>
              </c:layout>
              <c:spPr>
                <a:noFill/>
                <a:ln w="25400">
                  <a:noFill/>
                </a:ln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1400"/>
                  </a:pPr>
                  <a:endParaRPr lang="lt-L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1.3888888888888888E-2"/>
                  <c:y val="-8.4875562720133283E-17"/>
                </c:manualLayout>
              </c:layout>
              <c:spPr>
                <a:noFill/>
                <a:ln w="25400">
                  <a:noFill/>
                </a:ln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1400"/>
                  </a:pPr>
                  <a:endParaRPr lang="lt-L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1400"/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'Sheet1 (2)'!$B$169:$E$169</c:f>
              <c:strCache>
                <c:ptCount val="4"/>
                <c:pt idx="0">
                  <c:v>Finansuoti projektai </c:v>
                </c:pt>
                <c:pt idx="1">
                  <c:v>Gautas finansavimas (tūkst. Eur)</c:v>
                </c:pt>
                <c:pt idx="2">
                  <c:v>Iš miesto savivaldybės (tūkst. Eur)</c:v>
                </c:pt>
                <c:pt idx="3">
                  <c:v>Iš kitų fondų (tūkst. Eur)</c:v>
                </c:pt>
              </c:strCache>
            </c:strRef>
          </c:cat>
          <c:val>
            <c:numRef>
              <c:f>'Sheet1 (2)'!$B$175:$E$175</c:f>
              <c:numCache>
                <c:formatCode>General</c:formatCode>
                <c:ptCount val="4"/>
                <c:pt idx="0">
                  <c:v>2</c:v>
                </c:pt>
                <c:pt idx="1">
                  <c:v>4.84</c:v>
                </c:pt>
                <c:pt idx="2">
                  <c:v>1.84</c:v>
                </c:pt>
                <c:pt idx="3">
                  <c:v>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487235576"/>
        <c:axId val="487228128"/>
        <c:axId val="0"/>
      </c:bar3DChart>
      <c:catAx>
        <c:axId val="4872355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6350">
            <a:noFill/>
          </a:ln>
        </c:spPr>
        <c:txPr>
          <a:bodyPr rot="0" vert="horz"/>
          <a:lstStyle/>
          <a:p>
            <a:pPr>
              <a:defRPr sz="1400" b="0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lt-LT"/>
          </a:p>
        </c:txPr>
        <c:crossAx val="487228128"/>
        <c:crosses val="autoZero"/>
        <c:auto val="1"/>
        <c:lblAlgn val="ctr"/>
        <c:lblOffset val="100"/>
        <c:noMultiLvlLbl val="0"/>
      </c:catAx>
      <c:valAx>
        <c:axId val="48722812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ysClr val="window" lastClr="FFFFFF">
                  <a:lumMod val="65000"/>
                </a:sys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ln w="6350">
            <a:noFill/>
          </a:ln>
        </c:spPr>
        <c:txPr>
          <a:bodyPr rot="0" vert="horz"/>
          <a:lstStyle/>
          <a:p>
            <a:pPr>
              <a:defRPr sz="1400" b="1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lt-LT"/>
          </a:p>
        </c:txPr>
        <c:crossAx val="487235576"/>
        <c:crosses val="autoZero"/>
        <c:crossBetween val="between"/>
      </c:valAx>
      <c:spPr>
        <a:pattFill prst="pct25">
          <a:fgClr>
            <a:srgbClr val="70AD47">
              <a:lumMod val="40000"/>
              <a:lumOff val="60000"/>
            </a:srgbClr>
          </a:fgClr>
          <a:bgClr>
            <a:sysClr val="window" lastClr="FFFFFF"/>
          </a:bgClr>
        </a:pattFill>
        <a:ln w="25400">
          <a:noFill/>
        </a:ln>
      </c:spPr>
    </c:plotArea>
    <c:legend>
      <c:legendPos val="b"/>
      <c:layout>
        <c:manualLayout>
          <c:xMode val="edge"/>
          <c:yMode val="edge"/>
          <c:x val="0.10466649549241128"/>
          <c:y val="0.90356644324113644"/>
          <c:w val="0.81508023522376161"/>
          <c:h val="9.4923840891079747E-2"/>
        </c:manualLayout>
      </c:layout>
      <c:overlay val="0"/>
      <c:spPr>
        <a:noFill/>
        <a:ln w="25400">
          <a:noFill/>
        </a:ln>
      </c:spPr>
      <c:txPr>
        <a:bodyPr/>
        <a:lstStyle/>
        <a:p>
          <a:pPr>
            <a:defRPr sz="1400" b="1" i="0" u="none" strike="noStrike" baseline="0">
              <a:solidFill>
                <a:srgbClr val="333333"/>
              </a:solidFill>
              <a:latin typeface="Calibri"/>
              <a:ea typeface="Calibri"/>
              <a:cs typeface="Calibri"/>
            </a:defRPr>
          </a:pPr>
          <a:endParaRPr lang="lt-LT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lt-LT"/>
    </a:p>
  </c:txPr>
  <c:externalData r:id="rId2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5.9315683365666248E-2"/>
          <c:y val="2.7216456179685416E-2"/>
          <c:w val="0.9213606451367492"/>
          <c:h val="0.76685814799953489"/>
        </c:manualLayout>
      </c:layout>
      <c:lineChart>
        <c:grouping val="standard"/>
        <c:varyColors val="0"/>
        <c:ser>
          <c:idx val="0"/>
          <c:order val="0"/>
          <c:tx>
            <c:strRef>
              <c:f>'2017'!$S$180</c:f>
              <c:strCache>
                <c:ptCount val="1"/>
                <c:pt idx="0">
                  <c:v>Skaitytojų skaičius</c:v>
                </c:pt>
              </c:strCache>
            </c:strRef>
          </c:tx>
          <c:spPr>
            <a:ln w="38100"/>
          </c:spPr>
          <c:marker>
            <c:symbol val="square"/>
            <c:size val="7"/>
          </c:marker>
          <c:dLbls>
            <c:dLbl>
              <c:idx val="0"/>
              <c:layout>
                <c:manualLayout>
                  <c:x val="-5.5576539774633456E-2"/>
                  <c:y val="-3.0153270386427299E-2"/>
                </c:manualLayout>
              </c:layout>
              <c:spPr/>
              <c:txPr>
                <a:bodyPr/>
                <a:lstStyle/>
                <a:p>
                  <a:pPr>
                    <a:defRPr sz="12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5.0564019171516601E-2"/>
                  <c:y val="-2.5104232307396022E-2"/>
                </c:manualLayout>
              </c:layout>
              <c:spPr/>
              <c:txPr>
                <a:bodyPr/>
                <a:lstStyle/>
                <a:p>
                  <a:pPr>
                    <a:defRPr sz="12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-5.5576571950245353E-2"/>
                  <c:y val="-1.9266717501605253E-2"/>
                </c:manualLayout>
              </c:layout>
              <c:spPr/>
              <c:txPr>
                <a:bodyPr/>
                <a:lstStyle/>
                <a:p>
                  <a:pPr>
                    <a:defRPr sz="12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-5.5576667047053815E-2"/>
                  <c:y val="-2.5104232307396022E-2"/>
                </c:manualLayout>
              </c:layout>
              <c:spPr/>
              <c:txPr>
                <a:bodyPr/>
                <a:lstStyle/>
                <a:p>
                  <a:pPr>
                    <a:defRPr sz="12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2.1113393434516337E-3"/>
                  <c:y val="-1.8591522883306132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2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'2017'!$T$179:$X$179</c:f>
              <c:numCache>
                <c:formatCode>General</c:formatCode>
                <c:ptCount val="5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</c:numCache>
            </c:numRef>
          </c:cat>
          <c:val>
            <c:numRef>
              <c:f>'2017'!$T$180:$X$180</c:f>
              <c:numCache>
                <c:formatCode>General</c:formatCode>
                <c:ptCount val="5"/>
                <c:pt idx="0">
                  <c:v>12600</c:v>
                </c:pt>
                <c:pt idx="1">
                  <c:v>12584</c:v>
                </c:pt>
                <c:pt idx="2">
                  <c:v>12601</c:v>
                </c:pt>
                <c:pt idx="3">
                  <c:v>12519</c:v>
                </c:pt>
                <c:pt idx="4">
                  <c:v>12454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'2017'!$S$181</c:f>
              <c:strCache>
                <c:ptCount val="1"/>
                <c:pt idx="0">
                  <c:v>Išduotis</c:v>
                </c:pt>
              </c:strCache>
            </c:strRef>
          </c:tx>
          <c:spPr>
            <a:ln w="38100"/>
          </c:spPr>
          <c:dLbls>
            <c:dLbl>
              <c:idx val="0"/>
              <c:layout>
                <c:manualLayout>
                  <c:x val="-3.4710144927536234E-2"/>
                  <c:y val="-3.889079634815773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'2017'!$T$179:$X$179</c:f>
              <c:numCache>
                <c:formatCode>General</c:formatCode>
                <c:ptCount val="5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</c:numCache>
            </c:numRef>
          </c:cat>
          <c:val>
            <c:numRef>
              <c:f>'2017'!$T$181:$X$181</c:f>
              <c:numCache>
                <c:formatCode>General</c:formatCode>
                <c:ptCount val="5"/>
                <c:pt idx="0">
                  <c:v>370305</c:v>
                </c:pt>
                <c:pt idx="1">
                  <c:v>363078</c:v>
                </c:pt>
                <c:pt idx="2">
                  <c:v>364986</c:v>
                </c:pt>
                <c:pt idx="3">
                  <c:v>355421</c:v>
                </c:pt>
                <c:pt idx="4">
                  <c:v>350259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'2017'!$S$182</c:f>
              <c:strCache>
                <c:ptCount val="1"/>
                <c:pt idx="0">
                  <c:v>Lankytojų skaičius</c:v>
                </c:pt>
              </c:strCache>
            </c:strRef>
          </c:tx>
          <c:spPr>
            <a:ln w="38100"/>
          </c:spPr>
          <c:marker>
            <c:symbol val="square"/>
            <c:size val="7"/>
          </c:marker>
          <c:dLbls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'2017'!$T$179:$X$179</c:f>
              <c:numCache>
                <c:formatCode>General</c:formatCode>
                <c:ptCount val="5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</c:numCache>
            </c:numRef>
          </c:cat>
          <c:val>
            <c:numRef>
              <c:f>'2017'!$T$182:$X$182</c:f>
              <c:numCache>
                <c:formatCode>General</c:formatCode>
                <c:ptCount val="5"/>
                <c:pt idx="0">
                  <c:v>207126</c:v>
                </c:pt>
                <c:pt idx="1">
                  <c:v>204590</c:v>
                </c:pt>
                <c:pt idx="2">
                  <c:v>202779</c:v>
                </c:pt>
                <c:pt idx="3">
                  <c:v>195953</c:v>
                </c:pt>
                <c:pt idx="4">
                  <c:v>197515</c:v>
                </c:pt>
              </c:numCache>
            </c:numRef>
          </c:val>
          <c:smooth val="0"/>
        </c:ser>
        <c:ser>
          <c:idx val="3"/>
          <c:order val="3"/>
          <c:tx>
            <c:strRef>
              <c:f>'2017'!$S$183</c:f>
              <c:strCache>
                <c:ptCount val="1"/>
                <c:pt idx="0">
                  <c:v>Interneto vartotojų skaičius</c:v>
                </c:pt>
              </c:strCache>
            </c:strRef>
          </c:tx>
          <c:spPr>
            <a:ln w="38100"/>
          </c:spPr>
          <c:marker>
            <c:symbol val="square"/>
            <c:size val="7"/>
          </c:marker>
          <c:dLbls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'2017'!$T$179:$X$179</c:f>
              <c:numCache>
                <c:formatCode>General</c:formatCode>
                <c:ptCount val="5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</c:numCache>
            </c:numRef>
          </c:cat>
          <c:val>
            <c:numRef>
              <c:f>'2017'!$T$183:$X$183</c:f>
              <c:numCache>
                <c:formatCode>General</c:formatCode>
                <c:ptCount val="5"/>
                <c:pt idx="0">
                  <c:v>45889</c:v>
                </c:pt>
                <c:pt idx="1">
                  <c:v>42753</c:v>
                </c:pt>
                <c:pt idx="2">
                  <c:v>37682</c:v>
                </c:pt>
                <c:pt idx="3">
                  <c:v>36453</c:v>
                </c:pt>
                <c:pt idx="4">
                  <c:v>33125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48748768"/>
        <c:axId val="148753080"/>
      </c:lineChart>
      <c:catAx>
        <c:axId val="14874876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 rot="0" vert="horz"/>
          <a:lstStyle/>
          <a:p>
            <a:pPr>
              <a:defRPr sz="14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lt-LT"/>
          </a:p>
        </c:txPr>
        <c:crossAx val="148753080"/>
        <c:crosses val="autoZero"/>
        <c:auto val="1"/>
        <c:lblAlgn val="ctr"/>
        <c:lblOffset val="100"/>
        <c:noMultiLvlLbl val="0"/>
      </c:catAx>
      <c:valAx>
        <c:axId val="148753080"/>
        <c:scaling>
          <c:orientation val="minMax"/>
        </c:scaling>
        <c:delete val="0"/>
        <c:axPos val="l"/>
        <c:majorGridlines>
          <c:spPr>
            <a:ln>
              <a:solidFill>
                <a:schemeClr val="bg1">
                  <a:lumMod val="85000"/>
                </a:schemeClr>
              </a:solidFill>
            </a:ln>
          </c:spPr>
        </c:majorGridlines>
        <c:numFmt formatCode="General" sourceLinked="1"/>
        <c:majorTickMark val="out"/>
        <c:minorTickMark val="none"/>
        <c:tickLblPos val="nextTo"/>
        <c:txPr>
          <a:bodyPr rot="0" vert="horz"/>
          <a:lstStyle/>
          <a:p>
            <a:pPr>
              <a:defRPr sz="12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lt-LT"/>
          </a:p>
        </c:txPr>
        <c:crossAx val="148748768"/>
        <c:crosses val="autoZero"/>
        <c:crossBetween val="between"/>
      </c:valAx>
      <c:spPr>
        <a:pattFill prst="pct25">
          <a:fgClr>
            <a:srgbClr val="FFCC99"/>
          </a:fgClr>
          <a:bgClr>
            <a:sysClr val="window" lastClr="FFFFFF"/>
          </a:bgClr>
        </a:pattFill>
      </c:spPr>
    </c:plotArea>
    <c:legend>
      <c:legendPos val="b"/>
      <c:layout>
        <c:manualLayout>
          <c:xMode val="edge"/>
          <c:yMode val="edge"/>
          <c:x val="9.083639545056867E-3"/>
          <c:y val="0.86528927026266367"/>
          <c:w val="0.9818330708661418"/>
          <c:h val="0.11483495984448322"/>
        </c:manualLayout>
      </c:layout>
      <c:overlay val="0"/>
      <c:txPr>
        <a:bodyPr/>
        <a:lstStyle/>
        <a:p>
          <a:pPr>
            <a:defRPr sz="1200" b="0" i="0" u="none" strike="noStrike" baseline="0">
              <a:solidFill>
                <a:srgbClr val="000000"/>
              </a:solidFill>
              <a:latin typeface="Calibri"/>
              <a:ea typeface="Calibri"/>
              <a:cs typeface="Calibri"/>
            </a:defRPr>
          </a:pPr>
          <a:endParaRPr lang="lt-LT"/>
        </a:p>
      </c:txPr>
    </c:legend>
    <c:plotVisOnly val="1"/>
    <c:dispBlanksAs val="gap"/>
    <c:showDLblsOverMax val="0"/>
  </c:chart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lt-LT"/>
    </a:p>
  </c:txPr>
  <c:externalData r:id="rId2">
    <c:autoUpdate val="0"/>
  </c:externalData>
</c:chartSpace>
</file>

<file path=ppt/charts/chart6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15"/>
      <c:rotY val="20"/>
      <c:depthPercent val="100"/>
      <c:rAngAx val="1"/>
    </c:view3D>
    <c:floor>
      <c:thickness val="0"/>
      <c:spPr>
        <a:solidFill>
          <a:srgbClr val="4472C4">
            <a:lumMod val="20000"/>
            <a:lumOff val="80000"/>
          </a:srgbClr>
        </a:solidFill>
        <a:ln w="9525">
          <a:noFill/>
        </a:ln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MT_2017!$I$19</c:f>
              <c:strCache>
                <c:ptCount val="1"/>
                <c:pt idx="0">
                  <c:v>2013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1.4492753623188406E-2"/>
                  <c:y val="-1.167456998284205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2.4154589371980675E-3"/>
                  <c:y val="-2.043049746997354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8.4541062801931476E-3"/>
                  <c:y val="-1.167456998284205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5400">
                <a:noFill/>
              </a:ln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MT_2017!$H$20:$H$22</c:f>
              <c:strCache>
                <c:ptCount val="3"/>
                <c:pt idx="0">
                  <c:v>Renginių skaičius</c:v>
                </c:pt>
                <c:pt idx="1">
                  <c:v>Pajamos Eur</c:v>
                </c:pt>
                <c:pt idx="2">
                  <c:v>Renginių lankytojų skaičius</c:v>
                </c:pt>
              </c:strCache>
            </c:strRef>
          </c:cat>
          <c:val>
            <c:numRef>
              <c:f>MT_2017!$I$20:$I$22</c:f>
              <c:numCache>
                <c:formatCode>0.0</c:formatCode>
                <c:ptCount val="3"/>
                <c:pt idx="0" formatCode="General">
                  <c:v>88</c:v>
                </c:pt>
                <c:pt idx="1">
                  <c:v>45866.543095458757</c:v>
                </c:pt>
                <c:pt idx="2" formatCode="General">
                  <c:v>10395</c:v>
                </c:pt>
              </c:numCache>
            </c:numRef>
          </c:val>
        </c:ser>
        <c:ser>
          <c:idx val="1"/>
          <c:order val="1"/>
          <c:tx>
            <c:strRef>
              <c:f>MT_2017!$J$19</c:f>
              <c:strCache>
                <c:ptCount val="1"/>
                <c:pt idx="0">
                  <c:v>2014</c:v>
                </c:pt>
              </c:strCache>
            </c:strRef>
          </c:tx>
          <c:spPr>
            <a:solidFill>
              <a:srgbClr val="FFC000">
                <a:lumMod val="60000"/>
                <a:lumOff val="40000"/>
              </a:srgbClr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1.570048309178744E-2"/>
                  <c:y val="-8.755927487131543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2.0531400966183576E-2"/>
                  <c:y val="-1.751185497426308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1.570048309178744E-2"/>
                  <c:y val="-1.459321247855257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5400">
                <a:noFill/>
              </a:ln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MT_2017!$H$20:$H$22</c:f>
              <c:strCache>
                <c:ptCount val="3"/>
                <c:pt idx="0">
                  <c:v>Renginių skaičius</c:v>
                </c:pt>
                <c:pt idx="1">
                  <c:v>Pajamos Eur</c:v>
                </c:pt>
                <c:pt idx="2">
                  <c:v>Renginių lankytojų skaičius</c:v>
                </c:pt>
              </c:strCache>
            </c:strRef>
          </c:cat>
          <c:val>
            <c:numRef>
              <c:f>MT_2017!$J$20:$J$22</c:f>
              <c:numCache>
                <c:formatCode>0.0</c:formatCode>
                <c:ptCount val="3"/>
                <c:pt idx="0" formatCode="General">
                  <c:v>94</c:v>
                </c:pt>
                <c:pt idx="1">
                  <c:v>39523.864689527341</c:v>
                </c:pt>
                <c:pt idx="2" formatCode="General">
                  <c:v>11409</c:v>
                </c:pt>
              </c:numCache>
            </c:numRef>
          </c:val>
        </c:ser>
        <c:ser>
          <c:idx val="2"/>
          <c:order val="2"/>
          <c:tx>
            <c:strRef>
              <c:f>MT_2017!$K$19</c:f>
              <c:strCache>
                <c:ptCount val="1"/>
                <c:pt idx="0">
                  <c:v>2015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1.6908212560386472E-2"/>
                  <c:y val="-8.755927487131543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4.830917874396135E-3"/>
                  <c:y val="-5.837284991421029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1.570048309178744E-2"/>
                  <c:y val="-8.755927487131543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5400">
                <a:noFill/>
              </a:ln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MT_2017!$H$20:$H$22</c:f>
              <c:strCache>
                <c:ptCount val="3"/>
                <c:pt idx="0">
                  <c:v>Renginių skaičius</c:v>
                </c:pt>
                <c:pt idx="1">
                  <c:v>Pajamos Eur</c:v>
                </c:pt>
                <c:pt idx="2">
                  <c:v>Renginių lankytojų skaičius</c:v>
                </c:pt>
              </c:strCache>
            </c:strRef>
          </c:cat>
          <c:val>
            <c:numRef>
              <c:f>MT_2017!$K$20:$K$22</c:f>
              <c:numCache>
                <c:formatCode>0.0</c:formatCode>
                <c:ptCount val="3"/>
                <c:pt idx="0" formatCode="General">
                  <c:v>101</c:v>
                </c:pt>
                <c:pt idx="1">
                  <c:v>56325.66</c:v>
                </c:pt>
                <c:pt idx="2" formatCode="General">
                  <c:v>7893</c:v>
                </c:pt>
              </c:numCache>
            </c:numRef>
          </c:val>
        </c:ser>
        <c:ser>
          <c:idx val="3"/>
          <c:order val="3"/>
          <c:tx>
            <c:strRef>
              <c:f>MT_2017!$L$19</c:f>
              <c:strCache>
                <c:ptCount val="1"/>
                <c:pt idx="0">
                  <c:v>2016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1.6908212560386472E-2"/>
                  <c:y val="-1.459321247855257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2.0531400966183576E-2"/>
                  <c:y val="-1.751185497426308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1.570048309178744E-2"/>
                  <c:y val="-1.459321247855257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5400">
                <a:noFill/>
              </a:ln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MT_2017!$H$20:$H$22</c:f>
              <c:strCache>
                <c:ptCount val="3"/>
                <c:pt idx="0">
                  <c:v>Renginių skaičius</c:v>
                </c:pt>
                <c:pt idx="1">
                  <c:v>Pajamos Eur</c:v>
                </c:pt>
                <c:pt idx="2">
                  <c:v>Renginių lankytojų skaičius</c:v>
                </c:pt>
              </c:strCache>
            </c:strRef>
          </c:cat>
          <c:val>
            <c:numRef>
              <c:f>MT_2017!$L$20:$L$22</c:f>
              <c:numCache>
                <c:formatCode>0.0</c:formatCode>
                <c:ptCount val="3"/>
                <c:pt idx="0" formatCode="General">
                  <c:v>107</c:v>
                </c:pt>
                <c:pt idx="1">
                  <c:v>48943.5</c:v>
                </c:pt>
                <c:pt idx="2" formatCode="General">
                  <c:v>8977</c:v>
                </c:pt>
              </c:numCache>
            </c:numRef>
          </c:val>
        </c:ser>
        <c:ser>
          <c:idx val="4"/>
          <c:order val="4"/>
          <c:tx>
            <c:strRef>
              <c:f>MT_2017!$M$19</c:f>
              <c:strCache>
                <c:ptCount val="1"/>
                <c:pt idx="0">
                  <c:v>2017</c:v>
                </c:pt>
              </c:strCache>
            </c:strRef>
          </c:tx>
          <c:spPr>
            <a:solidFill>
              <a:srgbClr val="C00000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1.570048309178744E-2"/>
                  <c:y val="-8.755927487131543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2.7777777777777776E-2"/>
                  <c:y val="-1.7511854974263087E-2"/>
                </c:manualLayout>
              </c:layout>
              <c:spPr>
                <a:noFill/>
                <a:ln w="25400">
                  <a:noFill/>
                </a:ln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lt-L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2.5362318840579712E-2"/>
                  <c:y val="-8.755927487131543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5400">
                <a:noFill/>
              </a:ln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MT_2017!$H$20:$H$22</c:f>
              <c:strCache>
                <c:ptCount val="3"/>
                <c:pt idx="0">
                  <c:v>Renginių skaičius</c:v>
                </c:pt>
                <c:pt idx="1">
                  <c:v>Pajamos Eur</c:v>
                </c:pt>
                <c:pt idx="2">
                  <c:v>Renginių lankytojų skaičius</c:v>
                </c:pt>
              </c:strCache>
            </c:strRef>
          </c:cat>
          <c:val>
            <c:numRef>
              <c:f>MT_2017!$M$20:$M$22</c:f>
              <c:numCache>
                <c:formatCode>General</c:formatCode>
                <c:ptCount val="3"/>
                <c:pt idx="0">
                  <c:v>129</c:v>
                </c:pt>
                <c:pt idx="1">
                  <c:v>83398.14</c:v>
                </c:pt>
                <c:pt idx="2">
                  <c:v>10002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499026952"/>
        <c:axId val="499026560"/>
        <c:axId val="0"/>
      </c:bar3DChart>
      <c:catAx>
        <c:axId val="4990269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9525">
            <a:noFill/>
          </a:ln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499026560"/>
        <c:crosses val="autoZero"/>
        <c:auto val="1"/>
        <c:lblAlgn val="ctr"/>
        <c:lblOffset val="100"/>
        <c:noMultiLvlLbl val="0"/>
      </c:catAx>
      <c:valAx>
        <c:axId val="4990265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ln w="9525">
            <a:noFill/>
          </a:ln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499026952"/>
        <c:crosses val="autoZero"/>
        <c:crossBetween val="between"/>
      </c:valAx>
      <c:spPr>
        <a:pattFill prst="pct20">
          <a:fgClr>
            <a:srgbClr val="4472C4">
              <a:lumMod val="20000"/>
              <a:lumOff val="80000"/>
            </a:srgbClr>
          </a:fgClr>
          <a:bgClr>
            <a:sysClr val="window" lastClr="FFFFFF"/>
          </a:bgClr>
        </a:pattFill>
        <a:ln w="25400">
          <a:noFill/>
        </a:ln>
      </c:spPr>
    </c:plotArea>
    <c:legend>
      <c:legendPos val="b"/>
      <c:layout>
        <c:manualLayout>
          <c:xMode val="edge"/>
          <c:yMode val="edge"/>
          <c:x val="0.1131844117311423"/>
          <c:y val="0.91559584661085858"/>
          <c:w val="0.80261668378409223"/>
          <c:h val="6.6892298414878371E-2"/>
        </c:manualLayout>
      </c:layout>
      <c:overlay val="0"/>
      <c:spPr>
        <a:noFill/>
        <a:ln w="25400">
          <a:noFill/>
        </a:ln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t-LT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lt-LT"/>
    </a:p>
  </c:txPr>
  <c:externalData r:id="rId2">
    <c:autoUpdate val="0"/>
  </c:externalData>
</c:chartSpace>
</file>

<file path=ppt/charts/chart6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15"/>
      <c:rotY val="20"/>
      <c:depthPercent val="100"/>
      <c:rAngAx val="1"/>
    </c:view3D>
    <c:floor>
      <c:thickness val="0"/>
      <c:spPr>
        <a:solidFill>
          <a:schemeClr val="bg1">
            <a:lumMod val="95000"/>
          </a:schemeClr>
        </a:solidFill>
        <a:ln w="9525">
          <a:noFill/>
        </a:ln>
      </c:spPr>
    </c:floor>
    <c:sideWall>
      <c:thickness val="0"/>
      <c:spPr>
        <a:noFill/>
        <a:ln w="25400">
          <a:noFill/>
        </a:ln>
      </c:spPr>
    </c:sideWall>
    <c:backWall>
      <c:thickness val="0"/>
      <c:spPr>
        <a:noFill/>
        <a:ln w="25400">
          <a:noFill/>
        </a:ln>
      </c:spPr>
    </c:backWall>
    <c:plotArea>
      <c:layout>
        <c:manualLayout>
          <c:layoutTarget val="inner"/>
          <c:xMode val="edge"/>
          <c:yMode val="edge"/>
          <c:x val="6.6380995853779143E-2"/>
          <c:y val="3.9532897697214055E-2"/>
          <c:w val="0.92033397999163147"/>
          <c:h val="0.74333297022662914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IV_MT_2017!$O$81</c:f>
              <c:strCache>
                <c:ptCount val="1"/>
                <c:pt idx="0">
                  <c:v>I ketv.</c:v>
                </c:pt>
              </c:strCache>
            </c:strRef>
          </c:tx>
          <c:spPr>
            <a:solidFill>
              <a:schemeClr val="tx2">
                <a:lumMod val="40000"/>
                <a:lumOff val="60000"/>
              </a:schemeClr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1.7581973448971052E-2"/>
                  <c:y val="-4.086099493994720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9.4330328274183119E-3"/>
                  <c:y val="-2.566957565695884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1.5242782152230971E-2"/>
                  <c:y val="-1.983229066553781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1200" b="0" i="0" u="none" strike="noStrike" baseline="0">
                    <a:solidFill>
                      <a:srgbClr val="333333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IV_MT_2017!$N$82:$N$84</c:f>
              <c:strCache>
                <c:ptCount val="3"/>
                <c:pt idx="0">
                  <c:v>Renginių skaičius</c:v>
                </c:pt>
                <c:pt idx="1">
                  <c:v>Pajamos  Eur</c:v>
                </c:pt>
                <c:pt idx="2">
                  <c:v>Renginių lankytojų skaičius </c:v>
                </c:pt>
              </c:strCache>
            </c:strRef>
          </c:cat>
          <c:val>
            <c:numRef>
              <c:f>IV_MT_2017!$O$82:$O$84</c:f>
              <c:numCache>
                <c:formatCode>0</c:formatCode>
                <c:ptCount val="3"/>
                <c:pt idx="0" formatCode="General">
                  <c:v>27</c:v>
                </c:pt>
                <c:pt idx="1">
                  <c:v>20277.800000000003</c:v>
                </c:pt>
                <c:pt idx="2" formatCode="General">
                  <c:v>2823</c:v>
                </c:pt>
              </c:numCache>
            </c:numRef>
          </c:val>
        </c:ser>
        <c:ser>
          <c:idx val="1"/>
          <c:order val="1"/>
          <c:tx>
            <c:strRef>
              <c:f>IV_MT_2017!$P$81</c:f>
              <c:strCache>
                <c:ptCount val="1"/>
                <c:pt idx="0">
                  <c:v>II ketv.</c:v>
                </c:pt>
              </c:strCache>
            </c:strRef>
          </c:tx>
          <c:spPr>
            <a:solidFill>
              <a:srgbClr val="92D050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2.0073700026627107E-2"/>
                  <c:y val="-3.502370994852617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1.4035087719298246E-2"/>
                  <c:y val="-1.047805939739607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1.5242687055422508E-2"/>
                  <c:y val="-1.751185497426308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1200" b="0" i="0" u="none" strike="noStrike" baseline="0">
                    <a:solidFill>
                      <a:srgbClr val="333333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IV_MT_2017!$N$82:$N$84</c:f>
              <c:strCache>
                <c:ptCount val="3"/>
                <c:pt idx="0">
                  <c:v>Renginių skaičius</c:v>
                </c:pt>
                <c:pt idx="1">
                  <c:v>Pajamos  Eur</c:v>
                </c:pt>
                <c:pt idx="2">
                  <c:v>Renginių lankytojų skaičius </c:v>
                </c:pt>
              </c:strCache>
            </c:strRef>
          </c:cat>
          <c:val>
            <c:numRef>
              <c:f>IV_MT_2017!$P$82:$P$84</c:f>
              <c:numCache>
                <c:formatCode>0</c:formatCode>
                <c:ptCount val="3"/>
                <c:pt idx="0" formatCode="General">
                  <c:v>32</c:v>
                </c:pt>
                <c:pt idx="1">
                  <c:v>15887.84</c:v>
                </c:pt>
                <c:pt idx="2" formatCode="General">
                  <c:v>2508</c:v>
                </c:pt>
              </c:numCache>
            </c:numRef>
          </c:val>
        </c:ser>
        <c:ser>
          <c:idx val="2"/>
          <c:order val="2"/>
          <c:tx>
            <c:strRef>
              <c:f>IV_MT_2017!$Q$81</c:f>
              <c:strCache>
                <c:ptCount val="1"/>
                <c:pt idx="0">
                  <c:v>III ketv.</c:v>
                </c:pt>
              </c:strCache>
            </c:strRef>
          </c:tx>
          <c:spPr>
            <a:solidFill>
              <a:srgbClr val="FFC000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2.0073700026627107E-2"/>
                  <c:y val="-4.086099493994720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1.0717029936475332E-2"/>
                  <c:y val="-1.751185497426308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7.0175738902202439E-3"/>
                  <c:y val="-3.906614471227010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1200" b="0" i="0" u="none" strike="noStrike" baseline="0">
                    <a:solidFill>
                      <a:srgbClr val="333333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IV_MT_2017!$N$82:$N$84</c:f>
              <c:strCache>
                <c:ptCount val="3"/>
                <c:pt idx="0">
                  <c:v>Renginių skaičius</c:v>
                </c:pt>
                <c:pt idx="1">
                  <c:v>Pajamos  Eur</c:v>
                </c:pt>
                <c:pt idx="2">
                  <c:v>Renginių lankytojų skaičius </c:v>
                </c:pt>
              </c:strCache>
            </c:strRef>
          </c:cat>
          <c:val>
            <c:numRef>
              <c:f>IV_MT_2017!$Q$82:$Q$84</c:f>
              <c:numCache>
                <c:formatCode>0</c:formatCode>
                <c:ptCount val="3"/>
                <c:pt idx="0" formatCode="General">
                  <c:v>18</c:v>
                </c:pt>
                <c:pt idx="1">
                  <c:v>7936.76</c:v>
                </c:pt>
                <c:pt idx="2" formatCode="General">
                  <c:v>175</c:v>
                </c:pt>
              </c:numCache>
            </c:numRef>
          </c:val>
        </c:ser>
        <c:ser>
          <c:idx val="3"/>
          <c:order val="3"/>
          <c:tx>
            <c:strRef>
              <c:f>IV_MT_2017!$R$81</c:f>
              <c:strCache>
                <c:ptCount val="1"/>
                <c:pt idx="0">
                  <c:v>IV ketv.</c:v>
                </c:pt>
              </c:strCache>
            </c:strRef>
          </c:tx>
          <c:spPr>
            <a:solidFill>
              <a:srgbClr val="FF6699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1.4111320324089923E-2"/>
                  <c:y val="-3.794235244423669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1.5242782152230971E-2"/>
                  <c:y val="-1.459321247855257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1.6450511620830006E-2"/>
                  <c:y val="-1.459321247855257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1200" b="0" i="0" u="none" strike="noStrike" baseline="0">
                    <a:solidFill>
                      <a:srgbClr val="333333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IV_MT_2017!$N$82:$N$84</c:f>
              <c:strCache>
                <c:ptCount val="3"/>
                <c:pt idx="0">
                  <c:v>Renginių skaičius</c:v>
                </c:pt>
                <c:pt idx="1">
                  <c:v>Pajamos  Eur</c:v>
                </c:pt>
                <c:pt idx="2">
                  <c:v>Renginių lankytojų skaičius </c:v>
                </c:pt>
              </c:strCache>
            </c:strRef>
          </c:cat>
          <c:val>
            <c:numRef>
              <c:f>IV_MT_2017!$R$82:$R$84</c:f>
              <c:numCache>
                <c:formatCode>0</c:formatCode>
                <c:ptCount val="3"/>
                <c:pt idx="0" formatCode="General">
                  <c:v>52</c:v>
                </c:pt>
                <c:pt idx="1">
                  <c:v>39295.74</c:v>
                </c:pt>
                <c:pt idx="2" formatCode="General">
                  <c:v>4496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501423880"/>
        <c:axId val="501422704"/>
        <c:axId val="0"/>
      </c:bar3DChart>
      <c:catAx>
        <c:axId val="5014238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9525">
            <a:noFill/>
          </a:ln>
        </c:spPr>
        <c:txPr>
          <a:bodyPr rot="0" vert="horz"/>
          <a:lstStyle/>
          <a:p>
            <a:pPr>
              <a:defRPr sz="1400" b="1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lt-LT"/>
          </a:p>
        </c:txPr>
        <c:crossAx val="501422704"/>
        <c:crosses val="autoZero"/>
        <c:auto val="1"/>
        <c:lblAlgn val="ctr"/>
        <c:lblOffset val="100"/>
        <c:noMultiLvlLbl val="0"/>
      </c:catAx>
      <c:valAx>
        <c:axId val="50142270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ln w="9525">
            <a:noFill/>
          </a:ln>
        </c:spPr>
        <c:txPr>
          <a:bodyPr rot="0" vert="horz"/>
          <a:lstStyle/>
          <a:p>
            <a:pPr>
              <a:defRPr sz="1400" b="1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lt-LT"/>
          </a:p>
        </c:txPr>
        <c:crossAx val="501423880"/>
        <c:crosses val="autoZero"/>
        <c:crossBetween val="between"/>
      </c:valAx>
      <c:spPr>
        <a:pattFill prst="pct25">
          <a:fgClr>
            <a:srgbClr val="4472C4">
              <a:lumMod val="20000"/>
              <a:lumOff val="80000"/>
            </a:srgbClr>
          </a:fgClr>
          <a:bgClr>
            <a:sysClr val="window" lastClr="FFFFFF"/>
          </a:bgClr>
        </a:pattFill>
        <a:ln w="25400">
          <a:noFill/>
        </a:ln>
      </c:spPr>
    </c:plotArea>
    <c:legend>
      <c:legendPos val="b"/>
      <c:layout>
        <c:manualLayout>
          <c:xMode val="edge"/>
          <c:yMode val="edge"/>
          <c:x val="0.17271140020540909"/>
          <c:y val="0.91559584661085858"/>
          <c:w val="0.65216164555517508"/>
          <c:h val="6.6892298414878371E-2"/>
        </c:manualLayout>
      </c:layout>
      <c:overlay val="0"/>
      <c:spPr>
        <a:noFill/>
        <a:ln w="25400">
          <a:noFill/>
        </a:ln>
      </c:spPr>
      <c:txPr>
        <a:bodyPr/>
        <a:lstStyle/>
        <a:p>
          <a:pPr>
            <a:defRPr sz="1400" b="0" i="0" u="none" strike="noStrike" baseline="0">
              <a:solidFill>
                <a:srgbClr val="333333"/>
              </a:solidFill>
              <a:latin typeface="Calibri"/>
              <a:ea typeface="Calibri"/>
              <a:cs typeface="Calibri"/>
            </a:defRPr>
          </a:pPr>
          <a:endParaRPr lang="lt-LT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lt-LT"/>
    </a:p>
  </c:txPr>
  <c:externalData r:id="rId2">
    <c:autoUpdate val="0"/>
  </c:externalData>
</c:chartSpace>
</file>

<file path=ppt/charts/chart6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rgbClr val="FFC000"/>
            </a:solidFill>
            <a:ln w="25400">
              <a:noFill/>
            </a:ln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Pt>
            <c:idx val="0"/>
            <c:invertIfNegative val="0"/>
            <c:bubble3D val="0"/>
          </c:dPt>
          <c:dPt>
            <c:idx val="1"/>
            <c:invertIfNegative val="0"/>
            <c:bubble3D val="0"/>
          </c:dPt>
          <c:dLbls>
            <c:dLbl>
              <c:idx val="0"/>
              <c:layout>
                <c:manualLayout>
                  <c:x val="2.3391812865497076E-3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4.6785467606022934E-3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14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MT_2017!$N$43:$N$45</c:f>
              <c:strCache>
                <c:ptCount val="3"/>
                <c:pt idx="0">
                  <c:v>Renginių skaičius</c:v>
                </c:pt>
                <c:pt idx="1">
                  <c:v>Pajamos </c:v>
                </c:pt>
                <c:pt idx="2">
                  <c:v>Renginių lankytojų skaičius</c:v>
                </c:pt>
              </c:strCache>
            </c:strRef>
          </c:cat>
          <c:val>
            <c:numRef>
              <c:f>MT_2017!$O$43:$O$45</c:f>
              <c:numCache>
                <c:formatCode>0</c:formatCode>
                <c:ptCount val="3"/>
                <c:pt idx="0">
                  <c:v>20.560747663551396</c:v>
                </c:pt>
                <c:pt idx="1">
                  <c:v>70.396763615188945</c:v>
                </c:pt>
                <c:pt idx="2">
                  <c:v>11.418068397014594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501421920"/>
        <c:axId val="501424272"/>
      </c:barChart>
      <c:catAx>
        <c:axId val="50142192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vert="horz"/>
          <a:lstStyle/>
          <a:p>
            <a:pPr>
              <a:defRPr sz="14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lt-LT"/>
          </a:p>
        </c:txPr>
        <c:crossAx val="501424272"/>
        <c:crosses val="autoZero"/>
        <c:auto val="1"/>
        <c:lblAlgn val="ctr"/>
        <c:lblOffset val="100"/>
        <c:noMultiLvlLbl val="0"/>
      </c:catAx>
      <c:valAx>
        <c:axId val="50142427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1"/>
        <c:majorTickMark val="none"/>
        <c:minorTickMark val="none"/>
        <c:tickLblPos val="nextTo"/>
        <c:spPr>
          <a:ln w="9525">
            <a:noFill/>
          </a:ln>
        </c:spPr>
        <c:txPr>
          <a:bodyPr rot="0" vert="horz"/>
          <a:lstStyle/>
          <a:p>
            <a:pPr>
              <a:defRPr sz="1400" b="1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lt-LT"/>
          </a:p>
        </c:txPr>
        <c:crossAx val="501421920"/>
        <c:crosses val="autoZero"/>
        <c:crossBetween val="between"/>
      </c:valAx>
      <c:spPr>
        <a:pattFill prst="pct25">
          <a:fgClr>
            <a:srgbClr val="4472C4">
              <a:lumMod val="20000"/>
              <a:lumOff val="80000"/>
            </a:srgbClr>
          </a:fgClr>
          <a:bgClr>
            <a:sysClr val="window" lastClr="FFFFFF"/>
          </a:bgClr>
        </a:pattFill>
        <a:ln w="25400">
          <a:noFill/>
        </a:ln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lt-LT"/>
    </a:p>
  </c:txPr>
  <c:externalData r:id="rId2">
    <c:autoUpdate val="0"/>
  </c:externalData>
</c:chartSpace>
</file>

<file path=ppt/charts/chart6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30"/>
      <c:rotY val="0"/>
      <c:rAngAx val="0"/>
      <c:perspective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7.9710144927536225E-2"/>
          <c:y val="5.2970468906331718E-2"/>
          <c:w val="0.92028985507246375"/>
          <c:h val="0.69051775933823323"/>
        </c:manualLayout>
      </c:layout>
      <c:pie3DChart>
        <c:varyColors val="1"/>
        <c:ser>
          <c:idx val="0"/>
          <c:order val="0"/>
          <c:spPr>
            <a:scene3d>
              <a:camera prst="orthographicFront"/>
              <a:lightRig rig="threePt" dir="t"/>
            </a:scene3d>
            <a:sp3d>
              <a:bevelT/>
            </a:sp3d>
          </c:spPr>
          <c:dPt>
            <c:idx val="0"/>
            <c:bubble3D val="0"/>
            <c:spPr>
              <a:solidFill>
                <a:srgbClr val="FFC000"/>
              </a:solidFill>
              <a:ln w="25400">
                <a:solidFill>
                  <a:srgbClr val="FFC000"/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/>
                <a:contourClr>
                  <a:srgbClr val="000000"/>
                </a:contourClr>
              </a:sp3d>
            </c:spPr>
          </c:dPt>
          <c:dPt>
            <c:idx val="1"/>
            <c:bubble3D val="0"/>
            <c:spPr>
              <a:solidFill>
                <a:srgbClr val="FF0000"/>
              </a:solidFill>
              <a:ln w="25400">
                <a:solidFill>
                  <a:srgbClr val="FF0000"/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Pt>
            <c:idx val="2"/>
            <c:bubble3D val="0"/>
            <c:spPr>
              <a:solidFill>
                <a:srgbClr val="00FFFF"/>
              </a:solidFill>
              <a:ln w="25400">
                <a:solidFill>
                  <a:srgbClr val="00FFFF"/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Pt>
            <c:idx val="3"/>
            <c:bubble3D val="0"/>
            <c:spPr>
              <a:solidFill>
                <a:schemeClr val="accent4"/>
              </a:solidFill>
              <a:ln w="25400">
                <a:solidFill>
                  <a:schemeClr val="accent4"/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Pt>
            <c:idx val="4"/>
            <c:bubble3D val="0"/>
            <c:spPr>
              <a:solidFill>
                <a:srgbClr val="FF00FF"/>
              </a:solidFill>
              <a:ln w="25400">
                <a:solidFill>
                  <a:srgbClr val="FF00FF"/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Pt>
            <c:idx val="5"/>
            <c:bubble3D val="0"/>
            <c:spPr>
              <a:solidFill>
                <a:schemeClr val="accent6"/>
              </a:solidFill>
              <a:ln w="25400">
                <a:solidFill>
                  <a:schemeClr val="accent6"/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Pt>
            <c:idx val="6"/>
            <c:bubble3D val="0"/>
            <c:spPr>
              <a:solidFill>
                <a:schemeClr val="accent5">
                  <a:lumMod val="75000"/>
                </a:schemeClr>
              </a:solidFill>
              <a:ln w="25400">
                <a:solidFill>
                  <a:schemeClr val="accent5">
                    <a:lumMod val="75000"/>
                  </a:schemeClr>
                </a:solidFill>
              </a:ln>
              <a:scene3d>
                <a:camera prst="orthographicFront"/>
                <a:lightRig rig="threePt" dir="t"/>
              </a:scene3d>
              <a:sp3d>
                <a:bevelT/>
                <a:contourClr>
                  <a:srgbClr val="000000"/>
                </a:contourClr>
              </a:sp3d>
            </c:spPr>
          </c:dPt>
          <c:dPt>
            <c:idx val="7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  <a:ln w="25400">
                <a:solidFill>
                  <a:schemeClr val="accent2">
                    <a:lumMod val="60000"/>
                    <a:lumOff val="40000"/>
                  </a:schemeClr>
                </a:solidFill>
              </a:ln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Pt>
            <c:idx val="8"/>
            <c:bubble3D val="0"/>
            <c:spPr>
              <a:solidFill>
                <a:schemeClr val="accent3">
                  <a:lumMod val="60000"/>
                  <a:lumOff val="40000"/>
                </a:schemeClr>
              </a:solidFill>
              <a:ln w="25400">
                <a:solidFill>
                  <a:schemeClr val="accent3">
                    <a:lumMod val="40000"/>
                    <a:lumOff val="60000"/>
                  </a:schemeClr>
                </a:solidFill>
              </a:ln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Pt>
            <c:idx val="9"/>
            <c:bubble3D val="0"/>
            <c:spPr>
              <a:solidFill>
                <a:srgbClr val="FFFF00"/>
              </a:solidFill>
              <a:ln w="25400">
                <a:solidFill>
                  <a:srgbClr val="FFFF00"/>
                </a:solidFill>
              </a:ln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Lbls>
            <c:dLbl>
              <c:idx val="3"/>
              <c:layout>
                <c:manualLayout>
                  <c:x val="0"/>
                  <c:y val="-8.0459770114942528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0"/>
                  <c:y val="-4.5977011494252873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1400" b="0" i="0" u="none" strike="noStrike" baseline="0">
                    <a:solidFill>
                      <a:srgbClr val="333333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papildomos!$B$26:$B$35</c:f>
              <c:strCache>
                <c:ptCount val="10"/>
                <c:pt idx="0">
                  <c:v>Spektakliai</c:v>
                </c:pt>
                <c:pt idx="1">
                  <c:v>Koncertai</c:v>
                </c:pt>
                <c:pt idx="2">
                  <c:v>Renginiai</c:v>
                </c:pt>
                <c:pt idx="3">
                  <c:v>Renginiai lauke</c:v>
                </c:pt>
                <c:pt idx="4">
                  <c:v>Gastroliniai spektakliai</c:v>
                </c:pt>
                <c:pt idx="5">
                  <c:v>Gastroliniai koncertai</c:v>
                </c:pt>
                <c:pt idx="6">
                  <c:v>Atvykstančių meno kolektyvų spektakliai, koncertai, renginiai</c:v>
                </c:pt>
                <c:pt idx="7">
                  <c:v>Salės nuoma</c:v>
                </c:pt>
                <c:pt idx="8">
                  <c:v>Kita veikla</c:v>
                </c:pt>
                <c:pt idx="9">
                  <c:v>Edukacinės programos</c:v>
                </c:pt>
              </c:strCache>
            </c:strRef>
          </c:cat>
          <c:val>
            <c:numRef>
              <c:f>papildomos!$C$26:$C$35</c:f>
              <c:numCache>
                <c:formatCode>0.0</c:formatCode>
                <c:ptCount val="10"/>
                <c:pt idx="0">
                  <c:v>9.3023255813953494</c:v>
                </c:pt>
                <c:pt idx="1">
                  <c:v>13.178294573643413</c:v>
                </c:pt>
                <c:pt idx="2">
                  <c:v>1.5503875968992249</c:v>
                </c:pt>
                <c:pt idx="3">
                  <c:v>2.3255813953488373</c:v>
                </c:pt>
                <c:pt idx="4">
                  <c:v>0.77519379844961245</c:v>
                </c:pt>
                <c:pt idx="5">
                  <c:v>22.480620155038761</c:v>
                </c:pt>
                <c:pt idx="6">
                  <c:v>17.054263565891471</c:v>
                </c:pt>
                <c:pt idx="7">
                  <c:v>21.705426356589147</c:v>
                </c:pt>
                <c:pt idx="8">
                  <c:v>10.852713178294573</c:v>
                </c:pt>
                <c:pt idx="9">
                  <c:v>0.77519379844961245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 w="25400">
          <a:noFill/>
        </a:ln>
      </c:spPr>
    </c:plotArea>
    <c:legend>
      <c:legendPos val="b"/>
      <c:layout>
        <c:manualLayout>
          <c:xMode val="edge"/>
          <c:yMode val="edge"/>
          <c:x val="8.0721024002434472E-3"/>
          <c:y val="0.40585436696662192"/>
          <c:w val="0.45595315531210773"/>
          <c:h val="0.59380643605737315"/>
        </c:manualLayout>
      </c:layout>
      <c:overlay val="0"/>
      <c:spPr>
        <a:noFill/>
        <a:ln w="25400">
          <a:noFill/>
        </a:ln>
      </c:spPr>
      <c:txPr>
        <a:bodyPr/>
        <a:lstStyle/>
        <a:p>
          <a:pPr>
            <a:defRPr sz="1400" b="0" i="0" u="none" strike="noStrike" baseline="0">
              <a:solidFill>
                <a:srgbClr val="333333"/>
              </a:solidFill>
              <a:latin typeface="Calibri"/>
              <a:ea typeface="Calibri"/>
              <a:cs typeface="Calibri"/>
            </a:defRPr>
          </a:pPr>
          <a:endParaRPr lang="lt-LT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lt-LT"/>
    </a:p>
  </c:txPr>
  <c:externalData r:id="rId2">
    <c:autoUpdate val="0"/>
  </c:externalData>
</c:chartSpace>
</file>

<file path=ppt/charts/chart6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30"/>
      <c:rotY val="0"/>
      <c:rAngAx val="0"/>
      <c:perspective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3.0109361329833766E-2"/>
          <c:y val="3.6528304627220412E-2"/>
          <c:w val="0.96989063867016623"/>
          <c:h val="0.74922839825359455"/>
        </c:manualLayout>
      </c:layout>
      <c:pie3DChart>
        <c:varyColors val="1"/>
        <c:ser>
          <c:idx val="0"/>
          <c:order val="0"/>
          <c:spPr>
            <a:scene3d>
              <a:camera prst="orthographicFront"/>
              <a:lightRig rig="threePt" dir="t"/>
            </a:scene3d>
            <a:sp3d>
              <a:bevelT/>
            </a:sp3d>
          </c:spPr>
          <c:dPt>
            <c:idx val="0"/>
            <c:bubble3D val="0"/>
            <c:spPr>
              <a:solidFill>
                <a:srgbClr val="FFC000"/>
              </a:solidFill>
              <a:ln w="25400">
                <a:solidFill>
                  <a:srgbClr val="FFC000"/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/>
                <a:contourClr>
                  <a:srgbClr val="000000"/>
                </a:contourClr>
              </a:sp3d>
            </c:spPr>
          </c:dPt>
          <c:dPt>
            <c:idx val="1"/>
            <c:bubble3D val="0"/>
            <c:spPr>
              <a:solidFill>
                <a:srgbClr val="FF0000"/>
              </a:solidFill>
              <a:ln w="25400">
                <a:solidFill>
                  <a:srgbClr val="FF0000"/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Pt>
            <c:idx val="2"/>
            <c:bubble3D val="0"/>
            <c:spPr>
              <a:solidFill>
                <a:srgbClr val="FF00FF"/>
              </a:solidFill>
              <a:ln w="25400">
                <a:solidFill>
                  <a:srgbClr val="FF00FF"/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Pt>
            <c:idx val="3"/>
            <c:bubble3D val="0"/>
            <c:spPr>
              <a:solidFill>
                <a:schemeClr val="accent6"/>
              </a:solidFill>
              <a:ln w="25400">
                <a:solidFill>
                  <a:schemeClr val="accent6"/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Pt>
            <c:idx val="4"/>
            <c:bubble3D val="0"/>
            <c:spPr>
              <a:solidFill>
                <a:schemeClr val="accent1">
                  <a:lumMod val="75000"/>
                </a:schemeClr>
              </a:solidFill>
              <a:ln w="25400">
                <a:solidFill>
                  <a:schemeClr val="accent1">
                    <a:lumMod val="75000"/>
                  </a:schemeClr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Pt>
            <c:idx val="5"/>
            <c:bubble3D val="0"/>
            <c:spPr>
              <a:solidFill>
                <a:schemeClr val="accent6">
                  <a:lumMod val="50000"/>
                </a:schemeClr>
              </a:solidFill>
              <a:ln w="25400">
                <a:solidFill>
                  <a:schemeClr val="accent6">
                    <a:lumMod val="50000"/>
                  </a:schemeClr>
                </a:solidFill>
              </a:ln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Pt>
            <c:idx val="6"/>
            <c:bubble3D val="0"/>
            <c:spPr>
              <a:solidFill>
                <a:schemeClr val="accent3">
                  <a:lumMod val="40000"/>
                  <a:lumOff val="60000"/>
                </a:schemeClr>
              </a:solidFill>
              <a:ln w="25400">
                <a:solidFill>
                  <a:schemeClr val="accent3">
                    <a:lumMod val="40000"/>
                    <a:lumOff val="60000"/>
                  </a:schemeClr>
                </a:solidFill>
              </a:ln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Pt>
            <c:idx val="7"/>
            <c:bubble3D val="0"/>
            <c:spPr>
              <a:solidFill>
                <a:srgbClr val="00B0F0"/>
              </a:solidFill>
              <a:ln w="25400">
                <a:solidFill>
                  <a:srgbClr val="00B0F0"/>
                </a:solidFill>
              </a:ln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Lbls>
            <c:dLbl>
              <c:idx val="7"/>
              <c:layout>
                <c:manualLayout>
                  <c:x val="2.723591616265358E-2"/>
                  <c:y val="0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/>
                </a:pPr>
                <a:endParaRPr lang="lt-LT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papildomos!$B$46:$B$53</c:f>
              <c:strCache>
                <c:ptCount val="8"/>
                <c:pt idx="0">
                  <c:v>Spektakliai</c:v>
                </c:pt>
                <c:pt idx="1">
                  <c:v>Koncertai</c:v>
                </c:pt>
                <c:pt idx="2">
                  <c:v>Gastroliniai spektakliai</c:v>
                </c:pt>
                <c:pt idx="3">
                  <c:v>Gastroliniai koncertai</c:v>
                </c:pt>
                <c:pt idx="4">
                  <c:v>Atvykstančių meno kolektyvų spektakliai, koncertai, renginiai</c:v>
                </c:pt>
                <c:pt idx="5">
                  <c:v>Salės nuoma</c:v>
                </c:pt>
                <c:pt idx="6">
                  <c:v>Kita veikla</c:v>
                </c:pt>
                <c:pt idx="7">
                  <c:v>Edukacinės programos</c:v>
                </c:pt>
              </c:strCache>
            </c:strRef>
          </c:cat>
          <c:val>
            <c:numRef>
              <c:f>papildomos!$C$46:$C$53</c:f>
              <c:numCache>
                <c:formatCode>0</c:formatCode>
                <c:ptCount val="8"/>
                <c:pt idx="0">
                  <c:v>36.473139568820123</c:v>
                </c:pt>
                <c:pt idx="1">
                  <c:v>24.304331007861805</c:v>
                </c:pt>
                <c:pt idx="2">
                  <c:v>3.4293330762532594</c:v>
                </c:pt>
                <c:pt idx="3">
                  <c:v>19.031599505696409</c:v>
                </c:pt>
                <c:pt idx="4">
                  <c:v>8.4232813825344302</c:v>
                </c:pt>
                <c:pt idx="5">
                  <c:v>6.58887596294114</c:v>
                </c:pt>
                <c:pt idx="6">
                  <c:v>1.5935607196995039</c:v>
                </c:pt>
                <c:pt idx="7" formatCode="0.0">
                  <c:v>0.2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 w="25400">
          <a:noFill/>
        </a:ln>
      </c:spPr>
    </c:plotArea>
    <c:legend>
      <c:legendPos val="b"/>
      <c:layout>
        <c:manualLayout>
          <c:xMode val="edge"/>
          <c:yMode val="edge"/>
          <c:x val="0"/>
          <c:y val="0.54334138143256161"/>
          <c:w val="0.45536992658526382"/>
          <c:h val="0.45573610116917201"/>
        </c:manualLayout>
      </c:layout>
      <c:overlay val="0"/>
      <c:spPr>
        <a:noFill/>
        <a:ln w="25400">
          <a:noFill/>
        </a:ln>
      </c:spPr>
      <c:txPr>
        <a:bodyPr/>
        <a:lstStyle/>
        <a:p>
          <a:pPr>
            <a:defRPr sz="1400" b="0" i="0" u="none" strike="noStrike" baseline="0">
              <a:solidFill>
                <a:srgbClr val="333333"/>
              </a:solidFill>
              <a:latin typeface="Calibri"/>
              <a:ea typeface="Calibri"/>
              <a:cs typeface="Calibri"/>
            </a:defRPr>
          </a:pPr>
          <a:endParaRPr lang="lt-LT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lt-LT"/>
    </a:p>
  </c:txPr>
  <c:externalData r:id="rId2">
    <c:autoUpdate val="0"/>
  </c:externalData>
</c:chartSpace>
</file>

<file path=ppt/charts/chart6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30"/>
      <c:rotY val="0"/>
      <c:rAngAx val="0"/>
      <c:perspective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"/>
          <c:y val="3.806682392549033E-2"/>
          <c:w val="1"/>
          <c:h val="0.77275913561706844"/>
        </c:manualLayout>
      </c:layout>
      <c:pie3DChart>
        <c:varyColors val="1"/>
        <c:ser>
          <c:idx val="0"/>
          <c:order val="0"/>
          <c:dPt>
            <c:idx val="0"/>
            <c:bubble3D val="0"/>
            <c:spPr>
              <a:solidFill>
                <a:srgbClr val="FFC000"/>
              </a:solidFill>
              <a:ln w="25400">
                <a:solidFill>
                  <a:srgbClr val="FFC000"/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/>
                <a:contourClr>
                  <a:srgbClr val="000000"/>
                </a:contourClr>
              </a:sp3d>
            </c:spPr>
          </c:dPt>
          <c:dPt>
            <c:idx val="1"/>
            <c:bubble3D val="0"/>
            <c:spPr>
              <a:solidFill>
                <a:srgbClr val="FF0000"/>
              </a:solidFill>
              <a:ln w="25400">
                <a:solidFill>
                  <a:srgbClr val="FF0000"/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/>
                <a:contourClr>
                  <a:srgbClr val="000000"/>
                </a:contourClr>
              </a:sp3d>
            </c:spPr>
          </c:dPt>
          <c:dPt>
            <c:idx val="2"/>
            <c:bubble3D val="0"/>
            <c:spPr>
              <a:solidFill>
                <a:srgbClr val="FFFF00"/>
              </a:solidFill>
              <a:ln w="25400">
                <a:solidFill>
                  <a:srgbClr val="FFFF00"/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/>
                <a:contourClr>
                  <a:srgbClr val="000000"/>
                </a:contourClr>
              </a:sp3d>
            </c:spPr>
          </c:dPt>
          <c:dPt>
            <c:idx val="3"/>
            <c:bubble3D val="0"/>
            <c:spPr>
              <a:solidFill>
                <a:srgbClr val="FF00FF"/>
              </a:solidFill>
              <a:ln w="25400">
                <a:solidFill>
                  <a:srgbClr val="FF00FF"/>
                </a:solidFill>
              </a:ln>
              <a:scene3d>
                <a:camera prst="orthographicFront"/>
                <a:lightRig rig="threePt" dir="t"/>
              </a:scene3d>
              <a:sp3d>
                <a:bevelT/>
                <a:contourClr>
                  <a:srgbClr val="000000"/>
                </a:contourClr>
              </a:sp3d>
            </c:spPr>
          </c:dPt>
          <c:dPt>
            <c:idx val="4"/>
            <c:bubble3D val="0"/>
            <c:spPr>
              <a:solidFill>
                <a:schemeClr val="accent6"/>
              </a:solidFill>
              <a:ln w="25400">
                <a:solidFill>
                  <a:schemeClr val="accent6"/>
                </a:solidFill>
              </a:ln>
              <a:scene3d>
                <a:camera prst="orthographicFront"/>
                <a:lightRig rig="threePt" dir="t"/>
              </a:scene3d>
              <a:sp3d>
                <a:bevelT/>
                <a:contourClr>
                  <a:srgbClr val="000000"/>
                </a:contourClr>
              </a:sp3d>
            </c:spPr>
          </c:dPt>
          <c:dPt>
            <c:idx val="5"/>
            <c:bubble3D val="0"/>
            <c:spPr>
              <a:solidFill>
                <a:schemeClr val="accent1">
                  <a:lumMod val="75000"/>
                </a:schemeClr>
              </a:solidFill>
              <a:ln w="25400">
                <a:solidFill>
                  <a:schemeClr val="tx2">
                    <a:lumMod val="75000"/>
                  </a:schemeClr>
                </a:solidFill>
              </a:ln>
              <a:scene3d>
                <a:camera prst="orthographicFront"/>
                <a:lightRig rig="threePt" dir="t"/>
              </a:scene3d>
              <a:sp3d>
                <a:bevelT/>
                <a:contourClr>
                  <a:srgbClr val="000000"/>
                </a:contourClr>
              </a:sp3d>
            </c:spPr>
          </c:dPt>
          <c:dPt>
            <c:idx val="6"/>
            <c:bubble3D val="0"/>
            <c:spPr>
              <a:solidFill>
                <a:srgbClr val="00B0F0"/>
              </a:solidFill>
              <a:ln w="25400">
                <a:solidFill>
                  <a:srgbClr val="00B0F0"/>
                </a:solidFill>
              </a:ln>
              <a:scene3d>
                <a:camera prst="orthographicFront"/>
                <a:lightRig rig="threePt" dir="t"/>
              </a:scene3d>
              <a:sp3d>
                <a:bevelT/>
                <a:contourClr>
                  <a:srgbClr val="000000"/>
                </a:contourClr>
              </a:sp3d>
            </c:spPr>
          </c:dPt>
          <c:dLbls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1400" b="0" i="0" u="none" strike="noStrike" baseline="0">
                    <a:solidFill>
                      <a:srgbClr val="333333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papildomos!$B$62:$B$68</c:f>
              <c:strCache>
                <c:ptCount val="7"/>
                <c:pt idx="0">
                  <c:v>Spektakliai</c:v>
                </c:pt>
                <c:pt idx="1">
                  <c:v>Koncertai</c:v>
                </c:pt>
                <c:pt idx="2">
                  <c:v>Renginiai</c:v>
                </c:pt>
                <c:pt idx="3">
                  <c:v>Gastroliniai spektakliai</c:v>
                </c:pt>
                <c:pt idx="4">
                  <c:v>Gastroliniai koncertai</c:v>
                </c:pt>
                <c:pt idx="5">
                  <c:v>Atvykstančių meno kolektyvų spektakliai, koncertai, renginiai</c:v>
                </c:pt>
                <c:pt idx="6">
                  <c:v>Edukacinės programos</c:v>
                </c:pt>
              </c:strCache>
            </c:strRef>
          </c:cat>
          <c:val>
            <c:numRef>
              <c:f>papildomos!$C$62:$C$68</c:f>
              <c:numCache>
                <c:formatCode>0</c:formatCode>
                <c:ptCount val="7"/>
                <c:pt idx="0">
                  <c:v>28.354329134173167</c:v>
                </c:pt>
                <c:pt idx="1">
                  <c:v>27.234553089382125</c:v>
                </c:pt>
                <c:pt idx="2">
                  <c:v>3.1993601279744053</c:v>
                </c:pt>
                <c:pt idx="3">
                  <c:v>2.8594281143771245</c:v>
                </c:pt>
                <c:pt idx="4">
                  <c:v>5.0089982003599278</c:v>
                </c:pt>
                <c:pt idx="5">
                  <c:v>32.643471305738849</c:v>
                </c:pt>
                <c:pt idx="6">
                  <c:v>0.69986002799440117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 w="25400">
          <a:noFill/>
        </a:ln>
      </c:spPr>
    </c:plotArea>
    <c:legend>
      <c:legendPos val="b"/>
      <c:layout>
        <c:manualLayout>
          <c:xMode val="edge"/>
          <c:yMode val="edge"/>
          <c:x val="1.2259753042233364E-2"/>
          <c:y val="0.51217781321638589"/>
          <c:w val="0.470045551371296"/>
          <c:h val="0.45406691252201076"/>
        </c:manualLayout>
      </c:layout>
      <c:overlay val="0"/>
      <c:spPr>
        <a:noFill/>
        <a:ln w="25400">
          <a:noFill/>
        </a:ln>
      </c:spPr>
      <c:txPr>
        <a:bodyPr/>
        <a:lstStyle/>
        <a:p>
          <a:pPr>
            <a:defRPr sz="1400" b="0" i="0" u="none" strike="noStrike" baseline="0">
              <a:solidFill>
                <a:srgbClr val="333333"/>
              </a:solidFill>
              <a:latin typeface="Calibri"/>
              <a:ea typeface="Calibri"/>
              <a:cs typeface="Calibri"/>
            </a:defRPr>
          </a:pPr>
          <a:endParaRPr lang="lt-LT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lt-LT"/>
    </a:p>
  </c:txPr>
  <c:externalData r:id="rId2">
    <c:autoUpdate val="0"/>
  </c:externalData>
</c:chartSpace>
</file>

<file path=ppt/charts/chart6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15"/>
      <c:rotY val="20"/>
      <c:depthPercent val="100"/>
      <c:rAngAx val="1"/>
    </c:view3D>
    <c:floor>
      <c:thickness val="0"/>
      <c:spPr>
        <a:pattFill prst="pct5">
          <a:fgClr>
            <a:srgbClr val="70AD47">
              <a:lumMod val="40000"/>
              <a:lumOff val="60000"/>
            </a:srgbClr>
          </a:fgClr>
          <a:bgClr>
            <a:sysClr val="window" lastClr="FFFFFF"/>
          </a:bgClr>
        </a:pattFill>
        <a:ln w="6350">
          <a:noFill/>
        </a:ln>
      </c:spPr>
    </c:floor>
    <c:sideWall>
      <c:thickness val="0"/>
      <c:spPr>
        <a:noFill/>
        <a:ln w="25400">
          <a:noFill/>
        </a:ln>
      </c:spPr>
    </c:sideWall>
    <c:backWall>
      <c:thickness val="0"/>
      <c:spPr>
        <a:noFill/>
        <a:ln w="25400">
          <a:noFill/>
        </a:ln>
      </c:spPr>
    </c:backWall>
    <c:plotArea>
      <c:layout>
        <c:manualLayout>
          <c:layoutTarget val="inner"/>
          <c:xMode val="edge"/>
          <c:yMode val="edge"/>
          <c:x val="4.0674331469435887E-2"/>
          <c:y val="3.9532897697214055E-2"/>
          <c:w val="0.94604064437597479"/>
          <c:h val="0.67886015749638384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'Sheet1 (2)'!$A$198</c:f>
              <c:strCache>
                <c:ptCount val="1"/>
                <c:pt idx="0">
                  <c:v>2013</c:v>
                </c:pt>
              </c:strCache>
            </c:strRef>
          </c:tx>
          <c:spPr>
            <a:solidFill>
              <a:srgbClr val="5B9BD5"/>
            </a:solidFill>
            <a:ln w="25400">
              <a:noFill/>
            </a:ln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9.6618357487922701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1.0869565217391304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1400" b="0" i="0" u="none" strike="noStrike" baseline="0">
                    <a:solidFill>
                      <a:srgbClr val="333333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'Sheet1 (2)'!$B$196:$E$196</c:f>
              <c:strCache>
                <c:ptCount val="4"/>
                <c:pt idx="0">
                  <c:v>Finansuoti projektai </c:v>
                </c:pt>
                <c:pt idx="1">
                  <c:v>Gautas finansavimas (tūkst. Eur)</c:v>
                </c:pt>
                <c:pt idx="2">
                  <c:v>Iš miesto savivaldybės (tūkst. Eur)</c:v>
                </c:pt>
                <c:pt idx="3">
                  <c:v>Iš kitų fondų (tūkst. Eur)</c:v>
                </c:pt>
              </c:strCache>
            </c:strRef>
          </c:cat>
          <c:val>
            <c:numRef>
              <c:f>'Sheet1 (2)'!$B$198:$E$198</c:f>
              <c:numCache>
                <c:formatCode>0.00</c:formatCode>
                <c:ptCount val="4"/>
                <c:pt idx="0" formatCode="0">
                  <c:v>1</c:v>
                </c:pt>
                <c:pt idx="1">
                  <c:v>3.4754402224281744</c:v>
                </c:pt>
                <c:pt idx="2">
                  <c:v>0.8688600556070436</c:v>
                </c:pt>
                <c:pt idx="3">
                  <c:v>2.6065801668211308</c:v>
                </c:pt>
              </c:numCache>
            </c:numRef>
          </c:val>
        </c:ser>
        <c:ser>
          <c:idx val="1"/>
          <c:order val="1"/>
          <c:tx>
            <c:strRef>
              <c:f>'Sheet1 (2)'!$A$199</c:f>
              <c:strCache>
                <c:ptCount val="1"/>
                <c:pt idx="0">
                  <c:v>2014</c:v>
                </c:pt>
              </c:strCache>
            </c:strRef>
          </c:tx>
          <c:spPr>
            <a:solidFill>
              <a:srgbClr val="ED7D31"/>
            </a:solidFill>
            <a:ln w="25400">
              <a:noFill/>
            </a:ln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8.4541062801932361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1.0649627263045794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1400" b="0" i="0" u="none" strike="noStrike" baseline="0">
                    <a:solidFill>
                      <a:srgbClr val="333333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'Sheet1 (2)'!$B$196:$E$196</c:f>
              <c:strCache>
                <c:ptCount val="4"/>
                <c:pt idx="0">
                  <c:v>Finansuoti projektai </c:v>
                </c:pt>
                <c:pt idx="1">
                  <c:v>Gautas finansavimas (tūkst. Eur)</c:v>
                </c:pt>
                <c:pt idx="2">
                  <c:v>Iš miesto savivaldybės (tūkst. Eur)</c:v>
                </c:pt>
                <c:pt idx="3">
                  <c:v>Iš kitų fondų (tūkst. Eur)</c:v>
                </c:pt>
              </c:strCache>
            </c:strRef>
          </c:cat>
          <c:val>
            <c:numRef>
              <c:f>'Sheet1 (2)'!$B$199:$E$199</c:f>
              <c:numCache>
                <c:formatCode>0.00</c:formatCode>
                <c:ptCount val="4"/>
                <c:pt idx="0" formatCode="0">
                  <c:v>1</c:v>
                </c:pt>
                <c:pt idx="1">
                  <c:v>10.136700648748842</c:v>
                </c:pt>
                <c:pt idx="2" formatCode="0">
                  <c:v>0</c:v>
                </c:pt>
                <c:pt idx="3">
                  <c:v>10.136700648748842</c:v>
                </c:pt>
              </c:numCache>
            </c:numRef>
          </c:val>
        </c:ser>
        <c:ser>
          <c:idx val="2"/>
          <c:order val="2"/>
          <c:tx>
            <c:strRef>
              <c:f>'Sheet1 (2)'!$A$200</c:f>
              <c:strCache>
                <c:ptCount val="1"/>
                <c:pt idx="0">
                  <c:v>2015</c:v>
                </c:pt>
              </c:strCache>
            </c:strRef>
          </c:tx>
          <c:spPr>
            <a:solidFill>
              <a:srgbClr val="70AD47">
                <a:lumMod val="40000"/>
                <a:lumOff val="60000"/>
              </a:srgbClr>
            </a:solidFill>
            <a:ln w="25400">
              <a:noFill/>
            </a:ln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8.4541062801932361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1.0869565217391304E-2"/>
                  <c:y val="1.3376956906925503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6.3897763578274758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1.0869565217391304E-2"/>
                  <c:y val="1.3376956906925503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1400" b="0" i="0" u="none" strike="noStrike" baseline="0">
                    <a:solidFill>
                      <a:srgbClr val="333333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'Sheet1 (2)'!$B$196:$E$196</c:f>
              <c:strCache>
                <c:ptCount val="4"/>
                <c:pt idx="0">
                  <c:v>Finansuoti projektai </c:v>
                </c:pt>
                <c:pt idx="1">
                  <c:v>Gautas finansavimas (tūkst. Eur)</c:v>
                </c:pt>
                <c:pt idx="2">
                  <c:v>Iš miesto savivaldybės (tūkst. Eur)</c:v>
                </c:pt>
                <c:pt idx="3">
                  <c:v>Iš kitų fondų (tūkst. Eur)</c:v>
                </c:pt>
              </c:strCache>
            </c:strRef>
          </c:cat>
          <c:val>
            <c:numRef>
              <c:f>'Sheet1 (2)'!$B$200:$E$200</c:f>
              <c:numCache>
                <c:formatCode>0</c:formatCode>
                <c:ptCount val="4"/>
                <c:pt idx="0">
                  <c:v>1</c:v>
                </c:pt>
                <c:pt idx="1">
                  <c:v>10</c:v>
                </c:pt>
                <c:pt idx="2">
                  <c:v>0</c:v>
                </c:pt>
                <c:pt idx="3">
                  <c:v>10</c:v>
                </c:pt>
              </c:numCache>
            </c:numRef>
          </c:val>
        </c:ser>
        <c:ser>
          <c:idx val="3"/>
          <c:order val="3"/>
          <c:tx>
            <c:strRef>
              <c:f>'Sheet1 (2)'!$A$201</c:f>
              <c:strCache>
                <c:ptCount val="1"/>
                <c:pt idx="0">
                  <c:v>2016</c:v>
                </c:pt>
              </c:strCache>
            </c:strRef>
          </c:tx>
          <c:spPr>
            <a:solidFill>
              <a:srgbClr val="FFC000"/>
            </a:solidFill>
            <a:ln w="25400">
              <a:noFill/>
            </a:ln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7.246376811594203E-3"/>
                  <c:y val="-2.918642495710514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8.4541062801932361E-3"/>
                  <c:y val="5.837284991421029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9.6618357487922701E-3"/>
                  <c:y val="1.3376956906925503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1400" b="0" i="0" u="none" strike="noStrike" baseline="0">
                    <a:solidFill>
                      <a:srgbClr val="333333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'Sheet1 (2)'!$B$196:$E$196</c:f>
              <c:strCache>
                <c:ptCount val="4"/>
                <c:pt idx="0">
                  <c:v>Finansuoti projektai </c:v>
                </c:pt>
                <c:pt idx="1">
                  <c:v>Gautas finansavimas (tūkst. Eur)</c:v>
                </c:pt>
                <c:pt idx="2">
                  <c:v>Iš miesto savivaldybės (tūkst. Eur)</c:v>
                </c:pt>
                <c:pt idx="3">
                  <c:v>Iš kitų fondų (tūkst. Eur)</c:v>
                </c:pt>
              </c:strCache>
            </c:strRef>
          </c:cat>
          <c:val>
            <c:numRef>
              <c:f>'Sheet1 (2)'!$B$201:$E$201</c:f>
              <c:numCache>
                <c:formatCode>0</c:formatCode>
                <c:ptCount val="4"/>
                <c:pt idx="0">
                  <c:v>1</c:v>
                </c:pt>
                <c:pt idx="1">
                  <c:v>10</c:v>
                </c:pt>
                <c:pt idx="2">
                  <c:v>0</c:v>
                </c:pt>
                <c:pt idx="3">
                  <c:v>10</c:v>
                </c:pt>
              </c:numCache>
            </c:numRef>
          </c:val>
        </c:ser>
        <c:ser>
          <c:idx val="4"/>
          <c:order val="4"/>
          <c:tx>
            <c:strRef>
              <c:f>'Sheet1 (2)'!$A$202</c:f>
              <c:strCache>
                <c:ptCount val="1"/>
                <c:pt idx="0">
                  <c:v>2017</c:v>
                </c:pt>
              </c:strCache>
            </c:strRef>
          </c:tx>
          <c:spPr>
            <a:solidFill>
              <a:srgbClr val="C00000"/>
            </a:solidFill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8.4541062801932361E-3"/>
                  <c:y val="-5.3507827627702014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1.9169329073482427E-2"/>
                  <c:y val="-8.4875562720133283E-17"/>
                </c:manualLayout>
              </c:layout>
              <c:spPr>
                <a:noFill/>
                <a:ln w="25400">
                  <a:noFill/>
                </a:ln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1400"/>
                  </a:pPr>
                  <a:endParaRPr lang="lt-L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7.246376811594203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1.3285024154589372E-2"/>
                  <c:y val="-1.167456998284205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1400"/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'Sheet1 (2)'!$B$196:$E$196</c:f>
              <c:strCache>
                <c:ptCount val="4"/>
                <c:pt idx="0">
                  <c:v>Finansuoti projektai </c:v>
                </c:pt>
                <c:pt idx="1">
                  <c:v>Gautas finansavimas (tūkst. Eur)</c:v>
                </c:pt>
                <c:pt idx="2">
                  <c:v>Iš miesto savivaldybės (tūkst. Eur)</c:v>
                </c:pt>
                <c:pt idx="3">
                  <c:v>Iš kitų fondų (tūkst. Eur)</c:v>
                </c:pt>
              </c:strCache>
            </c:strRef>
          </c:cat>
          <c:val>
            <c:numRef>
              <c:f>'Sheet1 (2)'!$B$202:$E$202</c:f>
              <c:numCache>
                <c:formatCode>0.0</c:formatCode>
                <c:ptCount val="4"/>
                <c:pt idx="0" formatCode="0">
                  <c:v>3</c:v>
                </c:pt>
                <c:pt idx="1">
                  <c:v>1.9</c:v>
                </c:pt>
                <c:pt idx="2">
                  <c:v>1.9</c:v>
                </c:pt>
                <c:pt idx="3" formatCode="0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501434856"/>
        <c:axId val="482662768"/>
        <c:axId val="0"/>
      </c:bar3DChart>
      <c:catAx>
        <c:axId val="5014348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6350">
            <a:noFill/>
          </a:ln>
        </c:spPr>
        <c:txPr>
          <a:bodyPr rot="0" vert="horz"/>
          <a:lstStyle/>
          <a:p>
            <a:pPr>
              <a:defRPr sz="1400" b="0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lt-LT"/>
          </a:p>
        </c:txPr>
        <c:crossAx val="482662768"/>
        <c:crosses val="autoZero"/>
        <c:auto val="1"/>
        <c:lblAlgn val="ctr"/>
        <c:lblOffset val="100"/>
        <c:noMultiLvlLbl val="0"/>
      </c:catAx>
      <c:valAx>
        <c:axId val="48266276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ysClr val="window" lastClr="FFFFFF">
                  <a:lumMod val="65000"/>
                </a:sysClr>
              </a:solidFill>
              <a:round/>
            </a:ln>
            <a:effectLst/>
          </c:spPr>
        </c:majorGridlines>
        <c:numFmt formatCode="0" sourceLinked="1"/>
        <c:majorTickMark val="none"/>
        <c:minorTickMark val="none"/>
        <c:tickLblPos val="nextTo"/>
        <c:spPr>
          <a:ln w="6350">
            <a:noFill/>
          </a:ln>
        </c:spPr>
        <c:txPr>
          <a:bodyPr rot="0" vert="horz"/>
          <a:lstStyle/>
          <a:p>
            <a:pPr>
              <a:defRPr sz="1400" b="1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lt-LT"/>
          </a:p>
        </c:txPr>
        <c:crossAx val="501434856"/>
        <c:crosses val="autoZero"/>
        <c:crossBetween val="between"/>
      </c:valAx>
      <c:spPr>
        <a:pattFill prst="pct25">
          <a:fgClr>
            <a:srgbClr val="70AD47">
              <a:lumMod val="40000"/>
              <a:lumOff val="60000"/>
            </a:srgbClr>
          </a:fgClr>
          <a:bgClr>
            <a:sysClr val="window" lastClr="FFFFFF"/>
          </a:bgClr>
        </a:pattFill>
        <a:ln w="25400">
          <a:noFill/>
        </a:ln>
      </c:spPr>
    </c:plotArea>
    <c:legend>
      <c:legendPos val="b"/>
      <c:layout>
        <c:manualLayout>
          <c:xMode val="edge"/>
          <c:yMode val="edge"/>
          <c:x val="0.10517492275490879"/>
          <c:y val="0.89419729992314501"/>
          <c:w val="0.80279304960297682"/>
          <c:h val="8.1850611215034563E-2"/>
        </c:manualLayout>
      </c:layout>
      <c:overlay val="0"/>
      <c:spPr>
        <a:noFill/>
        <a:ln w="25400">
          <a:noFill/>
        </a:ln>
      </c:spPr>
      <c:txPr>
        <a:bodyPr/>
        <a:lstStyle/>
        <a:p>
          <a:pPr>
            <a:defRPr sz="1400" b="1" i="0" u="none" strike="noStrike" baseline="0">
              <a:solidFill>
                <a:srgbClr val="333333"/>
              </a:solidFill>
              <a:latin typeface="Calibri"/>
              <a:ea typeface="Calibri"/>
              <a:cs typeface="Calibri"/>
            </a:defRPr>
          </a:pPr>
          <a:endParaRPr lang="lt-LT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lt-LT"/>
    </a:p>
  </c:txPr>
  <c:externalData r:id="rId2">
    <c:autoUpdate val="0"/>
  </c:externalData>
</c:chartSpace>
</file>

<file path=ppt/charts/chart6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15"/>
      <c:rotY val="20"/>
      <c:depthPercent val="100"/>
      <c:rAngAx val="1"/>
    </c:view3D>
    <c:floor>
      <c:thickness val="0"/>
      <c:spPr>
        <a:solidFill>
          <a:srgbClr val="ED7D31">
            <a:lumMod val="20000"/>
            <a:lumOff val="80000"/>
          </a:srgbClr>
        </a:solidFill>
      </c:spPr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7.4949883981893561E-2"/>
          <c:y val="3.9532897697214055E-2"/>
          <c:w val="0.91176509186351706"/>
          <c:h val="0.71489619974361918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BR_2017!$I$17</c:f>
              <c:strCache>
                <c:ptCount val="1"/>
                <c:pt idx="0">
                  <c:v>2013</c:v>
                </c:pt>
              </c:strCache>
            </c:strRef>
          </c:tx>
          <c:spPr>
            <a:solidFill>
              <a:schemeClr val="tx2">
                <a:lumMod val="40000"/>
                <a:lumOff val="60000"/>
              </a:schemeClr>
            </a:solidFill>
            <a:ln w="25400">
              <a:solidFill>
                <a:srgbClr val="5B9BD5"/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Pt>
            <c:idx val="1"/>
            <c:invertIfNegative val="0"/>
            <c:bubble3D val="0"/>
          </c:dPt>
          <c:dPt>
            <c:idx val="2"/>
            <c:invertIfNegative val="0"/>
            <c:bubble3D val="0"/>
          </c:dPt>
          <c:dLbls>
            <c:dLbl>
              <c:idx val="0"/>
              <c:layout>
                <c:manualLayout>
                  <c:x val="1.3285024154589372E-2"/>
                  <c:y val="-2.626778246139463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0"/>
                  <c:y val="-2.043049746997360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4.830917874396135E-3"/>
                  <c:y val="-8.755927487131543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 w="25400">
                <a:noFill/>
              </a:ln>
            </c:spPr>
            <c:txPr>
              <a:bodyPr rot="0" vert="horz"/>
              <a:lstStyle/>
              <a:p>
                <a:pPr algn="ctr">
                  <a:defRPr sz="12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BR_2017!$H$18:$H$20</c:f>
              <c:strCache>
                <c:ptCount val="3"/>
                <c:pt idx="0">
                  <c:v>Renginių skaičius</c:v>
                </c:pt>
                <c:pt idx="1">
                  <c:v>Pajamos Eur</c:v>
                </c:pt>
                <c:pt idx="2">
                  <c:v>Renginių lankytojų skaičius</c:v>
                </c:pt>
              </c:strCache>
            </c:strRef>
          </c:cat>
          <c:val>
            <c:numRef>
              <c:f>BR_2017!$I$18:$I$20</c:f>
              <c:numCache>
                <c:formatCode>0</c:formatCode>
                <c:ptCount val="3"/>
                <c:pt idx="0" formatCode="General">
                  <c:v>857</c:v>
                </c:pt>
                <c:pt idx="1">
                  <c:v>104933.96663577388</c:v>
                </c:pt>
                <c:pt idx="2" formatCode="General">
                  <c:v>38137</c:v>
                </c:pt>
              </c:numCache>
            </c:numRef>
          </c:val>
        </c:ser>
        <c:ser>
          <c:idx val="1"/>
          <c:order val="1"/>
          <c:tx>
            <c:strRef>
              <c:f>BR_2017!$J$17</c:f>
              <c:strCache>
                <c:ptCount val="1"/>
                <c:pt idx="0">
                  <c:v>2014</c:v>
                </c:pt>
              </c:strCache>
            </c:strRef>
          </c:tx>
          <c:spPr>
            <a:solidFill>
              <a:schemeClr val="accent2">
                <a:lumMod val="40000"/>
                <a:lumOff val="60000"/>
              </a:schemeClr>
            </a:solidFill>
            <a:ln w="25400">
              <a:solidFill>
                <a:srgbClr val="ED7D31">
                  <a:lumMod val="40000"/>
                  <a:lumOff val="60000"/>
                </a:srgbClr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1.2077294685990338E-2"/>
                  <c:y val="-2.918642495710514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1.2077294685990338E-3"/>
                  <c:y val="-2.043049746997360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7.2463768115941145E-3"/>
                  <c:y val="-2.626778246139463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 w="25400">
                <a:noFill/>
              </a:ln>
            </c:spPr>
            <c:txPr>
              <a:bodyPr rot="0" vert="horz"/>
              <a:lstStyle/>
              <a:p>
                <a:pPr algn="ctr">
                  <a:defRPr sz="12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BR_2017!$H$18:$H$20</c:f>
              <c:strCache>
                <c:ptCount val="3"/>
                <c:pt idx="0">
                  <c:v>Renginių skaičius</c:v>
                </c:pt>
                <c:pt idx="1">
                  <c:v>Pajamos Eur</c:v>
                </c:pt>
                <c:pt idx="2">
                  <c:v>Renginių lankytojų skaičius</c:v>
                </c:pt>
              </c:strCache>
            </c:strRef>
          </c:cat>
          <c:val>
            <c:numRef>
              <c:f>BR_2017!$J$18:$J$20</c:f>
              <c:numCache>
                <c:formatCode>0.0</c:formatCode>
                <c:ptCount val="3"/>
                <c:pt idx="0" formatCode="General">
                  <c:v>672</c:v>
                </c:pt>
                <c:pt idx="1">
                  <c:v>121337.75486561631</c:v>
                </c:pt>
                <c:pt idx="2" formatCode="General">
                  <c:v>46151</c:v>
                </c:pt>
              </c:numCache>
            </c:numRef>
          </c:val>
        </c:ser>
        <c:ser>
          <c:idx val="2"/>
          <c:order val="2"/>
          <c:tx>
            <c:strRef>
              <c:f>BR_2017!$K$17</c:f>
              <c:strCache>
                <c:ptCount val="1"/>
                <c:pt idx="0">
                  <c:v>2015</c:v>
                </c:pt>
              </c:strCache>
            </c:strRef>
          </c:tx>
          <c:spPr>
            <a:solidFill>
              <a:srgbClr val="70AD47">
                <a:lumMod val="60000"/>
                <a:lumOff val="40000"/>
              </a:srgbClr>
            </a:solidFill>
            <a:ln w="25400">
              <a:solidFill>
                <a:srgbClr val="70AD47">
                  <a:lumMod val="60000"/>
                  <a:lumOff val="40000"/>
                </a:srgbClr>
              </a:solidFill>
            </a:ln>
            <a:scene3d>
              <a:camera prst="orthographicFront"/>
              <a:lightRig rig="threePt" dir="t"/>
            </a:scene3d>
            <a:sp3d>
              <a:bevelT/>
              <a:contourClr>
                <a:srgbClr val="000000"/>
              </a:contourClr>
            </a:sp3d>
          </c:spPr>
          <c:invertIfNegative val="0"/>
          <c:dLbls>
            <c:dLbl>
              <c:idx val="0"/>
              <c:layout>
                <c:manualLayout>
                  <c:x val="1.4492753623188406E-2"/>
                  <c:y val="-2.334913996568411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1.3285024154589372E-2"/>
                  <c:y val="-1.167456998284205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1.2077294685990338E-2"/>
                  <c:y val="-1.167456998284205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 w="25400">
                <a:noFill/>
              </a:ln>
            </c:spPr>
            <c:txPr>
              <a:bodyPr rot="0" vert="horz"/>
              <a:lstStyle/>
              <a:p>
                <a:pPr algn="ctr">
                  <a:defRPr sz="12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BR_2017!$H$18:$H$20</c:f>
              <c:strCache>
                <c:ptCount val="3"/>
                <c:pt idx="0">
                  <c:v>Renginių skaičius</c:v>
                </c:pt>
                <c:pt idx="1">
                  <c:v>Pajamos Eur</c:v>
                </c:pt>
                <c:pt idx="2">
                  <c:v>Renginių lankytojų skaičius</c:v>
                </c:pt>
              </c:strCache>
            </c:strRef>
          </c:cat>
          <c:val>
            <c:numRef>
              <c:f>BR_2017!$K$18:$K$20</c:f>
              <c:numCache>
                <c:formatCode>0</c:formatCode>
                <c:ptCount val="3"/>
                <c:pt idx="0" formatCode="General">
                  <c:v>653</c:v>
                </c:pt>
                <c:pt idx="1">
                  <c:v>98862</c:v>
                </c:pt>
                <c:pt idx="2" formatCode="General">
                  <c:v>41762</c:v>
                </c:pt>
              </c:numCache>
            </c:numRef>
          </c:val>
        </c:ser>
        <c:ser>
          <c:idx val="3"/>
          <c:order val="3"/>
          <c:tx>
            <c:strRef>
              <c:f>BR_2017!$L$17</c:f>
              <c:strCache>
                <c:ptCount val="1"/>
                <c:pt idx="0">
                  <c:v>2016</c:v>
                </c:pt>
              </c:strCache>
            </c:strRef>
          </c:tx>
          <c:spPr>
            <a:solidFill>
              <a:srgbClr val="A5A5A5">
                <a:lumMod val="60000"/>
                <a:lumOff val="40000"/>
              </a:srgbClr>
            </a:solidFill>
            <a:ln w="25400">
              <a:solidFill>
                <a:srgbClr val="A5A5A5">
                  <a:lumMod val="60000"/>
                  <a:lumOff val="40000"/>
                </a:srgbClr>
              </a:solidFill>
            </a:ln>
            <a:scene3d>
              <a:camera prst="orthographicFront"/>
              <a:lightRig rig="threePt" dir="t"/>
            </a:scene3d>
            <a:sp3d>
              <a:bevelT/>
              <a:contourClr>
                <a:srgbClr val="000000"/>
              </a:contourClr>
            </a:sp3d>
          </c:spPr>
          <c:invertIfNegative val="0"/>
          <c:dLbls>
            <c:dLbl>
              <c:idx val="0"/>
              <c:layout>
                <c:manualLayout>
                  <c:x val="1.3285024154589372E-2"/>
                  <c:y val="-2.334913996568411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4.830917874396135E-3"/>
                  <c:y val="-1.459321247855260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-3.6231884057971015E-3"/>
                  <c:y val="-1.459321247855257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 w="25400">
                <a:noFill/>
              </a:ln>
            </c:spPr>
            <c:txPr>
              <a:bodyPr rot="0" vert="horz" wrap="square" lIns="38100" tIns="19050" rIns="38100" bIns="19050" anchor="ctr">
                <a:spAutoFit/>
              </a:bodyPr>
              <a:lstStyle/>
              <a:p>
                <a:pPr>
                  <a:defRPr sz="1200"/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BR_2017!$H$18:$H$20</c:f>
              <c:strCache>
                <c:ptCount val="3"/>
                <c:pt idx="0">
                  <c:v>Renginių skaičius</c:v>
                </c:pt>
                <c:pt idx="1">
                  <c:v>Pajamos Eur</c:v>
                </c:pt>
                <c:pt idx="2">
                  <c:v>Renginių lankytojų skaičius</c:v>
                </c:pt>
              </c:strCache>
            </c:strRef>
          </c:cat>
          <c:val>
            <c:numRef>
              <c:f>BR_2017!$L$18:$L$20</c:f>
              <c:numCache>
                <c:formatCode>0</c:formatCode>
                <c:ptCount val="3"/>
                <c:pt idx="0" formatCode="General">
                  <c:v>742</c:v>
                </c:pt>
                <c:pt idx="1">
                  <c:v>147325</c:v>
                </c:pt>
                <c:pt idx="2" formatCode="General">
                  <c:v>111931</c:v>
                </c:pt>
              </c:numCache>
            </c:numRef>
          </c:val>
        </c:ser>
        <c:ser>
          <c:idx val="4"/>
          <c:order val="4"/>
          <c:tx>
            <c:strRef>
              <c:f>BR_2017!$M$17</c:f>
              <c:strCache>
                <c:ptCount val="1"/>
                <c:pt idx="0">
                  <c:v>2017</c:v>
                </c:pt>
              </c:strCache>
            </c:strRef>
          </c:tx>
          <c:spPr>
            <a:solidFill>
              <a:srgbClr val="C00000"/>
            </a:solidFill>
            <a:ln w="25400">
              <a:solidFill>
                <a:srgbClr val="C00000"/>
              </a:solidFill>
            </a:ln>
            <a:scene3d>
              <a:camera prst="orthographicFront"/>
              <a:lightRig rig="threePt" dir="t"/>
            </a:scene3d>
            <a:sp3d>
              <a:bevelT/>
              <a:contourClr>
                <a:srgbClr val="000000"/>
              </a:contourClr>
            </a:sp3d>
          </c:spPr>
          <c:invertIfNegative val="0"/>
          <c:dLbls>
            <c:dLbl>
              <c:idx val="0"/>
              <c:layout>
                <c:manualLayout>
                  <c:x val="8.4541062801931927E-3"/>
                  <c:y val="-2.918642495710514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1.6908212560386472E-2"/>
                  <c:y val="-1.751185497426308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1.4492753623188406E-2"/>
                  <c:y val="-2.043049746997360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 w="25400">
                <a:noFill/>
              </a:ln>
            </c:spPr>
            <c:txPr>
              <a:bodyPr rot="0" vert="horz" wrap="square" lIns="38100" tIns="19050" rIns="38100" bIns="19050" anchor="ctr">
                <a:spAutoFit/>
              </a:bodyPr>
              <a:lstStyle/>
              <a:p>
                <a:pPr>
                  <a:defRPr sz="1200"/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BR_2017!$H$18:$H$20</c:f>
              <c:strCache>
                <c:ptCount val="3"/>
                <c:pt idx="0">
                  <c:v>Renginių skaičius</c:v>
                </c:pt>
                <c:pt idx="1">
                  <c:v>Pajamos Eur</c:v>
                </c:pt>
                <c:pt idx="2">
                  <c:v>Renginių lankytojų skaičius</c:v>
                </c:pt>
              </c:strCache>
            </c:strRef>
          </c:cat>
          <c:val>
            <c:numRef>
              <c:f>BR_2017!$M$18:$M$20</c:f>
              <c:numCache>
                <c:formatCode>0</c:formatCode>
                <c:ptCount val="3"/>
                <c:pt idx="0" formatCode="General">
                  <c:v>530</c:v>
                </c:pt>
                <c:pt idx="1">
                  <c:v>142060.44</c:v>
                </c:pt>
                <c:pt idx="2" formatCode="General">
                  <c:v>181365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499861336"/>
        <c:axId val="499869176"/>
        <c:axId val="0"/>
      </c:bar3DChart>
      <c:catAx>
        <c:axId val="49986133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 rot="0" vert="horz"/>
          <a:lstStyle/>
          <a:p>
            <a:pPr>
              <a:defRPr sz="14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lt-LT"/>
          </a:p>
        </c:txPr>
        <c:crossAx val="499869176"/>
        <c:crosses val="autoZero"/>
        <c:auto val="1"/>
        <c:lblAlgn val="ctr"/>
        <c:lblOffset val="100"/>
        <c:noMultiLvlLbl val="0"/>
      </c:catAx>
      <c:valAx>
        <c:axId val="499869176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 rot="0" vert="horz"/>
          <a:lstStyle/>
          <a:p>
            <a:pPr>
              <a:defRPr sz="14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lt-LT"/>
          </a:p>
        </c:txPr>
        <c:crossAx val="499861336"/>
        <c:crosses val="autoZero"/>
        <c:crossBetween val="between"/>
      </c:valAx>
      <c:spPr>
        <a:pattFill prst="pct25">
          <a:fgClr>
            <a:srgbClr val="70AD47">
              <a:lumMod val="40000"/>
              <a:lumOff val="60000"/>
            </a:srgbClr>
          </a:fgClr>
          <a:bgClr>
            <a:sysClr val="window" lastClr="FFFFFF"/>
          </a:bgClr>
        </a:pattFill>
        <a:ln w="25400">
          <a:noFill/>
        </a:ln>
      </c:spPr>
    </c:plotArea>
    <c:legend>
      <c:legendPos val="b"/>
      <c:layout>
        <c:manualLayout>
          <c:xMode val="edge"/>
          <c:yMode val="edge"/>
          <c:x val="0.24361919433983795"/>
          <c:y val="0.91559584661085858"/>
          <c:w val="0.54053938909810184"/>
          <c:h val="6.6892298414878371E-2"/>
        </c:manualLayout>
      </c:layout>
      <c:overlay val="0"/>
      <c:txPr>
        <a:bodyPr/>
        <a:lstStyle/>
        <a:p>
          <a:pPr>
            <a:defRPr sz="1400" b="0" i="0" u="none" strike="noStrike" baseline="0">
              <a:solidFill>
                <a:srgbClr val="000000"/>
              </a:solidFill>
              <a:latin typeface="Calibri"/>
              <a:ea typeface="Calibri"/>
              <a:cs typeface="Calibri"/>
            </a:defRPr>
          </a:pPr>
          <a:endParaRPr lang="lt-LT"/>
        </a:p>
      </c:txPr>
    </c:legend>
    <c:plotVisOnly val="1"/>
    <c:dispBlanksAs val="gap"/>
    <c:showDLblsOverMax val="0"/>
  </c:chart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lt-LT"/>
    </a:p>
  </c:txPr>
  <c:externalData r:id="rId2">
    <c:autoUpdate val="0"/>
  </c:externalData>
</c:chartSpace>
</file>

<file path=ppt/charts/chart6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15"/>
      <c:rotY val="20"/>
      <c:depthPercent val="100"/>
      <c:rAngAx val="1"/>
    </c:view3D>
    <c:floor>
      <c:thickness val="0"/>
      <c:spPr>
        <a:solidFill>
          <a:srgbClr val="FFC000">
            <a:lumMod val="40000"/>
            <a:lumOff val="60000"/>
          </a:srgbClr>
        </a:solidFill>
      </c:spPr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7.4949883981893561E-2"/>
          <c:y val="3.9532897697214055E-2"/>
          <c:w val="0.91176509186351706"/>
          <c:h val="0.72582111525236603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IV_BR_2017!$P$64</c:f>
              <c:strCache>
                <c:ptCount val="1"/>
                <c:pt idx="0">
                  <c:v> I ketv.</c:v>
                </c:pt>
              </c:strCache>
            </c:strRef>
          </c:tx>
          <c:spPr>
            <a:solidFill>
              <a:srgbClr val="92D050"/>
            </a:solidFill>
            <a:ln w="25400">
              <a:solidFill>
                <a:srgbClr val="92D050"/>
              </a:solidFill>
            </a:ln>
            <a:scene3d>
              <a:camera prst="orthographicFront"/>
              <a:lightRig rig="threePt" dir="t"/>
            </a:scene3d>
            <a:sp3d>
              <a:bevelT/>
              <a:contourClr>
                <a:srgbClr val="000000"/>
              </a:contourClr>
            </a:sp3d>
          </c:spPr>
          <c:invertIfNegative val="0"/>
          <c:dLbls>
            <c:dLbl>
              <c:idx val="0"/>
              <c:layout>
                <c:manualLayout>
                  <c:x val="1.570048309178744E-2"/>
                  <c:y val="-2.043049746997360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1.4194054547529386E-2"/>
                  <c:y val="-3.2105067452815661E-2"/>
                </c:manualLayout>
              </c:layout>
              <c:spPr/>
              <c:txPr>
                <a:bodyPr rot="0" vert="horz"/>
                <a:lstStyle/>
                <a:p>
                  <a:pPr algn="ctr">
                    <a:defRPr sz="12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1.2807067594811518E-2"/>
                  <c:y val="-2.3349139965684117E-2"/>
                </c:manualLayout>
              </c:layout>
              <c:spPr/>
              <c:txPr>
                <a:bodyPr rot="0" vert="horz"/>
                <a:lstStyle/>
                <a:p>
                  <a:pPr algn="ctr">
                    <a:defRPr sz="12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 w="25400">
                <a:noFill/>
              </a:ln>
            </c:spPr>
            <c:txPr>
              <a:bodyPr rot="0" vert="horz"/>
              <a:lstStyle/>
              <a:p>
                <a:pPr algn="ctr">
                  <a:defRPr sz="12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IV_BR_2017!$O$65:$O$67</c:f>
              <c:strCache>
                <c:ptCount val="3"/>
                <c:pt idx="0">
                  <c:v>Renginių skaičius</c:v>
                </c:pt>
                <c:pt idx="1">
                  <c:v>Pajamos Eur</c:v>
                </c:pt>
                <c:pt idx="2">
                  <c:v>Renginių lankytojų skaičius</c:v>
                </c:pt>
              </c:strCache>
            </c:strRef>
          </c:cat>
          <c:val>
            <c:numRef>
              <c:f>IV_BR_2017!$P$65:$P$67</c:f>
              <c:numCache>
                <c:formatCode>0</c:formatCode>
                <c:ptCount val="3"/>
                <c:pt idx="0" formatCode="General">
                  <c:v>111</c:v>
                </c:pt>
                <c:pt idx="1">
                  <c:v>22947.95</c:v>
                </c:pt>
                <c:pt idx="2" formatCode="General">
                  <c:v>28585</c:v>
                </c:pt>
              </c:numCache>
            </c:numRef>
          </c:val>
        </c:ser>
        <c:ser>
          <c:idx val="1"/>
          <c:order val="1"/>
          <c:tx>
            <c:strRef>
              <c:f>IV_BR_2017!$Q$64</c:f>
              <c:strCache>
                <c:ptCount val="1"/>
                <c:pt idx="0">
                  <c:v> II ketv.</c:v>
                </c:pt>
              </c:strCache>
            </c:strRef>
          </c:tx>
          <c:spPr>
            <a:solidFill>
              <a:srgbClr val="5B9BD5">
                <a:lumMod val="20000"/>
                <a:lumOff val="80000"/>
              </a:srgbClr>
            </a:solidFill>
            <a:ln w="25400">
              <a:solidFill>
                <a:srgbClr val="5B9BD5">
                  <a:lumMod val="20000"/>
                  <a:lumOff val="80000"/>
                </a:srgbClr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1.570048309178744E-2"/>
                  <c:y val="-2.334913996568411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1.310576667047054E-2"/>
                  <c:y val="-2.6267782461394634E-2"/>
                </c:manualLayout>
              </c:layout>
              <c:spPr/>
              <c:txPr>
                <a:bodyPr rot="0" vert="horz"/>
                <a:lstStyle/>
                <a:p>
                  <a:pPr algn="ctr">
                    <a:defRPr sz="12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1.4313496139069572E-2"/>
                  <c:y val="-1.7511854974263087E-2"/>
                </c:manualLayout>
              </c:layout>
              <c:spPr/>
              <c:txPr>
                <a:bodyPr rot="0" vert="horz"/>
                <a:lstStyle/>
                <a:p>
                  <a:pPr algn="ctr">
                    <a:defRPr sz="12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 w="25400">
                <a:noFill/>
              </a:ln>
            </c:spPr>
            <c:txPr>
              <a:bodyPr rot="0" vert="horz"/>
              <a:lstStyle/>
              <a:p>
                <a:pPr algn="ctr">
                  <a:defRPr sz="12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IV_BR_2017!$O$65:$O$67</c:f>
              <c:strCache>
                <c:ptCount val="3"/>
                <c:pt idx="0">
                  <c:v>Renginių skaičius</c:v>
                </c:pt>
                <c:pt idx="1">
                  <c:v>Pajamos Eur</c:v>
                </c:pt>
                <c:pt idx="2">
                  <c:v>Renginių lankytojų skaičius</c:v>
                </c:pt>
              </c:strCache>
            </c:strRef>
          </c:cat>
          <c:val>
            <c:numRef>
              <c:f>IV_BR_2017!$Q$65:$Q$67</c:f>
              <c:numCache>
                <c:formatCode>0</c:formatCode>
                <c:ptCount val="3"/>
                <c:pt idx="0" formatCode="General">
                  <c:v>147</c:v>
                </c:pt>
                <c:pt idx="1">
                  <c:v>20586.05</c:v>
                </c:pt>
                <c:pt idx="2" formatCode="General">
                  <c:v>11687</c:v>
                </c:pt>
              </c:numCache>
            </c:numRef>
          </c:val>
        </c:ser>
        <c:ser>
          <c:idx val="2"/>
          <c:order val="2"/>
          <c:tx>
            <c:strRef>
              <c:f>IV_BR_2017!$R$64</c:f>
              <c:strCache>
                <c:ptCount val="1"/>
                <c:pt idx="0">
                  <c:v> III ketv.</c:v>
                </c:pt>
              </c:strCache>
            </c:strRef>
          </c:tx>
          <c:spPr>
            <a:solidFill>
              <a:srgbClr val="FFC000"/>
            </a:solidFill>
            <a:ln w="25400">
              <a:solidFill>
                <a:srgbClr val="FFC000"/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1.570048309178744E-2"/>
                  <c:y val="-2.626778246139463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9.6618357487922701E-3"/>
                  <c:y val="-2.334913996568411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1.1838316406101411E-2"/>
                  <c:y val="-1.4593212478552574E-2"/>
                </c:manualLayout>
              </c:layout>
              <c:spPr/>
              <c:txPr>
                <a:bodyPr rot="0" vert="horz"/>
                <a:lstStyle/>
                <a:p>
                  <a:pPr algn="ctr">
                    <a:defRPr sz="12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 w="25400">
                <a:noFill/>
              </a:ln>
            </c:spPr>
            <c:txPr>
              <a:bodyPr rot="0" vert="horz"/>
              <a:lstStyle/>
              <a:p>
                <a:pPr algn="ctr">
                  <a:defRPr sz="12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IV_BR_2017!$O$65:$O$67</c:f>
              <c:strCache>
                <c:ptCount val="3"/>
                <c:pt idx="0">
                  <c:v>Renginių skaičius</c:v>
                </c:pt>
                <c:pt idx="1">
                  <c:v>Pajamos Eur</c:v>
                </c:pt>
                <c:pt idx="2">
                  <c:v>Renginių lankytojų skaičius</c:v>
                </c:pt>
              </c:strCache>
            </c:strRef>
          </c:cat>
          <c:val>
            <c:numRef>
              <c:f>IV_BR_2017!$R$65:$R$67</c:f>
              <c:numCache>
                <c:formatCode>0</c:formatCode>
                <c:ptCount val="3"/>
                <c:pt idx="0" formatCode="General">
                  <c:v>139</c:v>
                </c:pt>
                <c:pt idx="1">
                  <c:v>48180.369999999995</c:v>
                </c:pt>
                <c:pt idx="2" formatCode="General">
                  <c:v>116822</c:v>
                </c:pt>
              </c:numCache>
            </c:numRef>
          </c:val>
        </c:ser>
        <c:ser>
          <c:idx val="3"/>
          <c:order val="3"/>
          <c:tx>
            <c:strRef>
              <c:f>IV_BR_2017!$S$64</c:f>
              <c:strCache>
                <c:ptCount val="1"/>
                <c:pt idx="0">
                  <c:v> IV ketv.</c:v>
                </c:pt>
              </c:strCache>
            </c:strRef>
          </c:tx>
          <c:spPr>
            <a:solidFill>
              <a:srgbClr val="FF0066"/>
            </a:solidFill>
            <a:ln w="25400">
              <a:solidFill>
                <a:srgbClr val="FF0000"/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2.0531305869375023E-2"/>
                  <c:y val="-2.2845846495951359E-2"/>
                </c:manualLayout>
              </c:layout>
              <c:spPr/>
              <c:txPr>
                <a:bodyPr rot="0" vert="horz"/>
                <a:lstStyle/>
                <a:p>
                  <a:pPr algn="ctr">
                    <a:defRPr sz="12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1.5461504811898513E-2"/>
                  <c:y val="-2.747545697438351E-2"/>
                </c:manualLayout>
              </c:layout>
              <c:spPr/>
              <c:txPr>
                <a:bodyPr rot="0" vert="horz"/>
                <a:lstStyle/>
                <a:p>
                  <a:pPr algn="ctr">
                    <a:defRPr sz="12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1.7817242953326488E-2"/>
                  <c:y val="-2.9186424957105148E-2"/>
                </c:manualLayout>
              </c:layout>
              <c:spPr/>
              <c:txPr>
                <a:bodyPr rot="0" vert="horz"/>
                <a:lstStyle/>
                <a:p>
                  <a:pPr algn="ctr">
                    <a:defRPr sz="12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 w="25400">
                <a:noFill/>
              </a:ln>
            </c:spPr>
            <c:txPr>
              <a:bodyPr rot="0" vert="horz"/>
              <a:lstStyle/>
              <a:p>
                <a:pPr algn="ctr">
                  <a:defRPr sz="12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IV_BR_2017!$O$65:$O$67</c:f>
              <c:strCache>
                <c:ptCount val="3"/>
                <c:pt idx="0">
                  <c:v>Renginių skaičius</c:v>
                </c:pt>
                <c:pt idx="1">
                  <c:v>Pajamos Eur</c:v>
                </c:pt>
                <c:pt idx="2">
                  <c:v>Renginių lankytojų skaičius</c:v>
                </c:pt>
              </c:strCache>
            </c:strRef>
          </c:cat>
          <c:val>
            <c:numRef>
              <c:f>IV_BR_2017!$S$65:$S$67</c:f>
              <c:numCache>
                <c:formatCode>0</c:formatCode>
                <c:ptCount val="3"/>
                <c:pt idx="0" formatCode="General">
                  <c:v>133</c:v>
                </c:pt>
                <c:pt idx="1">
                  <c:v>50346.07</c:v>
                </c:pt>
                <c:pt idx="2" formatCode="General">
                  <c:v>24271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506211936"/>
        <c:axId val="506202528"/>
        <c:axId val="0"/>
      </c:bar3DChart>
      <c:catAx>
        <c:axId val="50621193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 rot="0" vert="horz"/>
          <a:lstStyle/>
          <a:p>
            <a:pPr>
              <a:defRPr sz="14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lt-LT"/>
          </a:p>
        </c:txPr>
        <c:crossAx val="506202528"/>
        <c:crosses val="autoZero"/>
        <c:auto val="1"/>
        <c:lblAlgn val="ctr"/>
        <c:lblOffset val="100"/>
        <c:noMultiLvlLbl val="0"/>
      </c:catAx>
      <c:valAx>
        <c:axId val="506202528"/>
        <c:scaling>
          <c:orientation val="minMax"/>
        </c:scaling>
        <c:delete val="0"/>
        <c:axPos val="l"/>
        <c:majorGridlines>
          <c:spPr>
            <a:ln>
              <a:solidFill>
                <a:sysClr val="window" lastClr="FFFFFF">
                  <a:lumMod val="85000"/>
                </a:sysClr>
              </a:solidFill>
            </a:ln>
          </c:spPr>
        </c:majorGridlines>
        <c:numFmt formatCode="General" sourceLinked="1"/>
        <c:majorTickMark val="out"/>
        <c:minorTickMark val="none"/>
        <c:tickLblPos val="nextTo"/>
        <c:txPr>
          <a:bodyPr rot="0" vert="horz"/>
          <a:lstStyle/>
          <a:p>
            <a:pPr>
              <a:defRPr sz="14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lt-LT"/>
          </a:p>
        </c:txPr>
        <c:crossAx val="506211936"/>
        <c:crosses val="autoZero"/>
        <c:crossBetween val="between"/>
      </c:valAx>
      <c:spPr>
        <a:pattFill prst="pct25">
          <a:fgClr>
            <a:srgbClr val="70AD47">
              <a:lumMod val="40000"/>
              <a:lumOff val="60000"/>
            </a:srgbClr>
          </a:fgClr>
          <a:bgClr>
            <a:sysClr val="window" lastClr="FFFFFF"/>
          </a:bgClr>
        </a:pattFill>
        <a:ln w="25400">
          <a:noFill/>
        </a:ln>
      </c:spPr>
    </c:plotArea>
    <c:legend>
      <c:legendPos val="b"/>
      <c:layout>
        <c:manualLayout>
          <c:xMode val="edge"/>
          <c:yMode val="edge"/>
          <c:x val="0.21546977823424246"/>
          <c:y val="0.91559584661085858"/>
          <c:w val="0.54852904256533153"/>
          <c:h val="6.6892298414878371E-2"/>
        </c:manualLayout>
      </c:layout>
      <c:overlay val="0"/>
      <c:txPr>
        <a:bodyPr/>
        <a:lstStyle/>
        <a:p>
          <a:pPr>
            <a:defRPr sz="1400" b="0" i="0" u="none" strike="noStrike" baseline="0">
              <a:solidFill>
                <a:srgbClr val="000000"/>
              </a:solidFill>
              <a:latin typeface="Calibri"/>
              <a:ea typeface="Calibri"/>
              <a:cs typeface="Calibri"/>
            </a:defRPr>
          </a:pPr>
          <a:endParaRPr lang="lt-LT"/>
        </a:p>
      </c:txPr>
    </c:legend>
    <c:plotVisOnly val="1"/>
    <c:dispBlanksAs val="gap"/>
    <c:showDLblsOverMax val="0"/>
  </c:chart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lt-LT"/>
    </a:p>
  </c:txPr>
  <c:externalData r:id="rId2">
    <c:autoUpdate val="0"/>
  </c:externalData>
</c:chartSpace>
</file>

<file path=ppt/charts/chart6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chemeClr val="tx2">
                <a:lumMod val="20000"/>
                <a:lumOff val="80000"/>
              </a:schemeClr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Pt>
            <c:idx val="0"/>
            <c:invertIfNegative val="0"/>
            <c:bubble3D val="0"/>
            <c:spPr>
              <a:solidFill>
                <a:srgbClr val="4472C4">
                  <a:lumMod val="40000"/>
                  <a:lumOff val="60000"/>
                </a:srgbClr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Pt>
            <c:idx val="1"/>
            <c:invertIfNegative val="0"/>
            <c:bubble3D val="0"/>
            <c:spPr>
              <a:solidFill>
                <a:srgbClr val="4472C4">
                  <a:lumMod val="40000"/>
                  <a:lumOff val="60000"/>
                </a:srgbClr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Pt>
            <c:idx val="2"/>
            <c:invertIfNegative val="0"/>
            <c:bubble3D val="0"/>
            <c:spPr>
              <a:solidFill>
                <a:srgbClr val="FFC000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Lbls>
            <c:dLbl>
              <c:idx val="0"/>
              <c:layout>
                <c:manualLayout>
                  <c:x val="-0.28873239436619724"/>
                  <c:y val="-8.4875562720133283E-17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-6.8398189356765143E-2"/>
                  <c:y val="2.9186424957105147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 w="25400">
                <a:noFill/>
              </a:ln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BR_2017!$N$67:$N$69</c:f>
              <c:strCache>
                <c:ptCount val="3"/>
                <c:pt idx="0">
                  <c:v>Renginių skaičius</c:v>
                </c:pt>
                <c:pt idx="1">
                  <c:v>Pajamos</c:v>
                </c:pt>
                <c:pt idx="2">
                  <c:v>Renginių lankytojų skaičius</c:v>
                </c:pt>
              </c:strCache>
            </c:strRef>
          </c:cat>
          <c:val>
            <c:numRef>
              <c:f>BR_2017!$O$67:$O$69</c:f>
              <c:numCache>
                <c:formatCode>0</c:formatCode>
                <c:ptCount val="3"/>
                <c:pt idx="0">
                  <c:v>-28.571428571428569</c:v>
                </c:pt>
                <c:pt idx="1">
                  <c:v>-3.5734328864754872</c:v>
                </c:pt>
                <c:pt idx="2">
                  <c:v>62.032859529531606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506205272"/>
        <c:axId val="506211544"/>
      </c:barChart>
      <c:catAx>
        <c:axId val="50620527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Times New Roman" panose="02020603050405020304" pitchFamily="18" charset="0"/>
              </a:defRPr>
            </a:pPr>
            <a:endParaRPr lang="lt-LT"/>
          </a:p>
        </c:txPr>
        <c:crossAx val="506211544"/>
        <c:crosses val="autoZero"/>
        <c:auto val="1"/>
        <c:lblAlgn val="ctr"/>
        <c:lblOffset val="100"/>
        <c:noMultiLvlLbl val="0"/>
      </c:catAx>
      <c:valAx>
        <c:axId val="506211544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1"/>
        <c:majorTickMark val="none"/>
        <c:minorTickMark val="none"/>
        <c:tickLblPos val="nextTo"/>
        <c:spPr>
          <a:ln w="9525">
            <a:noFill/>
          </a:ln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506205272"/>
        <c:crosses val="autoZero"/>
        <c:crossBetween val="between"/>
      </c:valAx>
      <c:spPr>
        <a:pattFill prst="pct25">
          <a:fgClr>
            <a:srgbClr val="70AD47">
              <a:lumMod val="40000"/>
              <a:lumOff val="60000"/>
            </a:srgbClr>
          </a:fgClr>
          <a:bgClr>
            <a:sysClr val="window" lastClr="FFFFFF"/>
          </a:bgClr>
        </a:pattFill>
        <a:ln w="25400">
          <a:noFill/>
        </a:ln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lt-LT"/>
    </a:p>
  </c:txPr>
  <c:externalData r:id="rId2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6.5354330708661423E-2"/>
          <c:y val="3.5972383666816966E-2"/>
          <c:w val="0.9213606451367492"/>
          <c:h val="0.70520722591533913"/>
        </c:manualLayout>
      </c:layout>
      <c:lineChart>
        <c:grouping val="standard"/>
        <c:varyColors val="0"/>
        <c:ser>
          <c:idx val="0"/>
          <c:order val="0"/>
          <c:tx>
            <c:strRef>
              <c:f>'2017'!$AA$225</c:f>
              <c:strCache>
                <c:ptCount val="1"/>
                <c:pt idx="0">
                  <c:v>Skaitytojų skaičius</c:v>
                </c:pt>
              </c:strCache>
            </c:strRef>
          </c:tx>
          <c:spPr>
            <a:ln w="38100"/>
          </c:spPr>
          <c:marker>
            <c:symbol val="square"/>
            <c:size val="7"/>
          </c:marker>
          <c:dLbls>
            <c:dLbl>
              <c:idx val="0"/>
              <c:layout>
                <c:manualLayout>
                  <c:x val="-2.6159420289855094E-2"/>
                  <c:y val="3.889102616252748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2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2.0048309178743963E-3"/>
                  <c:y val="-1.9481823751682815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2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-2.0048309178743963E-3"/>
                  <c:y val="-1.9481823751682815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2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-7.9710144927536229E-4"/>
                  <c:y val="-2.2400466247393329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2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'2017'!$AB$224:$AE$224</c:f>
              <c:strCache>
                <c:ptCount val="4"/>
                <c:pt idx="0">
                  <c:v>I ketv.</c:v>
                </c:pt>
                <c:pt idx="1">
                  <c:v>II ketv.</c:v>
                </c:pt>
                <c:pt idx="2">
                  <c:v>III ketv.</c:v>
                </c:pt>
                <c:pt idx="3">
                  <c:v>IV ketv.</c:v>
                </c:pt>
              </c:strCache>
            </c:strRef>
          </c:cat>
          <c:val>
            <c:numRef>
              <c:f>'2017'!$AB$225:$AE$225</c:f>
              <c:numCache>
                <c:formatCode>General</c:formatCode>
                <c:ptCount val="4"/>
                <c:pt idx="0">
                  <c:v>7331</c:v>
                </c:pt>
                <c:pt idx="1">
                  <c:v>2149</c:v>
                </c:pt>
                <c:pt idx="2">
                  <c:v>1626</c:v>
                </c:pt>
                <c:pt idx="3">
                  <c:v>1348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'2017'!$AA$226</c:f>
              <c:strCache>
                <c:ptCount val="1"/>
                <c:pt idx="0">
                  <c:v>Interneto vartotojų skaičius</c:v>
                </c:pt>
              </c:strCache>
            </c:strRef>
          </c:tx>
          <c:spPr>
            <a:ln w="38100"/>
          </c:spPr>
          <c:dLbls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'2017'!$AB$224:$AE$224</c:f>
              <c:strCache>
                <c:ptCount val="4"/>
                <c:pt idx="0">
                  <c:v>I ketv.</c:v>
                </c:pt>
                <c:pt idx="1">
                  <c:v>II ketv.</c:v>
                </c:pt>
                <c:pt idx="2">
                  <c:v>III ketv.</c:v>
                </c:pt>
                <c:pt idx="3">
                  <c:v>IV ketv.</c:v>
                </c:pt>
              </c:strCache>
            </c:strRef>
          </c:cat>
          <c:val>
            <c:numRef>
              <c:f>'2017'!$AB$226:$AE$226</c:f>
              <c:numCache>
                <c:formatCode>General</c:formatCode>
                <c:ptCount val="4"/>
                <c:pt idx="0">
                  <c:v>8380</c:v>
                </c:pt>
                <c:pt idx="1">
                  <c:v>8769</c:v>
                </c:pt>
                <c:pt idx="2">
                  <c:v>8473</c:v>
                </c:pt>
                <c:pt idx="3">
                  <c:v>7503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'2017'!$AA$227</c:f>
              <c:strCache>
                <c:ptCount val="1"/>
                <c:pt idx="0">
                  <c:v>Bibliotekos lankytojų skaičius</c:v>
                </c:pt>
              </c:strCache>
            </c:strRef>
          </c:tx>
          <c:spPr>
            <a:ln w="38100"/>
          </c:spPr>
          <c:marker>
            <c:symbol val="square"/>
            <c:size val="7"/>
          </c:marker>
          <c:dLbls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'2017'!$AB$224:$AE$224</c:f>
              <c:strCache>
                <c:ptCount val="4"/>
                <c:pt idx="0">
                  <c:v>I ketv.</c:v>
                </c:pt>
                <c:pt idx="1">
                  <c:v>II ketv.</c:v>
                </c:pt>
                <c:pt idx="2">
                  <c:v>III ketv.</c:v>
                </c:pt>
                <c:pt idx="3">
                  <c:v>IV ketv.</c:v>
                </c:pt>
              </c:strCache>
            </c:strRef>
          </c:cat>
          <c:val>
            <c:numRef>
              <c:f>'2017'!$AB$227:$AE$227</c:f>
              <c:numCache>
                <c:formatCode>General</c:formatCode>
                <c:ptCount val="4"/>
                <c:pt idx="0">
                  <c:v>49281</c:v>
                </c:pt>
                <c:pt idx="1">
                  <c:v>51723</c:v>
                </c:pt>
                <c:pt idx="2">
                  <c:v>47595</c:v>
                </c:pt>
                <c:pt idx="3">
                  <c:v>48916</c:v>
                </c:pt>
              </c:numCache>
            </c:numRef>
          </c:val>
          <c:smooth val="0"/>
        </c:ser>
        <c:ser>
          <c:idx val="3"/>
          <c:order val="3"/>
          <c:tx>
            <c:strRef>
              <c:f>'2017'!$AA$228</c:f>
              <c:strCache>
                <c:ptCount val="1"/>
                <c:pt idx="0">
                  <c:v>Išduotis</c:v>
                </c:pt>
              </c:strCache>
            </c:strRef>
          </c:tx>
          <c:spPr>
            <a:ln w="38100" cap="sq"/>
            <a:effectLst/>
          </c:spPr>
          <c:marker>
            <c:symbol val="square"/>
            <c:size val="7"/>
            <c:spPr>
              <a:effectLst/>
            </c:spPr>
          </c:marker>
          <c:dLbls>
            <c:dLbl>
              <c:idx val="0"/>
              <c:layout>
                <c:manualLayout>
                  <c:x val="-5.8432251304555337E-2"/>
                  <c:y val="-3.5473641504591105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2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'2017'!$AB$224:$AE$224</c:f>
              <c:strCache>
                <c:ptCount val="4"/>
                <c:pt idx="0">
                  <c:v>I ketv.</c:v>
                </c:pt>
                <c:pt idx="1">
                  <c:v>II ketv.</c:v>
                </c:pt>
                <c:pt idx="2">
                  <c:v>III ketv.</c:v>
                </c:pt>
                <c:pt idx="3">
                  <c:v>IV ketv.</c:v>
                </c:pt>
              </c:strCache>
            </c:strRef>
          </c:cat>
          <c:val>
            <c:numRef>
              <c:f>'2017'!$AB$228:$AE$228</c:f>
              <c:numCache>
                <c:formatCode>General</c:formatCode>
                <c:ptCount val="4"/>
                <c:pt idx="0">
                  <c:v>88507</c:v>
                </c:pt>
                <c:pt idx="1">
                  <c:v>89960</c:v>
                </c:pt>
                <c:pt idx="2">
                  <c:v>87578</c:v>
                </c:pt>
                <c:pt idx="3">
                  <c:v>84214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48749160"/>
        <c:axId val="148750728"/>
      </c:lineChart>
      <c:catAx>
        <c:axId val="14874916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 rot="0" vert="horz"/>
          <a:lstStyle/>
          <a:p>
            <a:pPr>
              <a:defRPr sz="14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lt-LT"/>
          </a:p>
        </c:txPr>
        <c:crossAx val="148750728"/>
        <c:crosses val="autoZero"/>
        <c:auto val="1"/>
        <c:lblAlgn val="ctr"/>
        <c:lblOffset val="100"/>
        <c:noMultiLvlLbl val="0"/>
      </c:catAx>
      <c:valAx>
        <c:axId val="148750728"/>
        <c:scaling>
          <c:orientation val="minMax"/>
        </c:scaling>
        <c:delete val="0"/>
        <c:axPos val="l"/>
        <c:majorGridlines>
          <c:spPr>
            <a:ln>
              <a:solidFill>
                <a:schemeClr val="bg1">
                  <a:lumMod val="85000"/>
                </a:schemeClr>
              </a:solidFill>
            </a:ln>
          </c:spPr>
        </c:majorGridlines>
        <c:numFmt formatCode="General" sourceLinked="1"/>
        <c:majorTickMark val="out"/>
        <c:minorTickMark val="none"/>
        <c:tickLblPos val="nextTo"/>
        <c:txPr>
          <a:bodyPr rot="0" vert="horz"/>
          <a:lstStyle/>
          <a:p>
            <a:pPr>
              <a:defRPr sz="12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lt-LT"/>
          </a:p>
        </c:txPr>
        <c:crossAx val="148749160"/>
        <c:crosses val="autoZero"/>
        <c:crossBetween val="between"/>
      </c:valAx>
      <c:spPr>
        <a:pattFill prst="pct25">
          <a:fgClr>
            <a:srgbClr val="FFCC99"/>
          </a:fgClr>
          <a:bgClr>
            <a:sysClr val="window" lastClr="FFFFFF"/>
          </a:bgClr>
        </a:pattFill>
      </c:spPr>
    </c:plotArea>
    <c:legend>
      <c:legendPos val="b"/>
      <c:layout>
        <c:manualLayout>
          <c:xMode val="edge"/>
          <c:yMode val="edge"/>
          <c:x val="2.4780619236754696E-2"/>
          <c:y val="0.90456981277942561"/>
          <c:w val="0.9636139641836805"/>
          <c:h val="7.0153364321502931E-2"/>
        </c:manualLayout>
      </c:layout>
      <c:overlay val="0"/>
      <c:txPr>
        <a:bodyPr/>
        <a:lstStyle/>
        <a:p>
          <a:pPr>
            <a:defRPr sz="1200" b="0" i="0" u="none" strike="noStrike" baseline="0">
              <a:solidFill>
                <a:srgbClr val="000000"/>
              </a:solidFill>
              <a:latin typeface="Calibri"/>
              <a:ea typeface="Calibri"/>
              <a:cs typeface="Calibri"/>
            </a:defRPr>
          </a:pPr>
          <a:endParaRPr lang="lt-LT"/>
        </a:p>
      </c:txPr>
    </c:legend>
    <c:plotVisOnly val="1"/>
    <c:dispBlanksAs val="gap"/>
    <c:showDLblsOverMax val="0"/>
  </c:chart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lt-LT"/>
    </a:p>
  </c:txPr>
  <c:externalData r:id="rId2">
    <c:autoUpdate val="0"/>
  </c:externalData>
</c:chartSpace>
</file>

<file path=ppt/charts/chart7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30"/>
      <c:rotY val="0"/>
      <c:rAngAx val="0"/>
      <c:perspective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7149758454106281"/>
          <c:y val="2.1739520120018258E-2"/>
          <c:w val="0.82850241545893721"/>
          <c:h val="0.77024905902506324"/>
        </c:manualLayout>
      </c:layout>
      <c:pie3DChart>
        <c:varyColors val="1"/>
        <c:ser>
          <c:idx val="0"/>
          <c:order val="0"/>
          <c:spPr>
            <a:scene3d>
              <a:camera prst="orthographicFront"/>
              <a:lightRig rig="threePt" dir="t"/>
            </a:scene3d>
            <a:sp3d>
              <a:bevelT/>
            </a:sp3d>
          </c:spPr>
          <c:dPt>
            <c:idx val="0"/>
            <c:bubble3D val="0"/>
            <c:spPr>
              <a:solidFill>
                <a:srgbClr val="FFC000"/>
              </a:solidFill>
              <a:ln w="25400">
                <a:solidFill>
                  <a:srgbClr val="FFC000"/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accent2"/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/>
                <a:contourClr>
                  <a:srgbClr val="000000"/>
                </a:contourClr>
              </a:sp3d>
            </c:spPr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accent3"/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/>
                <a:contourClr>
                  <a:srgbClr val="000000"/>
                </a:contourClr>
              </a:sp3d>
            </c:spPr>
          </c:dPt>
          <c:dPt>
            <c:idx val="3"/>
            <c:bubble3D val="0"/>
            <c:spPr>
              <a:solidFill>
                <a:srgbClr val="7030A0"/>
              </a:solidFill>
              <a:ln w="25400">
                <a:solidFill>
                  <a:srgbClr val="7030A0"/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/>
                <a:contourClr>
                  <a:srgbClr val="000000"/>
                </a:contourClr>
              </a:sp3d>
            </c:spPr>
          </c:dPt>
          <c:dPt>
            <c:idx val="4"/>
            <c:bubble3D val="0"/>
            <c:spPr>
              <a:solidFill>
                <a:srgbClr val="0070C0"/>
              </a:solidFill>
              <a:ln w="25400">
                <a:solidFill>
                  <a:srgbClr val="0070C0"/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/>
                <a:contourClr>
                  <a:srgbClr val="000000"/>
                </a:contourClr>
              </a:sp3d>
            </c:spPr>
          </c:dPt>
          <c:dPt>
            <c:idx val="5"/>
            <c:bubble3D val="0"/>
            <c:spPr>
              <a:solidFill>
                <a:schemeClr val="accent6"/>
              </a:solidFill>
              <a:ln w="25400">
                <a:solidFill>
                  <a:schemeClr val="accent6"/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Pt>
            <c:idx val="6"/>
            <c:bubble3D val="0"/>
            <c:spPr>
              <a:solidFill>
                <a:srgbClr val="FFFF00"/>
              </a:solidFill>
              <a:ln w="25400">
                <a:solidFill>
                  <a:srgbClr val="FFFF00"/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Lbls>
            <c:dLbl>
              <c:idx val="6"/>
              <c:layout>
                <c:manualLayout>
                  <c:x val="-1.570048309178744E-2"/>
                  <c:y val="0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1400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Lapas1!$C$17:$C$23</c:f>
              <c:strCache>
                <c:ptCount val="7"/>
                <c:pt idx="0">
                  <c:v>Renginiai</c:v>
                </c:pt>
                <c:pt idx="1">
                  <c:v>Renginiai lauke, masiniai renginiai</c:v>
                </c:pt>
                <c:pt idx="2">
                  <c:v>Atvykstančių meno kolektyvų spektakliai, koncertai, renginiai</c:v>
                </c:pt>
                <c:pt idx="3">
                  <c:v>Patalpų nuoma</c:v>
                </c:pt>
                <c:pt idx="4">
                  <c:v>Bendruomenės užimtumas</c:v>
                </c:pt>
                <c:pt idx="5">
                  <c:v>Mėgėjų meno kolektyvų veikla</c:v>
                </c:pt>
                <c:pt idx="6">
                  <c:v>Kita veikla</c:v>
                </c:pt>
              </c:strCache>
            </c:strRef>
          </c:cat>
          <c:val>
            <c:numRef>
              <c:f>Lapas1!$D$17:$D$23</c:f>
              <c:numCache>
                <c:formatCode>0</c:formatCode>
                <c:ptCount val="7"/>
                <c:pt idx="0">
                  <c:v>12.830188679245284</c:v>
                </c:pt>
                <c:pt idx="1">
                  <c:v>14.528301886792454</c:v>
                </c:pt>
                <c:pt idx="2">
                  <c:v>12.452830188679245</c:v>
                </c:pt>
                <c:pt idx="3">
                  <c:v>15.09433962264151</c:v>
                </c:pt>
                <c:pt idx="4">
                  <c:v>13.018867924528301</c:v>
                </c:pt>
                <c:pt idx="5">
                  <c:v>27.547169811320753</c:v>
                </c:pt>
                <c:pt idx="6">
                  <c:v>4.5283018867924527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 w="25400">
          <a:noFill/>
        </a:ln>
      </c:spPr>
    </c:plotArea>
    <c:legend>
      <c:legendPos val="b"/>
      <c:layout>
        <c:manualLayout>
          <c:xMode val="edge"/>
          <c:yMode val="edge"/>
          <c:x val="0"/>
          <c:y val="0.6294482294871141"/>
          <c:w val="0.47744931340104224"/>
          <c:h val="0.37024933480230676"/>
        </c:manualLayout>
      </c:layout>
      <c:overlay val="0"/>
      <c:spPr>
        <a:noFill/>
        <a:ln w="25400">
          <a:noFill/>
        </a:ln>
      </c:spPr>
      <c:txPr>
        <a:bodyPr/>
        <a:lstStyle/>
        <a:p>
          <a:pPr>
            <a:defRPr sz="1400" b="0" i="0" u="none" strike="noStrike" baseline="0">
              <a:solidFill>
                <a:srgbClr val="333333"/>
              </a:solidFill>
              <a:latin typeface="Calibri"/>
              <a:ea typeface="Calibri"/>
              <a:cs typeface="Calibri"/>
            </a:defRPr>
          </a:pPr>
          <a:endParaRPr lang="lt-LT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lt-LT"/>
    </a:p>
  </c:txPr>
  <c:externalData r:id="rId2">
    <c:autoUpdate val="0"/>
  </c:externalData>
</c:chartSpace>
</file>

<file path=ppt/charts/chart7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34590370497166117"/>
          <c:y val="3.0571507824974017E-2"/>
          <c:w val="0.57899644337936018"/>
          <c:h val="0.81765904730670402"/>
        </c:manualLayout>
      </c:layout>
      <c:pie3DChart>
        <c:varyColors val="1"/>
        <c:ser>
          <c:idx val="0"/>
          <c:order val="0"/>
          <c:dPt>
            <c:idx val="0"/>
            <c:bubble3D val="0"/>
            <c:spPr>
              <a:solidFill>
                <a:srgbClr val="FFC000"/>
              </a:solidFill>
              <a:ln w="25400">
                <a:solidFill>
                  <a:srgbClr val="FFC000"/>
                </a:solidFill>
              </a:ln>
              <a:scene3d>
                <a:camera prst="orthographicFront"/>
                <a:lightRig rig="threePt" dir="t"/>
              </a:scene3d>
              <a:sp3d>
                <a:bevelT/>
                <a:contourClr>
                  <a:srgbClr val="000000"/>
                </a:contourClr>
              </a:sp3d>
            </c:spPr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accent2"/>
                </a:solidFill>
              </a:ln>
              <a:scene3d>
                <a:camera prst="orthographicFront"/>
                <a:lightRig rig="threePt" dir="t"/>
              </a:scene3d>
              <a:sp3d>
                <a:bevelT/>
                <a:contourClr>
                  <a:srgbClr val="000000"/>
                </a:contourClr>
              </a:sp3d>
            </c:spPr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accent3"/>
                </a:solidFill>
              </a:ln>
              <a:scene3d>
                <a:camera prst="orthographicFront"/>
                <a:lightRig rig="threePt" dir="t"/>
              </a:scene3d>
              <a:sp3d>
                <a:bevelT/>
                <a:contourClr>
                  <a:srgbClr val="000000"/>
                </a:contourClr>
              </a:sp3d>
            </c:spPr>
          </c:dPt>
          <c:dPt>
            <c:idx val="3"/>
            <c:bubble3D val="0"/>
            <c:spPr>
              <a:solidFill>
                <a:srgbClr val="7030A0"/>
              </a:solidFill>
              <a:ln w="25400">
                <a:solidFill>
                  <a:srgbClr val="7030A0"/>
                </a:solidFill>
              </a:ln>
              <a:scene3d>
                <a:camera prst="orthographicFront"/>
                <a:lightRig rig="threePt" dir="t"/>
              </a:scene3d>
              <a:sp3d>
                <a:bevelT/>
                <a:contourClr>
                  <a:srgbClr val="000000"/>
                </a:contourClr>
              </a:sp3d>
            </c:spPr>
          </c:dPt>
          <c:dPt>
            <c:idx val="4"/>
            <c:bubble3D val="0"/>
            <c:spPr>
              <a:solidFill>
                <a:srgbClr val="0070C0"/>
              </a:solidFill>
              <a:ln w="25400">
                <a:solidFill>
                  <a:srgbClr val="0070C0"/>
                </a:solidFill>
              </a:ln>
              <a:scene3d>
                <a:camera prst="orthographicFront"/>
                <a:lightRig rig="threePt" dir="t"/>
              </a:scene3d>
              <a:sp3d>
                <a:bevelT/>
                <a:contourClr>
                  <a:srgbClr val="000000"/>
                </a:contourClr>
              </a:sp3d>
            </c:spPr>
          </c:dPt>
          <c:dPt>
            <c:idx val="5"/>
            <c:bubble3D val="0"/>
            <c:spPr>
              <a:solidFill>
                <a:srgbClr val="FFFF00"/>
              </a:solidFill>
              <a:ln w="25400">
                <a:solidFill>
                  <a:srgbClr val="FFFF00"/>
                </a:solidFill>
              </a:ln>
              <a:scene3d>
                <a:camera prst="orthographicFront"/>
                <a:lightRig rig="threePt" dir="t"/>
              </a:scene3d>
              <a:sp3d>
                <a:bevelT/>
                <a:contourClr>
                  <a:srgbClr val="000000"/>
                </a:contourClr>
              </a:sp3d>
            </c:spPr>
          </c:dPt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="1"/>
                </a:pPr>
                <a:endParaRPr lang="lt-LT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Lapas1!$C$31:$C$36</c:f>
              <c:strCache>
                <c:ptCount val="6"/>
                <c:pt idx="0">
                  <c:v>Renginiai</c:v>
                </c:pt>
                <c:pt idx="1">
                  <c:v>Renginiai lauke, masiniai renginiai</c:v>
                </c:pt>
                <c:pt idx="2">
                  <c:v>Atvykstančių meno kolektyvų spektakliai, koncertai, renginiai</c:v>
                </c:pt>
                <c:pt idx="3">
                  <c:v>Patalpų nuoma</c:v>
                </c:pt>
                <c:pt idx="4">
                  <c:v>Bendruomenės užimtumas</c:v>
                </c:pt>
                <c:pt idx="5">
                  <c:v>Kita veikla</c:v>
                </c:pt>
              </c:strCache>
            </c:strRef>
          </c:cat>
          <c:val>
            <c:numRef>
              <c:f>Lapas1!$D$31:$D$36</c:f>
              <c:numCache>
                <c:formatCode>0</c:formatCode>
                <c:ptCount val="6"/>
                <c:pt idx="0">
                  <c:v>19.873069743763789</c:v>
                </c:pt>
                <c:pt idx="1">
                  <c:v>26.032920414050569</c:v>
                </c:pt>
                <c:pt idx="2">
                  <c:v>31.325552350246056</c:v>
                </c:pt>
                <c:pt idx="3">
                  <c:v>13.516463600882403</c:v>
                </c:pt>
                <c:pt idx="4">
                  <c:v>4.6254878669608006</c:v>
                </c:pt>
                <c:pt idx="5">
                  <c:v>1.0530731376209062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>
        <c:manualLayout>
          <c:xMode val="edge"/>
          <c:yMode val="edge"/>
          <c:x val="8.8214792823028271E-3"/>
          <c:y val="0.64408188929474108"/>
          <c:w val="0.47810139221727721"/>
          <c:h val="0.33323428333997496"/>
        </c:manualLayout>
      </c:layout>
      <c:overlay val="0"/>
      <c:txPr>
        <a:bodyPr/>
        <a:lstStyle/>
        <a:p>
          <a:pPr>
            <a:defRPr sz="1400"/>
          </a:pPr>
          <a:endParaRPr lang="lt-LT"/>
        </a:p>
      </c:txPr>
    </c:legend>
    <c:plotVisOnly val="1"/>
    <c:dispBlanksAs val="gap"/>
    <c:showDLblsOverMax val="0"/>
  </c:chart>
  <c:externalData r:id="rId2">
    <c:autoUpdate val="0"/>
  </c:externalData>
</c:chartSpace>
</file>

<file path=ppt/charts/chart7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30"/>
      <c:rotY val="0"/>
      <c:rAngAx val="0"/>
      <c:perspective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8.2408231579748178E-2"/>
          <c:y val="4.4613174154708279E-2"/>
          <c:w val="0.91517630948305373"/>
          <c:h val="0.75018028937306191"/>
        </c:manualLayout>
      </c:layout>
      <c:pie3DChart>
        <c:varyColors val="1"/>
        <c:ser>
          <c:idx val="0"/>
          <c:order val="0"/>
          <c:spPr>
            <a:scene3d>
              <a:camera prst="orthographicFront"/>
              <a:lightRig rig="threePt" dir="t"/>
            </a:scene3d>
            <a:sp3d>
              <a:bevelT/>
            </a:sp3d>
          </c:spPr>
          <c:dPt>
            <c:idx val="0"/>
            <c:bubble3D val="0"/>
            <c:spPr>
              <a:solidFill>
                <a:srgbClr val="FFC000"/>
              </a:solidFill>
              <a:ln w="25400">
                <a:solidFill>
                  <a:srgbClr val="FFC000"/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Pt>
            <c:idx val="1"/>
            <c:bubble3D val="0"/>
            <c:spPr>
              <a:solidFill>
                <a:schemeClr val="accent3">
                  <a:lumMod val="75000"/>
                </a:schemeClr>
              </a:solidFill>
              <a:ln w="25400">
                <a:solidFill>
                  <a:schemeClr val="accent3">
                    <a:lumMod val="75000"/>
                  </a:schemeClr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Pt>
            <c:idx val="2"/>
            <c:bubble3D val="0"/>
            <c:spPr>
              <a:solidFill>
                <a:srgbClr val="0070C0"/>
              </a:solidFill>
              <a:ln w="25400">
                <a:solidFill>
                  <a:srgbClr val="0070C0"/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Pt>
            <c:idx val="3"/>
            <c:bubble3D val="0"/>
            <c:spPr>
              <a:solidFill>
                <a:schemeClr val="accent6"/>
              </a:solidFill>
              <a:ln w="25400">
                <a:solidFill>
                  <a:schemeClr val="accent6"/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/>
                <a:contourClr>
                  <a:srgbClr val="000000"/>
                </a:contourClr>
              </a:sp3d>
            </c:spPr>
          </c:dPt>
          <c:dPt>
            <c:idx val="4"/>
            <c:bubble3D val="0"/>
          </c:dPt>
          <c:dLbls>
            <c:dLbl>
              <c:idx val="0"/>
              <c:spPr/>
              <c:txPr>
                <a:bodyPr/>
                <a:lstStyle/>
                <a:p>
                  <a:pPr>
                    <a:defRPr sz="1400" b="1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spPr/>
              <c:txPr>
                <a:bodyPr/>
                <a:lstStyle/>
                <a:p>
                  <a:pPr>
                    <a:defRPr sz="1400" b="1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spPr/>
              <c:txPr>
                <a:bodyPr/>
                <a:lstStyle/>
                <a:p>
                  <a:pPr>
                    <a:defRPr sz="1400" b="1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spPr/>
              <c:txPr>
                <a:bodyPr/>
                <a:lstStyle/>
                <a:p>
                  <a:pPr>
                    <a:defRPr sz="1400" b="1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400" b="1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="1"/>
                </a:pPr>
                <a:endParaRPr lang="lt-LT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/>
            </c:extLst>
          </c:dLbls>
          <c:cat>
            <c:strRef>
              <c:f>Lapas1!$C$46:$C$49</c:f>
              <c:strCache>
                <c:ptCount val="4"/>
                <c:pt idx="0">
                  <c:v>Renginiai</c:v>
                </c:pt>
                <c:pt idx="1">
                  <c:v>Atvykstančių meno kolektyvų spektakliai, koncertai renginiai</c:v>
                </c:pt>
                <c:pt idx="2">
                  <c:v>Bendruomenės užimtumas</c:v>
                </c:pt>
                <c:pt idx="3">
                  <c:v>Mėgėjų meno kolektyvų veikla</c:v>
                </c:pt>
              </c:strCache>
            </c:strRef>
          </c:cat>
          <c:val>
            <c:numRef>
              <c:f>Lapas1!$D$46:$D$49</c:f>
              <c:numCache>
                <c:formatCode>0</c:formatCode>
                <c:ptCount val="4"/>
                <c:pt idx="0">
                  <c:v>28.483968271701485</c:v>
                </c:pt>
                <c:pt idx="1">
                  <c:v>59.508434811752878</c:v>
                </c:pt>
                <c:pt idx="2">
                  <c:v>1.0658027036085354</c:v>
                </c:pt>
                <c:pt idx="3">
                  <c:v>10.941794212937102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 w="25400">
          <a:noFill/>
        </a:ln>
      </c:spPr>
    </c:plotArea>
    <c:legend>
      <c:legendPos val="b"/>
      <c:layout>
        <c:manualLayout>
          <c:xMode val="edge"/>
          <c:yMode val="edge"/>
          <c:x val="2.8389921259842521E-2"/>
          <c:y val="0.74447193024306546"/>
          <c:w val="0.51302274715660534"/>
          <c:h val="0.24163923832163808"/>
        </c:manualLayout>
      </c:layout>
      <c:overlay val="0"/>
      <c:spPr>
        <a:noFill/>
        <a:ln w="25400">
          <a:noFill/>
        </a:ln>
      </c:spPr>
      <c:txPr>
        <a:bodyPr/>
        <a:lstStyle/>
        <a:p>
          <a:pPr>
            <a:defRPr sz="1400" b="0" i="0" u="none" strike="noStrike" baseline="0">
              <a:solidFill>
                <a:srgbClr val="333333"/>
              </a:solidFill>
              <a:latin typeface="Calibri"/>
              <a:ea typeface="Calibri"/>
              <a:cs typeface="Calibri"/>
            </a:defRPr>
          </a:pPr>
          <a:endParaRPr lang="lt-LT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lt-LT"/>
    </a:p>
  </c:txPr>
  <c:externalData r:id="rId2">
    <c:autoUpdate val="0"/>
  </c:externalData>
</c:chartSpace>
</file>

<file path=ppt/charts/chart7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BR_2017!$H$49</c:f>
              <c:strCache>
                <c:ptCount val="1"/>
                <c:pt idx="0">
                  <c:v>Renginių lankytojų skaičius (su bilietais)</c:v>
                </c:pt>
              </c:strCache>
            </c:strRef>
          </c:tx>
          <c:spPr>
            <a:ln w="38100" cap="rnd">
              <a:solidFill>
                <a:srgbClr val="5B9BD5"/>
              </a:solidFill>
              <a:round/>
            </a:ln>
            <a:effectLst/>
          </c:spPr>
          <c:marker>
            <c:symbol val="square"/>
            <c:size val="5"/>
            <c:spPr>
              <a:solidFill>
                <a:srgbClr val="5B9BD5"/>
              </a:solidFill>
              <a:ln w="25400">
                <a:solidFill>
                  <a:srgbClr val="5B9BD5"/>
                </a:solidFill>
              </a:ln>
              <a:effectLst/>
            </c:spPr>
          </c:marker>
          <c:dLbls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14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BR_2017!$I$48:$M$48</c:f>
              <c:numCache>
                <c:formatCode>General</c:formatCode>
                <c:ptCount val="5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</c:numCache>
            </c:numRef>
          </c:cat>
          <c:val>
            <c:numRef>
              <c:f>BR_2017!$I$49:$M$49</c:f>
              <c:numCache>
                <c:formatCode>0</c:formatCode>
                <c:ptCount val="5"/>
                <c:pt idx="0">
                  <c:v>73</c:v>
                </c:pt>
                <c:pt idx="1">
                  <c:v>68</c:v>
                </c:pt>
                <c:pt idx="2">
                  <c:v>65</c:v>
                </c:pt>
                <c:pt idx="3">
                  <c:v>28</c:v>
                </c:pt>
                <c:pt idx="4">
                  <c:v>18.747277589391558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BR_2017!$H$50</c:f>
              <c:strCache>
                <c:ptCount val="1"/>
                <c:pt idx="0">
                  <c:v>Renginių lankytojų skaičius (be bilietų)</c:v>
                </c:pt>
              </c:strCache>
            </c:strRef>
          </c:tx>
          <c:spPr>
            <a:ln w="38100" cap="rnd">
              <a:solidFill>
                <a:srgbClr val="C00000"/>
              </a:solidFill>
              <a:round/>
            </a:ln>
            <a:effectLst/>
          </c:spPr>
          <c:marker>
            <c:symbol val="square"/>
            <c:size val="5"/>
            <c:spPr>
              <a:solidFill>
                <a:srgbClr val="C00000"/>
              </a:solidFill>
              <a:ln w="25400">
                <a:solidFill>
                  <a:srgbClr val="C00000"/>
                </a:solidFill>
              </a:ln>
              <a:effectLst/>
            </c:spPr>
          </c:marker>
          <c:dLbls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14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BR_2017!$I$48:$M$48</c:f>
              <c:numCache>
                <c:formatCode>General</c:formatCode>
                <c:ptCount val="5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</c:numCache>
            </c:numRef>
          </c:cat>
          <c:val>
            <c:numRef>
              <c:f>BR_2017!$I$50:$M$50</c:f>
              <c:numCache>
                <c:formatCode>0</c:formatCode>
                <c:ptCount val="5"/>
                <c:pt idx="0">
                  <c:v>27</c:v>
                </c:pt>
                <c:pt idx="1">
                  <c:v>32</c:v>
                </c:pt>
                <c:pt idx="2">
                  <c:v>35</c:v>
                </c:pt>
                <c:pt idx="3">
                  <c:v>72</c:v>
                </c:pt>
                <c:pt idx="4">
                  <c:v>81.252722410608442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506229576"/>
        <c:axId val="506225264"/>
      </c:lineChart>
      <c:catAx>
        <c:axId val="5062295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vert="horz"/>
          <a:lstStyle/>
          <a:p>
            <a:pPr>
              <a:defRPr sz="1400" b="1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lt-LT"/>
          </a:p>
        </c:txPr>
        <c:crossAx val="506225264"/>
        <c:crosses val="autoZero"/>
        <c:auto val="1"/>
        <c:lblAlgn val="ctr"/>
        <c:lblOffset val="100"/>
        <c:noMultiLvlLbl val="0"/>
      </c:catAx>
      <c:valAx>
        <c:axId val="50622526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1"/>
        <c:majorTickMark val="none"/>
        <c:minorTickMark val="none"/>
        <c:tickLblPos val="nextTo"/>
        <c:spPr>
          <a:ln w="9525">
            <a:noFill/>
          </a:ln>
        </c:spPr>
        <c:txPr>
          <a:bodyPr rot="0" vert="horz"/>
          <a:lstStyle/>
          <a:p>
            <a:pPr>
              <a:defRPr sz="1400" b="1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lt-LT"/>
          </a:p>
        </c:txPr>
        <c:crossAx val="506229576"/>
        <c:crosses val="autoZero"/>
        <c:crossBetween val="between"/>
      </c:valAx>
      <c:spPr>
        <a:pattFill prst="pct25">
          <a:fgClr>
            <a:srgbClr val="70AD47">
              <a:lumMod val="40000"/>
              <a:lumOff val="60000"/>
            </a:srgbClr>
          </a:fgClr>
          <a:bgClr>
            <a:sysClr val="window" lastClr="FFFFFF"/>
          </a:bgClr>
        </a:pattFill>
        <a:ln w="25400">
          <a:noFill/>
        </a:ln>
      </c:spPr>
    </c:plotArea>
    <c:legend>
      <c:legendPos val="b"/>
      <c:overlay val="0"/>
      <c:spPr>
        <a:noFill/>
        <a:ln w="25400">
          <a:noFill/>
        </a:ln>
      </c:spPr>
      <c:txPr>
        <a:bodyPr/>
        <a:lstStyle/>
        <a:p>
          <a:pPr>
            <a:defRPr sz="1400" b="0" i="0" u="none" strike="noStrike" baseline="0">
              <a:solidFill>
                <a:srgbClr val="333333"/>
              </a:solidFill>
              <a:latin typeface="Calibri"/>
              <a:ea typeface="Calibri"/>
              <a:cs typeface="Calibri"/>
            </a:defRPr>
          </a:pPr>
          <a:endParaRPr lang="lt-LT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lt-LT"/>
    </a:p>
  </c:txPr>
  <c:externalData r:id="rId2">
    <c:autoUpdate val="0"/>
  </c:externalData>
</c:chartSpace>
</file>

<file path=ppt/charts/chart7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4.0674331469435887E-2"/>
          <c:y val="3.9532897697214055E-2"/>
          <c:w val="0.94604064437597479"/>
          <c:h val="0.7286499003295078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Lapas1!$C$88</c:f>
              <c:strCache>
                <c:ptCount val="1"/>
                <c:pt idx="0">
                  <c:v>Didžioji salė</c:v>
                </c:pt>
              </c:strCache>
            </c:strRef>
          </c:tx>
          <c:spPr>
            <a:solidFill>
              <a:srgbClr val="5B9BD5">
                <a:lumMod val="75000"/>
              </a:srgbClr>
            </a:solidFill>
            <a:ln w="38100">
              <a:solidFill>
                <a:srgbClr val="5B9BD5">
                  <a:lumMod val="75000"/>
                </a:srgbClr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14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Lapas1!$D$87:$F$87</c:f>
              <c:strCache>
                <c:ptCount val="3"/>
                <c:pt idx="0">
                  <c:v>pajamos </c:v>
                </c:pt>
                <c:pt idx="1">
                  <c:v>renginių skaičius</c:v>
                </c:pt>
                <c:pt idx="2">
                  <c:v>lankytojų skaičius </c:v>
                </c:pt>
              </c:strCache>
            </c:strRef>
          </c:cat>
          <c:val>
            <c:numRef>
              <c:f>Lapas1!$D$88:$F$88</c:f>
              <c:numCache>
                <c:formatCode>0</c:formatCode>
                <c:ptCount val="3"/>
                <c:pt idx="0">
                  <c:v>66.517306938461218</c:v>
                </c:pt>
                <c:pt idx="1">
                  <c:v>37.414965986394556</c:v>
                </c:pt>
                <c:pt idx="2">
                  <c:v>83.203036625524746</c:v>
                </c:pt>
              </c:numCache>
            </c:numRef>
          </c:val>
        </c:ser>
        <c:ser>
          <c:idx val="1"/>
          <c:order val="1"/>
          <c:tx>
            <c:strRef>
              <c:f>Lapas1!$C$89</c:f>
              <c:strCache>
                <c:ptCount val="1"/>
                <c:pt idx="0">
                  <c:v>Mažoji salė</c:v>
                </c:pt>
              </c:strCache>
            </c:strRef>
          </c:tx>
          <c:spPr>
            <a:solidFill>
              <a:srgbClr val="C00000"/>
            </a:solidFill>
            <a:ln w="38100">
              <a:solidFill>
                <a:srgbClr val="C00000"/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14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Lapas1!$D$87:$F$87</c:f>
              <c:strCache>
                <c:ptCount val="3"/>
                <c:pt idx="0">
                  <c:v>pajamos </c:v>
                </c:pt>
                <c:pt idx="1">
                  <c:v>renginių skaičius</c:v>
                </c:pt>
                <c:pt idx="2">
                  <c:v>lankytojų skaičius </c:v>
                </c:pt>
              </c:strCache>
            </c:strRef>
          </c:cat>
          <c:val>
            <c:numRef>
              <c:f>Lapas1!$D$89:$F$89</c:f>
              <c:numCache>
                <c:formatCode>0</c:formatCode>
                <c:ptCount val="3"/>
                <c:pt idx="0">
                  <c:v>6.504651570440374</c:v>
                </c:pt>
                <c:pt idx="1">
                  <c:v>15.306122448979592</c:v>
                </c:pt>
                <c:pt idx="2">
                  <c:v>1.6188632764385007</c:v>
                </c:pt>
              </c:numCache>
            </c:numRef>
          </c:val>
        </c:ser>
        <c:ser>
          <c:idx val="2"/>
          <c:order val="2"/>
          <c:tx>
            <c:strRef>
              <c:f>Lapas1!$C$90</c:f>
              <c:strCache>
                <c:ptCount val="1"/>
                <c:pt idx="0">
                  <c:v>Renginių salė</c:v>
                </c:pt>
              </c:strCache>
            </c:strRef>
          </c:tx>
          <c:spPr>
            <a:solidFill>
              <a:srgbClr val="70AD47">
                <a:lumMod val="60000"/>
                <a:lumOff val="40000"/>
              </a:srgbClr>
            </a:solidFill>
            <a:ln w="38100">
              <a:solidFill>
                <a:srgbClr val="70AD47">
                  <a:lumMod val="40000"/>
                  <a:lumOff val="60000"/>
                </a:srgbClr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14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Lapas1!$D$87:$F$87</c:f>
              <c:strCache>
                <c:ptCount val="3"/>
                <c:pt idx="0">
                  <c:v>pajamos </c:v>
                </c:pt>
                <c:pt idx="1">
                  <c:v>renginių skaičius</c:v>
                </c:pt>
                <c:pt idx="2">
                  <c:v>lankytojų skaičius </c:v>
                </c:pt>
              </c:strCache>
            </c:strRef>
          </c:cat>
          <c:val>
            <c:numRef>
              <c:f>Lapas1!$D$90:$F$90</c:f>
              <c:numCache>
                <c:formatCode>0</c:formatCode>
                <c:ptCount val="3"/>
                <c:pt idx="0">
                  <c:v>22.2049422675226</c:v>
                </c:pt>
                <c:pt idx="1">
                  <c:v>20.408163265306122</c:v>
                </c:pt>
                <c:pt idx="2">
                  <c:v>13.9287599607853</c:v>
                </c:pt>
              </c:numCache>
            </c:numRef>
          </c:val>
        </c:ser>
        <c:ser>
          <c:idx val="3"/>
          <c:order val="3"/>
          <c:tx>
            <c:strRef>
              <c:f>Lapas1!$C$91</c:f>
              <c:strCache>
                <c:ptCount val="1"/>
                <c:pt idx="0">
                  <c:v>Konferencijų salė</c:v>
                </c:pt>
              </c:strCache>
            </c:strRef>
          </c:tx>
          <c:spPr>
            <a:solidFill>
              <a:srgbClr val="A5A5A5">
                <a:lumMod val="75000"/>
              </a:srgbClr>
            </a:solidFill>
            <a:ln w="38100">
              <a:solidFill>
                <a:srgbClr val="A5A5A5">
                  <a:lumMod val="75000"/>
                </a:srgbClr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14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Lapas1!$D$87:$F$87</c:f>
              <c:strCache>
                <c:ptCount val="3"/>
                <c:pt idx="0">
                  <c:v>pajamos </c:v>
                </c:pt>
                <c:pt idx="1">
                  <c:v>renginių skaičius</c:v>
                </c:pt>
                <c:pt idx="2">
                  <c:v>lankytojų skaičius </c:v>
                </c:pt>
              </c:strCache>
            </c:strRef>
          </c:cat>
          <c:val>
            <c:numRef>
              <c:f>Lapas1!$D$91:$F$91</c:f>
              <c:numCache>
                <c:formatCode>0</c:formatCode>
                <c:ptCount val="3"/>
                <c:pt idx="0">
                  <c:v>1.6961452540575315</c:v>
                </c:pt>
                <c:pt idx="1">
                  <c:v>16.326530612244898</c:v>
                </c:pt>
                <c:pt idx="2">
                  <c:v>0.77675272114828686</c:v>
                </c:pt>
              </c:numCache>
            </c:numRef>
          </c:val>
        </c:ser>
        <c:ser>
          <c:idx val="4"/>
          <c:order val="4"/>
          <c:tx>
            <c:strRef>
              <c:f>Lapas1!$C$92</c:f>
              <c:strCache>
                <c:ptCount val="1"/>
                <c:pt idx="0">
                  <c:v>Kitos rūmų patalpos</c:v>
                </c:pt>
              </c:strCache>
            </c:strRef>
          </c:tx>
          <c:spPr>
            <a:solidFill>
              <a:srgbClr val="00B0F0"/>
            </a:solidFill>
            <a:ln w="38100">
              <a:solidFill>
                <a:srgbClr val="00B0F0"/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14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Lapas1!$D$87:$F$87</c:f>
              <c:strCache>
                <c:ptCount val="3"/>
                <c:pt idx="0">
                  <c:v>pajamos </c:v>
                </c:pt>
                <c:pt idx="1">
                  <c:v>renginių skaičius</c:v>
                </c:pt>
                <c:pt idx="2">
                  <c:v>lankytojų skaičius </c:v>
                </c:pt>
              </c:strCache>
            </c:strRef>
          </c:cat>
          <c:val>
            <c:numRef>
              <c:f>Lapas1!$D$92:$F$92</c:f>
              <c:numCache>
                <c:formatCode>0</c:formatCode>
                <c:ptCount val="3"/>
                <c:pt idx="0">
                  <c:v>3.0769539695182764</c:v>
                </c:pt>
                <c:pt idx="1">
                  <c:v>10.544217687074831</c:v>
                </c:pt>
                <c:pt idx="2">
                  <c:v>0.47258741610316485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506225656"/>
        <c:axId val="506228008"/>
      </c:barChart>
      <c:catAx>
        <c:axId val="5062256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vert="horz"/>
          <a:lstStyle/>
          <a:p>
            <a:pPr>
              <a:defRPr sz="1400" b="1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lt-LT"/>
          </a:p>
        </c:txPr>
        <c:crossAx val="506228008"/>
        <c:crosses val="autoZero"/>
        <c:auto val="1"/>
        <c:lblAlgn val="ctr"/>
        <c:lblOffset val="100"/>
        <c:noMultiLvlLbl val="0"/>
      </c:catAx>
      <c:valAx>
        <c:axId val="50622800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1"/>
        <c:majorTickMark val="none"/>
        <c:minorTickMark val="none"/>
        <c:tickLblPos val="nextTo"/>
        <c:spPr>
          <a:ln w="9525">
            <a:noFill/>
          </a:ln>
        </c:spPr>
        <c:txPr>
          <a:bodyPr rot="0" vert="horz"/>
          <a:lstStyle/>
          <a:p>
            <a:pPr>
              <a:defRPr sz="1400" b="1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lt-LT"/>
          </a:p>
        </c:txPr>
        <c:crossAx val="506225656"/>
        <c:crosses val="autoZero"/>
        <c:crossBetween val="between"/>
      </c:valAx>
      <c:spPr>
        <a:pattFill prst="pct25">
          <a:fgClr>
            <a:srgbClr val="70AD47">
              <a:lumMod val="40000"/>
              <a:lumOff val="60000"/>
            </a:srgbClr>
          </a:fgClr>
          <a:bgClr>
            <a:sysClr val="window" lastClr="FFFFFF"/>
          </a:bgClr>
        </a:pattFill>
        <a:ln w="25400">
          <a:noFill/>
        </a:ln>
      </c:spPr>
    </c:plotArea>
    <c:legend>
      <c:legendPos val="b"/>
      <c:layout>
        <c:manualLayout>
          <c:xMode val="edge"/>
          <c:yMode val="edge"/>
          <c:x val="0.14129559891970025"/>
          <c:y val="0.88640942165375325"/>
          <c:w val="0.7174087070637909"/>
          <c:h val="9.6078723371983532E-2"/>
        </c:manualLayout>
      </c:layout>
      <c:overlay val="0"/>
      <c:spPr>
        <a:noFill/>
        <a:ln w="25400">
          <a:noFill/>
        </a:ln>
      </c:spPr>
      <c:txPr>
        <a:bodyPr/>
        <a:lstStyle/>
        <a:p>
          <a:pPr>
            <a:defRPr sz="1400" b="0" i="0" u="none" strike="noStrike" baseline="0">
              <a:solidFill>
                <a:srgbClr val="333333"/>
              </a:solidFill>
              <a:latin typeface="Calibri"/>
              <a:ea typeface="Calibri"/>
              <a:cs typeface="Calibri"/>
            </a:defRPr>
          </a:pPr>
          <a:endParaRPr lang="lt-LT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lt-LT"/>
    </a:p>
  </c:txPr>
  <c:externalData r:id="rId2">
    <c:autoUpdate val="0"/>
  </c:externalData>
</c:chartSpace>
</file>

<file path=ppt/charts/chart7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15"/>
      <c:rotY val="20"/>
      <c:depthPercent val="100"/>
      <c:rAngAx val="1"/>
    </c:view3D>
    <c:floor>
      <c:thickness val="0"/>
      <c:spPr>
        <a:pattFill prst="pct5">
          <a:fgClr>
            <a:srgbClr val="70AD47">
              <a:lumMod val="40000"/>
              <a:lumOff val="60000"/>
            </a:srgbClr>
          </a:fgClr>
          <a:bgClr>
            <a:sysClr val="window" lastClr="FFFFFF"/>
          </a:bgClr>
        </a:pattFill>
        <a:ln w="6350">
          <a:noFill/>
        </a:ln>
      </c:spPr>
    </c:floor>
    <c:sideWall>
      <c:thickness val="0"/>
      <c:spPr>
        <a:noFill/>
        <a:ln w="25400">
          <a:noFill/>
        </a:ln>
      </c:spPr>
    </c:sideWall>
    <c:backWall>
      <c:thickness val="0"/>
      <c:spPr>
        <a:noFill/>
        <a:ln w="25400">
          <a:noFill/>
        </a:ln>
      </c:spPr>
    </c:backWall>
    <c:plotArea>
      <c:layout>
        <c:manualLayout>
          <c:layoutTarget val="inner"/>
          <c:xMode val="edge"/>
          <c:yMode val="edge"/>
          <c:x val="4.0674331469435887E-2"/>
          <c:y val="3.9532897697214055E-2"/>
          <c:w val="0.94604064437597479"/>
          <c:h val="0.65551101753069974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'Sheet1 (2)'!$A$255</c:f>
              <c:strCache>
                <c:ptCount val="1"/>
                <c:pt idx="0">
                  <c:v>2013</c:v>
                </c:pt>
              </c:strCache>
            </c:strRef>
          </c:tx>
          <c:spPr>
            <a:solidFill>
              <a:srgbClr val="5B9BD5"/>
            </a:solidFill>
            <a:ln w="25400">
              <a:noFill/>
            </a:ln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7.1588366890380315E-3"/>
                  <c:y val="4.629629629629544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1.0869565217391304E-2"/>
                  <c:y val="-8.755927487131547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5.5003994065959145E-3"/>
                  <c:y val="-5.837284991421029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14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'Sheet1 (2)'!$B$253:$E$253</c:f>
              <c:strCache>
                <c:ptCount val="4"/>
                <c:pt idx="0">
                  <c:v>Finansuoti projektai </c:v>
                </c:pt>
                <c:pt idx="1">
                  <c:v>Gautas finansavimas (tūkst. Eur)</c:v>
                </c:pt>
                <c:pt idx="2">
                  <c:v>Iš miesto savivaldybės (tūkst. Eur)</c:v>
                </c:pt>
                <c:pt idx="3">
                  <c:v>Iš kitų fondų (tūkst. Eur)</c:v>
                </c:pt>
              </c:strCache>
            </c:strRef>
          </c:cat>
          <c:val>
            <c:numRef>
              <c:f>'Sheet1 (2)'!$B$255:$E$255</c:f>
              <c:numCache>
                <c:formatCode>0.00</c:formatCode>
                <c:ptCount val="4"/>
                <c:pt idx="0" formatCode="0">
                  <c:v>11</c:v>
                </c:pt>
                <c:pt idx="1">
                  <c:v>44.485634847080632</c:v>
                </c:pt>
                <c:pt idx="2">
                  <c:v>7.9066265060240966</c:v>
                </c:pt>
                <c:pt idx="3">
                  <c:v>36.579008341056536</c:v>
                </c:pt>
              </c:numCache>
            </c:numRef>
          </c:val>
        </c:ser>
        <c:ser>
          <c:idx val="1"/>
          <c:order val="1"/>
          <c:tx>
            <c:strRef>
              <c:f>'Sheet1 (2)'!$A$256</c:f>
              <c:strCache>
                <c:ptCount val="1"/>
                <c:pt idx="0">
                  <c:v>2014</c:v>
                </c:pt>
              </c:strCache>
            </c:strRef>
          </c:tx>
          <c:spPr>
            <a:solidFill>
              <a:srgbClr val="ED7D31"/>
            </a:solidFill>
            <a:ln w="25400">
              <a:noFill/>
            </a:ln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7.1588366890379986E-3"/>
                  <c:y val="-8.4875562720133283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1.6107382550335572E-2"/>
                  <c:y val="4.629629629629629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1.610738255033544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14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'Sheet1 (2)'!$B$253:$E$253</c:f>
              <c:strCache>
                <c:ptCount val="4"/>
                <c:pt idx="0">
                  <c:v>Finansuoti projektai </c:v>
                </c:pt>
                <c:pt idx="1">
                  <c:v>Gautas finansavimas (tūkst. Eur)</c:v>
                </c:pt>
                <c:pt idx="2">
                  <c:v>Iš miesto savivaldybės (tūkst. Eur)</c:v>
                </c:pt>
                <c:pt idx="3">
                  <c:v>Iš kitų fondų (tūkst. Eur)</c:v>
                </c:pt>
              </c:strCache>
            </c:strRef>
          </c:cat>
          <c:val>
            <c:numRef>
              <c:f>'Sheet1 (2)'!$B$256:$E$256</c:f>
              <c:numCache>
                <c:formatCode>0.00</c:formatCode>
                <c:ptCount val="4"/>
                <c:pt idx="0" formatCode="0">
                  <c:v>11</c:v>
                </c:pt>
                <c:pt idx="1">
                  <c:v>26.67400370713624</c:v>
                </c:pt>
                <c:pt idx="2">
                  <c:v>7.8487025023169608</c:v>
                </c:pt>
                <c:pt idx="3">
                  <c:v>18.825301204819279</c:v>
                </c:pt>
              </c:numCache>
            </c:numRef>
          </c:val>
        </c:ser>
        <c:ser>
          <c:idx val="2"/>
          <c:order val="2"/>
          <c:tx>
            <c:strRef>
              <c:f>'Sheet1 (2)'!$A$257</c:f>
              <c:strCache>
                <c:ptCount val="1"/>
                <c:pt idx="0">
                  <c:v>2015</c:v>
                </c:pt>
              </c:strCache>
            </c:strRef>
          </c:tx>
          <c:spPr>
            <a:solidFill>
              <a:srgbClr val="70AD47">
                <a:lumMod val="40000"/>
                <a:lumOff val="60000"/>
              </a:srgbClr>
            </a:solidFill>
            <a:ln w="25400">
              <a:noFill/>
            </a:ln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8.948545861297539E-3"/>
                  <c:y val="-8.4875562720133283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3.5794183445190158E-3"/>
                  <c:y val="4.629629629629629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1.2077294685990338E-2"/>
                  <c:y val="2.918642495710514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2.1476510067114093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14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'Sheet1 (2)'!$B$253:$E$253</c:f>
              <c:strCache>
                <c:ptCount val="4"/>
                <c:pt idx="0">
                  <c:v>Finansuoti projektai </c:v>
                </c:pt>
                <c:pt idx="1">
                  <c:v>Gautas finansavimas (tūkst. Eur)</c:v>
                </c:pt>
                <c:pt idx="2">
                  <c:v>Iš miesto savivaldybės (tūkst. Eur)</c:v>
                </c:pt>
                <c:pt idx="3">
                  <c:v>Iš kitų fondų (tūkst. Eur)</c:v>
                </c:pt>
              </c:strCache>
            </c:strRef>
          </c:cat>
          <c:val>
            <c:numRef>
              <c:f>'Sheet1 (2)'!$B$257:$E$257</c:f>
              <c:numCache>
                <c:formatCode>0.00</c:formatCode>
                <c:ptCount val="4"/>
                <c:pt idx="0" formatCode="0">
                  <c:v>10</c:v>
                </c:pt>
                <c:pt idx="1">
                  <c:v>32.39</c:v>
                </c:pt>
                <c:pt idx="2">
                  <c:v>6.62</c:v>
                </c:pt>
                <c:pt idx="3">
                  <c:v>25.77</c:v>
                </c:pt>
              </c:numCache>
            </c:numRef>
          </c:val>
        </c:ser>
        <c:ser>
          <c:idx val="3"/>
          <c:order val="3"/>
          <c:tx>
            <c:strRef>
              <c:f>'Sheet1 (2)'!$A$258</c:f>
              <c:strCache>
                <c:ptCount val="1"/>
                <c:pt idx="0">
                  <c:v>2016</c:v>
                </c:pt>
              </c:strCache>
            </c:strRef>
          </c:tx>
          <c:spPr>
            <a:solidFill>
              <a:srgbClr val="FFC000"/>
            </a:solidFill>
            <a:ln w="25400">
              <a:noFill/>
            </a:ln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1.0738255033557046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1.0738255033557046E-2"/>
                  <c:y val="-4.629629629629651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8.948545861297539E-3"/>
                  <c:y val="-4.2437781360066642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14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'Sheet1 (2)'!$B$253:$E$253</c:f>
              <c:strCache>
                <c:ptCount val="4"/>
                <c:pt idx="0">
                  <c:v>Finansuoti projektai </c:v>
                </c:pt>
                <c:pt idx="1">
                  <c:v>Gautas finansavimas (tūkst. Eur)</c:v>
                </c:pt>
                <c:pt idx="2">
                  <c:v>Iš miesto savivaldybės (tūkst. Eur)</c:v>
                </c:pt>
                <c:pt idx="3">
                  <c:v>Iš kitų fondų (tūkst. Eur)</c:v>
                </c:pt>
              </c:strCache>
            </c:strRef>
          </c:cat>
          <c:val>
            <c:numRef>
              <c:f>'Sheet1 (2)'!$B$258:$E$258</c:f>
              <c:numCache>
                <c:formatCode>0.0</c:formatCode>
                <c:ptCount val="4"/>
                <c:pt idx="0" formatCode="0">
                  <c:v>10</c:v>
                </c:pt>
                <c:pt idx="1">
                  <c:v>33.501000000000005</c:v>
                </c:pt>
                <c:pt idx="2">
                  <c:v>17.401</c:v>
                </c:pt>
                <c:pt idx="3">
                  <c:v>16.100000000000001</c:v>
                </c:pt>
              </c:numCache>
            </c:numRef>
          </c:val>
        </c:ser>
        <c:ser>
          <c:idx val="4"/>
          <c:order val="4"/>
          <c:tx>
            <c:strRef>
              <c:f>'Sheet1 (2)'!$A$259</c:f>
              <c:strCache>
                <c:ptCount val="1"/>
                <c:pt idx="0">
                  <c:v>2017</c:v>
                </c:pt>
              </c:strCache>
            </c:strRef>
          </c:tx>
          <c:spPr>
            <a:solidFill>
              <a:srgbClr val="C00000"/>
            </a:solidFill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7.1588366890380315E-3"/>
                  <c:y val="-4.6296296296296294E-3"/>
                </c:manualLayout>
              </c:layout>
              <c:spPr>
                <a:noFill/>
                <a:ln w="25400">
                  <a:noFill/>
                </a:ln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1400"/>
                  </a:pPr>
                  <a:endParaRPr lang="lt-L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8.948545861297473E-3"/>
                  <c:y val="0"/>
                </c:manualLayout>
              </c:layout>
              <c:spPr>
                <a:noFill/>
                <a:ln w="25400">
                  <a:noFill/>
                </a:ln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1400"/>
                  </a:pPr>
                  <a:endParaRPr lang="lt-L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5.3691275167783922E-3"/>
                  <c:y val="0"/>
                </c:manualLayout>
              </c:layout>
              <c:spPr>
                <a:noFill/>
                <a:ln w="25400">
                  <a:noFill/>
                </a:ln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1400"/>
                  </a:pPr>
                  <a:endParaRPr lang="lt-L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1.0738255033556916E-2"/>
                  <c:y val="0"/>
                </c:manualLayout>
              </c:layout>
              <c:spPr>
                <a:noFill/>
                <a:ln w="25400">
                  <a:noFill/>
                </a:ln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1400"/>
                  </a:pPr>
                  <a:endParaRPr lang="lt-L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1400"/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'Sheet1 (2)'!$B$253:$E$253</c:f>
              <c:strCache>
                <c:ptCount val="4"/>
                <c:pt idx="0">
                  <c:v>Finansuoti projektai </c:v>
                </c:pt>
                <c:pt idx="1">
                  <c:v>Gautas finansavimas (tūkst. Eur)</c:v>
                </c:pt>
                <c:pt idx="2">
                  <c:v>Iš miesto savivaldybės (tūkst. Eur)</c:v>
                </c:pt>
                <c:pt idx="3">
                  <c:v>Iš kitų fondų (tūkst. Eur)</c:v>
                </c:pt>
              </c:strCache>
            </c:strRef>
          </c:cat>
          <c:val>
            <c:numRef>
              <c:f>'Sheet1 (2)'!$B$259:$E$259</c:f>
              <c:numCache>
                <c:formatCode>0.0</c:formatCode>
                <c:ptCount val="4"/>
                <c:pt idx="0" formatCode="0">
                  <c:v>7</c:v>
                </c:pt>
                <c:pt idx="1">
                  <c:v>16.3</c:v>
                </c:pt>
                <c:pt idx="2">
                  <c:v>9.4</c:v>
                </c:pt>
                <c:pt idx="3">
                  <c:v>6.9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506226048"/>
        <c:axId val="506226440"/>
        <c:axId val="0"/>
      </c:bar3DChart>
      <c:catAx>
        <c:axId val="5062260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6350">
            <a:noFill/>
          </a:ln>
        </c:spPr>
        <c:txPr>
          <a:bodyPr rot="0" vert="horz"/>
          <a:lstStyle/>
          <a:p>
            <a:pPr>
              <a:defRPr sz="1400" b="0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lt-LT"/>
          </a:p>
        </c:txPr>
        <c:crossAx val="506226440"/>
        <c:crosses val="autoZero"/>
        <c:auto val="1"/>
        <c:lblAlgn val="ctr"/>
        <c:lblOffset val="100"/>
        <c:noMultiLvlLbl val="0"/>
      </c:catAx>
      <c:valAx>
        <c:axId val="50622644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ysClr val="window" lastClr="FFFFFF">
                  <a:lumMod val="65000"/>
                </a:sysClr>
              </a:solidFill>
              <a:round/>
            </a:ln>
            <a:effectLst/>
          </c:spPr>
        </c:majorGridlines>
        <c:numFmt formatCode="0" sourceLinked="1"/>
        <c:majorTickMark val="none"/>
        <c:minorTickMark val="none"/>
        <c:tickLblPos val="nextTo"/>
        <c:spPr>
          <a:ln w="6350">
            <a:noFill/>
          </a:ln>
        </c:spPr>
        <c:txPr>
          <a:bodyPr rot="0" vert="horz"/>
          <a:lstStyle/>
          <a:p>
            <a:pPr>
              <a:defRPr sz="1400" b="1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lt-LT"/>
          </a:p>
        </c:txPr>
        <c:crossAx val="506226048"/>
        <c:crosses val="autoZero"/>
        <c:crossBetween val="between"/>
      </c:valAx>
      <c:spPr>
        <a:pattFill prst="pct25">
          <a:fgClr>
            <a:srgbClr val="70AD47">
              <a:lumMod val="40000"/>
              <a:lumOff val="60000"/>
            </a:srgbClr>
          </a:fgClr>
          <a:bgClr>
            <a:sysClr val="window" lastClr="FFFFFF"/>
          </a:bgClr>
        </a:pattFill>
        <a:ln w="25400">
          <a:noFill/>
        </a:ln>
      </c:spPr>
    </c:plotArea>
    <c:legend>
      <c:legendPos val="b"/>
      <c:layout>
        <c:manualLayout>
          <c:xMode val="edge"/>
          <c:yMode val="edge"/>
          <c:x val="0.15062402525771235"/>
          <c:y val="0.89516534914088486"/>
          <c:w val="0.67097417170679752"/>
          <c:h val="8.7322795884851964E-2"/>
        </c:manualLayout>
      </c:layout>
      <c:overlay val="0"/>
      <c:spPr>
        <a:noFill/>
        <a:ln w="25400">
          <a:noFill/>
        </a:ln>
      </c:spPr>
      <c:txPr>
        <a:bodyPr/>
        <a:lstStyle/>
        <a:p>
          <a:pPr>
            <a:defRPr sz="1400" b="1" i="0" u="none" strike="noStrike" baseline="0">
              <a:solidFill>
                <a:srgbClr val="333333"/>
              </a:solidFill>
              <a:latin typeface="Calibri"/>
              <a:ea typeface="Calibri"/>
              <a:cs typeface="Calibri"/>
            </a:defRPr>
          </a:pPr>
          <a:endParaRPr lang="lt-LT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lt-LT"/>
    </a:p>
  </c:txPr>
  <c:externalData r:id="rId2">
    <c:autoUpdate val="0"/>
  </c:externalData>
</c:chartSpace>
</file>

<file path=ppt/charts/chart7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15"/>
      <c:rotY val="20"/>
      <c:depthPercent val="100"/>
      <c:rAngAx val="1"/>
    </c:view3D>
    <c:floor>
      <c:thickness val="0"/>
      <c:spPr>
        <a:solidFill>
          <a:srgbClr val="FFC000">
            <a:lumMod val="40000"/>
            <a:lumOff val="60000"/>
          </a:srgbClr>
        </a:solidFill>
      </c:spPr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7.4949883981893561E-2"/>
          <c:y val="3.9532897697214055E-2"/>
          <c:w val="0.91176509186351706"/>
          <c:h val="0.73581735089298972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KC_G_2017!$H$17</c:f>
              <c:strCache>
                <c:ptCount val="1"/>
                <c:pt idx="0">
                  <c:v>2013</c:v>
                </c:pt>
              </c:strCache>
            </c:strRef>
          </c:tx>
          <c:spPr>
            <a:solidFill>
              <a:schemeClr val="accent1">
                <a:lumMod val="40000"/>
                <a:lumOff val="60000"/>
              </a:schemeClr>
            </a:solidFill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1.2077294685990338E-2"/>
                  <c:y val="-8.755927487131543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3.6231884057971015E-3"/>
                  <c:y val="-8.755927487131543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5400">
                <a:noFill/>
              </a:ln>
            </c:spPr>
            <c:txPr>
              <a:bodyPr rot="0" vert="horz"/>
              <a:lstStyle/>
              <a:p>
                <a:pPr algn="ctr">
                  <a:defRPr sz="12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KC_G_2017!$G$18:$G$20</c:f>
              <c:strCache>
                <c:ptCount val="3"/>
                <c:pt idx="0">
                  <c:v>Renginių skaičius</c:v>
                </c:pt>
                <c:pt idx="1">
                  <c:v>Pajamos Eur</c:v>
                </c:pt>
                <c:pt idx="2">
                  <c:v>Renginių lankytojų skaičius</c:v>
                </c:pt>
              </c:strCache>
            </c:strRef>
          </c:cat>
          <c:val>
            <c:numRef>
              <c:f>KC_G_2017!$H$18:$H$20</c:f>
              <c:numCache>
                <c:formatCode>0</c:formatCode>
                <c:ptCount val="3"/>
                <c:pt idx="0" formatCode="General">
                  <c:v>2165</c:v>
                </c:pt>
                <c:pt idx="1">
                  <c:v>47500</c:v>
                </c:pt>
                <c:pt idx="2" formatCode="General">
                  <c:v>28780</c:v>
                </c:pt>
              </c:numCache>
            </c:numRef>
          </c:val>
        </c:ser>
        <c:ser>
          <c:idx val="1"/>
          <c:order val="1"/>
          <c:tx>
            <c:strRef>
              <c:f>KC_G_2017!$I$17</c:f>
              <c:strCache>
                <c:ptCount val="1"/>
                <c:pt idx="0">
                  <c:v>2014</c:v>
                </c:pt>
              </c:strCache>
            </c:strRef>
          </c:tx>
          <c:spPr>
            <a:solidFill>
              <a:schemeClr val="accent6">
                <a:lumMod val="60000"/>
                <a:lumOff val="40000"/>
              </a:schemeClr>
            </a:solidFill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1.2077294685990338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3.6231884057971015E-3"/>
                  <c:y val="-8.755927487131543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4.8309178743962235E-3"/>
                  <c:y val="-1.459321247855257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5400">
                <a:noFill/>
              </a:ln>
            </c:spPr>
            <c:txPr>
              <a:bodyPr rot="0" vert="horz"/>
              <a:lstStyle/>
              <a:p>
                <a:pPr algn="ctr">
                  <a:defRPr sz="12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KC_G_2017!$G$18:$G$20</c:f>
              <c:strCache>
                <c:ptCount val="3"/>
                <c:pt idx="0">
                  <c:v>Renginių skaičius</c:v>
                </c:pt>
                <c:pt idx="1">
                  <c:v>Pajamos Eur</c:v>
                </c:pt>
                <c:pt idx="2">
                  <c:v>Renginių lankytojų skaičius</c:v>
                </c:pt>
              </c:strCache>
            </c:strRef>
          </c:cat>
          <c:val>
            <c:numRef>
              <c:f>KC_G_2017!$I$18:$I$20</c:f>
              <c:numCache>
                <c:formatCode>0.0</c:formatCode>
                <c:ptCount val="3"/>
                <c:pt idx="0" formatCode="General">
                  <c:v>2497</c:v>
                </c:pt>
                <c:pt idx="1">
                  <c:v>78852.52548656163</c:v>
                </c:pt>
                <c:pt idx="2" formatCode="General">
                  <c:v>32277</c:v>
                </c:pt>
              </c:numCache>
            </c:numRef>
          </c:val>
        </c:ser>
        <c:ser>
          <c:idx val="2"/>
          <c:order val="2"/>
          <c:tx>
            <c:strRef>
              <c:f>KC_G_2017!$J$17</c:f>
              <c:strCache>
                <c:ptCount val="1"/>
                <c:pt idx="0">
                  <c:v>2015</c:v>
                </c:pt>
              </c:strCache>
            </c:strRef>
          </c:tx>
          <c:spPr>
            <a:solidFill>
              <a:srgbClr val="92D050"/>
            </a:solidFill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1.4492753623188406E-2"/>
                  <c:y val="-2.918642495710621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4.830917874396135E-3"/>
                  <c:y val="-2.043049746997360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4.8309178743960466E-3"/>
                  <c:y val="-1.459321247855257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5400">
                <a:noFill/>
              </a:ln>
            </c:spPr>
            <c:txPr>
              <a:bodyPr rot="0" vert="horz"/>
              <a:lstStyle/>
              <a:p>
                <a:pPr algn="ctr">
                  <a:defRPr sz="12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KC_G_2017!$G$18:$G$20</c:f>
              <c:strCache>
                <c:ptCount val="3"/>
                <c:pt idx="0">
                  <c:v>Renginių skaičius</c:v>
                </c:pt>
                <c:pt idx="1">
                  <c:v>Pajamos Eur</c:v>
                </c:pt>
                <c:pt idx="2">
                  <c:v>Renginių lankytojų skaičius</c:v>
                </c:pt>
              </c:strCache>
            </c:strRef>
          </c:cat>
          <c:val>
            <c:numRef>
              <c:f>KC_G_2017!$J$18:$J$20</c:f>
              <c:numCache>
                <c:formatCode>0.0</c:formatCode>
                <c:ptCount val="3"/>
                <c:pt idx="0" formatCode="General">
                  <c:v>2253</c:v>
                </c:pt>
                <c:pt idx="1">
                  <c:v>89904.76</c:v>
                </c:pt>
                <c:pt idx="2" formatCode="General">
                  <c:v>39987</c:v>
                </c:pt>
              </c:numCache>
            </c:numRef>
          </c:val>
        </c:ser>
        <c:ser>
          <c:idx val="3"/>
          <c:order val="3"/>
          <c:tx>
            <c:strRef>
              <c:f>KC_G_2017!$K$17</c:f>
              <c:strCache>
                <c:ptCount val="1"/>
                <c:pt idx="0">
                  <c:v>2016</c:v>
                </c:pt>
              </c:strCache>
            </c:strRef>
          </c:tx>
          <c:spPr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1.3285024154589372E-2"/>
                  <c:y val="-5.837284991421136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7.246376811594203E-3"/>
                  <c:y val="-2.626778246139460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4.830917874396135E-3"/>
                  <c:y val="-8.755927487131543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5400">
                <a:noFill/>
              </a:ln>
            </c:spPr>
            <c:txPr>
              <a:bodyPr rot="0" vert="horz"/>
              <a:lstStyle/>
              <a:p>
                <a:pPr algn="ctr">
                  <a:defRPr sz="12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KC_G_2017!$G$18:$G$20</c:f>
              <c:strCache>
                <c:ptCount val="3"/>
                <c:pt idx="0">
                  <c:v>Renginių skaičius</c:v>
                </c:pt>
                <c:pt idx="1">
                  <c:v>Pajamos Eur</c:v>
                </c:pt>
                <c:pt idx="2">
                  <c:v>Renginių lankytojų skaičius</c:v>
                </c:pt>
              </c:strCache>
            </c:strRef>
          </c:cat>
          <c:val>
            <c:numRef>
              <c:f>KC_G_2017!$K$18:$K$20</c:f>
              <c:numCache>
                <c:formatCode>0.0</c:formatCode>
                <c:ptCount val="3"/>
                <c:pt idx="0" formatCode="General">
                  <c:v>2435</c:v>
                </c:pt>
                <c:pt idx="1">
                  <c:v>117089.56</c:v>
                </c:pt>
                <c:pt idx="2" formatCode="General">
                  <c:v>49165</c:v>
                </c:pt>
              </c:numCache>
            </c:numRef>
          </c:val>
        </c:ser>
        <c:ser>
          <c:idx val="4"/>
          <c:order val="4"/>
          <c:tx>
            <c:strRef>
              <c:f>KC_G_2017!$L$17</c:f>
              <c:strCache>
                <c:ptCount val="1"/>
                <c:pt idx="0">
                  <c:v>2017</c:v>
                </c:pt>
              </c:strCache>
            </c:strRef>
          </c:tx>
          <c:spPr>
            <a:solidFill>
              <a:srgbClr val="C00000"/>
            </a:solidFill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1.3285024154589372E-2"/>
                  <c:y val="-1.459321247855257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8.4541062801932361E-3"/>
                  <c:y val="-1.167456998284205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1.8115942028985508E-2"/>
                  <c:y val="-1.751185497426308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5400">
                <a:noFill/>
              </a:ln>
            </c:spPr>
            <c:txPr>
              <a:bodyPr rot="0" vert="horz"/>
              <a:lstStyle/>
              <a:p>
                <a:pPr algn="ctr">
                  <a:defRPr sz="12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KC_G_2017!$G$18:$G$20</c:f>
              <c:strCache>
                <c:ptCount val="3"/>
                <c:pt idx="0">
                  <c:v>Renginių skaičius</c:v>
                </c:pt>
                <c:pt idx="1">
                  <c:v>Pajamos Eur</c:v>
                </c:pt>
                <c:pt idx="2">
                  <c:v>Renginių lankytojų skaičius</c:v>
                </c:pt>
              </c:strCache>
            </c:strRef>
          </c:cat>
          <c:val>
            <c:numRef>
              <c:f>KC_G_2017!$L$18:$L$20</c:f>
              <c:numCache>
                <c:formatCode>General</c:formatCode>
                <c:ptCount val="3"/>
                <c:pt idx="0">
                  <c:v>2588</c:v>
                </c:pt>
                <c:pt idx="1">
                  <c:v>155426.36000000002</c:v>
                </c:pt>
                <c:pt idx="2">
                  <c:v>60996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506223696"/>
        <c:axId val="506224872"/>
        <c:axId val="0"/>
      </c:bar3DChart>
      <c:catAx>
        <c:axId val="50622369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 rot="0" vert="horz"/>
          <a:lstStyle/>
          <a:p>
            <a:pPr>
              <a:defRPr sz="14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lt-LT"/>
          </a:p>
        </c:txPr>
        <c:crossAx val="506224872"/>
        <c:crosses val="autoZero"/>
        <c:auto val="1"/>
        <c:lblAlgn val="ctr"/>
        <c:lblOffset val="100"/>
        <c:noMultiLvlLbl val="0"/>
      </c:catAx>
      <c:valAx>
        <c:axId val="50622487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 rot="0" vert="horz"/>
          <a:lstStyle/>
          <a:p>
            <a:pPr>
              <a:defRPr sz="14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lt-LT"/>
          </a:p>
        </c:txPr>
        <c:crossAx val="506223696"/>
        <c:crosses val="autoZero"/>
        <c:crossBetween val="between"/>
      </c:valAx>
      <c:spPr>
        <a:pattFill prst="pct25">
          <a:fgClr>
            <a:srgbClr val="ED7D31">
              <a:lumMod val="60000"/>
              <a:lumOff val="40000"/>
            </a:srgbClr>
          </a:fgClr>
          <a:bgClr>
            <a:sysClr val="window" lastClr="FFFFFF"/>
          </a:bgClr>
        </a:pattFill>
        <a:ln w="25400">
          <a:noFill/>
        </a:ln>
      </c:spPr>
    </c:plotArea>
    <c:legend>
      <c:legendPos val="b"/>
      <c:layout>
        <c:manualLayout>
          <c:xMode val="edge"/>
          <c:yMode val="edge"/>
          <c:x val="0.19893320400167369"/>
          <c:y val="0.91559584661085858"/>
          <c:w val="0.60092586252805358"/>
          <c:h val="6.6892298414878371E-2"/>
        </c:manualLayout>
      </c:layout>
      <c:overlay val="0"/>
      <c:txPr>
        <a:bodyPr/>
        <a:lstStyle/>
        <a:p>
          <a:pPr>
            <a:defRPr sz="1400" b="0" i="0" u="none" strike="noStrike" baseline="0">
              <a:solidFill>
                <a:srgbClr val="000000"/>
              </a:solidFill>
              <a:latin typeface="Calibri"/>
              <a:ea typeface="Calibri"/>
              <a:cs typeface="Calibri"/>
            </a:defRPr>
          </a:pPr>
          <a:endParaRPr lang="lt-LT"/>
        </a:p>
      </c:txPr>
    </c:legend>
    <c:plotVisOnly val="1"/>
    <c:dispBlanksAs val="gap"/>
    <c:showDLblsOverMax val="0"/>
  </c:chart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lt-LT"/>
    </a:p>
  </c:txPr>
  <c:externalData r:id="rId2">
    <c:autoUpdate val="0"/>
  </c:externalData>
</c:chartSpace>
</file>

<file path=ppt/charts/chart7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0.13471437393855179"/>
          <c:y val="3.9532897697214055E-2"/>
          <c:w val="0.8383248417477227"/>
          <c:h val="0.7441453640236636"/>
        </c:manualLayout>
      </c:layout>
      <c:lineChart>
        <c:grouping val="standard"/>
        <c:varyColors val="0"/>
        <c:ser>
          <c:idx val="0"/>
          <c:order val="0"/>
          <c:tx>
            <c:strRef>
              <c:f>IV_KC_G_2017!$N$56</c:f>
              <c:strCache>
                <c:ptCount val="1"/>
                <c:pt idx="0">
                  <c:v>Renginių skaičius</c:v>
                </c:pt>
              </c:strCache>
            </c:strRef>
          </c:tx>
          <c:spPr>
            <a:ln w="38100" cap="rnd">
              <a:solidFill>
                <a:srgbClr val="4472C4">
                  <a:lumMod val="75000"/>
                </a:srgbClr>
              </a:solidFill>
              <a:round/>
            </a:ln>
            <a:effectLst/>
          </c:spPr>
          <c:marker>
            <c:symbol val="square"/>
            <c:size val="5"/>
            <c:spPr>
              <a:solidFill>
                <a:srgbClr val="4472C4">
                  <a:lumMod val="75000"/>
                </a:srgbClr>
              </a:solidFill>
              <a:ln w="25400">
                <a:solidFill>
                  <a:srgbClr val="4472C4">
                    <a:lumMod val="75000"/>
                  </a:srgbClr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c:spPr>
          </c:marker>
          <c:dLbls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14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IV_KC_G_2017!$O$55:$R$55</c:f>
              <c:strCache>
                <c:ptCount val="4"/>
                <c:pt idx="0">
                  <c:v> I ketv.</c:v>
                </c:pt>
                <c:pt idx="1">
                  <c:v> II ketv.</c:v>
                </c:pt>
                <c:pt idx="2">
                  <c:v> III ketv.</c:v>
                </c:pt>
                <c:pt idx="3">
                  <c:v>IV ketv.</c:v>
                </c:pt>
              </c:strCache>
            </c:strRef>
          </c:cat>
          <c:val>
            <c:numRef>
              <c:f>IV_KC_G_2017!$O$56:$R$56</c:f>
              <c:numCache>
                <c:formatCode>General</c:formatCode>
                <c:ptCount val="4"/>
                <c:pt idx="0">
                  <c:v>694</c:v>
                </c:pt>
                <c:pt idx="1">
                  <c:v>616</c:v>
                </c:pt>
                <c:pt idx="2">
                  <c:v>563</c:v>
                </c:pt>
                <c:pt idx="3">
                  <c:v>715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IV_KC_G_2017!$N$57</c:f>
              <c:strCache>
                <c:ptCount val="1"/>
                <c:pt idx="0">
                  <c:v>Pajamos Eur</c:v>
                </c:pt>
              </c:strCache>
            </c:strRef>
          </c:tx>
          <c:spPr>
            <a:ln w="38100" cap="rnd">
              <a:solidFill>
                <a:srgbClr val="C00000"/>
              </a:solidFill>
              <a:round/>
            </a:ln>
            <a:effectLst/>
          </c:spPr>
          <c:marker>
            <c:symbol val="square"/>
            <c:size val="5"/>
            <c:spPr>
              <a:solidFill>
                <a:srgbClr val="C00000"/>
              </a:solidFill>
              <a:ln w="25400">
                <a:solidFill>
                  <a:srgbClr val="C00000"/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c:spPr>
          </c:marker>
          <c:dLbls>
            <c:dLbl>
              <c:idx val="1"/>
              <c:layout>
                <c:manualLayout>
                  <c:x val="-8.5980392156862748E-2"/>
                  <c:y val="4.802637717410138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-8.1078431372549026E-2"/>
                  <c:y val="5.678230466123293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14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IV_KC_G_2017!$O$55:$R$55</c:f>
              <c:strCache>
                <c:ptCount val="4"/>
                <c:pt idx="0">
                  <c:v> I ketv.</c:v>
                </c:pt>
                <c:pt idx="1">
                  <c:v> II ketv.</c:v>
                </c:pt>
                <c:pt idx="2">
                  <c:v> III ketv.</c:v>
                </c:pt>
                <c:pt idx="3">
                  <c:v>IV ketv.</c:v>
                </c:pt>
              </c:strCache>
            </c:strRef>
          </c:cat>
          <c:val>
            <c:numRef>
              <c:f>IV_KC_G_2017!$O$57:$R$57</c:f>
              <c:numCache>
                <c:formatCode>General</c:formatCode>
                <c:ptCount val="4"/>
                <c:pt idx="0">
                  <c:v>60497.969999999994</c:v>
                </c:pt>
                <c:pt idx="1">
                  <c:v>17963.38</c:v>
                </c:pt>
                <c:pt idx="2">
                  <c:v>20707.57</c:v>
                </c:pt>
                <c:pt idx="3">
                  <c:v>56257.440000000002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506220952"/>
        <c:axId val="506218992"/>
      </c:lineChart>
      <c:catAx>
        <c:axId val="5062209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vert="horz"/>
          <a:lstStyle/>
          <a:p>
            <a:pPr>
              <a:defRPr sz="1400" b="1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lt-LT"/>
          </a:p>
        </c:txPr>
        <c:crossAx val="506218992"/>
        <c:crosses val="autoZero"/>
        <c:auto val="1"/>
        <c:lblAlgn val="ctr"/>
        <c:lblOffset val="100"/>
        <c:noMultiLvlLbl val="0"/>
      </c:catAx>
      <c:valAx>
        <c:axId val="50621899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ln w="9525">
            <a:noFill/>
          </a:ln>
        </c:spPr>
        <c:txPr>
          <a:bodyPr rot="0" vert="horz"/>
          <a:lstStyle/>
          <a:p>
            <a:pPr>
              <a:defRPr sz="1400" b="1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lt-LT"/>
          </a:p>
        </c:txPr>
        <c:crossAx val="506220952"/>
        <c:crosses val="autoZero"/>
        <c:crossBetween val="between"/>
      </c:valAx>
      <c:spPr>
        <a:pattFill prst="pct25">
          <a:fgClr>
            <a:srgbClr val="ED7D31">
              <a:lumMod val="60000"/>
              <a:lumOff val="40000"/>
            </a:srgbClr>
          </a:fgClr>
          <a:bgClr>
            <a:sysClr val="window" lastClr="FFFFFF"/>
          </a:bgClr>
        </a:pattFill>
        <a:ln w="25400">
          <a:noFill/>
        </a:ln>
      </c:spPr>
    </c:plotArea>
    <c:legend>
      <c:legendPos val="b"/>
      <c:overlay val="0"/>
      <c:spPr>
        <a:noFill/>
        <a:ln w="25400">
          <a:noFill/>
        </a:ln>
      </c:spPr>
      <c:txPr>
        <a:bodyPr/>
        <a:lstStyle/>
        <a:p>
          <a:pPr>
            <a:defRPr sz="1400" b="0" i="0" u="none" strike="noStrike" baseline="0">
              <a:solidFill>
                <a:srgbClr val="333333"/>
              </a:solidFill>
              <a:latin typeface="Calibri"/>
              <a:ea typeface="Calibri"/>
              <a:cs typeface="Calibri"/>
            </a:defRPr>
          </a:pPr>
          <a:endParaRPr lang="lt-LT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lt-LT"/>
    </a:p>
  </c:txPr>
  <c:externalData r:id="rId2">
    <c:autoUpdate val="0"/>
  </c:externalData>
</c:chartSpace>
</file>

<file path=ppt/charts/chart7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0.13471437393855179"/>
          <c:y val="3.9532897697214055E-2"/>
          <c:w val="0.8383248417477227"/>
          <c:h val="0.752999881875414"/>
        </c:manualLayout>
      </c:layout>
      <c:lineChart>
        <c:grouping val="standard"/>
        <c:varyColors val="0"/>
        <c:ser>
          <c:idx val="0"/>
          <c:order val="0"/>
          <c:tx>
            <c:strRef>
              <c:f>IV_KC_G_2017!$N$62</c:f>
              <c:strCache>
                <c:ptCount val="1"/>
                <c:pt idx="0">
                  <c:v>Renginių lankytojų skaičius (su bilietais)</c:v>
                </c:pt>
              </c:strCache>
            </c:strRef>
          </c:tx>
          <c:spPr>
            <a:ln w="38100" cap="rnd">
              <a:solidFill>
                <a:srgbClr val="4472C4">
                  <a:lumMod val="75000"/>
                </a:srgbClr>
              </a:solidFill>
              <a:round/>
            </a:ln>
            <a:effectLst/>
          </c:spPr>
          <c:marker>
            <c:symbol val="square"/>
            <c:size val="5"/>
            <c:spPr>
              <a:solidFill>
                <a:srgbClr val="4472C4">
                  <a:lumMod val="75000"/>
                </a:srgbClr>
              </a:solidFill>
              <a:ln w="25400">
                <a:solidFill>
                  <a:srgbClr val="4472C4">
                    <a:lumMod val="75000"/>
                  </a:srgbClr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c:spPr>
          </c:marker>
          <c:dLbls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14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IV_KC_G_2017!$O$61:$R$61</c:f>
              <c:strCache>
                <c:ptCount val="4"/>
                <c:pt idx="0">
                  <c:v> I ketv.</c:v>
                </c:pt>
                <c:pt idx="1">
                  <c:v> II ketv.</c:v>
                </c:pt>
                <c:pt idx="2">
                  <c:v> III ketv.</c:v>
                </c:pt>
                <c:pt idx="3">
                  <c:v>IV ketv.</c:v>
                </c:pt>
              </c:strCache>
            </c:strRef>
          </c:cat>
          <c:val>
            <c:numRef>
              <c:f>IV_KC_G_2017!$O$62:$R$62</c:f>
              <c:numCache>
                <c:formatCode>General</c:formatCode>
                <c:ptCount val="4"/>
                <c:pt idx="0">
                  <c:v>21666</c:v>
                </c:pt>
                <c:pt idx="1">
                  <c:v>7857</c:v>
                </c:pt>
                <c:pt idx="2">
                  <c:v>11319</c:v>
                </c:pt>
                <c:pt idx="3">
                  <c:v>20154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IV_KC_G_2017!$N$63</c:f>
              <c:strCache>
                <c:ptCount val="1"/>
                <c:pt idx="0">
                  <c:v>Renginių lankytojų skaičius (su 100 proc. nuolaida)</c:v>
                </c:pt>
              </c:strCache>
            </c:strRef>
          </c:tx>
          <c:spPr>
            <a:ln w="38100" cap="rnd">
              <a:solidFill>
                <a:srgbClr val="C00000"/>
              </a:solidFill>
              <a:round/>
            </a:ln>
            <a:effectLst/>
          </c:spPr>
          <c:marker>
            <c:symbol val="square"/>
            <c:size val="5"/>
            <c:spPr>
              <a:solidFill>
                <a:srgbClr val="C00000"/>
              </a:solidFill>
              <a:ln w="25400">
                <a:solidFill>
                  <a:srgbClr val="C00000"/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c:spPr>
          </c:marker>
          <c:dLbls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14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IV_KC_G_2017!$O$61:$R$61</c:f>
              <c:strCache>
                <c:ptCount val="4"/>
                <c:pt idx="0">
                  <c:v> I ketv.</c:v>
                </c:pt>
                <c:pt idx="1">
                  <c:v> II ketv.</c:v>
                </c:pt>
                <c:pt idx="2">
                  <c:v> III ketv.</c:v>
                </c:pt>
                <c:pt idx="3">
                  <c:v>IV ketv.</c:v>
                </c:pt>
              </c:strCache>
            </c:strRef>
          </c:cat>
          <c:val>
            <c:numRef>
              <c:f>IV_KC_G_2017!$O$63:$R$63</c:f>
              <c:numCache>
                <c:formatCode>General</c:formatCode>
                <c:ptCount val="4"/>
                <c:pt idx="0">
                  <c:v>2239</c:v>
                </c:pt>
                <c:pt idx="1">
                  <c:v>1930</c:v>
                </c:pt>
                <c:pt idx="2">
                  <c:v>4575</c:v>
                </c:pt>
                <c:pt idx="3">
                  <c:v>2649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506224480"/>
        <c:axId val="506220168"/>
      </c:lineChart>
      <c:catAx>
        <c:axId val="5062244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vert="horz"/>
          <a:lstStyle/>
          <a:p>
            <a:pPr>
              <a:defRPr sz="1400" b="1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lt-LT"/>
          </a:p>
        </c:txPr>
        <c:crossAx val="506220168"/>
        <c:crosses val="autoZero"/>
        <c:auto val="1"/>
        <c:lblAlgn val="ctr"/>
        <c:lblOffset val="100"/>
        <c:noMultiLvlLbl val="0"/>
      </c:catAx>
      <c:valAx>
        <c:axId val="50622016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ln w="9525">
            <a:noFill/>
          </a:ln>
        </c:spPr>
        <c:txPr>
          <a:bodyPr rot="0" vert="horz"/>
          <a:lstStyle/>
          <a:p>
            <a:pPr>
              <a:defRPr sz="1400" b="1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lt-LT"/>
          </a:p>
        </c:txPr>
        <c:crossAx val="506224480"/>
        <c:crosses val="autoZero"/>
        <c:crossBetween val="between"/>
      </c:valAx>
      <c:spPr>
        <a:pattFill prst="pct25">
          <a:fgClr>
            <a:srgbClr val="ED7D31">
              <a:lumMod val="60000"/>
              <a:lumOff val="40000"/>
            </a:srgbClr>
          </a:fgClr>
          <a:bgClr>
            <a:sysClr val="window" lastClr="FFFFFF"/>
          </a:bgClr>
        </a:pattFill>
        <a:ln w="25400">
          <a:noFill/>
        </a:ln>
      </c:spPr>
    </c:plotArea>
    <c:legend>
      <c:legendPos val="b"/>
      <c:layout>
        <c:manualLayout>
          <c:xMode val="edge"/>
          <c:yMode val="edge"/>
          <c:x val="1.5125443878338737E-2"/>
          <c:y val="0.8813263874238223"/>
          <c:w val="0.95585994459025958"/>
          <c:h val="0.11381074051245847"/>
        </c:manualLayout>
      </c:layout>
      <c:overlay val="0"/>
      <c:spPr>
        <a:noFill/>
        <a:ln w="25400">
          <a:noFill/>
        </a:ln>
      </c:spPr>
      <c:txPr>
        <a:bodyPr/>
        <a:lstStyle/>
        <a:p>
          <a:pPr>
            <a:defRPr sz="1400" b="0" i="0" u="none" strike="noStrike" baseline="0">
              <a:solidFill>
                <a:srgbClr val="333333"/>
              </a:solidFill>
              <a:latin typeface="Calibri"/>
              <a:ea typeface="Calibri"/>
              <a:cs typeface="Calibri"/>
            </a:defRPr>
          </a:pPr>
          <a:endParaRPr lang="lt-LT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lt-LT"/>
    </a:p>
  </c:txPr>
  <c:externalData r:id="rId2">
    <c:autoUpdate val="0"/>
  </c:externalData>
</c:chartSpace>
</file>

<file path=ppt/charts/chart7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4.0674331469435887E-2"/>
          <c:y val="3.9532897697214055E-2"/>
          <c:w val="0.94604064437597479"/>
          <c:h val="0.71414654526952404"/>
        </c:manualLayout>
      </c:layout>
      <c:lineChart>
        <c:grouping val="standard"/>
        <c:varyColors val="0"/>
        <c:ser>
          <c:idx val="0"/>
          <c:order val="0"/>
          <c:tx>
            <c:strRef>
              <c:f>KC_G_2017!$G$65</c:f>
              <c:strCache>
                <c:ptCount val="1"/>
                <c:pt idx="0">
                  <c:v>Renginių lankytojų skaičius </c:v>
                </c:pt>
              </c:strCache>
            </c:strRef>
          </c:tx>
          <c:spPr>
            <a:ln w="38100" cap="rnd">
              <a:solidFill>
                <a:srgbClr val="00B050"/>
              </a:solidFill>
              <a:round/>
            </a:ln>
            <a:effectLst/>
          </c:spPr>
          <c:marker>
            <c:symbol val="square"/>
            <c:size val="6"/>
            <c:spPr>
              <a:solidFill>
                <a:srgbClr val="00B050"/>
              </a:solidFill>
              <a:ln w="25400">
                <a:solidFill>
                  <a:srgbClr val="00B050"/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c:spPr>
          </c:marker>
          <c:dLbls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14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KC_G_2017!$H$64:$L$64</c:f>
              <c:numCache>
                <c:formatCode>General</c:formatCode>
                <c:ptCount val="5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2016</c:v>
                </c:pt>
              </c:numCache>
            </c:numRef>
          </c:cat>
          <c:val>
            <c:numRef>
              <c:f>KC_G_2017!$H$65:$L$65</c:f>
              <c:numCache>
                <c:formatCode>0</c:formatCode>
                <c:ptCount val="5"/>
                <c:pt idx="0">
                  <c:v>79</c:v>
                </c:pt>
                <c:pt idx="1">
                  <c:v>85</c:v>
                </c:pt>
                <c:pt idx="2">
                  <c:v>76</c:v>
                </c:pt>
                <c:pt idx="3">
                  <c:v>76.599206752771281</c:v>
                </c:pt>
                <c:pt idx="4">
                  <c:v>80.928257590661687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KC_G_2017!$G$66</c:f>
              <c:strCache>
                <c:ptCount val="1"/>
                <c:pt idx="0">
                  <c:v>Renginių lankytojų skaičius su 100 proc. nuolaida</c:v>
                </c:pt>
              </c:strCache>
            </c:strRef>
          </c:tx>
          <c:spPr>
            <a:ln w="38100" cap="rnd">
              <a:solidFill>
                <a:srgbClr val="C00000"/>
              </a:solidFill>
              <a:round/>
            </a:ln>
            <a:effectLst/>
          </c:spPr>
          <c:marker>
            <c:symbol val="square"/>
            <c:size val="6"/>
            <c:spPr>
              <a:solidFill>
                <a:srgbClr val="C00000"/>
              </a:solidFill>
              <a:ln w="25400">
                <a:solidFill>
                  <a:srgbClr val="C00000"/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c:spPr>
          </c:marker>
          <c:dLbls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14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KC_G_2017!$H$64:$L$64</c:f>
              <c:numCache>
                <c:formatCode>General</c:formatCode>
                <c:ptCount val="5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2016</c:v>
                </c:pt>
              </c:numCache>
            </c:numRef>
          </c:cat>
          <c:val>
            <c:numRef>
              <c:f>KC_G_2017!$H$66:$L$66</c:f>
              <c:numCache>
                <c:formatCode>0</c:formatCode>
                <c:ptCount val="5"/>
                <c:pt idx="0">
                  <c:v>21</c:v>
                </c:pt>
                <c:pt idx="1">
                  <c:v>15</c:v>
                </c:pt>
                <c:pt idx="2">
                  <c:v>24</c:v>
                </c:pt>
                <c:pt idx="3">
                  <c:v>23.400793247228719</c:v>
                </c:pt>
                <c:pt idx="4">
                  <c:v>19.071742409338317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87227344"/>
        <c:axId val="487235184"/>
      </c:lineChart>
      <c:catAx>
        <c:axId val="4872273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vert="horz"/>
          <a:lstStyle/>
          <a:p>
            <a:pPr>
              <a:defRPr sz="1400" b="1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lt-LT"/>
          </a:p>
        </c:txPr>
        <c:crossAx val="487235184"/>
        <c:crosses val="autoZero"/>
        <c:auto val="1"/>
        <c:lblAlgn val="ctr"/>
        <c:lblOffset val="100"/>
        <c:noMultiLvlLbl val="0"/>
      </c:catAx>
      <c:valAx>
        <c:axId val="48723518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1"/>
        <c:majorTickMark val="none"/>
        <c:minorTickMark val="none"/>
        <c:tickLblPos val="nextTo"/>
        <c:spPr>
          <a:ln w="9525">
            <a:noFill/>
          </a:ln>
        </c:spPr>
        <c:txPr>
          <a:bodyPr rot="0" vert="horz"/>
          <a:lstStyle/>
          <a:p>
            <a:pPr>
              <a:defRPr sz="1400" b="1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lt-LT"/>
          </a:p>
        </c:txPr>
        <c:crossAx val="487227344"/>
        <c:crosses val="autoZero"/>
        <c:crossBetween val="between"/>
      </c:valAx>
      <c:spPr>
        <a:pattFill prst="pct25">
          <a:fgClr>
            <a:srgbClr val="ED7D31">
              <a:lumMod val="60000"/>
              <a:lumOff val="40000"/>
            </a:srgbClr>
          </a:fgClr>
          <a:bgClr>
            <a:sysClr val="window" lastClr="FFFFFF"/>
          </a:bgClr>
        </a:pattFill>
        <a:ln w="25400">
          <a:noFill/>
        </a:ln>
      </c:spPr>
    </c:plotArea>
    <c:legend>
      <c:legendPos val="b"/>
      <c:overlay val="0"/>
      <c:spPr>
        <a:noFill/>
        <a:ln w="25400">
          <a:noFill/>
        </a:ln>
      </c:spPr>
      <c:txPr>
        <a:bodyPr/>
        <a:lstStyle/>
        <a:p>
          <a:pPr>
            <a:defRPr sz="1400" b="0" i="0" u="none" strike="noStrike" baseline="0">
              <a:solidFill>
                <a:srgbClr val="333333"/>
              </a:solidFill>
              <a:latin typeface="Calibri"/>
              <a:ea typeface="Calibri"/>
              <a:cs typeface="Calibri"/>
            </a:defRPr>
          </a:pPr>
          <a:endParaRPr lang="lt-LT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lt-LT"/>
    </a:p>
  </c:txPr>
  <c:externalData r:id="rId2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15"/>
      <c:rotY val="20"/>
      <c:depthPercent val="10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5.8723991022861272E-2"/>
          <c:y val="0.16568191209232655"/>
          <c:w val="0.92799098482254938"/>
          <c:h val="0.79834570424085638"/>
        </c:manualLayout>
      </c:layout>
      <c:bar3DChart>
        <c:barDir val="col"/>
        <c:grouping val="clustered"/>
        <c:varyColors val="0"/>
        <c:ser>
          <c:idx val="0"/>
          <c:order val="0"/>
          <c:spPr>
            <a:solidFill>
              <a:srgbClr val="FF3300"/>
            </a:solidFill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Pt>
            <c:idx val="0"/>
            <c:invertIfNegative val="0"/>
            <c:bubble3D val="0"/>
          </c:dPt>
          <c:dPt>
            <c:idx val="1"/>
            <c:invertIfNegative val="0"/>
            <c:bubble3D val="0"/>
          </c:dPt>
          <c:dPt>
            <c:idx val="2"/>
            <c:invertIfNegative val="0"/>
            <c:bubble3D val="0"/>
          </c:dPt>
          <c:dPt>
            <c:idx val="3"/>
            <c:invertIfNegative val="0"/>
            <c:bubble3D val="0"/>
          </c:dPt>
          <c:dLbls>
            <c:dLbl>
              <c:idx val="0"/>
              <c:layout>
                <c:manualLayout>
                  <c:x val="4.5506017433439547E-4"/>
                  <c:y val="3.6453776611256925E-7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400" b="1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4.5506017433439547E-4"/>
                  <c:y val="3.6453776619744481E-7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400" b="1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2.0531400966183576E-2"/>
                  <c:y val="2.2142614524543946E-3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400" b="1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4.21527576611452E-3"/>
                  <c:y val="1.3889617964421284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400" b="1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'2017'!$AA$202:$AA$205</c:f>
              <c:strCache>
                <c:ptCount val="4"/>
                <c:pt idx="0">
                  <c:v>Skaitytojų skaičius</c:v>
                </c:pt>
                <c:pt idx="1">
                  <c:v>Išduotis</c:v>
                </c:pt>
                <c:pt idx="2">
                  <c:v>Lankytojų skaičius</c:v>
                </c:pt>
                <c:pt idx="3">
                  <c:v>Interneto vartotojų skaičius</c:v>
                </c:pt>
              </c:strCache>
            </c:strRef>
          </c:cat>
          <c:val>
            <c:numRef>
              <c:f>'2017'!$AB$202:$AB$205</c:f>
              <c:numCache>
                <c:formatCode>0.0</c:formatCode>
                <c:ptCount val="4"/>
                <c:pt idx="0" formatCode="0.00">
                  <c:v>-0.51921079958464134</c:v>
                </c:pt>
                <c:pt idx="1">
                  <c:v>-1.4523621282929327</c:v>
                </c:pt>
                <c:pt idx="2">
                  <c:v>0.79712992401239546</c:v>
                </c:pt>
                <c:pt idx="3">
                  <c:v>-9.1295640962335085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475939224"/>
        <c:axId val="475945888"/>
        <c:axId val="0"/>
      </c:bar3DChart>
      <c:catAx>
        <c:axId val="4759392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high"/>
        <c:txPr>
          <a:bodyPr rot="0" vert="horz"/>
          <a:lstStyle/>
          <a:p>
            <a:pPr>
              <a:defRPr sz="16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lt-LT"/>
          </a:p>
        </c:txPr>
        <c:crossAx val="475945888"/>
        <c:crosses val="autoZero"/>
        <c:auto val="1"/>
        <c:lblAlgn val="ctr"/>
        <c:lblOffset val="100"/>
        <c:noMultiLvlLbl val="0"/>
      </c:catAx>
      <c:valAx>
        <c:axId val="475945888"/>
        <c:scaling>
          <c:orientation val="minMax"/>
        </c:scaling>
        <c:delete val="0"/>
        <c:axPos val="l"/>
        <c:majorGridlines/>
        <c:numFmt formatCode="0.00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2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lt-LT"/>
          </a:p>
        </c:txPr>
        <c:crossAx val="475939224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lt-LT"/>
    </a:p>
  </c:txPr>
  <c:externalData r:id="rId2">
    <c:autoUpdate val="0"/>
  </c:externalData>
</c:chartSpace>
</file>

<file path=ppt/charts/chart8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0.11437467301511935"/>
          <c:y val="4.6296296296296294E-2"/>
          <c:w val="0.83598464764768721"/>
          <c:h val="0.8416746864975212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rgbClr val="FFC000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2.0100502512562814E-2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1200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KC_G_2017!$M$39:$M$41</c:f>
              <c:strCache>
                <c:ptCount val="3"/>
                <c:pt idx="0">
                  <c:v>Renginių skaičius</c:v>
                </c:pt>
                <c:pt idx="1">
                  <c:v>Pajamos</c:v>
                </c:pt>
                <c:pt idx="2">
                  <c:v>Renginių lankytojų skaičius</c:v>
                </c:pt>
              </c:strCache>
            </c:strRef>
          </c:cat>
          <c:val>
            <c:numRef>
              <c:f>KC_G_2017!$N$39:$N$41</c:f>
              <c:numCache>
                <c:formatCode>0</c:formatCode>
                <c:ptCount val="3"/>
                <c:pt idx="0">
                  <c:v>6.2833675564681641</c:v>
                </c:pt>
                <c:pt idx="1">
                  <c:v>32.741433138872509</c:v>
                </c:pt>
                <c:pt idx="2">
                  <c:v>24.063866571748193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487231264"/>
        <c:axId val="487224992"/>
      </c:barChart>
      <c:catAx>
        <c:axId val="48723126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vert="horz"/>
          <a:lstStyle/>
          <a:p>
            <a:pPr>
              <a:defRPr sz="1400" b="1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lt-LT"/>
          </a:p>
        </c:txPr>
        <c:crossAx val="487224992"/>
        <c:crosses val="autoZero"/>
        <c:auto val="1"/>
        <c:lblAlgn val="ctr"/>
        <c:lblOffset val="100"/>
        <c:noMultiLvlLbl val="0"/>
      </c:catAx>
      <c:valAx>
        <c:axId val="48722499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1"/>
        <c:majorTickMark val="none"/>
        <c:minorTickMark val="none"/>
        <c:tickLblPos val="nextTo"/>
        <c:spPr>
          <a:ln w="9525">
            <a:noFill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pPr>
            <a:endParaRPr lang="lt-LT"/>
          </a:p>
        </c:txPr>
        <c:crossAx val="487231264"/>
        <c:crosses val="autoZero"/>
        <c:crossBetween val="between"/>
      </c:valAx>
      <c:spPr>
        <a:pattFill prst="pct25">
          <a:fgClr>
            <a:srgbClr val="FFC000">
              <a:lumMod val="40000"/>
              <a:lumOff val="60000"/>
            </a:srgbClr>
          </a:fgClr>
          <a:bgClr>
            <a:sysClr val="window" lastClr="FFFFFF"/>
          </a:bgClr>
        </a:pattFill>
        <a:ln w="25400">
          <a:noFill/>
        </a:ln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lt-LT"/>
    </a:p>
  </c:txPr>
  <c:externalData r:id="rId2">
    <c:autoUpdate val="0"/>
  </c:externalData>
</c:chartSpace>
</file>

<file path=ppt/charts/chart8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30"/>
      <c:rotY val="0"/>
      <c:rAngAx val="0"/>
      <c:perspective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8079177602799651"/>
          <c:y val="3.4046998877126998E-2"/>
          <c:w val="0.81920822397200355"/>
          <c:h val="0.91992692822299715"/>
        </c:manualLayout>
      </c:layout>
      <c:pie3DChart>
        <c:varyColors val="1"/>
        <c:ser>
          <c:idx val="0"/>
          <c:order val="0"/>
          <c:dPt>
            <c:idx val="0"/>
            <c:bubble3D val="0"/>
            <c:spPr>
              <a:solidFill>
                <a:srgbClr val="92D050"/>
              </a:solidFill>
              <a:ln w="25400">
                <a:solidFill>
                  <a:srgbClr val="92D050"/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/>
                <a:contourClr>
                  <a:srgbClr val="000000"/>
                </a:contourClr>
              </a:sp3d>
            </c:spPr>
          </c:dPt>
          <c:dPt>
            <c:idx val="1"/>
            <c:bubble3D val="0"/>
            <c:spPr>
              <a:solidFill>
                <a:schemeClr val="accent3">
                  <a:lumMod val="50000"/>
                </a:schemeClr>
              </a:solidFill>
              <a:ln w="25400">
                <a:solidFill>
                  <a:schemeClr val="accent3">
                    <a:lumMod val="50000"/>
                  </a:schemeClr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/>
                <a:contourClr>
                  <a:srgbClr val="000000"/>
                </a:contourClr>
              </a:sp3d>
            </c:spPr>
          </c:dPt>
          <c:dPt>
            <c:idx val="2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  <a:ln w="25400">
                <a:solidFill>
                  <a:schemeClr val="accent6">
                    <a:lumMod val="60000"/>
                    <a:lumOff val="40000"/>
                  </a:schemeClr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/>
                <a:contourClr>
                  <a:srgbClr val="000000"/>
                </a:contourClr>
              </a:sp3d>
            </c:spPr>
          </c:dPt>
          <c:dPt>
            <c:idx val="3"/>
            <c:bubble3D val="0"/>
            <c:spPr>
              <a:solidFill>
                <a:schemeClr val="accent4">
                  <a:lumMod val="75000"/>
                </a:schemeClr>
              </a:solidFill>
              <a:ln w="25400">
                <a:solidFill>
                  <a:schemeClr val="accent4">
                    <a:lumMod val="75000"/>
                  </a:schemeClr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/>
                <a:contourClr>
                  <a:srgbClr val="000000"/>
                </a:contourClr>
              </a:sp3d>
            </c:spPr>
          </c:dPt>
          <c:dPt>
            <c:idx val="4"/>
            <c:bubble3D val="0"/>
            <c:spPr>
              <a:solidFill>
                <a:srgbClr val="00B0F0"/>
              </a:solidFill>
              <a:ln w="25400">
                <a:solidFill>
                  <a:srgbClr val="00B0F0"/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/>
                <a:contourClr>
                  <a:srgbClr val="000000"/>
                </a:contourClr>
              </a:sp3d>
            </c:spPr>
          </c:dPt>
          <c:dPt>
            <c:idx val="5"/>
            <c:bubble3D val="0"/>
            <c:spPr>
              <a:solidFill>
                <a:srgbClr val="FFFF00"/>
              </a:solidFill>
              <a:ln w="25400">
                <a:solidFill>
                  <a:srgbClr val="FFFF00"/>
                </a:solidFill>
              </a:ln>
              <a:scene3d>
                <a:camera prst="orthographicFront"/>
                <a:lightRig rig="threePt" dir="t"/>
              </a:scene3d>
              <a:sp3d>
                <a:bevelT/>
                <a:contourClr>
                  <a:srgbClr val="000000"/>
                </a:contourClr>
              </a:sp3d>
            </c:spPr>
          </c:dPt>
          <c:dPt>
            <c:idx val="6"/>
            <c:bubble3D val="0"/>
            <c:spPr>
              <a:solidFill>
                <a:srgbClr val="FF0000"/>
              </a:solidFill>
              <a:ln w="25400">
                <a:solidFill>
                  <a:srgbClr val="FF0000"/>
                </a:solidFill>
              </a:ln>
              <a:scene3d>
                <a:camera prst="orthographicFront"/>
                <a:lightRig rig="threePt" dir="t"/>
              </a:scene3d>
              <a:sp3d>
                <a:bevelT/>
                <a:contourClr>
                  <a:srgbClr val="000000"/>
                </a:contourClr>
              </a:sp3d>
            </c:spPr>
          </c:dPt>
          <c:dLbls>
            <c:dLbl>
              <c:idx val="0"/>
              <c:layout>
                <c:manualLayout>
                  <c:x val="9.0950432014552073E-3"/>
                  <c:y val="2.2988505747126436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3.0923146884947704E-2"/>
                  <c:y val="1.532567049808429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-1.570048309178744E-2"/>
                  <c:y val="0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-6.038647342995169E-3"/>
                  <c:y val="0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1.3285024154589372E-2"/>
                  <c:y val="-2.9186424957105147E-3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5"/>
              <c:layout>
                <c:manualLayout>
                  <c:x val="2.6570048309178744E-2"/>
                  <c:y val="-2.9186424957105147E-3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6"/>
              <c:layout>
                <c:manualLayout>
                  <c:x val="6.0386473429951688E-2"/>
                  <c:y val="0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="1"/>
                </a:pPr>
                <a:endParaRPr lang="lt-LT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Sheet1!$B$34:$B$40</c:f>
              <c:strCache>
                <c:ptCount val="7"/>
                <c:pt idx="0">
                  <c:v>Kinas</c:v>
                </c:pt>
                <c:pt idx="1">
                  <c:v>Kinas (ne kino centro patalpose)</c:v>
                </c:pt>
                <c:pt idx="2">
                  <c:v>Renginiai</c:v>
                </c:pt>
                <c:pt idx="3">
                  <c:v>Patalpų nuoma kultūrinei veiklai</c:v>
                </c:pt>
                <c:pt idx="4">
                  <c:v>Salės nuoma</c:v>
                </c:pt>
                <c:pt idx="5">
                  <c:v>Kita veikla</c:v>
                </c:pt>
                <c:pt idx="6">
                  <c:v>Bendruomenės užimtumas</c:v>
                </c:pt>
              </c:strCache>
            </c:strRef>
          </c:cat>
          <c:val>
            <c:numRef>
              <c:f>Sheet1!$C$34:$C$40</c:f>
              <c:numCache>
                <c:formatCode>0.0</c:formatCode>
                <c:ptCount val="7"/>
                <c:pt idx="0">
                  <c:v>95.595054095826896</c:v>
                </c:pt>
                <c:pt idx="1">
                  <c:v>1.3523956723338486</c:v>
                </c:pt>
                <c:pt idx="2">
                  <c:v>0.85007727975270475</c:v>
                </c:pt>
                <c:pt idx="3">
                  <c:v>1.1205564142194746</c:v>
                </c:pt>
                <c:pt idx="4">
                  <c:v>0.54095826893353938</c:v>
                </c:pt>
                <c:pt idx="5">
                  <c:v>0.46367851622874806</c:v>
                </c:pt>
                <c:pt idx="6">
                  <c:v>7.7279752704791344E-2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 w="25400">
          <a:noFill/>
        </a:ln>
      </c:spPr>
    </c:plotArea>
    <c:legend>
      <c:legendPos val="b"/>
      <c:layout>
        <c:manualLayout>
          <c:xMode val="edge"/>
          <c:yMode val="edge"/>
          <c:x val="3.3311461067366587E-3"/>
          <c:y val="0.62190043614171087"/>
          <c:w val="0.30719388337327397"/>
          <c:h val="0.37809956385828908"/>
        </c:manualLayout>
      </c:layout>
      <c:overlay val="0"/>
      <c:spPr>
        <a:noFill/>
        <a:ln w="25400">
          <a:noFill/>
        </a:ln>
      </c:spPr>
      <c:txPr>
        <a:bodyPr/>
        <a:lstStyle/>
        <a:p>
          <a:pPr>
            <a:defRPr sz="1600" b="0" i="0" u="none" strike="noStrike" baseline="0">
              <a:solidFill>
                <a:srgbClr val="333333"/>
              </a:solidFill>
              <a:latin typeface="Calibri"/>
              <a:ea typeface="Calibri"/>
              <a:cs typeface="Calibri"/>
            </a:defRPr>
          </a:pPr>
          <a:endParaRPr lang="lt-LT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lt-LT"/>
    </a:p>
  </c:txPr>
  <c:externalData r:id="rId2">
    <c:autoUpdate val="0"/>
  </c:externalData>
</c:chartSpace>
</file>

<file path=ppt/charts/chart8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30"/>
      <c:rotY val="0"/>
      <c:rAngAx val="0"/>
      <c:perspective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2318840579710146"/>
          <c:y val="4.40172654939699E-2"/>
          <c:w val="0.87681159420289856"/>
          <c:h val="0.86582219078361644"/>
        </c:manualLayout>
      </c:layout>
      <c:pie3DChart>
        <c:varyColors val="1"/>
        <c:ser>
          <c:idx val="0"/>
          <c:order val="0"/>
          <c:dPt>
            <c:idx val="0"/>
            <c:bubble3D val="0"/>
            <c:spPr>
              <a:solidFill>
                <a:srgbClr val="92D050"/>
              </a:solidFill>
              <a:ln w="25400">
                <a:solidFill>
                  <a:srgbClr val="92D050"/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/>
                <a:contourClr>
                  <a:srgbClr val="000000"/>
                </a:contourClr>
              </a:sp3d>
            </c:spPr>
          </c:dPt>
          <c:dPt>
            <c:idx val="1"/>
            <c:bubble3D val="0"/>
            <c:spPr>
              <a:solidFill>
                <a:srgbClr val="A5A5A5">
                  <a:lumMod val="75000"/>
                </a:srgbClr>
              </a:solidFill>
              <a:ln w="25400">
                <a:solidFill>
                  <a:srgbClr val="A5A5A5">
                    <a:lumMod val="75000"/>
                  </a:srgbClr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/>
                <a:contourClr>
                  <a:srgbClr val="000000"/>
                </a:contourClr>
              </a:sp3d>
            </c:spPr>
          </c:dPt>
          <c:dPt>
            <c:idx val="2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  <a:ln w="25400">
                <a:solidFill>
                  <a:schemeClr val="accent6">
                    <a:lumMod val="60000"/>
                    <a:lumOff val="40000"/>
                  </a:schemeClr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/>
                <a:contourClr>
                  <a:srgbClr val="000000"/>
                </a:contourClr>
              </a:sp3d>
            </c:spPr>
          </c:dPt>
          <c:dPt>
            <c:idx val="3"/>
            <c:bubble3D val="0"/>
            <c:spPr>
              <a:solidFill>
                <a:schemeClr val="accent4">
                  <a:lumMod val="75000"/>
                </a:schemeClr>
              </a:solidFill>
              <a:ln w="25400">
                <a:solidFill>
                  <a:schemeClr val="accent4">
                    <a:lumMod val="75000"/>
                  </a:schemeClr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/>
                <a:contourClr>
                  <a:srgbClr val="000000"/>
                </a:contourClr>
              </a:sp3d>
            </c:spPr>
          </c:dPt>
          <c:dPt>
            <c:idx val="4"/>
            <c:bubble3D val="0"/>
            <c:spPr>
              <a:solidFill>
                <a:srgbClr val="00B0F0"/>
              </a:solidFill>
              <a:ln w="25400">
                <a:solidFill>
                  <a:srgbClr val="00B0F0"/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/>
                <a:contourClr>
                  <a:srgbClr val="000000"/>
                </a:contourClr>
              </a:sp3d>
            </c:spPr>
          </c:dPt>
          <c:dPt>
            <c:idx val="5"/>
            <c:bubble3D val="0"/>
            <c:spPr>
              <a:solidFill>
                <a:srgbClr val="FFC000"/>
              </a:solidFill>
              <a:ln w="25400">
                <a:solidFill>
                  <a:srgbClr val="FFC000"/>
                </a:solidFill>
              </a:ln>
              <a:scene3d>
                <a:camera prst="orthographicFront"/>
                <a:lightRig rig="threePt" dir="t"/>
              </a:scene3d>
              <a:sp3d>
                <a:bevelT/>
                <a:contourClr>
                  <a:srgbClr val="000000"/>
                </a:contourClr>
              </a:sp3d>
            </c:spPr>
          </c:dPt>
          <c:dLbls>
            <c:dLbl>
              <c:idx val="2"/>
              <c:layout>
                <c:manualLayout>
                  <c:x val="-3.5583464154892726E-2"/>
                  <c:y val="4.363636363636364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1.674515960230246E-2"/>
                  <c:y val="-9.696969696969697E-3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5"/>
              <c:layout>
                <c:manualLayout>
                  <c:x val="2.5117739403453691E-2"/>
                  <c:y val="-1.9393939393939394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14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Sheet1!$B$44:$B$49</c:f>
              <c:strCache>
                <c:ptCount val="6"/>
                <c:pt idx="0">
                  <c:v>Kinas</c:v>
                </c:pt>
                <c:pt idx="1">
                  <c:v>Kinas (ne kino centro patalpose)</c:v>
                </c:pt>
                <c:pt idx="2">
                  <c:v>Renginiai</c:v>
                </c:pt>
                <c:pt idx="3">
                  <c:v>Patalpų nuoma kultūrinei veiklai</c:v>
                </c:pt>
                <c:pt idx="4">
                  <c:v>Salės nuoma</c:v>
                </c:pt>
                <c:pt idx="5">
                  <c:v>Kita veikla</c:v>
                </c:pt>
              </c:strCache>
            </c:strRef>
          </c:cat>
          <c:val>
            <c:numRef>
              <c:f>Sheet1!$C$44:$C$49</c:f>
              <c:numCache>
                <c:formatCode>0.0</c:formatCode>
                <c:ptCount val="6"/>
                <c:pt idx="0">
                  <c:v>90.68793092754666</c:v>
                </c:pt>
                <c:pt idx="1">
                  <c:v>0.47610971523749251</c:v>
                </c:pt>
                <c:pt idx="2">
                  <c:v>8.4284287427177723E-2</c:v>
                </c:pt>
                <c:pt idx="3">
                  <c:v>3.772847797503589</c:v>
                </c:pt>
                <c:pt idx="4">
                  <c:v>1.2493054588681096</c:v>
                </c:pt>
                <c:pt idx="5">
                  <c:v>3.7295218134169774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 w="25400">
          <a:noFill/>
        </a:ln>
      </c:spPr>
    </c:plotArea>
    <c:legend>
      <c:legendPos val="b"/>
      <c:layout>
        <c:manualLayout>
          <c:xMode val="edge"/>
          <c:yMode val="edge"/>
          <c:x val="1.2077294685990338E-3"/>
          <c:y val="0.61039799712180487"/>
          <c:w val="0.31889811327931833"/>
          <c:h val="0.38677896316029692"/>
        </c:manualLayout>
      </c:layout>
      <c:overlay val="0"/>
      <c:spPr>
        <a:noFill/>
        <a:ln w="25400">
          <a:noFill/>
        </a:ln>
      </c:spPr>
      <c:txPr>
        <a:bodyPr/>
        <a:lstStyle/>
        <a:p>
          <a:pPr>
            <a:defRPr sz="1600" b="0" i="0" u="none" strike="noStrike" baseline="0">
              <a:solidFill>
                <a:srgbClr val="333333"/>
              </a:solidFill>
              <a:latin typeface="Calibri"/>
              <a:ea typeface="Calibri"/>
              <a:cs typeface="Calibri"/>
            </a:defRPr>
          </a:pPr>
          <a:endParaRPr lang="lt-LT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lt-LT"/>
    </a:p>
  </c:txPr>
  <c:externalData r:id="rId2">
    <c:autoUpdate val="0"/>
  </c:externalData>
</c:chartSpace>
</file>

<file path=ppt/charts/chart8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30"/>
      <c:rotY val="0"/>
      <c:rAngAx val="0"/>
      <c:perspective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1955760964662024"/>
          <c:y val="5.1499791558366655E-2"/>
          <c:w val="0.88044239035337979"/>
          <c:h val="0.87469670248553422"/>
        </c:manualLayout>
      </c:layout>
      <c:pie3DChart>
        <c:varyColors val="1"/>
        <c:ser>
          <c:idx val="0"/>
          <c:order val="0"/>
          <c:dPt>
            <c:idx val="0"/>
            <c:bubble3D val="0"/>
            <c:spPr>
              <a:solidFill>
                <a:srgbClr val="92D050"/>
              </a:solidFill>
              <a:ln w="25400">
                <a:solidFill>
                  <a:srgbClr val="92D050"/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/>
                <a:contourClr>
                  <a:srgbClr val="000000"/>
                </a:contourClr>
              </a:sp3d>
            </c:spPr>
          </c:dPt>
          <c:dPt>
            <c:idx val="1"/>
            <c:bubble3D val="0"/>
            <c:spPr>
              <a:solidFill>
                <a:schemeClr val="accent3">
                  <a:lumMod val="75000"/>
                </a:schemeClr>
              </a:solidFill>
              <a:ln w="25400">
                <a:solidFill>
                  <a:schemeClr val="accent3">
                    <a:lumMod val="75000"/>
                  </a:schemeClr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/>
                <a:contourClr>
                  <a:srgbClr val="000000"/>
                </a:contourClr>
              </a:sp3d>
            </c:spPr>
          </c:dPt>
          <c:dPt>
            <c:idx val="2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  <a:ln w="25400">
                <a:solidFill>
                  <a:schemeClr val="accent6">
                    <a:lumMod val="60000"/>
                    <a:lumOff val="40000"/>
                  </a:schemeClr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/>
                <a:contourClr>
                  <a:srgbClr val="000000"/>
                </a:contourClr>
              </a:sp3d>
            </c:spPr>
          </c:dPt>
          <c:dPt>
            <c:idx val="3"/>
            <c:bubble3D val="0"/>
            <c:spPr>
              <a:solidFill>
                <a:schemeClr val="accent4">
                  <a:lumMod val="75000"/>
                </a:schemeClr>
              </a:solidFill>
              <a:ln w="25400">
                <a:solidFill>
                  <a:schemeClr val="accent4">
                    <a:lumMod val="75000"/>
                  </a:schemeClr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/>
                <a:contourClr>
                  <a:srgbClr val="000000"/>
                </a:contourClr>
              </a:sp3d>
            </c:spPr>
          </c:dPt>
          <c:dPt>
            <c:idx val="4"/>
            <c:bubble3D val="0"/>
            <c:spPr>
              <a:solidFill>
                <a:srgbClr val="FF0000"/>
              </a:solidFill>
              <a:ln w="25400">
                <a:solidFill>
                  <a:srgbClr val="C00000"/>
                </a:solidFill>
              </a:ln>
              <a:scene3d>
                <a:camera prst="orthographicFront"/>
                <a:lightRig rig="threePt" dir="t"/>
              </a:scene3d>
              <a:sp3d>
                <a:bevelT/>
                <a:contourClr>
                  <a:srgbClr val="000000"/>
                </a:contourClr>
              </a:sp3d>
            </c:spPr>
          </c:dPt>
          <c:dLbls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1400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Sheet1!$B$54:$B$58</c:f>
              <c:strCache>
                <c:ptCount val="5"/>
                <c:pt idx="0">
                  <c:v>Kinas</c:v>
                </c:pt>
                <c:pt idx="1">
                  <c:v>Kinas (ne kino centro patalpose)</c:v>
                </c:pt>
                <c:pt idx="2">
                  <c:v>Renginiai</c:v>
                </c:pt>
                <c:pt idx="3">
                  <c:v>Patalpų nuoma kultūrinei veiklai</c:v>
                </c:pt>
                <c:pt idx="4">
                  <c:v>Bendruomenės užimtumas</c:v>
                </c:pt>
              </c:strCache>
            </c:strRef>
          </c:cat>
          <c:val>
            <c:numRef>
              <c:f>Sheet1!$C$54:$C$58</c:f>
              <c:numCache>
                <c:formatCode>0.0</c:formatCode>
                <c:ptCount val="5"/>
                <c:pt idx="0">
                  <c:v>83.203816643714347</c:v>
                </c:pt>
                <c:pt idx="1">
                  <c:v>4.8183487441799464</c:v>
                </c:pt>
                <c:pt idx="2">
                  <c:v>4.0019017640501016</c:v>
                </c:pt>
                <c:pt idx="3">
                  <c:v>7.9185520361990953</c:v>
                </c:pt>
                <c:pt idx="4">
                  <c:v>5.7380811856515182E-2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 w="25400">
          <a:noFill/>
        </a:ln>
      </c:spPr>
    </c:plotArea>
    <c:legend>
      <c:legendPos val="b"/>
      <c:layout>
        <c:manualLayout>
          <c:xMode val="edge"/>
          <c:yMode val="edge"/>
          <c:x val="2.392283382159651E-3"/>
          <c:y val="0.5853732805863392"/>
          <c:w val="0.31387576552930885"/>
          <c:h val="0.38759986008901171"/>
        </c:manualLayout>
      </c:layout>
      <c:overlay val="0"/>
      <c:spPr>
        <a:noFill/>
        <a:ln w="25400">
          <a:noFill/>
        </a:ln>
      </c:spPr>
      <c:txPr>
        <a:bodyPr/>
        <a:lstStyle/>
        <a:p>
          <a:pPr>
            <a:defRPr sz="1400" b="0" i="0" u="none" strike="noStrike" baseline="0">
              <a:solidFill>
                <a:srgbClr val="333333"/>
              </a:solidFill>
              <a:latin typeface="Calibri"/>
              <a:ea typeface="Calibri"/>
              <a:cs typeface="Calibri"/>
            </a:defRPr>
          </a:pPr>
          <a:endParaRPr lang="lt-LT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lt-LT"/>
    </a:p>
  </c:txPr>
  <c:externalData r:id="rId2">
    <c:autoUpdate val="0"/>
  </c:externalData>
</c:chartSpace>
</file>

<file path=ppt/charts/chart8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7.4949883981893561E-2"/>
          <c:y val="3.9532897697214055E-2"/>
          <c:w val="0.87202993647533189"/>
          <c:h val="0.73849951440223671"/>
        </c:manualLayout>
      </c:layout>
      <c:lineChart>
        <c:grouping val="standard"/>
        <c:varyColors val="0"/>
        <c:ser>
          <c:idx val="0"/>
          <c:order val="0"/>
          <c:tx>
            <c:strRef>
              <c:f>suvestinė!$O$4</c:f>
              <c:strCache>
                <c:ptCount val="1"/>
                <c:pt idx="0">
                  <c:v>Renginių skaičius</c:v>
                </c:pt>
              </c:strCache>
            </c:strRef>
          </c:tx>
          <c:spPr>
            <a:ln w="38100">
              <a:solidFill>
                <a:srgbClr val="4472C4">
                  <a:lumMod val="75000"/>
                </a:srgbClr>
              </a:solidFill>
            </a:ln>
          </c:spPr>
          <c:marker>
            <c:symbol val="square"/>
            <c:size val="7"/>
            <c:spPr>
              <a:solidFill>
                <a:srgbClr val="4472C4">
                  <a:lumMod val="75000"/>
                </a:srgbClr>
              </a:solidFill>
              <a:ln w="25400">
                <a:solidFill>
                  <a:srgbClr val="4472C4">
                    <a:lumMod val="75000"/>
                  </a:srgbClr>
                </a:solidFill>
              </a:ln>
              <a:scene3d>
                <a:camera prst="orthographicFront"/>
                <a:lightRig rig="threePt" dir="t"/>
              </a:scene3d>
              <a:sp3d>
                <a:bevelT/>
              </a:sp3d>
            </c:spPr>
          </c:marker>
          <c:dLbls>
            <c:dLbl>
              <c:idx val="1"/>
              <c:layout>
                <c:manualLayout>
                  <c:x val="-6.1219806763285027E-2"/>
                  <c:y val="-3.661425520150353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5.3200007607744687E-3"/>
                  <c:y val="-1.618375773152993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/>
                </a:pPr>
                <a:endParaRPr lang="lt-LT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suvestinė!$N$5:$N$7</c:f>
              <c:strCache>
                <c:ptCount val="3"/>
                <c:pt idx="0">
                  <c:v>DIDŽIOJI SALĖ</c:v>
                </c:pt>
                <c:pt idx="1">
                  <c:v>MAŽOJI SALĖ</c:v>
                </c:pt>
                <c:pt idx="2">
                  <c:v>KLUBO PATALPOS</c:v>
                </c:pt>
              </c:strCache>
            </c:strRef>
          </c:cat>
          <c:val>
            <c:numRef>
              <c:f>suvestinė!$O$5:$O$7</c:f>
              <c:numCache>
                <c:formatCode>General</c:formatCode>
                <c:ptCount val="3"/>
                <c:pt idx="0">
                  <c:v>1396</c:v>
                </c:pt>
                <c:pt idx="1">
                  <c:v>1086</c:v>
                </c:pt>
                <c:pt idx="2">
                  <c:v>38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suvestinė!$P$4</c:f>
              <c:strCache>
                <c:ptCount val="1"/>
                <c:pt idx="0">
                  <c:v>Pajamos  Eur</c:v>
                </c:pt>
              </c:strCache>
            </c:strRef>
          </c:tx>
          <c:spPr>
            <a:ln w="38100">
              <a:solidFill>
                <a:srgbClr val="C00000"/>
              </a:solidFill>
            </a:ln>
          </c:spPr>
          <c:marker>
            <c:spPr>
              <a:solidFill>
                <a:srgbClr val="C00000"/>
              </a:solidFill>
              <a:ln w="25400">
                <a:solidFill>
                  <a:srgbClr val="C00000"/>
                </a:solidFill>
              </a:ln>
              <a:scene3d>
                <a:camera prst="orthographicFront"/>
                <a:lightRig rig="threePt" dir="t"/>
              </a:scene3d>
              <a:sp3d>
                <a:bevelT/>
              </a:sp3d>
            </c:spPr>
          </c:marker>
          <c:dLbls>
            <c:dLbl>
              <c:idx val="1"/>
              <c:layout>
                <c:manualLayout>
                  <c:x val="-1.5797101449275361E-2"/>
                  <c:y val="-4.245154019292456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3.9975845410628015E-3"/>
                  <c:y val="-5.704475267147714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/>
                </a:pPr>
                <a:endParaRPr lang="lt-LT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suvestinė!$N$5:$N$7</c:f>
              <c:strCache>
                <c:ptCount val="3"/>
                <c:pt idx="0">
                  <c:v>DIDŽIOJI SALĖ</c:v>
                </c:pt>
                <c:pt idx="1">
                  <c:v>MAŽOJI SALĖ</c:v>
                </c:pt>
                <c:pt idx="2">
                  <c:v>KLUBO PATALPOS</c:v>
                </c:pt>
              </c:strCache>
            </c:strRef>
          </c:cat>
          <c:val>
            <c:numRef>
              <c:f>suvestinė!$P$5:$P$7</c:f>
              <c:numCache>
                <c:formatCode>General</c:formatCode>
                <c:ptCount val="3"/>
                <c:pt idx="0">
                  <c:v>119746.35</c:v>
                </c:pt>
                <c:pt idx="1">
                  <c:v>23340.85</c:v>
                </c:pt>
                <c:pt idx="2">
                  <c:v>1546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suvestinė!$Q$4</c:f>
              <c:strCache>
                <c:ptCount val="1"/>
                <c:pt idx="0">
                  <c:v>Renginių lankytojų skaičius</c:v>
                </c:pt>
              </c:strCache>
            </c:strRef>
          </c:tx>
          <c:spPr>
            <a:ln w="38100">
              <a:solidFill>
                <a:srgbClr val="70AD47">
                  <a:lumMod val="75000"/>
                </a:srgbClr>
              </a:solidFill>
            </a:ln>
          </c:spPr>
          <c:marker>
            <c:symbol val="square"/>
            <c:size val="7"/>
            <c:spPr>
              <a:solidFill>
                <a:srgbClr val="70AD47">
                  <a:lumMod val="75000"/>
                </a:srgbClr>
              </a:solidFill>
              <a:ln w="25400">
                <a:solidFill>
                  <a:srgbClr val="70AD47">
                    <a:lumMod val="75000"/>
                  </a:srgbClr>
                </a:solidFill>
              </a:ln>
              <a:scene3d>
                <a:camera prst="orthographicFront"/>
                <a:lightRig rig="threePt" dir="t"/>
              </a:scene3d>
              <a:sp3d>
                <a:bevelT/>
              </a:sp3d>
            </c:spPr>
          </c:marker>
          <c:dLbls>
            <c:dLbl>
              <c:idx val="1"/>
              <c:layout>
                <c:manualLayout>
                  <c:x val="-3.2895602723572594E-2"/>
                  <c:y val="-3.369561270579302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2.789855072463768E-3"/>
                  <c:y val="-0.10374303260284538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/>
                </a:pPr>
                <a:endParaRPr lang="lt-LT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suvestinė!$N$5:$N$7</c:f>
              <c:strCache>
                <c:ptCount val="3"/>
                <c:pt idx="0">
                  <c:v>DIDŽIOJI SALĖ</c:v>
                </c:pt>
                <c:pt idx="1">
                  <c:v>MAŽOJI SALĖ</c:v>
                </c:pt>
                <c:pt idx="2">
                  <c:v>KLUBO PATALPOS</c:v>
                </c:pt>
              </c:strCache>
            </c:strRef>
          </c:cat>
          <c:val>
            <c:numRef>
              <c:f>suvestinė!$Q$5:$Q$7</c:f>
              <c:numCache>
                <c:formatCode>General</c:formatCode>
                <c:ptCount val="3"/>
                <c:pt idx="0">
                  <c:v>42972</c:v>
                </c:pt>
                <c:pt idx="1">
                  <c:v>10052</c:v>
                </c:pt>
                <c:pt idx="2">
                  <c:v>1661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506200568"/>
        <c:axId val="506202136"/>
      </c:lineChart>
      <c:catAx>
        <c:axId val="50620056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400" b="1"/>
            </a:pPr>
            <a:endParaRPr lang="lt-LT"/>
          </a:p>
        </c:txPr>
        <c:crossAx val="506202136"/>
        <c:crosses val="autoZero"/>
        <c:auto val="1"/>
        <c:lblAlgn val="ctr"/>
        <c:lblOffset val="100"/>
        <c:noMultiLvlLbl val="0"/>
      </c:catAx>
      <c:valAx>
        <c:axId val="506202136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 b="1"/>
            </a:pPr>
            <a:endParaRPr lang="lt-LT"/>
          </a:p>
        </c:txPr>
        <c:crossAx val="506200568"/>
        <c:crosses val="autoZero"/>
        <c:crossBetween val="between"/>
      </c:valAx>
      <c:spPr>
        <a:pattFill prst="pct25">
          <a:fgClr>
            <a:srgbClr val="ED7D31">
              <a:lumMod val="60000"/>
              <a:lumOff val="40000"/>
            </a:srgbClr>
          </a:fgClr>
          <a:bgClr>
            <a:sysClr val="window" lastClr="FFFFFF"/>
          </a:bgClr>
        </a:pattFill>
      </c:spPr>
    </c:plotArea>
    <c:legend>
      <c:legendPos val="r"/>
      <c:layout>
        <c:manualLayout>
          <c:xMode val="edge"/>
          <c:yMode val="edge"/>
          <c:x val="0.12813924074708055"/>
          <c:y val="0.91116548519099194"/>
          <c:w val="0.73901051770702575"/>
          <c:h val="8.8285258465327213E-2"/>
        </c:manualLayout>
      </c:layout>
      <c:overlay val="0"/>
      <c:txPr>
        <a:bodyPr/>
        <a:lstStyle/>
        <a:p>
          <a:pPr>
            <a:defRPr sz="1400"/>
          </a:pPr>
          <a:endParaRPr lang="lt-LT"/>
        </a:p>
      </c:txPr>
    </c:legend>
    <c:plotVisOnly val="1"/>
    <c:dispBlanksAs val="gap"/>
    <c:showDLblsOverMax val="0"/>
  </c:chart>
  <c:externalData r:id="rId2">
    <c:autoUpdate val="0"/>
  </c:externalData>
</c:chartSpace>
</file>

<file path=ppt/charts/chart8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15"/>
      <c:rotY val="20"/>
      <c:depthPercent val="100"/>
      <c:rAngAx val="1"/>
    </c:view3D>
    <c:floor>
      <c:thickness val="0"/>
      <c:spPr>
        <a:pattFill prst="pct5">
          <a:fgClr>
            <a:srgbClr val="70AD47">
              <a:lumMod val="40000"/>
              <a:lumOff val="60000"/>
            </a:srgbClr>
          </a:fgClr>
          <a:bgClr>
            <a:sysClr val="window" lastClr="FFFFFF"/>
          </a:bgClr>
        </a:pattFill>
        <a:ln w="6350">
          <a:noFill/>
        </a:ln>
      </c:spPr>
    </c:floor>
    <c:sideWall>
      <c:thickness val="0"/>
      <c:spPr>
        <a:noFill/>
        <a:ln w="25400">
          <a:noFill/>
        </a:ln>
      </c:spPr>
    </c:sideWall>
    <c:backWall>
      <c:thickness val="0"/>
      <c:spPr>
        <a:noFill/>
        <a:ln w="25400">
          <a:noFill/>
        </a:ln>
      </c:spPr>
    </c:backWall>
    <c:plotArea>
      <c:layout>
        <c:manualLayout>
          <c:layoutTarget val="inner"/>
          <c:xMode val="edge"/>
          <c:yMode val="edge"/>
          <c:x val="5.8905055346342577E-2"/>
          <c:y val="6.8719322654319195E-2"/>
          <c:w val="0.92780992049906807"/>
          <c:h val="0.64866163005493938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'Sheet1 (2)'!$A$282</c:f>
              <c:strCache>
                <c:ptCount val="1"/>
                <c:pt idx="0">
                  <c:v>2013</c:v>
                </c:pt>
              </c:strCache>
            </c:strRef>
          </c:tx>
          <c:spPr>
            <a:solidFill>
              <a:srgbClr val="5B9BD5"/>
            </a:solidFill>
            <a:ln w="25400">
              <a:noFill/>
            </a:ln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2"/>
              <c:layout>
                <c:manualLayout>
                  <c:x val="1.0649627263045794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14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'Sheet1 (2)'!$B$280:$E$280</c:f>
              <c:strCache>
                <c:ptCount val="4"/>
                <c:pt idx="0">
                  <c:v>Finansuoti projektai </c:v>
                </c:pt>
                <c:pt idx="1">
                  <c:v>Gautas finansavimas (tūkst. Eur)</c:v>
                </c:pt>
                <c:pt idx="2">
                  <c:v>Iš miesto savivaldybės (tūkst. Eur)</c:v>
                </c:pt>
                <c:pt idx="3">
                  <c:v>Iš kitų fondų (tūkst. Eur)</c:v>
                </c:pt>
              </c:strCache>
            </c:strRef>
          </c:cat>
          <c:val>
            <c:numRef>
              <c:f>'Sheet1 (2)'!$B$282:$E$282</c:f>
              <c:numCache>
                <c:formatCode>0.00</c:formatCode>
                <c:ptCount val="4"/>
                <c:pt idx="0" formatCode="0">
                  <c:v>10</c:v>
                </c:pt>
                <c:pt idx="1">
                  <c:v>149.12534754402225</c:v>
                </c:pt>
                <c:pt idx="2">
                  <c:v>40.691612604263206</c:v>
                </c:pt>
                <c:pt idx="3">
                  <c:v>108.43373493975903</c:v>
                </c:pt>
              </c:numCache>
            </c:numRef>
          </c:val>
        </c:ser>
        <c:ser>
          <c:idx val="1"/>
          <c:order val="1"/>
          <c:tx>
            <c:strRef>
              <c:f>'Sheet1 (2)'!$A$283</c:f>
              <c:strCache>
                <c:ptCount val="1"/>
                <c:pt idx="0">
                  <c:v>2014</c:v>
                </c:pt>
              </c:strCache>
            </c:strRef>
          </c:tx>
          <c:spPr>
            <a:solidFill>
              <a:srgbClr val="ED7D31"/>
            </a:solidFill>
            <a:ln w="25400">
              <a:noFill/>
            </a:ln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1"/>
              <c:layout>
                <c:manualLayout>
                  <c:x val="1.4909478168264111E-2"/>
                  <c:y val="-4.123711340206185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1.9169329073482427E-2"/>
                  <c:y val="-2.749140893470798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1.4909478168263955E-2"/>
                  <c:y val="-2.749140893470790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14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'Sheet1 (2)'!$B$280:$E$280</c:f>
              <c:strCache>
                <c:ptCount val="4"/>
                <c:pt idx="0">
                  <c:v>Finansuoti projektai </c:v>
                </c:pt>
                <c:pt idx="1">
                  <c:v>Gautas finansavimas (tūkst. Eur)</c:v>
                </c:pt>
                <c:pt idx="2">
                  <c:v>Iš miesto savivaldybės (tūkst. Eur)</c:v>
                </c:pt>
                <c:pt idx="3">
                  <c:v>Iš kitų fondų (tūkst. Eur)</c:v>
                </c:pt>
              </c:strCache>
            </c:strRef>
          </c:cat>
          <c:val>
            <c:numRef>
              <c:f>'Sheet1 (2)'!$B$283:$E$283</c:f>
              <c:numCache>
                <c:formatCode>0.00</c:formatCode>
                <c:ptCount val="4"/>
                <c:pt idx="0" formatCode="0">
                  <c:v>10</c:v>
                </c:pt>
                <c:pt idx="1">
                  <c:v>30.265291936978684</c:v>
                </c:pt>
                <c:pt idx="2">
                  <c:v>7.3853104726598708</c:v>
                </c:pt>
                <c:pt idx="3">
                  <c:v>22.879981464318814</c:v>
                </c:pt>
              </c:numCache>
            </c:numRef>
          </c:val>
        </c:ser>
        <c:ser>
          <c:idx val="2"/>
          <c:order val="2"/>
          <c:tx>
            <c:strRef>
              <c:f>'Sheet1 (2)'!$A$284</c:f>
              <c:strCache>
                <c:ptCount val="1"/>
                <c:pt idx="0">
                  <c:v>2015</c:v>
                </c:pt>
              </c:strCache>
            </c:strRef>
          </c:tx>
          <c:spPr>
            <a:solidFill>
              <a:srgbClr val="70AD47">
                <a:lumMod val="40000"/>
                <a:lumOff val="60000"/>
              </a:srgbClr>
            </a:solidFill>
            <a:ln w="25400">
              <a:noFill/>
            </a:ln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4.2598509052183178E-3"/>
                  <c:y val="4.581901489117984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1.2779552715654952E-2"/>
                  <c:y val="-8.4000556918894792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1.1571855148541215E-2"/>
                  <c:y val="3.766197891315269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1.0649627263045794E-2"/>
                  <c:y val="9.163802978235968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14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'Sheet1 (2)'!$B$280:$E$280</c:f>
              <c:strCache>
                <c:ptCount val="4"/>
                <c:pt idx="0">
                  <c:v>Finansuoti projektai </c:v>
                </c:pt>
                <c:pt idx="1">
                  <c:v>Gautas finansavimas (tūkst. Eur)</c:v>
                </c:pt>
                <c:pt idx="2">
                  <c:v>Iš miesto savivaldybės (tūkst. Eur)</c:v>
                </c:pt>
                <c:pt idx="3">
                  <c:v>Iš kitų fondų (tūkst. Eur)</c:v>
                </c:pt>
              </c:strCache>
            </c:strRef>
          </c:cat>
          <c:val>
            <c:numRef>
              <c:f>'Sheet1 (2)'!$B$284:$E$284</c:f>
              <c:numCache>
                <c:formatCode>0.00</c:formatCode>
                <c:ptCount val="4"/>
                <c:pt idx="0" formatCode="0">
                  <c:v>5</c:v>
                </c:pt>
                <c:pt idx="1">
                  <c:v>15.129999999999999</c:v>
                </c:pt>
                <c:pt idx="2" formatCode="General">
                  <c:v>2.7</c:v>
                </c:pt>
                <c:pt idx="3" formatCode="General">
                  <c:v>12.43</c:v>
                </c:pt>
              </c:numCache>
            </c:numRef>
          </c:val>
        </c:ser>
        <c:ser>
          <c:idx val="3"/>
          <c:order val="3"/>
          <c:tx>
            <c:strRef>
              <c:f>'Sheet1 (2)'!$A$285</c:f>
              <c:strCache>
                <c:ptCount val="1"/>
                <c:pt idx="0">
                  <c:v>2016</c:v>
                </c:pt>
              </c:strCache>
            </c:strRef>
          </c:tx>
          <c:spPr>
            <a:solidFill>
              <a:srgbClr val="FFC000"/>
            </a:solidFill>
            <a:ln w="25400">
              <a:noFill/>
            </a:ln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4.2598509052183178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2.1299254526091589E-3"/>
                  <c:y val="-2.290950744559000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1.2779552715654873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-2.1299254526091589E-3"/>
                  <c:y val="-1.832760595647193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14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'Sheet1 (2)'!$B$280:$E$280</c:f>
              <c:strCache>
                <c:ptCount val="4"/>
                <c:pt idx="0">
                  <c:v>Finansuoti projektai </c:v>
                </c:pt>
                <c:pt idx="1">
                  <c:v>Gautas finansavimas (tūkst. Eur)</c:v>
                </c:pt>
                <c:pt idx="2">
                  <c:v>Iš miesto savivaldybės (tūkst. Eur)</c:v>
                </c:pt>
                <c:pt idx="3">
                  <c:v>Iš kitų fondų (tūkst. Eur)</c:v>
                </c:pt>
              </c:strCache>
            </c:strRef>
          </c:cat>
          <c:val>
            <c:numRef>
              <c:f>'Sheet1 (2)'!$B$285:$E$285</c:f>
              <c:numCache>
                <c:formatCode>0.00</c:formatCode>
                <c:ptCount val="4"/>
                <c:pt idx="0" formatCode="0">
                  <c:v>7</c:v>
                </c:pt>
                <c:pt idx="1">
                  <c:v>19.64</c:v>
                </c:pt>
                <c:pt idx="2" formatCode="General">
                  <c:v>2.25</c:v>
                </c:pt>
                <c:pt idx="3" formatCode="General">
                  <c:v>17.39</c:v>
                </c:pt>
              </c:numCache>
            </c:numRef>
          </c:val>
        </c:ser>
        <c:ser>
          <c:idx val="4"/>
          <c:order val="4"/>
          <c:tx>
            <c:strRef>
              <c:f>'Sheet1 (2)'!$A$286</c:f>
              <c:strCache>
                <c:ptCount val="1"/>
                <c:pt idx="0">
                  <c:v>2017</c:v>
                </c:pt>
              </c:strCache>
            </c:strRef>
          </c:tx>
          <c:spPr>
            <a:solidFill>
              <a:srgbClr val="C00000"/>
            </a:solidFill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6.3897763578274367E-3"/>
                  <c:y val="0"/>
                </c:manualLayout>
              </c:layout>
              <c:spPr>
                <a:noFill/>
                <a:ln w="25400">
                  <a:noFill/>
                </a:ln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1400"/>
                  </a:pPr>
                  <a:endParaRPr lang="lt-L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8.5197018104365575E-3"/>
                  <c:y val="-9.1638029782359683E-3"/>
                </c:manualLayout>
              </c:layout>
              <c:spPr>
                <a:noFill/>
                <a:ln w="25400">
                  <a:noFill/>
                </a:ln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1400"/>
                  </a:pPr>
                  <a:endParaRPr lang="lt-L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1.2779552715654952E-2"/>
                  <c:y val="4.5819014891179E-3"/>
                </c:manualLayout>
              </c:layout>
              <c:spPr>
                <a:noFill/>
                <a:ln w="25400">
                  <a:noFill/>
                </a:ln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1400"/>
                  </a:pPr>
                  <a:endParaRPr lang="lt-L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8.5197018104366355E-3"/>
                  <c:y val="-1.3745704467354037E-2"/>
                </c:manualLayout>
              </c:layout>
              <c:spPr>
                <a:noFill/>
                <a:ln w="25400">
                  <a:noFill/>
                </a:ln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1400"/>
                  </a:pPr>
                  <a:endParaRPr lang="lt-L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1400"/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'Sheet1 (2)'!$B$280:$E$280</c:f>
              <c:strCache>
                <c:ptCount val="4"/>
                <c:pt idx="0">
                  <c:v>Finansuoti projektai </c:v>
                </c:pt>
                <c:pt idx="1">
                  <c:v>Gautas finansavimas (tūkst. Eur)</c:v>
                </c:pt>
                <c:pt idx="2">
                  <c:v>Iš miesto savivaldybės (tūkst. Eur)</c:v>
                </c:pt>
                <c:pt idx="3">
                  <c:v>Iš kitų fondų (tūkst. Eur)</c:v>
                </c:pt>
              </c:strCache>
            </c:strRef>
          </c:cat>
          <c:val>
            <c:numRef>
              <c:f>'Sheet1 (2)'!$B$286:$E$286</c:f>
              <c:numCache>
                <c:formatCode>0.00</c:formatCode>
                <c:ptCount val="4"/>
                <c:pt idx="0" formatCode="0">
                  <c:v>5</c:v>
                </c:pt>
                <c:pt idx="1">
                  <c:v>34.436</c:v>
                </c:pt>
                <c:pt idx="2" formatCode="General">
                  <c:v>5.5</c:v>
                </c:pt>
                <c:pt idx="3">
                  <c:v>28.936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506207232"/>
        <c:axId val="506201352"/>
        <c:axId val="0"/>
      </c:bar3DChart>
      <c:catAx>
        <c:axId val="5062072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6350">
            <a:noFill/>
          </a:ln>
        </c:spPr>
        <c:txPr>
          <a:bodyPr rot="0" vert="horz"/>
          <a:lstStyle/>
          <a:p>
            <a:pPr>
              <a:defRPr sz="1400" b="0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lt-LT"/>
          </a:p>
        </c:txPr>
        <c:crossAx val="506201352"/>
        <c:crosses val="autoZero"/>
        <c:auto val="1"/>
        <c:lblAlgn val="ctr"/>
        <c:lblOffset val="100"/>
        <c:noMultiLvlLbl val="0"/>
      </c:catAx>
      <c:valAx>
        <c:axId val="50620135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ysClr val="window" lastClr="FFFFFF">
                  <a:lumMod val="65000"/>
                </a:sysClr>
              </a:solidFill>
              <a:round/>
            </a:ln>
            <a:effectLst/>
          </c:spPr>
        </c:majorGridlines>
        <c:numFmt formatCode="0" sourceLinked="1"/>
        <c:majorTickMark val="none"/>
        <c:minorTickMark val="none"/>
        <c:tickLblPos val="nextTo"/>
        <c:spPr>
          <a:ln w="6350">
            <a:noFill/>
          </a:ln>
        </c:spPr>
        <c:txPr>
          <a:bodyPr rot="0" vert="horz"/>
          <a:lstStyle/>
          <a:p>
            <a:pPr>
              <a:defRPr sz="1400" b="0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lt-LT"/>
          </a:p>
        </c:txPr>
        <c:crossAx val="506207232"/>
        <c:crosses val="autoZero"/>
        <c:crossBetween val="between"/>
      </c:valAx>
      <c:spPr>
        <a:pattFill prst="pct25">
          <a:fgClr>
            <a:srgbClr val="70AD47">
              <a:lumMod val="40000"/>
              <a:lumOff val="60000"/>
            </a:srgbClr>
          </a:fgClr>
          <a:bgClr>
            <a:sysClr val="window" lastClr="FFFFFF"/>
          </a:bgClr>
        </a:pattFill>
        <a:ln w="25400">
          <a:noFill/>
        </a:ln>
      </c:spPr>
    </c:plotArea>
    <c:legend>
      <c:legendPos val="b"/>
      <c:layout>
        <c:manualLayout>
          <c:xMode val="edge"/>
          <c:yMode val="edge"/>
          <c:x val="0.16237461467759007"/>
          <c:y val="0.87856335265784091"/>
          <c:w val="0.70506969814613885"/>
          <c:h val="9.3945083787603467E-2"/>
        </c:manualLayout>
      </c:layout>
      <c:overlay val="0"/>
      <c:spPr>
        <a:noFill/>
        <a:ln w="25400">
          <a:noFill/>
        </a:ln>
      </c:spPr>
      <c:txPr>
        <a:bodyPr/>
        <a:lstStyle/>
        <a:p>
          <a:pPr>
            <a:defRPr sz="1400" b="1" i="0" u="none" strike="noStrike" baseline="0">
              <a:solidFill>
                <a:srgbClr val="333333"/>
              </a:solidFill>
              <a:latin typeface="Calibri"/>
              <a:ea typeface="Calibri"/>
              <a:cs typeface="Calibri"/>
            </a:defRPr>
          </a:pPr>
          <a:endParaRPr lang="lt-LT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lt-LT"/>
    </a:p>
  </c:txPr>
  <c:externalData r:id="rId2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0.11423840769903762"/>
          <c:y val="4.700839895013123E-2"/>
          <c:w val="0.85520603674540685"/>
          <c:h val="0.7911409448818898"/>
        </c:manualLayout>
      </c:layout>
      <c:lineChart>
        <c:grouping val="standard"/>
        <c:varyColors val="0"/>
        <c:ser>
          <c:idx val="0"/>
          <c:order val="0"/>
          <c:tx>
            <c:strRef>
              <c:f>'2017'!$S$195</c:f>
              <c:strCache>
                <c:ptCount val="1"/>
                <c:pt idx="0">
                  <c:v>Renginių skaičius</c:v>
                </c:pt>
              </c:strCache>
            </c:strRef>
          </c:tx>
          <c:spPr>
            <a:ln w="38100"/>
          </c:spPr>
          <c:marker>
            <c:symbol val="square"/>
            <c:size val="7"/>
          </c:marker>
          <c:dLbls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'2017'!$T$194:$X$194</c:f>
              <c:numCache>
                <c:formatCode>General</c:formatCode>
                <c:ptCount val="5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</c:numCache>
            </c:numRef>
          </c:cat>
          <c:val>
            <c:numRef>
              <c:f>'2017'!$T$195:$X$195</c:f>
              <c:numCache>
                <c:formatCode>General</c:formatCode>
                <c:ptCount val="5"/>
                <c:pt idx="0">
                  <c:v>673</c:v>
                </c:pt>
                <c:pt idx="1">
                  <c:v>830</c:v>
                </c:pt>
                <c:pt idx="2">
                  <c:v>927</c:v>
                </c:pt>
                <c:pt idx="3">
                  <c:v>1024</c:v>
                </c:pt>
                <c:pt idx="4">
                  <c:v>1114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'2017'!$S$196</c:f>
              <c:strCache>
                <c:ptCount val="1"/>
                <c:pt idx="0">
                  <c:v>Renginių lankytojų skaičius</c:v>
                </c:pt>
              </c:strCache>
            </c:strRef>
          </c:tx>
          <c:marker>
            <c:spPr>
              <a:solidFill>
                <a:srgbClr val="FF0000"/>
              </a:solidFill>
              <a:ln>
                <a:solidFill>
                  <a:srgbClr val="FF0000"/>
                </a:solidFill>
              </a:ln>
            </c:spPr>
          </c:marker>
          <c:dPt>
            <c:idx val="1"/>
            <c:bubble3D val="0"/>
            <c:spPr>
              <a:ln w="38100">
                <a:solidFill>
                  <a:srgbClr val="FF0000"/>
                </a:solidFill>
              </a:ln>
            </c:spPr>
          </c:dPt>
          <c:dPt>
            <c:idx val="2"/>
            <c:bubble3D val="0"/>
            <c:spPr>
              <a:ln w="38100">
                <a:solidFill>
                  <a:srgbClr val="FF0000"/>
                </a:solidFill>
              </a:ln>
            </c:spPr>
          </c:dPt>
          <c:dPt>
            <c:idx val="3"/>
            <c:bubble3D val="0"/>
            <c:spPr>
              <a:ln w="38100">
                <a:solidFill>
                  <a:srgbClr val="FF0000"/>
                </a:solidFill>
              </a:ln>
            </c:spPr>
          </c:dPt>
          <c:dPt>
            <c:idx val="4"/>
            <c:bubble3D val="0"/>
            <c:spPr>
              <a:ln w="38100">
                <a:solidFill>
                  <a:srgbClr val="FF0000"/>
                </a:solidFill>
              </a:ln>
            </c:spPr>
          </c:dPt>
          <c:dLbls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'2017'!$T$194:$X$194</c:f>
              <c:numCache>
                <c:formatCode>General</c:formatCode>
                <c:ptCount val="5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</c:numCache>
            </c:numRef>
          </c:cat>
          <c:val>
            <c:numRef>
              <c:f>'2017'!$T$196:$X$196</c:f>
              <c:numCache>
                <c:formatCode>General</c:formatCode>
                <c:ptCount val="5"/>
                <c:pt idx="0">
                  <c:v>8206</c:v>
                </c:pt>
                <c:pt idx="1">
                  <c:v>11370</c:v>
                </c:pt>
                <c:pt idx="2">
                  <c:v>12945</c:v>
                </c:pt>
                <c:pt idx="3">
                  <c:v>12714</c:v>
                </c:pt>
                <c:pt idx="4">
                  <c:v>13750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75939616"/>
        <c:axId val="475940792"/>
      </c:lineChart>
      <c:catAx>
        <c:axId val="47593961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 rot="0" vert="horz"/>
          <a:lstStyle/>
          <a:p>
            <a:pPr>
              <a:defRPr sz="14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lt-LT"/>
          </a:p>
        </c:txPr>
        <c:crossAx val="475940792"/>
        <c:crosses val="autoZero"/>
        <c:auto val="1"/>
        <c:lblAlgn val="ctr"/>
        <c:lblOffset val="100"/>
        <c:noMultiLvlLbl val="0"/>
      </c:catAx>
      <c:valAx>
        <c:axId val="475940792"/>
        <c:scaling>
          <c:orientation val="minMax"/>
        </c:scaling>
        <c:delete val="0"/>
        <c:axPos val="l"/>
        <c:majorGridlines>
          <c:spPr>
            <a:ln>
              <a:solidFill>
                <a:schemeClr val="bg1">
                  <a:lumMod val="85000"/>
                </a:schemeClr>
              </a:solidFill>
            </a:ln>
          </c:spPr>
        </c:majorGridlines>
        <c:numFmt formatCode="General" sourceLinked="1"/>
        <c:majorTickMark val="out"/>
        <c:minorTickMark val="none"/>
        <c:tickLblPos val="nextTo"/>
        <c:txPr>
          <a:bodyPr rot="0" vert="horz"/>
          <a:lstStyle/>
          <a:p>
            <a:pPr>
              <a:defRPr sz="14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lt-LT"/>
          </a:p>
        </c:txPr>
        <c:crossAx val="475939616"/>
        <c:crosses val="autoZero"/>
        <c:crossBetween val="between"/>
      </c:valAx>
      <c:spPr>
        <a:pattFill prst="pct25">
          <a:fgClr>
            <a:srgbClr val="FFCC99"/>
          </a:fgClr>
          <a:bgClr>
            <a:sysClr val="window" lastClr="FFFFFF"/>
          </a:bgClr>
        </a:pattFill>
      </c:spPr>
    </c:plotArea>
    <c:legend>
      <c:legendPos val="b"/>
      <c:layout>
        <c:manualLayout>
          <c:xMode val="edge"/>
          <c:yMode val="edge"/>
          <c:x val="0.21956417132641029"/>
          <c:y val="0.91559584661085858"/>
          <c:w val="0.62125803568032245"/>
          <c:h val="6.6892298414878371E-2"/>
        </c:manualLayout>
      </c:layout>
      <c:overlay val="0"/>
      <c:txPr>
        <a:bodyPr/>
        <a:lstStyle/>
        <a:p>
          <a:pPr>
            <a:defRPr sz="1400" b="0" i="0" u="none" strike="noStrike" baseline="0">
              <a:solidFill>
                <a:srgbClr val="000000"/>
              </a:solidFill>
              <a:latin typeface="Calibri"/>
              <a:ea typeface="Calibri"/>
              <a:cs typeface="Calibri"/>
            </a:defRPr>
          </a:pPr>
          <a:endParaRPr lang="lt-LT"/>
        </a:p>
      </c:txPr>
    </c:legend>
    <c:plotVisOnly val="1"/>
    <c:dispBlanksAs val="gap"/>
    <c:showDLblsOverMax val="0"/>
  </c:chart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lt-LT"/>
    </a:p>
  </c:txPr>
  <c:externalData r:id="rId2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s vietos rezervavimo ženklas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lt-LT"/>
          </a:p>
        </p:txBody>
      </p:sp>
      <p:sp>
        <p:nvSpPr>
          <p:cNvPr id="3" name="Datos vietos rezervavimo ženklas 2"/>
          <p:cNvSpPr>
            <a:spLocks noGrp="1"/>
          </p:cNvSpPr>
          <p:nvPr>
            <p:ph type="dt" sz="quarter" idx="1"/>
          </p:nvPr>
        </p:nvSpPr>
        <p:spPr>
          <a:xfrm>
            <a:off x="3970938" y="1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0FB1F41B-9DF6-46F4-85F2-C0CC9822D1FE}" type="datetimeFigureOut">
              <a:rPr lang="lt-LT" smtClean="0"/>
              <a:t>2018-03-02</a:t>
            </a:fld>
            <a:endParaRPr lang="lt-LT"/>
          </a:p>
        </p:txBody>
      </p:sp>
      <p:sp>
        <p:nvSpPr>
          <p:cNvPr id="4" name="Poraštės vietos rezervavimo ženklas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lt-LT"/>
          </a:p>
        </p:txBody>
      </p:sp>
      <p:sp>
        <p:nvSpPr>
          <p:cNvPr id="5" name="Skaidrės numerio vietos rezervavimo ženklas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5256E04D-2CDC-4009-99B1-778F782E13DD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407719048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avadinimo skaidr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Antrinis pavadinima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lt-LT" smtClean="0"/>
              <a:t>Spustelėję redag. ruoš. paantrš. stilių</a:t>
            </a:r>
            <a:endParaRPr lang="lt-LT"/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9D985-4A87-40B2-9008-DF5BFA0A2BB5}" type="datetimeFigureOut">
              <a:rPr lang="lt-LT" smtClean="0"/>
              <a:t>2018-03-02</a:t>
            </a:fld>
            <a:endParaRPr lang="lt-LT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FA1C1-493E-47FF-8C22-108C3F92EC72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3312738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Pavadinimas ir vertikalus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Vertikalaus teksto vietos rezervavimo ženklas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9D985-4A87-40B2-9008-DF5BFA0A2BB5}" type="datetimeFigureOut">
              <a:rPr lang="lt-LT" smtClean="0"/>
              <a:t>2018-03-02</a:t>
            </a:fld>
            <a:endParaRPr lang="lt-LT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FA1C1-493E-47FF-8C22-108C3F92EC72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9367123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us pavadinimas ir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us pavadinima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Vertikalaus teksto vietos rezervavimo ženklas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9D985-4A87-40B2-9008-DF5BFA0A2BB5}" type="datetimeFigureOut">
              <a:rPr lang="lt-LT" smtClean="0"/>
              <a:t>2018-03-02</a:t>
            </a:fld>
            <a:endParaRPr lang="lt-LT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FA1C1-493E-47FF-8C22-108C3F92EC72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5252468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Pavadinimas ir turiny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9D985-4A87-40B2-9008-DF5BFA0A2BB5}" type="datetimeFigureOut">
              <a:rPr lang="lt-LT" smtClean="0"/>
              <a:t>2018-03-02</a:t>
            </a:fld>
            <a:endParaRPr lang="lt-LT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FA1C1-493E-47FF-8C22-108C3F92EC72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1376778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kcijos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Teksto vietos rezervavimo ženklas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t-LT" smtClean="0"/>
              <a:t>Spustelėję redag. ruoš. teksto stilių</a:t>
            </a:r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9D985-4A87-40B2-9008-DF5BFA0A2BB5}" type="datetimeFigureOut">
              <a:rPr lang="lt-LT" smtClean="0"/>
              <a:t>2018-03-02</a:t>
            </a:fld>
            <a:endParaRPr lang="lt-LT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FA1C1-493E-47FF-8C22-108C3F92EC72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4060681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 turinia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Turinio vietos rezervavimo ženklas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4" name="Turinio vietos rezervavimo ženklas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5" name="Datos vietos rezervavimo ženklas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9D985-4A87-40B2-9008-DF5BFA0A2BB5}" type="datetimeFigureOut">
              <a:rPr lang="lt-LT" smtClean="0"/>
              <a:t>2018-03-02</a:t>
            </a:fld>
            <a:endParaRPr lang="lt-LT"/>
          </a:p>
        </p:txBody>
      </p:sp>
      <p:sp>
        <p:nvSpPr>
          <p:cNvPr id="6" name="Poraštės vietos rezervavimo ženklas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kaidrės numerio vietos rezervavimo ženkla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FA1C1-493E-47FF-8C22-108C3F92EC72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3722797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Lyg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Teksto vietos rezervavimo ženklas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 smtClean="0"/>
              <a:t>Spustelėję redag. ruoš. teksto stilių</a:t>
            </a:r>
          </a:p>
        </p:txBody>
      </p:sp>
      <p:sp>
        <p:nvSpPr>
          <p:cNvPr id="4" name="Turinio vietos rezervavimo ženklas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5" name="Teksto vietos rezervavimo ženklas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 smtClean="0"/>
              <a:t>Spustelėję redag. ruoš. teksto stilių</a:t>
            </a:r>
          </a:p>
        </p:txBody>
      </p:sp>
      <p:sp>
        <p:nvSpPr>
          <p:cNvPr id="6" name="Turinio vietos rezervavimo ženklas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7" name="Datos vietos rezervavimo ženklas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9D985-4A87-40B2-9008-DF5BFA0A2BB5}" type="datetimeFigureOut">
              <a:rPr lang="lt-LT" smtClean="0"/>
              <a:t>2018-03-02</a:t>
            </a:fld>
            <a:endParaRPr lang="lt-LT"/>
          </a:p>
        </p:txBody>
      </p:sp>
      <p:sp>
        <p:nvSpPr>
          <p:cNvPr id="8" name="Poraštės vietos rezervavimo ženklas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9" name="Skaidrės numerio vietos rezervavimo ženklas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FA1C1-493E-47FF-8C22-108C3F92EC72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4887057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 pavad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Datos vietos rezervavimo ženklas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9D985-4A87-40B2-9008-DF5BFA0A2BB5}" type="datetimeFigureOut">
              <a:rPr lang="lt-LT" smtClean="0"/>
              <a:t>2018-03-02</a:t>
            </a:fld>
            <a:endParaRPr lang="lt-LT"/>
          </a:p>
        </p:txBody>
      </p:sp>
      <p:sp>
        <p:nvSpPr>
          <p:cNvPr id="4" name="Poraštės vietos rezervavimo ženklas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5" name="Skaidrės numerio vietos rezervavimo ženklas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FA1C1-493E-47FF-8C22-108C3F92EC72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133173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šč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os vietos rezervavimo ženklas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9D985-4A87-40B2-9008-DF5BFA0A2BB5}" type="datetimeFigureOut">
              <a:rPr lang="lt-LT" smtClean="0"/>
              <a:t>2018-03-02</a:t>
            </a:fld>
            <a:endParaRPr lang="lt-LT"/>
          </a:p>
        </p:txBody>
      </p:sp>
      <p:sp>
        <p:nvSpPr>
          <p:cNvPr id="3" name="Poraštės vietos rezervavimo ženklas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4" name="Skaidrės numerio vietos rezervavimo ženklas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FA1C1-493E-47FF-8C22-108C3F92EC72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0232698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uriny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4" name="Teksto vietos rezervavimo ženklas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t-LT" smtClean="0"/>
              <a:t>Spustelėję redag. ruoš. teksto stilių</a:t>
            </a:r>
          </a:p>
        </p:txBody>
      </p:sp>
      <p:sp>
        <p:nvSpPr>
          <p:cNvPr id="5" name="Datos vietos rezervavimo ženklas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9D985-4A87-40B2-9008-DF5BFA0A2BB5}" type="datetimeFigureOut">
              <a:rPr lang="lt-LT" smtClean="0"/>
              <a:t>2018-03-02</a:t>
            </a:fld>
            <a:endParaRPr lang="lt-LT"/>
          </a:p>
        </p:txBody>
      </p:sp>
      <p:sp>
        <p:nvSpPr>
          <p:cNvPr id="6" name="Poraštės vietos rezervavimo ženklas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kaidrės numerio vietos rezervavimo ženkla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FA1C1-493E-47FF-8C22-108C3F92EC72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8504704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aveikslėli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Paveikslėlio vietos rezervavimo ženklas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t-LT"/>
          </a:p>
        </p:txBody>
      </p:sp>
      <p:sp>
        <p:nvSpPr>
          <p:cNvPr id="4" name="Teksto vietos rezervavimo ženklas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t-LT" smtClean="0"/>
              <a:t>Spustelėję redag. ruoš. teksto stilių</a:t>
            </a:r>
          </a:p>
        </p:txBody>
      </p:sp>
      <p:sp>
        <p:nvSpPr>
          <p:cNvPr id="5" name="Datos vietos rezervavimo ženklas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9D985-4A87-40B2-9008-DF5BFA0A2BB5}" type="datetimeFigureOut">
              <a:rPr lang="lt-LT" smtClean="0"/>
              <a:t>2018-03-02</a:t>
            </a:fld>
            <a:endParaRPr lang="lt-LT"/>
          </a:p>
        </p:txBody>
      </p:sp>
      <p:sp>
        <p:nvSpPr>
          <p:cNvPr id="6" name="Poraštės vietos rezervavimo ženklas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kaidrės numerio vietos rezervavimo ženkla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FA1C1-493E-47FF-8C22-108C3F92EC72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3013567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o vietos rezervavimo ženkla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Teksto vietos rezervavimo ženklas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29D985-4A87-40B2-9008-DF5BFA0A2BB5}" type="datetimeFigureOut">
              <a:rPr lang="lt-LT" smtClean="0"/>
              <a:t>2018-03-02</a:t>
            </a:fld>
            <a:endParaRPr lang="lt-LT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t-LT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0FA1C1-493E-47FF-8C22-108C3F92EC72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8407649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t-L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Relationship Id="rId9" Type="http://schemas.openxmlformats.org/officeDocument/2006/relationships/image" Target="../media/image8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1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3.xml"/><Relationship Id="rId1" Type="http://schemas.openxmlformats.org/officeDocument/2006/relationships/slideLayout" Target="../slideLayouts/slideLayout2.xml"/></Relationships>
</file>

<file path=ppt/slides/_rels/slide10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4.xml"/><Relationship Id="rId1" Type="http://schemas.openxmlformats.org/officeDocument/2006/relationships/slideLayout" Target="../slideLayouts/slideLayout2.xml"/></Relationships>
</file>

<file path=ppt/slides/_rels/slide10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5.xml"/><Relationship Id="rId1" Type="http://schemas.openxmlformats.org/officeDocument/2006/relationships/slideLayout" Target="../slideLayouts/slideLayout2.xml"/></Relationships>
</file>

<file path=ppt/slides/_rels/slide10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3" Type="http://schemas.openxmlformats.org/officeDocument/2006/relationships/image" Target="../media/image60.jpeg"/><Relationship Id="rId7" Type="http://schemas.openxmlformats.org/officeDocument/2006/relationships/image" Target="../media/image64.pn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3.png"/><Relationship Id="rId5" Type="http://schemas.openxmlformats.org/officeDocument/2006/relationships/image" Target="../media/image62.png"/><Relationship Id="rId4" Type="http://schemas.openxmlformats.org/officeDocument/2006/relationships/image" Target="../media/image61.jpeg"/><Relationship Id="rId9" Type="http://schemas.openxmlformats.org/officeDocument/2006/relationships/image" Target="../media/image66.png"/></Relationships>
</file>

<file path=ppt/slides/_rels/slide10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6.xml"/><Relationship Id="rId1" Type="http://schemas.openxmlformats.org/officeDocument/2006/relationships/slideLayout" Target="../slideLayouts/slideLayout2.xml"/></Relationships>
</file>

<file path=ppt/slides/_rels/slide10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8.xml"/><Relationship Id="rId2" Type="http://schemas.openxmlformats.org/officeDocument/2006/relationships/chart" Target="../charts/chart77.xml"/><Relationship Id="rId1" Type="http://schemas.openxmlformats.org/officeDocument/2006/relationships/slideLayout" Target="../slideLayouts/slideLayout4.xml"/></Relationships>
</file>

<file path=ppt/slides/_rels/slide10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1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0.xml"/><Relationship Id="rId1" Type="http://schemas.openxmlformats.org/officeDocument/2006/relationships/slideLayout" Target="../slideLayouts/slideLayout2.xml"/></Relationships>
</file>

<file path=ppt/slides/_rels/slide1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1.xml"/><Relationship Id="rId1" Type="http://schemas.openxmlformats.org/officeDocument/2006/relationships/slideLayout" Target="../slideLayouts/slideLayout2.xml"/></Relationships>
</file>

<file path=ppt/slides/_rels/slide1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2.xml"/><Relationship Id="rId1" Type="http://schemas.openxmlformats.org/officeDocument/2006/relationships/slideLayout" Target="../slideLayouts/slideLayout2.xml"/></Relationships>
</file>

<file path=ppt/slides/_rels/slide1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3.xml"/><Relationship Id="rId1" Type="http://schemas.openxmlformats.org/officeDocument/2006/relationships/slideLayout" Target="../slideLayouts/slideLayout2.xml"/></Relationships>
</file>

<file path=ppt/slides/_rels/slide1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4.xml"/><Relationship Id="rId1" Type="http://schemas.openxmlformats.org/officeDocument/2006/relationships/slideLayout" Target="../slideLayouts/slideLayout2.xml"/></Relationships>
</file>

<file path=ppt/slides/_rels/slide1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1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5.xml"/><Relationship Id="rId1" Type="http://schemas.openxmlformats.org/officeDocument/2006/relationships/slideLayout" Target="../slideLayouts/slideLayout2.xml"/></Relationships>
</file>

<file path=ppt/slides/_rels/slide1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image" Target="../media/image10.jpeg"/><Relationship Id="rId7" Type="http://schemas.openxmlformats.org/officeDocument/2006/relationships/image" Target="../media/image14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10" Type="http://schemas.openxmlformats.org/officeDocument/2006/relationships/image" Target="../media/image17.jpeg"/><Relationship Id="rId4" Type="http://schemas.openxmlformats.org/officeDocument/2006/relationships/image" Target="../media/image11.jpeg"/><Relationship Id="rId9" Type="http://schemas.openxmlformats.org/officeDocument/2006/relationships/image" Target="../media/image16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g"/><Relationship Id="rId3" Type="http://schemas.openxmlformats.org/officeDocument/2006/relationships/image" Target="../media/image19.jpeg"/><Relationship Id="rId7" Type="http://schemas.openxmlformats.org/officeDocument/2006/relationships/image" Target="../media/image23.jp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Relationship Id="rId9" Type="http://schemas.openxmlformats.org/officeDocument/2006/relationships/image" Target="../media/image25.jp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5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6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7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9.xml"/><Relationship Id="rId2" Type="http://schemas.openxmlformats.org/officeDocument/2006/relationships/chart" Target="../charts/chart18.xml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1.xml"/><Relationship Id="rId2" Type="http://schemas.openxmlformats.org/officeDocument/2006/relationships/chart" Target="../charts/chart20.xml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3.xml"/><Relationship Id="rId2" Type="http://schemas.openxmlformats.org/officeDocument/2006/relationships/chart" Target="../charts/chart2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4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6.xml"/><Relationship Id="rId2" Type="http://schemas.openxmlformats.org/officeDocument/2006/relationships/chart" Target="../charts/chart25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7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jpeg"/><Relationship Id="rId3" Type="http://schemas.openxmlformats.org/officeDocument/2006/relationships/image" Target="../media/image27.jpeg"/><Relationship Id="rId7" Type="http://schemas.openxmlformats.org/officeDocument/2006/relationships/image" Target="../media/image31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28.jpeg"/><Relationship Id="rId9" Type="http://schemas.openxmlformats.org/officeDocument/2006/relationships/image" Target="../media/image33.jpe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8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0.xml"/><Relationship Id="rId2" Type="http://schemas.openxmlformats.org/officeDocument/2006/relationships/chart" Target="../charts/chart29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1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3.xml"/><Relationship Id="rId2" Type="http://schemas.openxmlformats.org/officeDocument/2006/relationships/chart" Target="../charts/chart32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5.xml"/><Relationship Id="rId2" Type="http://schemas.openxmlformats.org/officeDocument/2006/relationships/chart" Target="../charts/chart34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7.xml"/><Relationship Id="rId2" Type="http://schemas.openxmlformats.org/officeDocument/2006/relationships/chart" Target="../charts/chart36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8.xml"/><Relationship Id="rId1" Type="http://schemas.openxmlformats.org/officeDocument/2006/relationships/slideLayout" Target="../slideLayouts/slideLayout8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9.xml"/><Relationship Id="rId1" Type="http://schemas.openxmlformats.org/officeDocument/2006/relationships/slideLayout" Target="../slideLayouts/slideLayout8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0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jpeg"/><Relationship Id="rId3" Type="http://schemas.openxmlformats.org/officeDocument/2006/relationships/image" Target="../media/image35.jpg"/><Relationship Id="rId7" Type="http://schemas.openxmlformats.org/officeDocument/2006/relationships/image" Target="../media/image39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8.jpeg"/><Relationship Id="rId5" Type="http://schemas.openxmlformats.org/officeDocument/2006/relationships/image" Target="../media/image37.jpeg"/><Relationship Id="rId10" Type="http://schemas.openxmlformats.org/officeDocument/2006/relationships/image" Target="../media/image42.jpeg"/><Relationship Id="rId4" Type="http://schemas.openxmlformats.org/officeDocument/2006/relationships/image" Target="../media/image36.jpeg"/><Relationship Id="rId9" Type="http://schemas.openxmlformats.org/officeDocument/2006/relationships/image" Target="../media/image41.jpeg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1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2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3.xm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5.xml"/><Relationship Id="rId2" Type="http://schemas.openxmlformats.org/officeDocument/2006/relationships/chart" Target="../charts/chart44.xm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7.xml"/><Relationship Id="rId2" Type="http://schemas.openxmlformats.org/officeDocument/2006/relationships/chart" Target="../charts/chart46.xm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9.xml"/><Relationship Id="rId2" Type="http://schemas.openxmlformats.org/officeDocument/2006/relationships/chart" Target="../charts/chart48.xml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0.xml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1.xml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4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2.xml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3.xml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4.xml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6.xml"/><Relationship Id="rId2" Type="http://schemas.openxmlformats.org/officeDocument/2006/relationships/chart" Target="../charts/chart5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7.xml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8.xml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9.xml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7" Type="http://schemas.openxmlformats.org/officeDocument/2006/relationships/image" Target="../media/image50.jpe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9.jpeg"/><Relationship Id="rId5" Type="http://schemas.openxmlformats.org/officeDocument/2006/relationships/image" Target="../media/image48.jpeg"/><Relationship Id="rId4" Type="http://schemas.openxmlformats.org/officeDocument/2006/relationships/image" Target="../media/image47.jpeg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0.xml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2.xml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3.xml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4.xml"/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5.xml"/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6.xml"/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jpeg"/><Relationship Id="rId3" Type="http://schemas.openxmlformats.org/officeDocument/2006/relationships/image" Target="../media/image52.jpeg"/><Relationship Id="rId7" Type="http://schemas.openxmlformats.org/officeDocument/2006/relationships/image" Target="../media/image56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5.jpeg"/><Relationship Id="rId5" Type="http://schemas.openxmlformats.org/officeDocument/2006/relationships/image" Target="../media/image54.jpeg"/><Relationship Id="rId4" Type="http://schemas.openxmlformats.org/officeDocument/2006/relationships/image" Target="../media/image53.jpeg"/><Relationship Id="rId9" Type="http://schemas.openxmlformats.org/officeDocument/2006/relationships/image" Target="../media/image58.jpeg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7.xml"/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8.xml"/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9.xml"/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0.xml"/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1.xml"/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779894" y="2475705"/>
            <a:ext cx="10700465" cy="1665893"/>
          </a:xfrm>
        </p:spPr>
        <p:txBody>
          <a:bodyPr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lt-LT" altLang="lt-LT" sz="36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</a:t>
            </a:r>
            <a:r>
              <a:rPr lang="en-GB" altLang="lt-LT" sz="36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lt-LT" altLang="lt-LT" sz="36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t-LT" altLang="lt-LT" sz="3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m. </a:t>
            </a:r>
            <a:r>
              <a:rPr lang="lt-LT" altLang="lt-LT" sz="36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kultūros </a:t>
            </a:r>
            <a:r>
              <a:rPr lang="lt-LT" altLang="lt-LT" sz="3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ir meno </a:t>
            </a:r>
            <a:r>
              <a:rPr lang="lt-LT" altLang="lt-LT" sz="36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įstaigų</a:t>
            </a:r>
            <a:br>
              <a:rPr lang="lt-LT" altLang="lt-LT" sz="36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60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 E I K L A</a:t>
            </a:r>
            <a:endParaRPr lang="lt-LT" sz="60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aveikslėlis 2" descr="http://www.panevezys.lt/images/70079/8250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2706" y="371031"/>
            <a:ext cx="2728802" cy="1893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aveikslėlis 5" descr="http://www.panevezys.lt/images/70130/8274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924" y="370395"/>
            <a:ext cx="2829782" cy="1893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aveikslėlis 8" descr="http://www.panevezys.lt/images/67377/7807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13250" y="4359309"/>
            <a:ext cx="2667110" cy="1893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Paveikslėlis 10" descr="http://www.panevezys.lt/images/67380/78089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5379" y="4355630"/>
            <a:ext cx="2627871" cy="18899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1" name="Paveikslėlis 2" descr="http://www.panevezys.lt/images/67548/78473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1508" y="370395"/>
            <a:ext cx="2569706" cy="18949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3" name="Paveikslėlis 1" descr="http://www.panevezys.lt/images/65418/75721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1955" y="4356944"/>
            <a:ext cx="2653424" cy="18952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4" name="Paveikslėlis 1" descr="http://www.panevezys.lt/images/64024/73600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924" y="4356944"/>
            <a:ext cx="2749031" cy="18965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5" name="Paveikslėlis 2" descr="http://www.panevezys.lt/images/64204/73992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11214" y="370395"/>
            <a:ext cx="2569145" cy="18949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29484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altLang="lt-LT" sz="2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GAUTAS  FINANSAVIMAS </a:t>
            </a: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(tūkst. </a:t>
            </a:r>
            <a:r>
              <a:rPr lang="en-GB" altLang="lt-LT" sz="1800" dirty="0" err="1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Eur</a:t>
            </a: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lt-LT" altLang="lt-LT" sz="2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2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</a:t>
            </a:r>
            <a:r>
              <a:rPr lang="en-GB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m.</a:t>
            </a:r>
            <a:endParaRPr lang="lt-LT" sz="1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Turinio vietos rezervavimo ženklas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17650801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569130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altLang="lt-LT" sz="1800" dirty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Kultūros centras Panevėžio bendruomenių rūmai</a:t>
            </a:r>
            <a:br>
              <a:rPr lang="lt-LT" altLang="lt-LT" sz="1800" dirty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VEIKLOS POKYTIS</a:t>
            </a:r>
            <a:r>
              <a:rPr lang="lt-LT" altLang="lt-LT" sz="2400" dirty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t-LT" altLang="lt-LT" sz="1800" dirty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(proc.)</a:t>
            </a:r>
            <a:r>
              <a:rPr lang="lt-LT" altLang="lt-LT" sz="1800" b="1" dirty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t-LT" altLang="lt-LT" sz="2400" b="1" dirty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2400" b="1" dirty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2016-201</a:t>
            </a:r>
            <a:r>
              <a:rPr lang="en-GB" altLang="lt-LT" sz="1800" dirty="0" smtClean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lt-LT" altLang="lt-LT" sz="1800" dirty="0" smtClean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t-LT" altLang="lt-LT" sz="1800" dirty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m.</a:t>
            </a:r>
            <a:endParaRPr lang="lt-LT" dirty="0"/>
          </a:p>
        </p:txBody>
      </p:sp>
      <p:graphicFrame>
        <p:nvGraphicFramePr>
          <p:cNvPr id="4" name="Turinio vietos rezervavimo ženklas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53612928"/>
              </p:ext>
            </p:extLst>
          </p:nvPr>
        </p:nvGraphicFramePr>
        <p:xfrm>
          <a:off x="1054359" y="2677889"/>
          <a:ext cx="10086392" cy="3013782"/>
        </p:xfrm>
        <a:graphic>
          <a:graphicData uri="http://schemas.openxmlformats.org/drawingml/2006/table">
            <a:tbl>
              <a:tblPr/>
              <a:tblGrid>
                <a:gridCol w="5584729"/>
                <a:gridCol w="1560440"/>
                <a:gridCol w="1462912"/>
                <a:gridCol w="1478311"/>
              </a:tblGrid>
              <a:tr h="502297">
                <a:tc>
                  <a:txBody>
                    <a:bodyPr/>
                    <a:lstStyle/>
                    <a:p>
                      <a:pPr algn="l" fontAlgn="b"/>
                      <a:r>
                        <a:rPr kumimoji="0" lang="lt-LT" altLang="lt-LT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5B9BD5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PAGAL LANKYTOJŲ SKAIČIŲ</a:t>
                      </a:r>
                      <a:endParaRPr lang="lt-LT" sz="16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600" b="1" i="0" u="none" strike="noStrike" dirty="0">
                          <a:effectLst/>
                          <a:latin typeface="+mn-lt"/>
                        </a:rPr>
                        <a:t>2015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600" b="1" i="0" u="none" strike="noStrike" dirty="0">
                          <a:effectLst/>
                          <a:latin typeface="+mn-lt"/>
                        </a:rPr>
                        <a:t>2016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600" b="1" i="0" u="none" strike="noStrike" dirty="0">
                          <a:effectLst/>
                          <a:latin typeface="+mn-lt"/>
                        </a:rPr>
                        <a:t>Pokytis proc.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893"/>
                    </a:solidFill>
                  </a:tcPr>
                </a:tc>
              </a:tr>
              <a:tr h="502297">
                <a:tc>
                  <a:txBody>
                    <a:bodyPr/>
                    <a:lstStyle/>
                    <a:p>
                      <a:pPr algn="l" fontAlgn="ctr"/>
                      <a:r>
                        <a:rPr lang="en-GB" sz="1400" b="1" i="0" u="none" strike="noStrike" dirty="0" smtClean="0">
                          <a:effectLst/>
                          <a:latin typeface="Calibri" panose="020F0502020204030204" pitchFamily="34" charset="0"/>
                        </a:rPr>
                        <a:t>     </a:t>
                      </a:r>
                      <a:r>
                        <a:rPr lang="lt-LT" sz="1400" b="1" i="0" u="none" strike="noStrike" dirty="0" smtClean="0">
                          <a:effectLst/>
                          <a:latin typeface="Calibri" panose="020F0502020204030204" pitchFamily="34" charset="0"/>
                        </a:rPr>
                        <a:t>Renginiai</a:t>
                      </a:r>
                      <a:endParaRPr lang="lt-LT" sz="14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 dirty="0">
                          <a:effectLst/>
                          <a:latin typeface="Arial"/>
                        </a:rPr>
                        <a:t>21254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1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>
                          <a:effectLst/>
                          <a:latin typeface="Arial"/>
                        </a:rPr>
                        <a:t>12748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>
                          <a:effectLst/>
                          <a:latin typeface="Arial"/>
                        </a:rPr>
                        <a:t>-40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rgbClr val="FFA893"/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502297">
                <a:tc>
                  <a:txBody>
                    <a:bodyPr/>
                    <a:lstStyle/>
                    <a:p>
                      <a:pPr algn="l" fontAlgn="ctr"/>
                      <a:r>
                        <a:rPr lang="en-GB" sz="1400" b="1" i="0" u="none" strike="noStrike" dirty="0" smtClean="0">
                          <a:effectLst/>
                          <a:latin typeface="Calibri" panose="020F0502020204030204" pitchFamily="34" charset="0"/>
                        </a:rPr>
                        <a:t>     </a:t>
                      </a:r>
                      <a:r>
                        <a:rPr lang="lt-LT" sz="1400" b="1" i="0" u="none" strike="noStrike" dirty="0" smtClean="0">
                          <a:effectLst/>
                          <a:latin typeface="Calibri" panose="020F0502020204030204" pitchFamily="34" charset="0"/>
                        </a:rPr>
                        <a:t>Atvykstančių </a:t>
                      </a:r>
                      <a:r>
                        <a:rPr lang="lt-LT" sz="1400" b="1" i="0" u="none" strike="noStrike" dirty="0">
                          <a:effectLst/>
                          <a:latin typeface="Calibri" panose="020F0502020204030204" pitchFamily="34" charset="0"/>
                        </a:rPr>
                        <a:t>meno kolektyvų spektakliai, koncertai renginiai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 dirty="0">
                          <a:effectLst/>
                          <a:latin typeface="Arial"/>
                        </a:rPr>
                        <a:t>26605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1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 dirty="0">
                          <a:effectLst/>
                          <a:latin typeface="Arial"/>
                        </a:rPr>
                        <a:t>26633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 dirty="0">
                          <a:effectLst/>
                          <a:latin typeface="Arial"/>
                        </a:rPr>
                        <a:t>0,11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60">
                      <a:fgClr>
                        <a:srgbClr val="FFA893"/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502297">
                <a:tc>
                  <a:txBody>
                    <a:bodyPr/>
                    <a:lstStyle/>
                    <a:p>
                      <a:pPr algn="l" fontAlgn="ctr"/>
                      <a:r>
                        <a:rPr lang="en-GB" sz="1400" b="1" i="0" u="none" strike="noStrike" dirty="0" smtClean="0">
                          <a:effectLst/>
                          <a:latin typeface="Calibri" panose="020F0502020204030204" pitchFamily="34" charset="0"/>
                        </a:rPr>
                        <a:t>     </a:t>
                      </a:r>
                      <a:r>
                        <a:rPr lang="lt-LT" sz="1400" b="1" i="0" u="none" strike="noStrike" dirty="0" smtClean="0">
                          <a:effectLst/>
                          <a:latin typeface="Calibri" panose="020F0502020204030204" pitchFamily="34" charset="0"/>
                        </a:rPr>
                        <a:t>Bendruomenės </a:t>
                      </a:r>
                      <a:r>
                        <a:rPr lang="lt-LT" sz="1400" b="1" i="0" u="none" strike="noStrike" dirty="0">
                          <a:effectLst/>
                          <a:latin typeface="Calibri" panose="020F0502020204030204" pitchFamily="34" charset="0"/>
                        </a:rPr>
                        <a:t>užimtumas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>
                          <a:effectLst/>
                          <a:latin typeface="Arial"/>
                        </a:rPr>
                        <a:t>1149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1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 dirty="0">
                          <a:effectLst/>
                          <a:latin typeface="Arial"/>
                        </a:rPr>
                        <a:t>477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>
                          <a:effectLst/>
                          <a:latin typeface="Arial"/>
                        </a:rPr>
                        <a:t>-58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rgbClr val="FFA893"/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502297">
                <a:tc>
                  <a:txBody>
                    <a:bodyPr/>
                    <a:lstStyle/>
                    <a:p>
                      <a:pPr algn="l" fontAlgn="ctr"/>
                      <a:r>
                        <a:rPr lang="en-GB" sz="1400" b="1" i="0" u="none" strike="noStrike" dirty="0" smtClean="0">
                          <a:effectLst/>
                          <a:latin typeface="Calibri" panose="020F0502020204030204" pitchFamily="34" charset="0"/>
                        </a:rPr>
                        <a:t>     </a:t>
                      </a:r>
                      <a:r>
                        <a:rPr lang="lt-LT" sz="1400" b="1" i="0" u="none" strike="noStrike" dirty="0" smtClean="0">
                          <a:effectLst/>
                          <a:latin typeface="Calibri" panose="020F0502020204030204" pitchFamily="34" charset="0"/>
                        </a:rPr>
                        <a:t>Mėgėjų </a:t>
                      </a:r>
                      <a:r>
                        <a:rPr lang="lt-LT" sz="1400" b="1" i="0" u="none" strike="noStrike" dirty="0">
                          <a:effectLst/>
                          <a:latin typeface="Calibri" panose="020F0502020204030204" pitchFamily="34" charset="0"/>
                        </a:rPr>
                        <a:t>meno kolektyvų veikla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>
                          <a:effectLst/>
                          <a:latin typeface="Arial"/>
                        </a:rPr>
                        <a:t>3603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1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 dirty="0">
                          <a:effectLst/>
                          <a:latin typeface="Arial"/>
                        </a:rPr>
                        <a:t>4897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 dirty="0">
                          <a:effectLst/>
                          <a:latin typeface="Arial"/>
                        </a:rPr>
                        <a:t>36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trellis">
                      <a:fgClr>
                        <a:srgbClr val="FFA893"/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502297">
                <a:tc>
                  <a:txBody>
                    <a:bodyPr/>
                    <a:lstStyle/>
                    <a:p>
                      <a:pPr algn="r" fontAlgn="ctr"/>
                      <a:r>
                        <a:rPr lang="lt-LT" sz="1400" b="1" i="0" u="none" strike="noStrike" dirty="0">
                          <a:effectLst/>
                          <a:latin typeface="Arial"/>
                        </a:rPr>
                        <a:t>IŠ VISO: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1" i="0" u="none" strike="noStrike">
                          <a:effectLst/>
                          <a:latin typeface="Arial"/>
                        </a:rPr>
                        <a:t>52611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1" i="0" u="none" strike="noStrike">
                          <a:effectLst/>
                          <a:latin typeface="Arial"/>
                        </a:rPr>
                        <a:t>44755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1" i="0" u="none" strike="noStrike" dirty="0">
                          <a:effectLst/>
                          <a:latin typeface="Arial"/>
                        </a:rPr>
                        <a:t>-15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893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38291202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Kultūros centras Panevėžio bendruomenių rūmai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RENGINIŲ </a:t>
            </a:r>
            <a:r>
              <a:rPr lang="lt-LT" altLang="lt-LT" sz="2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LANKYTOJŲ (SU BIBLIETAIS IR BE BILIETŲ) POKYTIS </a:t>
            </a: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(proc.)</a:t>
            </a:r>
            <a:r>
              <a:rPr lang="lt-LT" altLang="lt-LT" sz="2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2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2013-201</a:t>
            </a:r>
            <a:r>
              <a:rPr lang="en-GB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m.</a:t>
            </a:r>
            <a:endParaRPr lang="lt-LT" sz="1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7" name="Turinio vietos rezervavimo ženklas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77965053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722664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Kultūros centras Panevėžio bendruomenių rūmai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VEIKLA </a:t>
            </a:r>
            <a:r>
              <a:rPr lang="lt-LT" altLang="lt-LT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PAGAL SALES 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(proc.)</a:t>
            </a:r>
            <a:r>
              <a:rPr lang="lt-LT" altLang="lt-LT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</a:t>
            </a:r>
            <a:r>
              <a:rPr lang="en-GB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m.</a:t>
            </a:r>
            <a:endParaRPr lang="lt-LT" sz="1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Turinio vietos rezervavimo ženklas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55776195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35990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232027"/>
          </a:xfrm>
        </p:spPr>
        <p:txBody>
          <a:bodyPr>
            <a:normAutofit/>
          </a:bodyPr>
          <a:lstStyle/>
          <a:p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Kultūros centras Panevėžio bendruomenių rūmai</a:t>
            </a:r>
            <a:b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MASINIAI LAUKO RENGINIAI</a:t>
            </a: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</a:t>
            </a:r>
            <a:r>
              <a:rPr lang="en-GB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m.</a:t>
            </a:r>
            <a:endParaRPr lang="lt-LT" sz="1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urinio vietos rezervavimo ženklas 4"/>
          <p:cNvSpPr>
            <a:spLocks noGrp="1"/>
          </p:cNvSpPr>
          <p:nvPr>
            <p:ph idx="1"/>
          </p:nvPr>
        </p:nvSpPr>
        <p:spPr>
          <a:pattFill prst="smGrid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>
            <a:normAutofit/>
          </a:bodyPr>
          <a:lstStyle/>
          <a:p>
            <a:pPr marL="0" indent="0">
              <a:buNone/>
            </a:pPr>
            <a:endParaRPr lang="lt-LT" u="sng" dirty="0" smtClean="0"/>
          </a:p>
          <a:p>
            <a:pPr marL="0" indent="0">
              <a:buNone/>
            </a:pPr>
            <a:r>
              <a:rPr lang="lt-LT" b="1" u="sng" dirty="0" smtClean="0">
                <a:solidFill>
                  <a:srgbClr val="C00000"/>
                </a:solidFill>
              </a:rPr>
              <a:t>Suorganizuotų renginių skaičius			</a:t>
            </a:r>
            <a:r>
              <a:rPr lang="en-GB" b="1" u="sng" dirty="0" smtClean="0">
                <a:solidFill>
                  <a:srgbClr val="C00000"/>
                </a:solidFill>
              </a:rPr>
              <a:t>77</a:t>
            </a:r>
            <a:r>
              <a:rPr lang="lt-LT" b="1" u="sng" dirty="0" smtClean="0">
                <a:solidFill>
                  <a:srgbClr val="C00000"/>
                </a:solidFill>
              </a:rPr>
              <a:t>			</a:t>
            </a:r>
          </a:p>
          <a:p>
            <a:pPr marL="0" indent="0">
              <a:buNone/>
            </a:pPr>
            <a:r>
              <a:rPr lang="lt-LT" dirty="0" smtClean="0">
                <a:solidFill>
                  <a:schemeClr val="accent1">
                    <a:lumMod val="50000"/>
                  </a:schemeClr>
                </a:solidFill>
              </a:rPr>
              <a:t>Iš jų didžiausi:</a:t>
            </a:r>
          </a:p>
          <a:p>
            <a:pPr lvl="2">
              <a:buFont typeface="Wingdings" panose="05000000000000000000" pitchFamily="2" charset="2"/>
              <a:buChar char="q"/>
            </a:pPr>
            <a:r>
              <a:rPr lang="lt-LT" sz="2400" dirty="0" smtClean="0">
                <a:solidFill>
                  <a:schemeClr val="accent1">
                    <a:lumMod val="50000"/>
                  </a:schemeClr>
                </a:solidFill>
              </a:rPr>
              <a:t>      „</a:t>
            </a:r>
            <a:r>
              <a:rPr lang="lt-LT" sz="2400" dirty="0">
                <a:solidFill>
                  <a:schemeClr val="accent1">
                    <a:lumMod val="50000"/>
                  </a:schemeClr>
                </a:solidFill>
              </a:rPr>
              <a:t>Laisvės pavasaris“</a:t>
            </a:r>
          </a:p>
          <a:p>
            <a:pPr lvl="2">
              <a:buFont typeface="Wingdings" panose="05000000000000000000" pitchFamily="2" charset="2"/>
              <a:buChar char="q"/>
            </a:pPr>
            <a:r>
              <a:rPr lang="lt-LT" sz="2400" dirty="0" smtClean="0">
                <a:solidFill>
                  <a:schemeClr val="accent1">
                    <a:lumMod val="50000"/>
                  </a:schemeClr>
                </a:solidFill>
              </a:rPr>
              <a:t>      </a:t>
            </a:r>
            <a:r>
              <a:rPr lang="en-GB" sz="2400" dirty="0" smtClean="0">
                <a:solidFill>
                  <a:schemeClr val="accent1">
                    <a:lumMod val="50000"/>
                  </a:schemeClr>
                </a:solidFill>
              </a:rPr>
              <a:t>Vasaros r</a:t>
            </a:r>
            <a:r>
              <a:rPr lang="lt-LT" sz="2400" dirty="0" smtClean="0">
                <a:solidFill>
                  <a:schemeClr val="accent1">
                    <a:lumMod val="50000"/>
                  </a:schemeClr>
                </a:solidFill>
              </a:rPr>
              <a:t>enginių </a:t>
            </a:r>
            <a:r>
              <a:rPr lang="lt-LT" sz="2400" dirty="0">
                <a:solidFill>
                  <a:schemeClr val="accent1">
                    <a:lumMod val="50000"/>
                  </a:schemeClr>
                </a:solidFill>
              </a:rPr>
              <a:t>ciklas „Susitikime penktadienį“</a:t>
            </a:r>
          </a:p>
          <a:p>
            <a:pPr lvl="2">
              <a:buFont typeface="Wingdings" panose="05000000000000000000" pitchFamily="2" charset="2"/>
              <a:buChar char="q"/>
            </a:pPr>
            <a:r>
              <a:rPr lang="lt-LT" sz="2400" dirty="0" smtClean="0">
                <a:solidFill>
                  <a:schemeClr val="accent1">
                    <a:lumMod val="50000"/>
                  </a:schemeClr>
                </a:solidFill>
              </a:rPr>
              <a:t>      Panevėžio 51</a:t>
            </a:r>
            <a:r>
              <a:rPr lang="en-GB" sz="2400" dirty="0" smtClean="0">
                <a:solidFill>
                  <a:schemeClr val="accent1">
                    <a:lumMod val="50000"/>
                  </a:schemeClr>
                </a:solidFill>
              </a:rPr>
              <a:t>4</a:t>
            </a:r>
            <a:r>
              <a:rPr lang="lt-LT" sz="2400" dirty="0" smtClean="0">
                <a:solidFill>
                  <a:schemeClr val="accent1">
                    <a:lumMod val="50000"/>
                  </a:schemeClr>
                </a:solidFill>
              </a:rPr>
              <a:t> gimtadienis</a:t>
            </a:r>
            <a:endParaRPr lang="lt-LT" sz="2400" dirty="0">
              <a:solidFill>
                <a:schemeClr val="accent1">
                  <a:lumMod val="50000"/>
                </a:schemeClr>
              </a:solidFill>
            </a:endParaRPr>
          </a:p>
          <a:p>
            <a:pPr lvl="2">
              <a:buFont typeface="Wingdings" panose="05000000000000000000" pitchFamily="2" charset="2"/>
              <a:buChar char="q"/>
            </a:pPr>
            <a:r>
              <a:rPr lang="lt-LT" sz="2400" dirty="0" smtClean="0">
                <a:solidFill>
                  <a:schemeClr val="accent1">
                    <a:lumMod val="50000"/>
                  </a:schemeClr>
                </a:solidFill>
              </a:rPr>
              <a:t>      „</a:t>
            </a:r>
            <a:r>
              <a:rPr lang="lt-LT" sz="2400" dirty="0">
                <a:solidFill>
                  <a:schemeClr val="accent1">
                    <a:lumMod val="50000"/>
                  </a:schemeClr>
                </a:solidFill>
              </a:rPr>
              <a:t>Vasarvidžio šventė</a:t>
            </a:r>
            <a:r>
              <a:rPr lang="lt-LT" sz="2400" dirty="0" smtClean="0">
                <a:solidFill>
                  <a:schemeClr val="accent1">
                    <a:lumMod val="50000"/>
                  </a:schemeClr>
                </a:solidFill>
              </a:rPr>
              <a:t>“</a:t>
            </a:r>
          </a:p>
          <a:p>
            <a:pPr lvl="2">
              <a:buFont typeface="Wingdings" panose="05000000000000000000" pitchFamily="2" charset="2"/>
              <a:buChar char="q"/>
            </a:pPr>
            <a:r>
              <a:rPr lang="lt-LT" sz="24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lt-LT" sz="2400" dirty="0" smtClean="0">
                <a:solidFill>
                  <a:schemeClr val="accent1">
                    <a:lumMod val="50000"/>
                  </a:schemeClr>
                </a:solidFill>
              </a:rPr>
              <a:t>     Užgavėnės</a:t>
            </a:r>
          </a:p>
          <a:p>
            <a:pPr marL="914400" lvl="2" indent="0">
              <a:buNone/>
            </a:pPr>
            <a:endParaRPr lang="lt-LT" sz="240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7606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Kultūros centras Panevėžio bendruomenių rūmai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BENDRUOMENĖS UŽIMTUMAS</a:t>
            </a:r>
            <a:r>
              <a:rPr lang="lt-LT" altLang="lt-LT" sz="2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2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2017 </a:t>
            </a:r>
            <a:r>
              <a:rPr lang="lt-LT" altLang="lt-LT" sz="18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m.</a:t>
            </a:r>
            <a:endParaRPr lang="lt-LT" sz="1800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>
          <a:xfrm>
            <a:off x="838200" y="2090057"/>
            <a:ext cx="10515600" cy="4086906"/>
          </a:xfrm>
          <a:pattFill prst="smGrid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>
            <a:normAutofit lnSpcReduction="10000"/>
          </a:bodyPr>
          <a:lstStyle/>
          <a:p>
            <a:pPr marL="342900" lvl="0" indent="-34290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None/>
            </a:pPr>
            <a:r>
              <a:rPr lang="lt-LT" altLang="lt-LT" sz="2000" b="1" i="1" dirty="0">
                <a:solidFill>
                  <a:schemeClr val="accent1">
                    <a:lumMod val="50000"/>
                  </a:schemeClr>
                </a:solidFill>
                <a:latin typeface="Arial"/>
              </a:rPr>
              <a:t>Mėgėjišką veiklą vykdė kryptingo laisvalaikio užimtumo grupės:</a:t>
            </a:r>
          </a:p>
          <a:p>
            <a:pPr marL="342900" lvl="0" indent="-34290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None/>
            </a:pPr>
            <a:r>
              <a:rPr lang="lt-LT" altLang="lt-LT" sz="1200" b="1" i="1" dirty="0">
                <a:solidFill>
                  <a:srgbClr val="BBE0E3"/>
                </a:solidFill>
                <a:latin typeface="Arial"/>
              </a:rPr>
              <a:t> </a:t>
            </a:r>
            <a:r>
              <a:rPr lang="lt-LT" altLang="lt-LT" sz="1800" b="1" i="1" dirty="0">
                <a:solidFill>
                  <a:srgbClr val="BBE0E3"/>
                </a:solidFill>
                <a:latin typeface="Arial"/>
              </a:rPr>
              <a:t>	</a:t>
            </a:r>
          </a:p>
          <a:p>
            <a:pPr marL="342900" lvl="0" indent="-34290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None/>
            </a:pPr>
            <a:r>
              <a:rPr lang="lt-LT" altLang="lt-LT" sz="1800" b="1" i="1" dirty="0">
                <a:solidFill>
                  <a:srgbClr val="FF6600"/>
                </a:solidFill>
                <a:latin typeface="Arial"/>
              </a:rPr>
              <a:t> </a:t>
            </a:r>
            <a:r>
              <a:rPr lang="lt-LT" altLang="lt-LT" sz="2000" b="1" i="1" u="sng" dirty="0">
                <a:solidFill>
                  <a:srgbClr val="C00000"/>
                </a:solidFill>
                <a:latin typeface="Arial"/>
              </a:rPr>
              <a:t>mėgėjų meno kolektyvai				</a:t>
            </a:r>
            <a:r>
              <a:rPr lang="lt-LT" altLang="lt-LT" sz="2000" b="1" i="1" u="sng" dirty="0" smtClean="0">
                <a:solidFill>
                  <a:srgbClr val="C00000"/>
                </a:solidFill>
                <a:latin typeface="Arial"/>
              </a:rPr>
              <a:t>23</a:t>
            </a:r>
            <a:r>
              <a:rPr lang="lt-LT" altLang="lt-LT" sz="2000" b="1" i="1" u="sng" dirty="0">
                <a:solidFill>
                  <a:srgbClr val="C00000"/>
                </a:solidFill>
                <a:latin typeface="Arial"/>
              </a:rPr>
              <a:t>	</a:t>
            </a:r>
          </a:p>
          <a:p>
            <a:pPr marL="342900" lvl="0" indent="-34290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None/>
            </a:pPr>
            <a:r>
              <a:rPr lang="lt-LT" altLang="lt-LT" sz="1800" b="1" i="1" dirty="0">
                <a:solidFill>
                  <a:srgbClr val="BBE0E3"/>
                </a:solidFill>
                <a:latin typeface="Arial"/>
              </a:rPr>
              <a:t>			</a:t>
            </a:r>
            <a:r>
              <a:rPr lang="lt-LT" altLang="lt-LT" sz="1800" b="1" i="1" dirty="0">
                <a:solidFill>
                  <a:schemeClr val="accent1">
                    <a:lumMod val="50000"/>
                  </a:schemeClr>
                </a:solidFill>
                <a:latin typeface="Arial"/>
              </a:rPr>
              <a:t>iš jų:      vaikų ir jaunimo (iki 19 m.)	</a:t>
            </a:r>
            <a:r>
              <a:rPr lang="lt-LT" altLang="lt-LT" sz="1800" b="1" i="1" dirty="0" smtClean="0">
                <a:solidFill>
                  <a:schemeClr val="accent1">
                    <a:lumMod val="50000"/>
                  </a:schemeClr>
                </a:solidFill>
                <a:latin typeface="Arial"/>
              </a:rPr>
              <a:t>7      (134 dalyviai)</a:t>
            </a:r>
            <a:endParaRPr lang="lt-LT" altLang="lt-LT" sz="1800" b="1" i="1" dirty="0">
              <a:solidFill>
                <a:schemeClr val="accent1">
                  <a:lumMod val="50000"/>
                </a:schemeClr>
              </a:solidFill>
              <a:latin typeface="Arial"/>
            </a:endParaRPr>
          </a:p>
          <a:p>
            <a:pPr marL="342900" lvl="0" indent="-34290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None/>
            </a:pPr>
            <a:r>
              <a:rPr lang="lt-LT" altLang="lt-LT" sz="1800" b="1" i="1" dirty="0">
                <a:solidFill>
                  <a:schemeClr val="accent1">
                    <a:lumMod val="50000"/>
                  </a:schemeClr>
                </a:solidFill>
                <a:latin typeface="Arial"/>
              </a:rPr>
              <a:t>				suaugusiųjų			</a:t>
            </a:r>
            <a:r>
              <a:rPr lang="lt-LT" altLang="lt-LT" sz="1800" b="1" i="1" dirty="0" smtClean="0">
                <a:solidFill>
                  <a:schemeClr val="accent1">
                    <a:lumMod val="50000"/>
                  </a:schemeClr>
                </a:solidFill>
                <a:latin typeface="Arial"/>
              </a:rPr>
              <a:t>16    (252 dalyviai)</a:t>
            </a:r>
            <a:endParaRPr lang="lt-LT" altLang="lt-LT" sz="1800" b="1" i="1" dirty="0">
              <a:solidFill>
                <a:schemeClr val="accent1">
                  <a:lumMod val="50000"/>
                </a:schemeClr>
              </a:solidFill>
              <a:latin typeface="Arial"/>
            </a:endParaRPr>
          </a:p>
          <a:p>
            <a:pPr marL="342900" lvl="0" indent="-34290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None/>
            </a:pPr>
            <a:endParaRPr lang="lt-LT" altLang="lt-LT" sz="1800" b="1" i="1" dirty="0">
              <a:solidFill>
                <a:schemeClr val="accent1">
                  <a:lumMod val="20000"/>
                  <a:lumOff val="80000"/>
                </a:schemeClr>
              </a:solidFill>
              <a:latin typeface="Arial"/>
            </a:endParaRPr>
          </a:p>
          <a:p>
            <a:pPr marL="342900" lvl="0" indent="-34290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None/>
            </a:pPr>
            <a:r>
              <a:rPr lang="lt-LT" altLang="lt-LT" sz="2000" b="1" i="1" u="sng" dirty="0">
                <a:solidFill>
                  <a:srgbClr val="C00000"/>
                </a:solidFill>
                <a:latin typeface="Arial"/>
              </a:rPr>
              <a:t>studijos, klubai					7	</a:t>
            </a:r>
          </a:p>
          <a:p>
            <a:pPr marL="342900" lvl="0" indent="-34290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None/>
            </a:pPr>
            <a:r>
              <a:rPr lang="lt-LT" altLang="lt-LT" sz="1200" dirty="0">
                <a:solidFill>
                  <a:srgbClr val="BBE0E3"/>
                </a:solidFill>
                <a:latin typeface="Arial"/>
              </a:rPr>
              <a:t>			</a:t>
            </a:r>
            <a:r>
              <a:rPr lang="lt-LT" altLang="lt-LT" sz="1800" b="1" i="1" dirty="0">
                <a:solidFill>
                  <a:schemeClr val="accent1">
                    <a:lumMod val="50000"/>
                  </a:schemeClr>
                </a:solidFill>
                <a:latin typeface="Arial"/>
              </a:rPr>
              <a:t>iš jų:      vaikų ir jaunimo (iki 19 m.)	</a:t>
            </a:r>
            <a:r>
              <a:rPr lang="lt-LT" altLang="lt-LT" sz="1800" b="1" i="1" dirty="0" smtClean="0">
                <a:solidFill>
                  <a:schemeClr val="accent1">
                    <a:lumMod val="50000"/>
                  </a:schemeClr>
                </a:solidFill>
                <a:latin typeface="Arial"/>
              </a:rPr>
              <a:t>5      (48 dalyviai)</a:t>
            </a:r>
            <a:endParaRPr lang="lt-LT" altLang="lt-LT" sz="1800" b="1" i="1" dirty="0">
              <a:solidFill>
                <a:schemeClr val="accent1">
                  <a:lumMod val="50000"/>
                </a:schemeClr>
              </a:solidFill>
              <a:latin typeface="Arial"/>
            </a:endParaRPr>
          </a:p>
          <a:p>
            <a:pPr marL="342900" lvl="0" indent="-34290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None/>
            </a:pPr>
            <a:r>
              <a:rPr lang="lt-LT" altLang="lt-LT" sz="1800" b="1" i="1" dirty="0">
                <a:solidFill>
                  <a:schemeClr val="accent1">
                    <a:lumMod val="50000"/>
                  </a:schemeClr>
                </a:solidFill>
                <a:latin typeface="Arial"/>
              </a:rPr>
              <a:t>				suaugusiųjų			</a:t>
            </a:r>
            <a:r>
              <a:rPr lang="lt-LT" altLang="lt-LT" sz="1800" b="1" i="1" dirty="0" smtClean="0">
                <a:solidFill>
                  <a:schemeClr val="accent1">
                    <a:lumMod val="50000"/>
                  </a:schemeClr>
                </a:solidFill>
                <a:latin typeface="Arial"/>
              </a:rPr>
              <a:t>2      (20 dalyviai)</a:t>
            </a:r>
            <a:endParaRPr lang="lt-LT" altLang="lt-LT" sz="1800" b="1" i="1" dirty="0">
              <a:solidFill>
                <a:schemeClr val="accent1">
                  <a:lumMod val="50000"/>
                </a:schemeClr>
              </a:solidFill>
              <a:latin typeface="Arial"/>
            </a:endParaRPr>
          </a:p>
          <a:p>
            <a:pPr marL="342900" lvl="0" indent="-34290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None/>
            </a:pPr>
            <a:endParaRPr lang="lt-LT" altLang="lt-LT" sz="2000" b="1" i="1" dirty="0">
              <a:solidFill>
                <a:srgbClr val="BBE0E3"/>
              </a:solidFill>
              <a:latin typeface="Arial"/>
            </a:endParaRPr>
          </a:p>
          <a:p>
            <a:pPr marL="342900" lvl="0" indent="-34290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None/>
            </a:pPr>
            <a:r>
              <a:rPr lang="lt-LT" altLang="lt-LT" sz="1200" dirty="0">
                <a:solidFill>
                  <a:srgbClr val="BBE0E3"/>
                </a:solidFill>
                <a:latin typeface="Arial"/>
              </a:rPr>
              <a:t> 				</a:t>
            </a:r>
          </a:p>
          <a:p>
            <a:pPr marL="342900" lvl="0" indent="-34290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None/>
            </a:pPr>
            <a:endParaRPr lang="lt-LT" altLang="lt-LT" sz="1200" b="1" i="1" dirty="0">
              <a:solidFill>
                <a:srgbClr val="BBE0E3"/>
              </a:solidFill>
              <a:latin typeface="Arial"/>
            </a:endParaRPr>
          </a:p>
          <a:p>
            <a:pPr marL="342900" lvl="0" indent="-34290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None/>
            </a:pPr>
            <a:r>
              <a:rPr lang="lt-LT" altLang="lt-LT" sz="2000" b="1" i="1" dirty="0">
                <a:solidFill>
                  <a:schemeClr val="accent1">
                    <a:lumMod val="50000"/>
                  </a:schemeClr>
                </a:solidFill>
                <a:latin typeface="Arial"/>
              </a:rPr>
              <a:t>Mėgėjų meno kolektyvų ir studijų dalyviai		</a:t>
            </a:r>
            <a:r>
              <a:rPr lang="lt-LT" altLang="lt-LT" sz="2000" b="1" i="1" dirty="0" smtClean="0">
                <a:solidFill>
                  <a:schemeClr val="accent1">
                    <a:lumMod val="50000"/>
                  </a:schemeClr>
                </a:solidFill>
                <a:latin typeface="Arial"/>
              </a:rPr>
              <a:t>454</a:t>
            </a:r>
            <a:r>
              <a:rPr lang="lt-LT" altLang="lt-LT" sz="2000" b="1" i="1" dirty="0">
                <a:solidFill>
                  <a:schemeClr val="accent1">
                    <a:lumMod val="50000"/>
                  </a:schemeClr>
                </a:solidFill>
                <a:latin typeface="Arial"/>
              </a:rPr>
              <a:t>		</a:t>
            </a:r>
          </a:p>
          <a:p>
            <a:pPr marL="342900" lvl="0" indent="-34290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None/>
            </a:pPr>
            <a:r>
              <a:rPr lang="lt-LT" altLang="lt-LT" sz="2000" b="1" i="1" dirty="0">
                <a:solidFill>
                  <a:schemeClr val="accent1">
                    <a:lumMod val="50000"/>
                  </a:schemeClr>
                </a:solidFill>
                <a:latin typeface="Arial"/>
              </a:rPr>
              <a:t>Pravesti užsiėmimai					</a:t>
            </a:r>
            <a:r>
              <a:rPr lang="lt-LT" altLang="lt-LT" sz="2000" b="1" i="1" dirty="0" smtClean="0">
                <a:solidFill>
                  <a:schemeClr val="accent1">
                    <a:lumMod val="50000"/>
                  </a:schemeClr>
                </a:solidFill>
                <a:latin typeface="Arial"/>
              </a:rPr>
              <a:t>1818</a:t>
            </a:r>
            <a:r>
              <a:rPr lang="lt-LT" altLang="lt-LT" sz="2000" b="1" i="1" dirty="0">
                <a:solidFill>
                  <a:schemeClr val="accent1">
                    <a:lumMod val="50000"/>
                  </a:schemeClr>
                </a:solidFill>
                <a:latin typeface="Arial"/>
              </a:rPr>
              <a:t>	</a:t>
            </a:r>
          </a:p>
          <a:p>
            <a:pPr marL="342900" lvl="0" indent="-34290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None/>
            </a:pPr>
            <a:r>
              <a:rPr lang="lt-LT" altLang="lt-LT" sz="2000" b="1" i="1" dirty="0">
                <a:solidFill>
                  <a:schemeClr val="accent1">
                    <a:lumMod val="50000"/>
                  </a:schemeClr>
                </a:solidFill>
                <a:latin typeface="Arial"/>
              </a:rPr>
              <a:t>Užsiėmimų lankytojai					</a:t>
            </a:r>
            <a:r>
              <a:rPr lang="lt-LT" altLang="lt-LT" sz="2000" b="1" i="1" dirty="0" smtClean="0">
                <a:solidFill>
                  <a:schemeClr val="accent1">
                    <a:lumMod val="50000"/>
                  </a:schemeClr>
                </a:solidFill>
                <a:latin typeface="Arial"/>
              </a:rPr>
              <a:t>3278</a:t>
            </a:r>
            <a:endParaRPr lang="lt-LT" altLang="lt-LT" sz="2000" b="1" i="1" dirty="0">
              <a:solidFill>
                <a:schemeClr val="accent1">
                  <a:lumMod val="5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77696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Kultūros centras Panevėžio bendruomenių rūmai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PROJEKTINĖ VEIKLA</a:t>
            </a:r>
            <a:r>
              <a:rPr lang="lt-LT" altLang="lt-LT" sz="2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2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</a:t>
            </a:r>
            <a:r>
              <a:rPr lang="en-GB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3-2017</a:t>
            </a: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m.</a:t>
            </a:r>
            <a:endParaRPr lang="lt-LT" sz="1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Turinio vietos rezervavimo ženklas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1416693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492317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38200" y="2812801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lt-LT" altLang="lt-LT" sz="28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KINO CENTRAS „GARSAS“</a:t>
            </a:r>
            <a:endParaRPr lang="lt-LT" sz="28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aveikslėlis 2" descr="http://www.panevezys.lt/images/65410/7568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224"/>
          <a:stretch>
            <a:fillRect/>
          </a:stretch>
        </p:blipFill>
        <p:spPr bwMode="auto">
          <a:xfrm>
            <a:off x="4487194" y="4216549"/>
            <a:ext cx="3218780" cy="1952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 descr="Festivalio Europos kinas ir dieną, ir naktį plakatas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4027" y="745109"/>
            <a:ext cx="1385259" cy="1952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 descr="rsz_dsc_0231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536"/>
          <a:stretch/>
        </p:blipFill>
        <p:spPr bwMode="auto">
          <a:xfrm>
            <a:off x="5404876" y="753752"/>
            <a:ext cx="2647962" cy="19353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aveikslėlis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9619" y="753753"/>
            <a:ext cx="3036067" cy="1924463"/>
          </a:xfrm>
          <a:prstGeom prst="rect">
            <a:avLst/>
          </a:prstGeom>
        </p:spPr>
      </p:pic>
      <p:pic>
        <p:nvPicPr>
          <p:cNvPr id="1028" name="Picture 4" descr="g1 (2)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5686" y="753752"/>
            <a:ext cx="1350013" cy="19353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 descr="g2 (2)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9619" y="4216549"/>
            <a:ext cx="3457575" cy="1952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Picture 6" descr="g3 (2)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684"/>
          <a:stretch>
            <a:fillRect/>
          </a:stretch>
        </p:blipFill>
        <p:spPr bwMode="auto">
          <a:xfrm>
            <a:off x="7705974" y="4216549"/>
            <a:ext cx="3429000" cy="19526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1" name="Picture 7" descr="g4 (2)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20474" y="742875"/>
            <a:ext cx="1686054" cy="19353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17878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Kino centras „Garsas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b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VEIKLOS REZULTATŲ POKYTIS</a:t>
            </a:r>
            <a:r>
              <a:rPr lang="lt-LT" altLang="lt-LT" sz="2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2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</a:t>
            </a:r>
            <a:r>
              <a:rPr lang="en-GB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-201</a:t>
            </a:r>
            <a:r>
              <a:rPr lang="en-GB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m.</a:t>
            </a:r>
            <a:endParaRPr lang="lt-LT" sz="1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Turinio vietos rezervavimo ženklas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85777850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618969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38200" y="327802"/>
            <a:ext cx="10515600" cy="1325563"/>
          </a:xfrm>
        </p:spPr>
        <p:txBody>
          <a:bodyPr>
            <a:normAutofit/>
          </a:bodyPr>
          <a:lstStyle/>
          <a:p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Kino centras „Garsas“</a:t>
            </a:r>
            <a:b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SEZONIŠKUMO ĮTAKA VEIKLAI</a:t>
            </a:r>
            <a:r>
              <a:rPr lang="lt-LT" altLang="lt-LT" sz="2800" dirty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lt-LT" altLang="lt-LT" sz="2800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</a:t>
            </a:r>
            <a:r>
              <a:rPr lang="en-GB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m. I-IV ketv.</a:t>
            </a:r>
            <a:endParaRPr lang="lt-LT" sz="1800" dirty="0">
              <a:solidFill>
                <a:schemeClr val="accent1">
                  <a:lumMod val="50000"/>
                </a:schemeClr>
              </a:solidFill>
            </a:endParaRPr>
          </a:p>
        </p:txBody>
      </p:sp>
      <p:graphicFrame>
        <p:nvGraphicFramePr>
          <p:cNvPr id="6" name="Turinio vietos rezervavimo ženklas 5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1093476314"/>
              </p:ext>
            </p:extLst>
          </p:nvPr>
        </p:nvGraphicFramePr>
        <p:xfrm>
          <a:off x="838200" y="1825625"/>
          <a:ext cx="5181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9" name="Turinio vietos rezervavimo ženklas 8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505342153"/>
              </p:ext>
            </p:extLst>
          </p:nvPr>
        </p:nvGraphicFramePr>
        <p:xfrm>
          <a:off x="6172200" y="1825625"/>
          <a:ext cx="5181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550409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Kino centras „Garsas“</a:t>
            </a:r>
            <a:b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LANKYTOJŲ </a:t>
            </a:r>
            <a:r>
              <a:rPr lang="lt-LT" altLang="lt-LT" sz="2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SKAIČIAUS (SU BILIETAIS IR BE BILIETŲ) </a:t>
            </a:r>
            <a:r>
              <a:rPr lang="lt-LT" altLang="lt-LT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POKYTIS 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(proc.)</a:t>
            </a:r>
            <a:b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</a:t>
            </a:r>
            <a:r>
              <a:rPr lang="en-GB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-201</a:t>
            </a:r>
            <a:r>
              <a:rPr lang="en-GB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m.</a:t>
            </a:r>
            <a:endParaRPr lang="lt-LT" sz="1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Turinio vietos rezervavimo ženklas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46055443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304590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altLang="lt-LT" sz="2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IŠ KITŲ ŠALTINIŲ </a:t>
            </a: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(tūkst. Eur)</a:t>
            </a:r>
            <a:r>
              <a:rPr lang="lt-LT" altLang="lt-LT" sz="14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14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</a:t>
            </a:r>
            <a:r>
              <a:rPr lang="en-GB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m.</a:t>
            </a:r>
            <a:endParaRPr lang="lt-LT" sz="1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7" name="Turinio vietos rezervavimo ženklas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70060092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781666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53128"/>
          </a:xfrm>
        </p:spPr>
        <p:txBody>
          <a:bodyPr>
            <a:normAutofit/>
          </a:bodyPr>
          <a:lstStyle/>
          <a:p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Kino centras „Garsas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b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VEIKLOS REZULTATŲ POKYTIS </a:t>
            </a:r>
            <a:r>
              <a:rPr lang="lt-LT" altLang="lt-LT" sz="1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(proc.) </a:t>
            </a:r>
            <a:br>
              <a:rPr lang="lt-LT" altLang="lt-LT" sz="1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</a:t>
            </a:r>
            <a:r>
              <a:rPr lang="en-GB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-201</a:t>
            </a:r>
            <a:r>
              <a:rPr lang="en-GB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</a:t>
            </a:r>
            <a:r>
              <a:rPr lang="en-GB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lt-LT" altLang="lt-LT" sz="18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lt-LT" sz="1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Turinio vietos rezervavimo ženklas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98690951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552642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174426"/>
          </a:xfrm>
        </p:spPr>
        <p:txBody>
          <a:bodyPr>
            <a:normAutofit/>
          </a:bodyPr>
          <a:lstStyle/>
          <a:p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Kino centras „Garsas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b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CENTRO</a:t>
            </a: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lt-LT" altLang="lt-LT" sz="2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VEIKLA </a:t>
            </a:r>
            <a:r>
              <a:rPr lang="lt-LT" altLang="lt-LT" sz="36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lt-LT" altLang="lt-LT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PAGAL </a:t>
            </a:r>
            <a:r>
              <a:rPr lang="lt-LT" altLang="lt-LT" sz="2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SRITIS </a:t>
            </a: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(proc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.)</a:t>
            </a:r>
            <a:r>
              <a:rPr lang="lt-LT" altLang="lt-LT" sz="2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2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</a:t>
            </a:r>
            <a:r>
              <a:rPr lang="en-GB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lt-LT" sz="1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7" name="Turinio vietos rezervavimo ženklas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52891435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907275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38200" y="401216"/>
            <a:ext cx="10515600" cy="1289472"/>
          </a:xfrm>
        </p:spPr>
        <p:txBody>
          <a:bodyPr>
            <a:normAutofit/>
          </a:bodyPr>
          <a:lstStyle/>
          <a:p>
            <a:r>
              <a:rPr lang="lt-LT" altLang="lt-LT" sz="1800" dirty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Kino centras „Garsas“</a:t>
            </a:r>
            <a:br>
              <a:rPr lang="lt-LT" altLang="lt-LT" sz="1800" dirty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 smtClean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VEIKLOS POKYTIS</a:t>
            </a:r>
            <a:r>
              <a:rPr lang="lt-LT" altLang="lt-LT" sz="3600" b="1" dirty="0" smtClean="0">
                <a:solidFill>
                  <a:srgbClr val="5B9BD5">
                    <a:lumMod val="50000"/>
                  </a:srgbClr>
                </a:solidFill>
              </a:rPr>
              <a:t> </a:t>
            </a:r>
            <a:r>
              <a:rPr lang="lt-LT" altLang="lt-LT" sz="1800" dirty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(proc.)</a:t>
            </a:r>
            <a:r>
              <a:rPr lang="lt-LT" altLang="lt-LT" sz="2800" b="1" dirty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2800" b="1" dirty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2016-201</a:t>
            </a:r>
            <a:r>
              <a:rPr lang="en-GB" altLang="lt-LT" sz="1800" dirty="0" smtClean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7 </a:t>
            </a:r>
            <a:r>
              <a:rPr lang="lt-LT" altLang="lt-LT" sz="1800" dirty="0" smtClean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lt-LT" altLang="lt-LT" sz="1800" dirty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lt-LT" sz="1800" dirty="0"/>
          </a:p>
        </p:txBody>
      </p:sp>
      <p:graphicFrame>
        <p:nvGraphicFramePr>
          <p:cNvPr id="5" name="Turinio vietos rezervavimo ženklas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18833696"/>
              </p:ext>
            </p:extLst>
          </p:nvPr>
        </p:nvGraphicFramePr>
        <p:xfrm>
          <a:off x="853440" y="2183362"/>
          <a:ext cx="10582657" cy="3970698"/>
        </p:xfrm>
        <a:graphic>
          <a:graphicData uri="http://schemas.openxmlformats.org/drawingml/2006/table">
            <a:tbl>
              <a:tblPr/>
              <a:tblGrid>
                <a:gridCol w="5687786"/>
                <a:gridCol w="1498112"/>
                <a:gridCol w="1857033"/>
                <a:gridCol w="1539726"/>
              </a:tblGrid>
              <a:tr h="794138">
                <a:tc>
                  <a:txBody>
                    <a:bodyPr/>
                    <a:lstStyle/>
                    <a:p>
                      <a:pPr algn="l" rtl="0" fontAlgn="t"/>
                      <a:r>
                        <a:rPr lang="lt-LT" sz="1600" b="1" i="0" u="none" strike="noStrike" dirty="0">
                          <a:solidFill>
                            <a:srgbClr val="1F4E79"/>
                          </a:solidFill>
                          <a:effectLst/>
                          <a:latin typeface="+mn-lt"/>
                        </a:rPr>
                        <a:t>PAGAL RENGINIŲ SKAIČIŲ 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</a:t>
                      </a:r>
                      <a:r>
                        <a:rPr lang="en-GB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  <a:endParaRPr lang="lt-LT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</a:t>
                      </a:r>
                      <a:r>
                        <a:rPr lang="en-GB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  <a:endParaRPr lang="lt-LT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Pokytis proc.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893"/>
                    </a:solidFill>
                  </a:tcPr>
                </a:tc>
              </a:tr>
              <a:tr h="397070"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b="1" i="0" u="none" strike="noStrike" dirty="0" smtClean="0">
                          <a:effectLst/>
                          <a:latin typeface="Calibri" panose="020F0502020204030204" pitchFamily="34" charset="0"/>
                        </a:rPr>
                        <a:t>      </a:t>
                      </a:r>
                      <a:r>
                        <a:rPr lang="lt-LT" sz="1600" b="1" i="0" u="none" strike="noStrike" dirty="0" smtClean="0">
                          <a:effectLst/>
                          <a:latin typeface="Calibri" panose="020F0502020204030204" pitchFamily="34" charset="0"/>
                        </a:rPr>
                        <a:t>Kinas</a:t>
                      </a:r>
                      <a:endParaRPr lang="lt-LT" sz="16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2333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rgbClr val="B4C7E7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>
                          <a:effectLst/>
                          <a:latin typeface="Arial"/>
                        </a:rPr>
                        <a:t>2474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rgbClr val="FFE699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rgbClr val="FFA893"/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397070"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b="1" i="0" u="none" strike="noStrike" dirty="0" smtClean="0">
                          <a:effectLst/>
                          <a:latin typeface="Calibri" panose="020F0502020204030204" pitchFamily="34" charset="0"/>
                        </a:rPr>
                        <a:t>      </a:t>
                      </a:r>
                      <a:r>
                        <a:rPr lang="lt-LT" sz="1600" b="1" i="0" u="none" strike="noStrike" dirty="0" smtClean="0">
                          <a:effectLst/>
                          <a:latin typeface="Calibri" panose="020F0502020204030204" pitchFamily="34" charset="0"/>
                        </a:rPr>
                        <a:t>Kinas </a:t>
                      </a:r>
                      <a:r>
                        <a:rPr lang="lt-LT" sz="1600" b="1" i="0" u="none" strike="noStrike" dirty="0">
                          <a:effectLst/>
                          <a:latin typeface="Calibri" panose="020F0502020204030204" pitchFamily="34" charset="0"/>
                        </a:rPr>
                        <a:t>(ne kino centro patalpose)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32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rgbClr val="B4C7E7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>
                          <a:effectLst/>
                          <a:latin typeface="Arial"/>
                        </a:rPr>
                        <a:t>35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rgbClr val="FFE699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rgbClr val="FFA893"/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397070"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b="1" i="0" u="none" strike="noStrike" dirty="0" smtClean="0">
                          <a:effectLst/>
                          <a:latin typeface="Calibri" panose="020F0502020204030204" pitchFamily="34" charset="0"/>
                        </a:rPr>
                        <a:t>      </a:t>
                      </a:r>
                      <a:r>
                        <a:rPr lang="lt-LT" sz="1600" b="1" i="0" u="none" strike="noStrike" dirty="0" smtClean="0">
                          <a:effectLst/>
                          <a:latin typeface="Calibri" panose="020F0502020204030204" pitchFamily="34" charset="0"/>
                        </a:rPr>
                        <a:t>Renginiai</a:t>
                      </a:r>
                      <a:endParaRPr lang="lt-LT" sz="16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34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rgbClr val="B4C7E7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>
                          <a:effectLst/>
                          <a:latin typeface="Arial"/>
                        </a:rPr>
                        <a:t>22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rgbClr val="FFE699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-35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trellis">
                      <a:fgClr>
                        <a:srgbClr val="FFA893"/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397070"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b="1" i="0" u="none" strike="noStrike" dirty="0" smtClean="0">
                          <a:effectLst/>
                          <a:latin typeface="Calibri" panose="020F0502020204030204" pitchFamily="34" charset="0"/>
                        </a:rPr>
                        <a:t>      </a:t>
                      </a:r>
                      <a:r>
                        <a:rPr lang="lt-LT" sz="1600" b="1" i="0" u="none" strike="noStrike" dirty="0" smtClean="0">
                          <a:effectLst/>
                          <a:latin typeface="Calibri" panose="020F0502020204030204" pitchFamily="34" charset="0"/>
                        </a:rPr>
                        <a:t>Patalpų </a:t>
                      </a:r>
                      <a:r>
                        <a:rPr lang="lt-LT" sz="1600" b="1" i="0" u="none" strike="noStrike" dirty="0">
                          <a:effectLst/>
                          <a:latin typeface="Calibri" panose="020F0502020204030204" pitchFamily="34" charset="0"/>
                        </a:rPr>
                        <a:t>nuoma kultūrinei veiklai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15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rgbClr val="B4C7E7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>
                          <a:effectLst/>
                          <a:latin typeface="Arial"/>
                        </a:rPr>
                        <a:t>29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rgbClr val="FFE699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93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rgbClr val="FFA893"/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397070"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b="1" i="0" u="none" strike="noStrike" dirty="0" smtClean="0">
                          <a:effectLst/>
                          <a:latin typeface="Calibri" panose="020F0502020204030204" pitchFamily="34" charset="0"/>
                        </a:rPr>
                        <a:t>      </a:t>
                      </a:r>
                      <a:r>
                        <a:rPr lang="lt-LT" sz="1600" b="1" i="0" u="none" strike="noStrike" dirty="0" smtClean="0">
                          <a:effectLst/>
                          <a:latin typeface="Calibri" panose="020F0502020204030204" pitchFamily="34" charset="0"/>
                        </a:rPr>
                        <a:t>Salės </a:t>
                      </a:r>
                      <a:r>
                        <a:rPr lang="lt-LT" sz="1600" b="1" i="0" u="none" strike="noStrike" dirty="0">
                          <a:effectLst/>
                          <a:latin typeface="Calibri" panose="020F0502020204030204" pitchFamily="34" charset="0"/>
                        </a:rPr>
                        <a:t>nuoma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>
                          <a:effectLst/>
                          <a:latin typeface="Arial"/>
                        </a:rPr>
                        <a:t>21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rgbClr val="B4C7E7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>
                          <a:effectLst/>
                          <a:latin typeface="Arial"/>
                        </a:rPr>
                        <a:t>14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rgbClr val="FFE699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-33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60">
                      <a:fgClr>
                        <a:srgbClr val="FFA893"/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397070"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b="1" i="0" u="none" strike="noStrike" dirty="0" smtClean="0">
                          <a:effectLst/>
                          <a:latin typeface="Calibri" panose="020F0502020204030204" pitchFamily="34" charset="0"/>
                        </a:rPr>
                        <a:t>      </a:t>
                      </a:r>
                      <a:r>
                        <a:rPr lang="lt-LT" sz="1600" b="1" i="0" u="none" strike="noStrike" dirty="0" smtClean="0">
                          <a:effectLst/>
                          <a:latin typeface="Calibri" panose="020F0502020204030204" pitchFamily="34" charset="0"/>
                        </a:rPr>
                        <a:t>Kita </a:t>
                      </a:r>
                      <a:r>
                        <a:rPr lang="lt-LT" sz="1600" b="1" i="0" u="none" strike="noStrike" dirty="0">
                          <a:effectLst/>
                          <a:latin typeface="Calibri" panose="020F0502020204030204" pitchFamily="34" charset="0"/>
                        </a:rPr>
                        <a:t>veikla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>
                          <a:effectLst/>
                          <a:latin typeface="Arial"/>
                        </a:rPr>
                        <a:t>0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rgbClr val="B4C7E7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>
                          <a:effectLst/>
                          <a:latin typeface="Arial"/>
                        </a:rPr>
                        <a:t>12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rgbClr val="FFE699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rgbClr val="FFA893"/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397070"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b="1" i="0" u="none" strike="noStrike" dirty="0" smtClean="0">
                          <a:effectLst/>
                          <a:latin typeface="Calibri" panose="020F0502020204030204" pitchFamily="34" charset="0"/>
                        </a:rPr>
                        <a:t>      </a:t>
                      </a:r>
                      <a:r>
                        <a:rPr lang="lt-LT" sz="1600" b="1" i="0" u="none" strike="noStrike" dirty="0" smtClean="0">
                          <a:effectLst/>
                          <a:latin typeface="Calibri" panose="020F0502020204030204" pitchFamily="34" charset="0"/>
                        </a:rPr>
                        <a:t>Bendruomenės </a:t>
                      </a:r>
                      <a:r>
                        <a:rPr lang="lt-LT" sz="1600" b="1" i="0" u="none" strike="noStrike" dirty="0">
                          <a:effectLst/>
                          <a:latin typeface="Calibri" panose="020F0502020204030204" pitchFamily="34" charset="0"/>
                        </a:rPr>
                        <a:t>užimtumas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>
                          <a:effectLst/>
                          <a:latin typeface="Arial"/>
                        </a:rPr>
                        <a:t>0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rgbClr val="B4C7E7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>
                          <a:effectLst/>
                          <a:latin typeface="Arial"/>
                        </a:rPr>
                        <a:t>2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rgbClr val="FFE699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rgbClr val="FFA893"/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397070"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                                                                                                                </a:t>
                      </a:r>
                      <a:r>
                        <a:rPr lang="lt-LT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IŠ </a:t>
                      </a:r>
                      <a:r>
                        <a:rPr lang="lt-LT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VISO: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2435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2588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893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51171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Kino centras „Garsas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b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PAJAMOS PAGAL VEIKLOS SRITIS</a:t>
            </a:r>
            <a:r>
              <a:rPr lang="lt-LT" altLang="lt-LT" sz="24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(proc.)</a:t>
            </a:r>
            <a:b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</a:t>
            </a:r>
            <a:r>
              <a:rPr lang="en-GB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m.</a:t>
            </a:r>
            <a:endParaRPr lang="lt-LT" sz="1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Turinio vietos rezervavimo ženklas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90134286"/>
              </p:ext>
            </p:extLst>
          </p:nvPr>
        </p:nvGraphicFramePr>
        <p:xfrm>
          <a:off x="838200" y="1597152"/>
          <a:ext cx="10515600" cy="457981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236645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47531" y="337134"/>
            <a:ext cx="10515600" cy="1325563"/>
          </a:xfrm>
        </p:spPr>
        <p:txBody>
          <a:bodyPr/>
          <a:lstStyle/>
          <a:p>
            <a:r>
              <a:rPr lang="lt-LT" altLang="lt-LT" sz="1800" dirty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Kino centras „Garsas“</a:t>
            </a:r>
            <a:br>
              <a:rPr lang="lt-LT" altLang="lt-LT" sz="1800" dirty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 smtClean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VEIKLOS </a:t>
            </a:r>
            <a:r>
              <a:rPr lang="lt-LT" altLang="lt-LT" sz="2400" b="1" dirty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POKYTIS</a:t>
            </a:r>
            <a:r>
              <a:rPr lang="lt-LT" altLang="lt-LT" sz="3600" b="1" dirty="0">
                <a:solidFill>
                  <a:srgbClr val="5B9BD5">
                    <a:lumMod val="50000"/>
                  </a:srgbClr>
                </a:solidFill>
              </a:rPr>
              <a:t> </a:t>
            </a:r>
            <a:r>
              <a:rPr lang="lt-LT" altLang="lt-LT" sz="1800" dirty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(proc.)</a:t>
            </a:r>
            <a:r>
              <a:rPr lang="lt-LT" altLang="lt-LT" sz="2800" b="1" dirty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2800" b="1" dirty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2016-201</a:t>
            </a:r>
            <a:r>
              <a:rPr lang="en-GB" altLang="lt-LT" sz="1800" dirty="0" smtClean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lt-LT" altLang="lt-LT" sz="1800" dirty="0" smtClean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t-LT" altLang="lt-LT" sz="1800" dirty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m.</a:t>
            </a:r>
            <a:endParaRPr lang="lt-LT" dirty="0"/>
          </a:p>
        </p:txBody>
      </p:sp>
      <p:graphicFrame>
        <p:nvGraphicFramePr>
          <p:cNvPr id="4" name="Turinio vietos rezervavimo ženklas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58030627"/>
              </p:ext>
            </p:extLst>
          </p:nvPr>
        </p:nvGraphicFramePr>
        <p:xfrm>
          <a:off x="890016" y="2036064"/>
          <a:ext cx="10448544" cy="3935525"/>
        </p:xfrm>
        <a:graphic>
          <a:graphicData uri="http://schemas.openxmlformats.org/drawingml/2006/table">
            <a:tbl>
              <a:tblPr/>
              <a:tblGrid>
                <a:gridCol w="5669280"/>
                <a:gridCol w="1633728"/>
                <a:gridCol w="1584960"/>
                <a:gridCol w="1560576"/>
              </a:tblGrid>
              <a:tr h="819762">
                <a:tc>
                  <a:txBody>
                    <a:bodyPr/>
                    <a:lstStyle/>
                    <a:p>
                      <a:pPr algn="l" rtl="0" fontAlgn="t"/>
                      <a:r>
                        <a:rPr lang="lt-LT" sz="1600" b="1" i="0" u="none" strike="noStrike" dirty="0">
                          <a:solidFill>
                            <a:srgbClr val="1F4E79"/>
                          </a:solidFill>
                          <a:effectLst/>
                          <a:latin typeface="+mn-lt"/>
                        </a:rPr>
                        <a:t>PAGAL  PAJAMAS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t-LT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201</a:t>
                      </a:r>
                      <a:r>
                        <a:rPr lang="en-GB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</a:t>
                      </a:r>
                      <a:endParaRPr lang="lt-LT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t-LT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201</a:t>
                      </a:r>
                      <a:r>
                        <a:rPr lang="en-GB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</a:t>
                      </a:r>
                      <a:endParaRPr lang="lt-LT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t-LT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Pokytis proc.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893"/>
                    </a:solidFill>
                  </a:tcPr>
                </a:tc>
              </a:tr>
              <a:tr h="445109">
                <a:tc>
                  <a:txBody>
                    <a:bodyPr/>
                    <a:lstStyle/>
                    <a:p>
                      <a:pPr algn="l" fontAlgn="b"/>
                      <a:r>
                        <a:rPr lang="lt-LT" sz="1600" b="1" i="0" u="none" strike="noStrike" dirty="0" smtClean="0">
                          <a:effectLst/>
                          <a:latin typeface="Calibri"/>
                        </a:rPr>
                        <a:t>      Kinas</a:t>
                      </a:r>
                      <a:endParaRPr lang="lt-LT" sz="1600" b="1" i="0" u="none" strike="noStrike" dirty="0"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97109,65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rgbClr val="B4C7E7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140952,95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rgbClr val="FFE699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45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rgbClr val="FFA893"/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445109">
                <a:tc>
                  <a:txBody>
                    <a:bodyPr/>
                    <a:lstStyle/>
                    <a:p>
                      <a:pPr algn="l" fontAlgn="b"/>
                      <a:r>
                        <a:rPr lang="lt-LT" sz="1600" b="1" i="0" u="none" strike="noStrike" dirty="0" smtClean="0">
                          <a:effectLst/>
                          <a:latin typeface="Calibri"/>
                        </a:rPr>
                        <a:t>      Kinas </a:t>
                      </a:r>
                      <a:r>
                        <a:rPr lang="lt-LT" sz="1600" b="1" i="0" u="none" strike="noStrike" dirty="0">
                          <a:effectLst/>
                          <a:latin typeface="Calibri"/>
                        </a:rPr>
                        <a:t>(ne kino centro patalpose)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676,2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rgbClr val="B4C7E7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740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rgbClr val="FFE699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rgbClr val="FFA893"/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445109">
                <a:tc>
                  <a:txBody>
                    <a:bodyPr/>
                    <a:lstStyle/>
                    <a:p>
                      <a:pPr algn="l" fontAlgn="b"/>
                      <a:r>
                        <a:rPr lang="lt-LT" sz="1600" b="1" i="0" u="none" strike="noStrike" dirty="0" smtClean="0">
                          <a:effectLst/>
                          <a:latin typeface="Calibri"/>
                        </a:rPr>
                        <a:t>      Renginiai</a:t>
                      </a:r>
                      <a:endParaRPr lang="lt-LT" sz="1600" b="1" i="0" u="none" strike="noStrike" dirty="0"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928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rgbClr val="B4C7E7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131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rgbClr val="FFE699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-86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70">
                      <a:fgClr>
                        <a:srgbClr val="FFA893"/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445109">
                <a:tc>
                  <a:txBody>
                    <a:bodyPr/>
                    <a:lstStyle/>
                    <a:p>
                      <a:pPr algn="l" fontAlgn="b"/>
                      <a:r>
                        <a:rPr lang="lt-LT" sz="1600" b="1" i="0" u="none" strike="noStrike" dirty="0" smtClean="0">
                          <a:effectLst/>
                          <a:latin typeface="Calibri"/>
                        </a:rPr>
                        <a:t>      Patalpų </a:t>
                      </a:r>
                      <a:r>
                        <a:rPr lang="lt-LT" sz="1600" b="1" i="0" u="none" strike="noStrike" dirty="0">
                          <a:effectLst/>
                          <a:latin typeface="Calibri"/>
                        </a:rPr>
                        <a:t>nuoma kultūrinei veiklai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8169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rgbClr val="B4C7E7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5864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rgbClr val="FFE699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-28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70">
                      <a:fgClr>
                        <a:srgbClr val="FFA893"/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445109">
                <a:tc>
                  <a:txBody>
                    <a:bodyPr/>
                    <a:lstStyle/>
                    <a:p>
                      <a:pPr algn="l" fontAlgn="b"/>
                      <a:r>
                        <a:rPr lang="lt-LT" sz="1600" b="1" i="0" u="none" strike="noStrike" dirty="0" smtClean="0">
                          <a:effectLst/>
                          <a:latin typeface="Calibri"/>
                        </a:rPr>
                        <a:t>      Salės </a:t>
                      </a:r>
                      <a:r>
                        <a:rPr lang="lt-LT" sz="1600" b="1" i="0" u="none" strike="noStrike" dirty="0">
                          <a:effectLst/>
                          <a:latin typeface="Calibri"/>
                        </a:rPr>
                        <a:t>nuoma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>
                          <a:effectLst/>
                          <a:latin typeface="Calibri"/>
                        </a:rPr>
                        <a:t>1655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rgbClr val="B4C7E7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1941,75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rgbClr val="FFE699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17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rgbClr val="FFA893"/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445109">
                <a:tc>
                  <a:txBody>
                    <a:bodyPr/>
                    <a:lstStyle/>
                    <a:p>
                      <a:pPr algn="l" fontAlgn="b"/>
                      <a:r>
                        <a:rPr lang="lt-LT" sz="1600" b="1" i="0" u="none" strike="noStrike" dirty="0" smtClean="0">
                          <a:effectLst/>
                          <a:latin typeface="Calibri"/>
                        </a:rPr>
                        <a:t>      Kita </a:t>
                      </a:r>
                      <a:r>
                        <a:rPr lang="lt-LT" sz="1600" b="1" i="0" u="none" strike="noStrike" dirty="0">
                          <a:effectLst/>
                          <a:latin typeface="Calibri"/>
                        </a:rPr>
                        <a:t>veikla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>
                          <a:effectLst/>
                          <a:latin typeface="Calibri"/>
                        </a:rPr>
                        <a:t>8551,71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rgbClr val="B4C7E7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5796,66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rgbClr val="FFE699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-32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70">
                      <a:fgClr>
                        <a:srgbClr val="FFA893"/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445109">
                <a:tc>
                  <a:txBody>
                    <a:bodyPr/>
                    <a:lstStyle/>
                    <a:p>
                      <a:pPr algn="ctr" rtl="0" fontAlgn="b"/>
                      <a:r>
                        <a:rPr lang="lt-LT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                                                                               IŠ </a:t>
                      </a:r>
                      <a:r>
                        <a:rPr lang="lt-LT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VISO: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600" b="1" i="0" u="none" strike="noStrike" dirty="0">
                          <a:effectLst/>
                          <a:latin typeface="Calibri"/>
                        </a:rPr>
                        <a:t>117089,6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155426,36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33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893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92336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Kino 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centras „Garsas“</a:t>
            </a:r>
            <a:b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LANKYTOJAI </a:t>
            </a:r>
            <a:r>
              <a:rPr lang="lt-LT" altLang="lt-LT" sz="2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PAGAL VEIKLOS SRITIS 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(proc.)</a:t>
            </a:r>
            <a:b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</a:t>
            </a:r>
            <a:r>
              <a:rPr lang="en-GB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m.</a:t>
            </a:r>
            <a:endParaRPr lang="lt-LT" sz="1800" dirty="0">
              <a:solidFill>
                <a:schemeClr val="accent1">
                  <a:lumMod val="20000"/>
                  <a:lumOff val="8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Turinio vietos rezervavimo ženklas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51520734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362492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altLang="lt-LT" sz="1800" dirty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Kino centras „Garsas“</a:t>
            </a:r>
            <a:br>
              <a:rPr lang="lt-LT" altLang="lt-LT" sz="1800" dirty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 smtClean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VEIKLOS </a:t>
            </a:r>
            <a:r>
              <a:rPr lang="lt-LT" altLang="lt-LT" sz="2400" b="1" dirty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POKYTIS</a:t>
            </a:r>
            <a:r>
              <a:rPr lang="lt-LT" altLang="lt-LT" sz="3600" b="1" dirty="0">
                <a:solidFill>
                  <a:srgbClr val="5B9BD5">
                    <a:lumMod val="50000"/>
                  </a:srgbClr>
                </a:solidFill>
              </a:rPr>
              <a:t> </a:t>
            </a:r>
            <a:r>
              <a:rPr lang="lt-LT" altLang="lt-LT" sz="1800" dirty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(proc.)</a:t>
            </a:r>
            <a:r>
              <a:rPr lang="lt-LT" altLang="lt-LT" sz="2800" b="1" dirty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2800" b="1" dirty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2016-201</a:t>
            </a:r>
            <a:r>
              <a:rPr lang="en-GB" altLang="lt-LT" sz="1800" dirty="0" smtClean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lt-LT" altLang="lt-LT" sz="1800" dirty="0" smtClean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t-LT" altLang="lt-LT" sz="1800" dirty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m.</a:t>
            </a:r>
            <a:endParaRPr lang="lt-LT" dirty="0"/>
          </a:p>
        </p:txBody>
      </p:sp>
      <p:graphicFrame>
        <p:nvGraphicFramePr>
          <p:cNvPr id="4" name="Turinio vietos rezervavimo ženklas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52347243"/>
              </p:ext>
            </p:extLst>
          </p:nvPr>
        </p:nvGraphicFramePr>
        <p:xfrm>
          <a:off x="938784" y="2248678"/>
          <a:ext cx="10546081" cy="3454992"/>
        </p:xfrm>
        <a:graphic>
          <a:graphicData uri="http://schemas.openxmlformats.org/drawingml/2006/table">
            <a:tbl>
              <a:tblPr/>
              <a:tblGrid>
                <a:gridCol w="5669280"/>
                <a:gridCol w="1621536"/>
                <a:gridCol w="1636996"/>
                <a:gridCol w="1618269"/>
              </a:tblGrid>
              <a:tr h="863748">
                <a:tc>
                  <a:txBody>
                    <a:bodyPr/>
                    <a:lstStyle/>
                    <a:p>
                      <a:pPr algn="l" rtl="0" fontAlgn="t"/>
                      <a:r>
                        <a:rPr lang="lt-LT" sz="1600" b="1" i="0" u="none" strike="noStrike" dirty="0">
                          <a:solidFill>
                            <a:srgbClr val="1F4E79"/>
                          </a:solidFill>
                          <a:effectLst/>
                          <a:latin typeface="+mn-lt"/>
                        </a:rPr>
                        <a:t>PAGAL LANKYTOJŲ SKAIČIŲ 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201</a:t>
                      </a:r>
                      <a:r>
                        <a:rPr lang="en-GB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</a:t>
                      </a:r>
                      <a:endParaRPr lang="lt-LT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201</a:t>
                      </a:r>
                      <a:r>
                        <a:rPr lang="en-GB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</a:t>
                      </a:r>
                      <a:endParaRPr lang="lt-LT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Pokytis proc.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B38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B38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B38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893"/>
                    </a:solidFill>
                  </a:tcPr>
                </a:tc>
              </a:tr>
              <a:tr h="431874"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b="0" i="0" u="none" strike="noStrike" dirty="0" smtClean="0">
                          <a:effectLst/>
                          <a:latin typeface="Arial"/>
                        </a:rPr>
                        <a:t>    </a:t>
                      </a:r>
                      <a:r>
                        <a:rPr lang="lt-LT" sz="1600" b="0" i="0" u="none" strike="noStrike" dirty="0" smtClean="0">
                          <a:effectLst/>
                          <a:latin typeface="Arial"/>
                        </a:rPr>
                        <a:t>Kinas</a:t>
                      </a:r>
                      <a:endParaRPr lang="lt-LT" sz="1600" b="0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t-LT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38671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rgbClr val="B4C7E7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t-LT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50751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rgbClr val="FFE699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t-LT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B38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B38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B38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rgbClr val="FFA893"/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431874"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b="0" i="0" u="none" strike="noStrike" dirty="0" smtClean="0">
                          <a:effectLst/>
                          <a:latin typeface="Arial"/>
                        </a:rPr>
                        <a:t>    </a:t>
                      </a:r>
                      <a:r>
                        <a:rPr lang="lt-LT" sz="1600" b="0" i="0" u="none" strike="noStrike" dirty="0" smtClean="0">
                          <a:effectLst/>
                          <a:latin typeface="Arial"/>
                        </a:rPr>
                        <a:t>Kinas </a:t>
                      </a:r>
                      <a:r>
                        <a:rPr lang="lt-LT" sz="1600" b="0" i="0" u="none" strike="noStrike" dirty="0">
                          <a:effectLst/>
                          <a:latin typeface="Arial"/>
                        </a:rPr>
                        <a:t>(ne kino centro patalpose)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t-LT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4743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rgbClr val="B4C7E7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t-LT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2939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rgbClr val="FFE699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t-LT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-38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B38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B38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B38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rgbClr val="FFA893"/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431874"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b="0" i="0" u="none" strike="noStrike" dirty="0" smtClean="0">
                          <a:effectLst/>
                          <a:latin typeface="Arial"/>
                        </a:rPr>
                        <a:t>    </a:t>
                      </a:r>
                      <a:r>
                        <a:rPr lang="lt-LT" sz="1600" b="0" i="0" u="none" strike="noStrike" dirty="0" smtClean="0">
                          <a:effectLst/>
                          <a:latin typeface="Arial"/>
                        </a:rPr>
                        <a:t>Renginiai</a:t>
                      </a:r>
                      <a:endParaRPr lang="lt-LT" sz="1600" b="0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t-LT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1525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rgbClr val="B4C7E7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t-LT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2441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rgbClr val="FFE699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t-LT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B38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B38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B38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rgbClr val="FFA893"/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431874"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b="0" i="0" u="none" strike="noStrike" dirty="0" smtClean="0">
                          <a:effectLst/>
                          <a:latin typeface="Arial"/>
                        </a:rPr>
                        <a:t>    </a:t>
                      </a:r>
                      <a:r>
                        <a:rPr lang="lt-LT" sz="1600" b="0" i="0" u="none" strike="noStrike" dirty="0" smtClean="0">
                          <a:effectLst/>
                          <a:latin typeface="Arial"/>
                        </a:rPr>
                        <a:t>Patalpų </a:t>
                      </a:r>
                      <a:r>
                        <a:rPr lang="lt-LT" sz="1600" b="0" i="0" u="none" strike="noStrike" dirty="0">
                          <a:effectLst/>
                          <a:latin typeface="Arial"/>
                        </a:rPr>
                        <a:t>nuoma kultūrinei veiklai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t-LT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4226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rgbClr val="B4C7E7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t-LT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4830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rgbClr val="FFE699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t-LT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B38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B38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B38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rgbClr val="FFA893"/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431874"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b="0" i="0" u="none" strike="noStrike" dirty="0" smtClean="0">
                          <a:effectLst/>
                          <a:latin typeface="Times New Roman"/>
                        </a:rPr>
                        <a:t>    </a:t>
                      </a:r>
                      <a:r>
                        <a:rPr lang="lt-LT" sz="1600" b="0" i="0" u="none" strike="noStrike" dirty="0" smtClean="0">
                          <a:effectLst/>
                          <a:latin typeface="Times New Roman"/>
                        </a:rPr>
                        <a:t>Bendruomenės </a:t>
                      </a:r>
                      <a:r>
                        <a:rPr lang="lt-LT" sz="1600" b="0" i="0" u="none" strike="noStrike" dirty="0">
                          <a:effectLst/>
                          <a:latin typeface="Times New Roman"/>
                        </a:rPr>
                        <a:t>užimtumas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t-LT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rgbClr val="B4C7E7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t-LT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rgbClr val="FFE699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t-LT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B38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B38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B38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rgbClr val="FFA893"/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431874">
                <a:tc>
                  <a:txBody>
                    <a:bodyPr/>
                    <a:lstStyle/>
                    <a:p>
                      <a:pPr algn="r" rtl="0" fontAlgn="b"/>
                      <a:r>
                        <a:rPr lang="lt-LT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IŠ VISO: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3B38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B38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600" b="1" i="0" u="none" strike="noStrike" dirty="0">
                          <a:effectLst/>
                          <a:latin typeface="Calibri"/>
                        </a:rPr>
                        <a:t>49165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7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600" b="1" i="0" u="none" strike="noStrike" dirty="0">
                          <a:effectLst/>
                          <a:latin typeface="Calibri"/>
                        </a:rPr>
                        <a:t>60996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t-LT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B38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B38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B38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893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62794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altLang="lt-LT" sz="1800" dirty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Kino centras „Garsas“</a:t>
            </a:r>
            <a:br>
              <a:rPr lang="lt-LT" altLang="lt-LT" sz="1800" dirty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VEIKLOS POKYTIS 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GB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pagal sales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lt-LT" altLang="lt-LT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</a:t>
            </a:r>
            <a:r>
              <a:rPr lang="en-GB" altLang="lt-LT" sz="1800" dirty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lt-LT" altLang="lt-LT" sz="1800" dirty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m.</a:t>
            </a:r>
            <a:endParaRPr lang="lt-LT" dirty="0"/>
          </a:p>
        </p:txBody>
      </p:sp>
      <p:graphicFrame>
        <p:nvGraphicFramePr>
          <p:cNvPr id="4" name="Turinio vietos rezervavimo ženklas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05569125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922034620"/>
      </p:ext>
    </p:extLst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altLang="lt-LT" sz="1800" dirty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Kino centras „Garsas“</a:t>
            </a:r>
            <a:br>
              <a:rPr lang="lt-LT" altLang="lt-LT" sz="1800" dirty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sz="2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KOMERCINIŲ IR NEKOMERCINIŲ FILMŲ, JŲ ŽIŪROVŲ BEI PAJAMŲ UŽ PARDUOTUS BILIETUS  PASISKIRSTYMAS (proc.)</a:t>
            </a:r>
            <a:r>
              <a:rPr lang="lt-LT" altLang="lt-LT" sz="2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2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</a:t>
            </a:r>
            <a:r>
              <a:rPr lang="en-GB" altLang="lt-LT" sz="1800" dirty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lt-LT" altLang="lt-LT" sz="1800" dirty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m.</a:t>
            </a:r>
            <a:endParaRPr lang="lt-LT" dirty="0"/>
          </a:p>
        </p:txBody>
      </p:sp>
      <p:graphicFrame>
        <p:nvGraphicFramePr>
          <p:cNvPr id="6" name="Turinio vietos rezervavimo ženklas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22449069"/>
              </p:ext>
            </p:extLst>
          </p:nvPr>
        </p:nvGraphicFramePr>
        <p:xfrm>
          <a:off x="2048257" y="1828804"/>
          <a:ext cx="7449312" cy="4408166"/>
        </p:xfrm>
        <a:graphic>
          <a:graphicData uri="http://schemas.openxmlformats.org/drawingml/2006/table">
            <a:tbl>
              <a:tblPr/>
              <a:tblGrid>
                <a:gridCol w="2683943"/>
                <a:gridCol w="2273136"/>
                <a:gridCol w="2492233"/>
              </a:tblGrid>
              <a:tr h="272374">
                <a:tc>
                  <a:txBody>
                    <a:bodyPr/>
                    <a:lstStyle/>
                    <a:p>
                      <a:pPr algn="l" fontAlgn="t"/>
                      <a:r>
                        <a:rPr lang="lt-LT" sz="1600" b="1" i="0" u="none" strike="noStrike" dirty="0">
                          <a:effectLst/>
                          <a:latin typeface="Arial"/>
                        </a:rPr>
                        <a:t>Filmai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6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6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79897">
                <a:tc>
                  <a:txBody>
                    <a:bodyPr/>
                    <a:lstStyle/>
                    <a:p>
                      <a:pPr algn="l" fontAlgn="b"/>
                      <a:endParaRPr lang="lt-LT" sz="1600" b="0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600" b="0" i="0" u="none" strike="noStrike">
                          <a:effectLst/>
                          <a:latin typeface="Arial"/>
                        </a:rPr>
                        <a:t>Proc.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6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72374">
                <a:tc>
                  <a:txBody>
                    <a:bodyPr/>
                    <a:lstStyle/>
                    <a:p>
                      <a:pPr algn="l" fontAlgn="b"/>
                      <a:r>
                        <a:rPr lang="lt-LT" sz="1600" b="0" i="0" u="none" strike="noStrike" dirty="0">
                          <a:effectLst/>
                          <a:latin typeface="Arial"/>
                        </a:rPr>
                        <a:t>Nekomerciniai filmai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600" b="0" i="0" u="none" strike="noStrike">
                          <a:effectLst/>
                          <a:latin typeface="Arial"/>
                        </a:rPr>
                        <a:t>69,85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6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72374">
                <a:tc>
                  <a:txBody>
                    <a:bodyPr/>
                    <a:lstStyle/>
                    <a:p>
                      <a:pPr algn="l" fontAlgn="b"/>
                      <a:r>
                        <a:rPr lang="lt-LT" sz="1600" b="0" i="0" u="none" strike="noStrike" dirty="0">
                          <a:effectLst/>
                          <a:latin typeface="Arial"/>
                        </a:rPr>
                        <a:t>Komerciniai filmai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600" b="0" i="0" u="none" strike="noStrike">
                          <a:effectLst/>
                          <a:latin typeface="Arial"/>
                        </a:rPr>
                        <a:t>30,15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6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72374">
                <a:tc>
                  <a:txBody>
                    <a:bodyPr/>
                    <a:lstStyle/>
                    <a:p>
                      <a:pPr algn="l" fontAlgn="b"/>
                      <a:endParaRPr lang="lt-LT" sz="1600" b="0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6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6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72374">
                <a:tc>
                  <a:txBody>
                    <a:bodyPr/>
                    <a:lstStyle/>
                    <a:p>
                      <a:pPr algn="l" fontAlgn="ctr"/>
                      <a:r>
                        <a:rPr lang="lt-LT" sz="1600" b="1" i="0" u="none" strike="noStrike" dirty="0">
                          <a:effectLst/>
                          <a:latin typeface="Times New Roman"/>
                        </a:rPr>
                        <a:t>Žiūrovai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6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6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3477">
                <a:tc>
                  <a:txBody>
                    <a:bodyPr/>
                    <a:lstStyle/>
                    <a:p>
                      <a:pPr algn="l" fontAlgn="b"/>
                      <a:endParaRPr lang="lt-LT" sz="16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600" b="0" i="0" u="none" strike="noStrike" dirty="0">
                          <a:effectLst/>
                          <a:latin typeface="Times New Roman"/>
                        </a:rPr>
                        <a:t>Su bilietais proc.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600" b="0" i="0" u="none" strike="noStrike">
                          <a:effectLst/>
                          <a:latin typeface="Times New Roman"/>
                        </a:rPr>
                        <a:t>Iš jų su 100 proc. nuolaida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</a:tr>
              <a:tr h="272374">
                <a:tc>
                  <a:txBody>
                    <a:bodyPr/>
                    <a:lstStyle/>
                    <a:p>
                      <a:pPr algn="l" fontAlgn="b"/>
                      <a:r>
                        <a:rPr lang="lt-LT" sz="1600" b="0" i="0" u="none" strike="noStrike">
                          <a:effectLst/>
                          <a:latin typeface="Arial"/>
                        </a:rPr>
                        <a:t>Nekomerciniai filmai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600" b="0" i="0" u="none" strike="noStrike" dirty="0">
                          <a:effectLst/>
                          <a:latin typeface="Arial"/>
                        </a:rPr>
                        <a:t>75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600" b="0" i="0" u="none" strike="noStrike">
                          <a:effectLst/>
                          <a:latin typeface="Arial"/>
                        </a:rPr>
                        <a:t>14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2374">
                <a:tc>
                  <a:txBody>
                    <a:bodyPr/>
                    <a:lstStyle/>
                    <a:p>
                      <a:pPr algn="l" fontAlgn="b"/>
                      <a:r>
                        <a:rPr lang="lt-LT" sz="1600" b="0" i="0" u="none" strike="noStrike">
                          <a:effectLst/>
                          <a:latin typeface="Arial"/>
                        </a:rPr>
                        <a:t>Komerciniai filmai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600" b="0" i="0" u="none" strike="noStrike" dirty="0">
                          <a:effectLst/>
                          <a:latin typeface="Arial"/>
                        </a:rPr>
                        <a:t>25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600" b="0" i="0" u="none" strike="noStrike">
                          <a:effectLst/>
                          <a:latin typeface="Arial"/>
                        </a:rPr>
                        <a:t>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2374">
                <a:tc>
                  <a:txBody>
                    <a:bodyPr/>
                    <a:lstStyle/>
                    <a:p>
                      <a:pPr algn="l" fontAlgn="b"/>
                      <a:endParaRPr lang="lt-LT" sz="16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600" b="0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6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220494">
                <a:tc>
                  <a:txBody>
                    <a:bodyPr/>
                    <a:lstStyle/>
                    <a:p>
                      <a:pPr algn="l" fontAlgn="b"/>
                      <a:r>
                        <a:rPr lang="lt-LT" sz="1600" b="1" i="0" u="none" strike="noStrike">
                          <a:effectLst/>
                          <a:latin typeface="Arial"/>
                        </a:rPr>
                        <a:t>Pajamos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600" b="0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600" b="0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65705">
                <a:tc>
                  <a:txBody>
                    <a:bodyPr/>
                    <a:lstStyle/>
                    <a:p>
                      <a:pPr algn="l" fontAlgn="b"/>
                      <a:endParaRPr lang="lt-LT" sz="16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600" b="0" i="0" u="none" strike="noStrike">
                          <a:effectLst/>
                          <a:latin typeface="Arial"/>
                        </a:rPr>
                        <a:t>Proc.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600" b="0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20494">
                <a:tc>
                  <a:txBody>
                    <a:bodyPr/>
                    <a:lstStyle/>
                    <a:p>
                      <a:pPr algn="l" fontAlgn="b"/>
                      <a:r>
                        <a:rPr lang="lt-LT" sz="1600" b="0" i="0" u="none" strike="noStrike">
                          <a:effectLst/>
                          <a:latin typeface="Arial"/>
                        </a:rPr>
                        <a:t>Nekomerciniai filmai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600" b="0" i="0" u="none" strike="noStrike">
                          <a:effectLst/>
                          <a:latin typeface="Arial"/>
                        </a:rPr>
                        <a:t>72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600" b="0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20494">
                <a:tc>
                  <a:txBody>
                    <a:bodyPr/>
                    <a:lstStyle/>
                    <a:p>
                      <a:pPr algn="l" fontAlgn="b"/>
                      <a:r>
                        <a:rPr lang="lt-LT" sz="1600" b="0" i="0" u="none" strike="noStrike">
                          <a:effectLst/>
                          <a:latin typeface="Arial"/>
                        </a:rPr>
                        <a:t>Komerciniai filmai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600" b="0" i="0" u="none" strike="noStrike">
                          <a:effectLst/>
                          <a:latin typeface="Arial"/>
                        </a:rPr>
                        <a:t>28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600" b="0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9953268"/>
      </p:ext>
    </p:extLst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lt-LT" altLang="lt-LT" sz="1800" dirty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Kino centras „Garsas“</a:t>
            </a:r>
            <a:br>
              <a:rPr lang="lt-LT" altLang="lt-LT" sz="1800" dirty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sz="27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LIETUVIŠKŲ, EUROPINIŲ BEI KITŲ FILMŲ, JŲ ŽIŪROVŲ BEI PAJAMŲ </a:t>
            </a:r>
            <a:r>
              <a:rPr lang="lt-LT" sz="27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UŽ </a:t>
            </a:r>
            <a:r>
              <a:rPr lang="lt-LT" sz="27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PARDUOTUS BILIETUS </a:t>
            </a:r>
            <a:r>
              <a:rPr lang="lt-LT" sz="27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PASISKIRSTYMAS proc.</a:t>
            </a:r>
            <a:r>
              <a:rPr lang="lt-LT" altLang="lt-LT" sz="27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27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</a:t>
            </a:r>
            <a:r>
              <a:rPr lang="en-GB" altLang="lt-LT" sz="1800" dirty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lt-LT" altLang="lt-LT" sz="1800" dirty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m.</a:t>
            </a:r>
            <a:endParaRPr lang="lt-LT" dirty="0"/>
          </a:p>
        </p:txBody>
      </p:sp>
      <p:graphicFrame>
        <p:nvGraphicFramePr>
          <p:cNvPr id="6" name="Turinio vietos rezervavimo ženklas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21112009"/>
              </p:ext>
            </p:extLst>
          </p:nvPr>
        </p:nvGraphicFramePr>
        <p:xfrm>
          <a:off x="1182624" y="1828798"/>
          <a:ext cx="9546337" cy="4367911"/>
        </p:xfrm>
        <a:graphic>
          <a:graphicData uri="http://schemas.openxmlformats.org/drawingml/2006/table">
            <a:tbl>
              <a:tblPr/>
              <a:tblGrid>
                <a:gridCol w="2393709"/>
                <a:gridCol w="2308218"/>
                <a:gridCol w="2491353"/>
                <a:gridCol w="2353057"/>
              </a:tblGrid>
              <a:tr h="453863">
                <a:tc>
                  <a:txBody>
                    <a:bodyPr/>
                    <a:lstStyle/>
                    <a:p>
                      <a:pPr algn="l" fontAlgn="ctr"/>
                      <a:r>
                        <a:rPr lang="lt-LT" sz="1600" b="1" i="0" u="none" strike="noStrike" dirty="0">
                          <a:effectLst/>
                          <a:latin typeface="Arial"/>
                        </a:rPr>
                        <a:t>Filmai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6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600" b="1" i="0" u="none" strike="noStrike">
                          <a:effectLst/>
                          <a:latin typeface="Arial"/>
                        </a:rPr>
                        <a:t>Proc.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6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57598">
                <a:tc>
                  <a:txBody>
                    <a:bodyPr/>
                    <a:lstStyle/>
                    <a:p>
                      <a:pPr algn="l" fontAlgn="t"/>
                      <a:endParaRPr lang="lt-LT" sz="1600" b="0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t-LT" sz="1600" b="0" i="0" u="none" strike="noStrike">
                          <a:effectLst/>
                          <a:latin typeface="Arial"/>
                        </a:rPr>
                        <a:t>Lietuviški filmai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600" b="0" i="0" u="none" strike="noStrike">
                          <a:effectLst/>
                          <a:latin typeface="Arial"/>
                        </a:rPr>
                        <a:t>19,32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6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57598">
                <a:tc>
                  <a:txBody>
                    <a:bodyPr/>
                    <a:lstStyle/>
                    <a:p>
                      <a:pPr algn="l" fontAlgn="t"/>
                      <a:endParaRPr lang="lt-LT" sz="16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t-LT" sz="1600" b="0" i="0" u="none" strike="noStrike" dirty="0">
                          <a:effectLst/>
                          <a:latin typeface="Arial"/>
                        </a:rPr>
                        <a:t>Europiniai filmai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600" b="0" i="0" u="none" strike="noStrike">
                          <a:effectLst/>
                          <a:latin typeface="Arial"/>
                        </a:rPr>
                        <a:t>50,53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6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57598">
                <a:tc>
                  <a:txBody>
                    <a:bodyPr/>
                    <a:lstStyle/>
                    <a:p>
                      <a:pPr algn="l" fontAlgn="t"/>
                      <a:endParaRPr lang="lt-LT" sz="16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t-LT" sz="1600" b="0" i="0" u="none" strike="noStrike" dirty="0">
                          <a:effectLst/>
                          <a:latin typeface="Arial"/>
                        </a:rPr>
                        <a:t>Kiti filmai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600" b="0" i="0" u="none" strike="noStrike">
                          <a:effectLst/>
                          <a:latin typeface="Arial"/>
                        </a:rPr>
                        <a:t>30,15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6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57598">
                <a:tc>
                  <a:txBody>
                    <a:bodyPr/>
                    <a:lstStyle/>
                    <a:p>
                      <a:pPr algn="l" fontAlgn="t"/>
                      <a:endParaRPr lang="lt-LT" sz="16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600" b="0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6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6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6195">
                <a:tc>
                  <a:txBody>
                    <a:bodyPr/>
                    <a:lstStyle/>
                    <a:p>
                      <a:pPr algn="l" fontAlgn="ctr"/>
                      <a:r>
                        <a:rPr lang="lt-LT" sz="1600" b="1" i="0" u="none" strike="noStrike">
                          <a:effectLst/>
                          <a:latin typeface="Arial"/>
                        </a:rPr>
                        <a:t>Žiūrovai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600" b="0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600" b="1" i="0" u="none" strike="noStrike" dirty="0">
                          <a:effectLst/>
                          <a:latin typeface="Times New Roman"/>
                        </a:rPr>
                        <a:t>Su bilietais proc.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600" b="1" i="0" u="none" strike="noStrike">
                          <a:effectLst/>
                          <a:latin typeface="Times New Roman"/>
                        </a:rPr>
                        <a:t>Iš jų su 100 proc. nuolaida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</a:tr>
              <a:tr h="257598">
                <a:tc>
                  <a:txBody>
                    <a:bodyPr/>
                    <a:lstStyle/>
                    <a:p>
                      <a:pPr algn="l" fontAlgn="ctr"/>
                      <a:endParaRPr lang="lt-LT" sz="16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t-LT" sz="1600" b="0" i="0" u="none" strike="noStrike">
                          <a:effectLst/>
                          <a:latin typeface="Arial"/>
                        </a:rPr>
                        <a:t>Lietuviški filmai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600" b="0" i="0" u="none" strike="noStrike" dirty="0">
                          <a:effectLst/>
                          <a:latin typeface="Arial"/>
                        </a:rPr>
                        <a:t>41,64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600" b="0" i="0" u="none" strike="noStrike">
                          <a:effectLst/>
                          <a:latin typeface="Arial"/>
                        </a:rPr>
                        <a:t>11,82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7598">
                <a:tc>
                  <a:txBody>
                    <a:bodyPr/>
                    <a:lstStyle/>
                    <a:p>
                      <a:pPr algn="l" fontAlgn="b"/>
                      <a:endParaRPr lang="lt-LT" sz="16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t-LT" sz="1600" b="0" i="0" u="none" strike="noStrike">
                          <a:effectLst/>
                          <a:latin typeface="Arial"/>
                        </a:rPr>
                        <a:t>Europiniai filmai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600" b="0" i="0" u="none" strike="noStrike" dirty="0">
                          <a:effectLst/>
                          <a:latin typeface="Arial"/>
                        </a:rPr>
                        <a:t>33,55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600" b="0" i="0" u="none" strike="noStrike">
                          <a:effectLst/>
                          <a:latin typeface="Arial"/>
                        </a:rPr>
                        <a:t>17,82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7598">
                <a:tc>
                  <a:txBody>
                    <a:bodyPr/>
                    <a:lstStyle/>
                    <a:p>
                      <a:pPr algn="l" fontAlgn="b"/>
                      <a:endParaRPr lang="lt-LT" sz="16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t-LT" sz="1600" b="0" i="0" u="none" strike="noStrike">
                          <a:effectLst/>
                          <a:latin typeface="Arial"/>
                        </a:rPr>
                        <a:t>Kiti filmai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600" b="0" i="0" u="none" strike="noStrike" dirty="0">
                          <a:effectLst/>
                          <a:latin typeface="Arial"/>
                        </a:rPr>
                        <a:t>24,81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600" b="0" i="0" u="none" strike="noStrike">
                          <a:effectLst/>
                          <a:latin typeface="Arial"/>
                        </a:rPr>
                        <a:t>4,42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8531">
                <a:tc>
                  <a:txBody>
                    <a:bodyPr/>
                    <a:lstStyle/>
                    <a:p>
                      <a:pPr algn="l" fontAlgn="b"/>
                      <a:endParaRPr lang="lt-LT" sz="16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6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600" b="0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6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453863">
                <a:tc>
                  <a:txBody>
                    <a:bodyPr/>
                    <a:lstStyle/>
                    <a:p>
                      <a:pPr algn="l" fontAlgn="ctr"/>
                      <a:r>
                        <a:rPr lang="lt-LT" sz="1600" b="1" i="0" u="none" strike="noStrike">
                          <a:effectLst/>
                          <a:latin typeface="Arial"/>
                        </a:rPr>
                        <a:t>Pajamos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6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600" b="1" i="0" u="none" strike="noStrike">
                          <a:effectLst/>
                          <a:latin typeface="Arial"/>
                        </a:rPr>
                        <a:t>Proc.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600" b="0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33065">
                <a:tc>
                  <a:txBody>
                    <a:bodyPr/>
                    <a:lstStyle/>
                    <a:p>
                      <a:pPr algn="l" fontAlgn="b"/>
                      <a:endParaRPr lang="lt-LT" sz="16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t-LT" sz="1600" b="0" i="0" u="none" strike="noStrike">
                          <a:effectLst/>
                          <a:latin typeface="Arial"/>
                        </a:rPr>
                        <a:t>Lietuviški filmai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600" b="0" i="0" u="none" strike="noStrike">
                          <a:effectLst/>
                          <a:latin typeface="Arial"/>
                        </a:rPr>
                        <a:t>43,62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600" b="0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87037">
                <a:tc>
                  <a:txBody>
                    <a:bodyPr/>
                    <a:lstStyle/>
                    <a:p>
                      <a:pPr algn="l" fontAlgn="b"/>
                      <a:endParaRPr lang="lt-LT" sz="1600" b="0" i="0" u="none" strike="noStrike">
                        <a:solidFill>
                          <a:srgbClr val="FFFFFF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t-LT" sz="1600" b="0" i="0" u="none" strike="noStrike">
                          <a:effectLst/>
                          <a:latin typeface="Arial"/>
                        </a:rPr>
                        <a:t>Europiniai filmai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600" b="0" i="0" u="none" strike="noStrike">
                          <a:effectLst/>
                          <a:latin typeface="Arial"/>
                        </a:rPr>
                        <a:t>27,90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600" b="0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87037">
                <a:tc>
                  <a:txBody>
                    <a:bodyPr/>
                    <a:lstStyle/>
                    <a:p>
                      <a:pPr algn="l" fontAlgn="b"/>
                      <a:endParaRPr lang="lt-LT" sz="16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t-LT" sz="1600" b="0" i="0" u="none" strike="noStrike">
                          <a:effectLst/>
                          <a:latin typeface="Arial"/>
                        </a:rPr>
                        <a:t>Kiti filmai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600" b="0" i="0" u="none" strike="noStrike">
                          <a:effectLst/>
                          <a:latin typeface="Arial"/>
                        </a:rPr>
                        <a:t>28,49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600" b="0" i="0" u="none" strike="noStrike" dirty="0">
                        <a:solidFill>
                          <a:srgbClr val="FFFFFF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9776835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altLang="lt-LT" sz="2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IŠ SAVIVALDYBĖS BIUDŽETO</a:t>
            </a:r>
            <a:r>
              <a:rPr lang="lt-LT" altLang="lt-LT" sz="24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(tūkst. Eur)</a:t>
            </a:r>
            <a:b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</a:t>
            </a:r>
            <a:r>
              <a:rPr lang="en-GB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m.</a:t>
            </a:r>
            <a:endParaRPr lang="lt-LT" sz="1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Turinio vietos rezervavimo ženklas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06839566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169787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Kino centras „Garsas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b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EDUKACINĖ VEIKLA</a:t>
            </a:r>
            <a:r>
              <a:rPr lang="lt-LT" altLang="lt-LT" sz="2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2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2017 m.</a:t>
            </a:r>
            <a:endParaRPr lang="lt-LT" sz="1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>
          <a:xfrm>
            <a:off x="838200" y="1847461"/>
            <a:ext cx="10515600" cy="4711958"/>
          </a:xfrm>
          <a:pattFill prst="smGrid">
            <a:fgClr>
              <a:schemeClr val="accent6">
                <a:lumMod val="60000"/>
                <a:lumOff val="40000"/>
              </a:schemeClr>
            </a:fgClr>
            <a:bgClr>
              <a:schemeClr val="bg1"/>
            </a:bgClr>
          </a:pattFill>
        </p:spPr>
        <p:txBody>
          <a:bodyPr>
            <a:normAutofit fontScale="92500" lnSpcReduction="20000"/>
          </a:bodyPr>
          <a:lstStyle/>
          <a:p>
            <a:endParaRPr lang="lt-LT" b="1" dirty="0" smtClean="0">
              <a:solidFill>
                <a:schemeClr val="accent6">
                  <a:lumMod val="50000"/>
                </a:schemeClr>
              </a:solidFill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lt-LT" b="1" dirty="0" smtClean="0">
                <a:solidFill>
                  <a:schemeClr val="accent6">
                    <a:lumMod val="50000"/>
                  </a:schemeClr>
                </a:solidFill>
              </a:rPr>
              <a:t>     2017 </a:t>
            </a:r>
            <a:r>
              <a:rPr lang="lt-LT" b="1" dirty="0">
                <a:solidFill>
                  <a:schemeClr val="accent6">
                    <a:lumMod val="50000"/>
                  </a:schemeClr>
                </a:solidFill>
              </a:rPr>
              <a:t>m. parengtų naujų edukacinių programų skaičius		</a:t>
            </a:r>
            <a:r>
              <a:rPr lang="lt-LT" b="1" dirty="0" smtClean="0">
                <a:solidFill>
                  <a:schemeClr val="accent6">
                    <a:lumMod val="50000"/>
                  </a:schemeClr>
                </a:solidFill>
              </a:rPr>
              <a:t>          </a:t>
            </a:r>
            <a:r>
              <a:rPr lang="lt-LT" b="1" dirty="0" smtClean="0">
                <a:solidFill>
                  <a:srgbClr val="FF0000"/>
                </a:solidFill>
              </a:rPr>
              <a:t>0</a:t>
            </a:r>
            <a:endParaRPr lang="lt-LT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lt-LT" dirty="0">
                <a:solidFill>
                  <a:schemeClr val="accent6">
                    <a:lumMod val="50000"/>
                  </a:schemeClr>
                </a:solidFill>
              </a:rPr>
              <a:t> 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lt-LT" b="1" dirty="0" smtClean="0">
                <a:solidFill>
                  <a:schemeClr val="accent6">
                    <a:lumMod val="50000"/>
                  </a:schemeClr>
                </a:solidFill>
              </a:rPr>
              <a:t>     2017 </a:t>
            </a:r>
            <a:r>
              <a:rPr lang="lt-LT" b="1" dirty="0">
                <a:solidFill>
                  <a:schemeClr val="accent6">
                    <a:lumMod val="50000"/>
                  </a:schemeClr>
                </a:solidFill>
              </a:rPr>
              <a:t>m. vykdytos ankstesniais metais parengtos programos	</a:t>
            </a:r>
            <a:r>
              <a:rPr lang="lt-LT" b="1" dirty="0" smtClean="0">
                <a:solidFill>
                  <a:schemeClr val="accent6">
                    <a:lumMod val="50000"/>
                  </a:schemeClr>
                </a:solidFill>
              </a:rPr>
              <a:t>          </a:t>
            </a:r>
            <a:r>
              <a:rPr lang="lt-LT" b="1" dirty="0" smtClean="0">
                <a:solidFill>
                  <a:srgbClr val="FF0000"/>
                </a:solidFill>
              </a:rPr>
              <a:t>2</a:t>
            </a:r>
            <a:endParaRPr lang="lt-LT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lt-LT" i="1" dirty="0" smtClean="0">
                <a:solidFill>
                  <a:schemeClr val="accent6">
                    <a:lumMod val="50000"/>
                  </a:schemeClr>
                </a:solidFill>
              </a:rPr>
              <a:t>            „</a:t>
            </a:r>
            <a:r>
              <a:rPr lang="lt-LT" i="1" dirty="0">
                <a:solidFill>
                  <a:schemeClr val="accent6">
                    <a:lumMod val="50000"/>
                  </a:schemeClr>
                </a:solidFill>
              </a:rPr>
              <a:t>Kino pamoka“</a:t>
            </a:r>
            <a:endParaRPr lang="lt-LT" dirty="0">
              <a:solidFill>
                <a:schemeClr val="accent6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lt-LT" i="1" dirty="0" smtClean="0">
                <a:solidFill>
                  <a:schemeClr val="accent6">
                    <a:lumMod val="50000"/>
                  </a:schemeClr>
                </a:solidFill>
              </a:rPr>
              <a:t>            „</a:t>
            </a:r>
            <a:r>
              <a:rPr lang="lt-LT" i="1" dirty="0">
                <a:solidFill>
                  <a:schemeClr val="accent6">
                    <a:lumMod val="50000"/>
                  </a:schemeClr>
                </a:solidFill>
              </a:rPr>
              <a:t>Kino kūrimo dirbtuvės“</a:t>
            </a:r>
            <a:endParaRPr lang="lt-LT" dirty="0">
              <a:solidFill>
                <a:schemeClr val="accent6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lt-LT" dirty="0">
              <a:solidFill>
                <a:schemeClr val="accent6">
                  <a:lumMod val="50000"/>
                </a:schemeClr>
              </a:solidFill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lt-LT" b="1" dirty="0" smtClean="0">
                <a:solidFill>
                  <a:schemeClr val="accent6">
                    <a:lumMod val="50000"/>
                  </a:schemeClr>
                </a:solidFill>
              </a:rPr>
              <a:t>     Pravestų </a:t>
            </a:r>
            <a:r>
              <a:rPr lang="lt-LT" b="1" dirty="0">
                <a:solidFill>
                  <a:schemeClr val="accent6">
                    <a:lumMod val="50000"/>
                  </a:schemeClr>
                </a:solidFill>
              </a:rPr>
              <a:t>edukacinių programų skaičius			 </a:t>
            </a:r>
            <a:r>
              <a:rPr lang="lt-LT" b="1" dirty="0" smtClean="0">
                <a:solidFill>
                  <a:schemeClr val="accent6">
                    <a:lumMod val="50000"/>
                  </a:schemeClr>
                </a:solidFill>
              </a:rPr>
              <a:t>                 </a:t>
            </a:r>
            <a:r>
              <a:rPr lang="lt-LT" b="1" dirty="0" smtClean="0">
                <a:solidFill>
                  <a:srgbClr val="FF0000"/>
                </a:solidFill>
              </a:rPr>
              <a:t>115</a:t>
            </a:r>
            <a:endParaRPr lang="lt-LT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lt-LT" dirty="0">
                <a:solidFill>
                  <a:schemeClr val="accent6">
                    <a:lumMod val="50000"/>
                  </a:schemeClr>
                </a:solidFill>
              </a:rPr>
              <a:t> 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lt-LT" b="1" dirty="0" smtClean="0">
                <a:solidFill>
                  <a:schemeClr val="accent6">
                    <a:lumMod val="50000"/>
                  </a:schemeClr>
                </a:solidFill>
              </a:rPr>
              <a:t>     Edukacinių </a:t>
            </a:r>
            <a:r>
              <a:rPr lang="lt-LT" b="1" dirty="0">
                <a:solidFill>
                  <a:schemeClr val="accent6">
                    <a:lumMod val="50000"/>
                  </a:schemeClr>
                </a:solidFill>
              </a:rPr>
              <a:t>programų dalyvių skaičius		</a:t>
            </a:r>
            <a:r>
              <a:rPr lang="lt-LT" b="1" dirty="0" smtClean="0">
                <a:solidFill>
                  <a:schemeClr val="accent6">
                    <a:lumMod val="50000"/>
                  </a:schemeClr>
                </a:solidFill>
              </a:rPr>
              <a:t>                            </a:t>
            </a:r>
            <a:r>
              <a:rPr lang="lt-LT" b="1" dirty="0" smtClean="0">
                <a:solidFill>
                  <a:srgbClr val="FF0000"/>
                </a:solidFill>
              </a:rPr>
              <a:t>7990</a:t>
            </a:r>
            <a:endParaRPr lang="lt-LT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lt-LT" dirty="0"/>
              <a:t> </a:t>
            </a:r>
          </a:p>
          <a:p>
            <a:endParaRPr lang="lt-LT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5928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Kino centras „Garsas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b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PROJEKTINĖ VEIKLA</a:t>
            </a:r>
            <a:r>
              <a:rPr lang="lt-LT" altLang="lt-LT" sz="2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2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</a:t>
            </a:r>
            <a:r>
              <a:rPr lang="en-GB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3-2017</a:t>
            </a: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m.</a:t>
            </a:r>
            <a:endParaRPr lang="lt-LT" sz="1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Turinio vietos rezervavimo ženklas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2456255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419475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5540720" y="2984903"/>
            <a:ext cx="5753543" cy="1325563"/>
          </a:xfrm>
        </p:spPr>
        <p:txBody>
          <a:bodyPr>
            <a:normAutofit fontScale="90000"/>
          </a:bodyPr>
          <a:lstStyle/>
          <a:p>
            <a:pPr lvl="0" algn="ctr"/>
            <a:r>
              <a:rPr lang="lt-LT" altLang="lt-LT" sz="1800" dirty="0" smtClean="0">
                <a:solidFill>
                  <a:srgbClr val="BBE0E3"/>
                </a:solidFill>
                <a:latin typeface="Arial"/>
              </a:rPr>
              <a:t> </a:t>
            </a:r>
            <a:r>
              <a:rPr lang="lt-LT" altLang="lt-LT" sz="5400" dirty="0">
                <a:solidFill>
                  <a:schemeClr val="accent1">
                    <a:lumMod val="50000"/>
                  </a:schemeClr>
                </a:solidFill>
                <a:latin typeface="Arial"/>
              </a:rPr>
              <a:t>AČIŪ  UŽ  DĖMESĮ   </a:t>
            </a:r>
            <a:r>
              <a:rPr lang="lt-LT" altLang="lt-LT" sz="5400" dirty="0">
                <a:solidFill>
                  <a:srgbClr val="FF9900"/>
                </a:solidFill>
                <a:latin typeface="Arial"/>
                <a:sym typeface="Wingdings" panose="05000000000000000000" pitchFamily="2" charset="2"/>
              </a:rPr>
              <a:t></a:t>
            </a:r>
            <a:r>
              <a:rPr lang="lt-LT" altLang="lt-LT" sz="1800" dirty="0">
                <a:solidFill>
                  <a:srgbClr val="FF9900"/>
                </a:solidFill>
                <a:latin typeface="Arial"/>
              </a:rPr>
              <a:t/>
            </a:r>
            <a:br>
              <a:rPr lang="lt-LT" altLang="lt-LT" sz="1800" dirty="0">
                <a:solidFill>
                  <a:srgbClr val="FF9900"/>
                </a:solidFill>
                <a:latin typeface="Arial"/>
              </a:rPr>
            </a:br>
            <a:endParaRPr lang="lt-LT" sz="1800" dirty="0">
              <a:solidFill>
                <a:schemeClr val="accent1">
                  <a:lumMod val="20000"/>
                  <a:lumOff val="8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Paveikslėlis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1095" y="1767211"/>
            <a:ext cx="3725717" cy="2955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5984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38200" y="2812801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lt-LT" altLang="lt-LT" sz="28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PANEVĖŽIO MIESTO SAVIVALDYBĖS </a:t>
            </a:r>
            <a:br>
              <a:rPr lang="lt-LT" altLang="lt-LT" sz="28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8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VIEŠOJI BIBLIOTEKA</a:t>
            </a:r>
            <a:endParaRPr lang="lt-LT" sz="28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701317" name="Picture 5" descr="dsc_0625_00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1968" y="4074380"/>
            <a:ext cx="1556596" cy="22295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01318" name="Picture 6" descr="bibliotekininko_pgl_dz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6094" y="572349"/>
            <a:ext cx="1694211" cy="22175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01319" name="Picture 7" descr="eduk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829" y="565727"/>
            <a:ext cx="1679849" cy="22175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01320" name="Picture 8" descr="eduk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414" y="4077169"/>
            <a:ext cx="3067174" cy="22267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aveikslėlis 2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21" r="9470"/>
          <a:stretch/>
        </p:blipFill>
        <p:spPr>
          <a:xfrm>
            <a:off x="8719862" y="572347"/>
            <a:ext cx="2792560" cy="2217506"/>
          </a:xfrm>
          <a:prstGeom prst="rect">
            <a:avLst/>
          </a:prstGeom>
        </p:spPr>
      </p:pic>
      <p:pic>
        <p:nvPicPr>
          <p:cNvPr id="5" name="Paveikslėlis 4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7638"/>
          <a:stretch/>
        </p:blipFill>
        <p:spPr>
          <a:xfrm>
            <a:off x="5085353" y="563442"/>
            <a:ext cx="2158247" cy="2217505"/>
          </a:xfrm>
          <a:prstGeom prst="rect">
            <a:avLst/>
          </a:prstGeom>
        </p:spPr>
      </p:pic>
      <p:pic>
        <p:nvPicPr>
          <p:cNvPr id="10" name="Paveikslėlis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88564" y="4077170"/>
            <a:ext cx="2969022" cy="2226767"/>
          </a:xfrm>
          <a:prstGeom prst="rect">
            <a:avLst/>
          </a:prstGeom>
        </p:spPr>
      </p:pic>
      <p:pic>
        <p:nvPicPr>
          <p:cNvPr id="5122" name="Picture 2" descr="pazintis su robotais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8941" y="4074380"/>
            <a:ext cx="3383027" cy="22295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4" descr="DSCN5911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780"/>
          <a:stretch>
            <a:fillRect/>
          </a:stretch>
        </p:blipFill>
        <p:spPr bwMode="auto">
          <a:xfrm>
            <a:off x="2390944" y="556821"/>
            <a:ext cx="2694409" cy="22241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1466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Savivaldybės viešoji biblioteka </a:t>
            </a:r>
            <a:b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VEIKLOS REZULTATŲ POKYTIS </a:t>
            </a:r>
            <a:r>
              <a:rPr lang="lt-LT" altLang="lt-LT" sz="18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18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</a:t>
            </a:r>
            <a:r>
              <a:rPr lang="en-GB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-201</a:t>
            </a:r>
            <a:r>
              <a:rPr lang="en-GB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m.</a:t>
            </a:r>
            <a:endParaRPr lang="lt-LT" sz="1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Turinio vietos rezervavimo ženklas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46774861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093920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Savivaldybės viešoji biblioteka </a:t>
            </a:r>
            <a:r>
              <a:rPr lang="lt-LT" altLang="lt-LT" sz="32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32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SEZONIŠKUMO ĮTAKA VEIKLAI</a:t>
            </a:r>
            <a:br>
              <a:rPr lang="lt-LT" altLang="lt-LT" sz="2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</a:t>
            </a:r>
            <a:r>
              <a:rPr lang="en-GB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m. I-IV ketv.</a:t>
            </a:r>
            <a:endParaRPr lang="lt-LT" sz="1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Turinio vietos rezervavimo ženklas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45335686"/>
              </p:ext>
            </p:extLst>
          </p:nvPr>
        </p:nvGraphicFramePr>
        <p:xfrm>
          <a:off x="813816" y="176466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979460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Savivaldybės viešoji biblioteka</a:t>
            </a:r>
            <a:r>
              <a:rPr lang="lt-LT" altLang="lt-LT" sz="24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lt-LT" altLang="lt-LT" sz="24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VEIKLOS REZULTATŲ POKYTIS </a:t>
            </a: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(proc.)</a:t>
            </a:r>
            <a:r>
              <a:rPr lang="lt-LT" altLang="lt-LT" sz="2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lt-LT" altLang="lt-LT" sz="2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</a:t>
            </a:r>
            <a:r>
              <a:rPr lang="en-GB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-201</a:t>
            </a:r>
            <a:r>
              <a:rPr lang="en-GB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m.</a:t>
            </a:r>
            <a:endParaRPr lang="lt-LT" sz="1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Turinio vietos rezervavimo ženklas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56968329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063496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Savivaldybės viešoji biblioteka </a:t>
            </a:r>
            <a:r>
              <a:rPr lang="lt-LT" altLang="lt-LT" sz="2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2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RENGINIŲ IR RENGINIŲ LANKYTOJŲ SKAIČIAUS  POKYTIS </a:t>
            </a:r>
            <a:br>
              <a:rPr lang="lt-LT" altLang="lt-LT" sz="2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</a:t>
            </a:r>
            <a:r>
              <a:rPr lang="en-GB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-201</a:t>
            </a:r>
            <a:r>
              <a:rPr lang="en-GB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m.</a:t>
            </a:r>
            <a:endParaRPr lang="lt-LT" sz="1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Turinio vietos rezervavimo ženklas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65752636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594436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547007" y="365125"/>
            <a:ext cx="11168743" cy="1325563"/>
          </a:xfrm>
        </p:spPr>
        <p:txBody>
          <a:bodyPr>
            <a:normAutofit/>
          </a:bodyPr>
          <a:lstStyle/>
          <a:p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Savivaldybės viešoji biblioteka </a:t>
            </a:r>
            <a:b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SEZONIŠKUMO ĮTAKA  </a:t>
            </a:r>
            <a:r>
              <a:rPr lang="lt-LT" altLang="lt-LT" sz="2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RENGINIŲ IR RENGINIŲ LANKYTOJŲ SKAIČIUI </a:t>
            </a: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(proc.) </a:t>
            </a:r>
            <a:r>
              <a:rPr lang="lt-LT" altLang="lt-LT" sz="18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18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</a:t>
            </a:r>
            <a:r>
              <a:rPr lang="en-GB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m. I-IV ketv.</a:t>
            </a:r>
            <a:endParaRPr lang="lt-LT" sz="1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Turinio vietos rezervavimo ženklas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7268968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99976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Savivaldybės viešoji biblioteka </a:t>
            </a:r>
            <a:r>
              <a:rPr lang="lt-LT" altLang="lt-LT" sz="2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2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RENGINIŲ IR RENGINIŲ LANKYTOJŲ SKAIČIAUS  POKYTIS </a:t>
            </a: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(proc.)</a:t>
            </a:r>
            <a:b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</a:t>
            </a:r>
            <a:r>
              <a:rPr lang="en-GB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-201</a:t>
            </a:r>
            <a:r>
              <a:rPr lang="en-GB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m.</a:t>
            </a:r>
            <a:endParaRPr lang="lt-LT" sz="1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Turinio vietos rezervavimo ženklas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36997981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14058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altLang="lt-LT" sz="2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KULTŪRAI SKIRTAS PROC. NUO BENDRO BIUDŽETO</a:t>
            </a:r>
            <a:r>
              <a:rPr lang="lt-LT" altLang="lt-LT" b="1" dirty="0" smtClean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lt-LT" altLang="lt-LT" b="1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2004-201</a:t>
            </a:r>
            <a:r>
              <a:rPr lang="en-GB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m. </a:t>
            </a:r>
            <a:endParaRPr lang="lt-LT" sz="1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Turinio vietos rezervavimo ženklas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70103897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921396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Savivaldybės viešoji biblioteka</a:t>
            </a:r>
            <a:r>
              <a:rPr lang="lt-LT" altLang="lt-LT" sz="24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lt-LT" altLang="lt-LT" sz="24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PROJEKTINĖ VEIKLA </a:t>
            </a:r>
            <a:r>
              <a:rPr lang="lt-LT" altLang="lt-LT" sz="20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20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</a:t>
            </a:r>
            <a:r>
              <a:rPr lang="en-GB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-201</a:t>
            </a:r>
            <a:r>
              <a:rPr lang="en-GB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m.</a:t>
            </a:r>
            <a:endParaRPr lang="lt-LT" sz="1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Turinio vietos rezervavimo ženklas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9511604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89853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38200" y="2699278"/>
            <a:ext cx="10661890" cy="1325563"/>
          </a:xfrm>
        </p:spPr>
        <p:txBody>
          <a:bodyPr>
            <a:normAutofit/>
          </a:bodyPr>
          <a:lstStyle/>
          <a:p>
            <a:pPr algn="ctr"/>
            <a:r>
              <a:rPr lang="lt-LT" altLang="lt-LT" sz="28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PANEVĖŽIO KRAŠTOTYROS MUZIEJUS</a:t>
            </a:r>
            <a:endParaRPr lang="lt-LT" sz="28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Turinio vietos rezervavimo ženklas 3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1001" y="728494"/>
            <a:ext cx="2873507" cy="1915671"/>
          </a:xfrm>
        </p:spPr>
      </p:pic>
      <p:pic>
        <p:nvPicPr>
          <p:cNvPr id="7" name="Paveikslėlis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714150"/>
            <a:ext cx="2903598" cy="1925370"/>
          </a:xfrm>
          <a:prstGeom prst="rect">
            <a:avLst/>
          </a:prstGeom>
        </p:spPr>
      </p:pic>
      <p:pic>
        <p:nvPicPr>
          <p:cNvPr id="9" name="Paveikslėlis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2869" y="717339"/>
            <a:ext cx="2757221" cy="1915671"/>
          </a:xfrm>
          <a:prstGeom prst="rect">
            <a:avLst/>
          </a:prstGeom>
        </p:spPr>
      </p:pic>
      <p:pic>
        <p:nvPicPr>
          <p:cNvPr id="3" name="Paveikslėlis 2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1939"/>
          <a:stretch/>
        </p:blipFill>
        <p:spPr>
          <a:xfrm>
            <a:off x="3078245" y="714150"/>
            <a:ext cx="2888055" cy="1925370"/>
          </a:xfrm>
          <a:prstGeom prst="rect">
            <a:avLst/>
          </a:prstGeom>
        </p:spPr>
      </p:pic>
      <p:pic>
        <p:nvPicPr>
          <p:cNvPr id="10" name="Paveikslėlis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6300" y="4001918"/>
            <a:ext cx="2888055" cy="1925370"/>
          </a:xfrm>
          <a:prstGeom prst="rect">
            <a:avLst/>
          </a:prstGeom>
        </p:spPr>
      </p:pic>
      <p:pic>
        <p:nvPicPr>
          <p:cNvPr id="13" name="Paveikslėlis 1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2651" y="4000985"/>
            <a:ext cx="2665084" cy="1918860"/>
          </a:xfrm>
          <a:prstGeom prst="rect">
            <a:avLst/>
          </a:prstGeom>
        </p:spPr>
      </p:pic>
      <p:pic>
        <p:nvPicPr>
          <p:cNvPr id="14" name="Paveikslėlis 1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4001918"/>
            <a:ext cx="2674125" cy="1925370"/>
          </a:xfrm>
          <a:prstGeom prst="rect">
            <a:avLst/>
          </a:prstGeom>
        </p:spPr>
      </p:pic>
      <p:pic>
        <p:nvPicPr>
          <p:cNvPr id="15" name="Paveikslėlis 14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2186" y="4009192"/>
            <a:ext cx="2675421" cy="19263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121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altLang="lt-LT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Kraštotyros muziejus</a:t>
            </a:r>
            <a:r>
              <a:rPr lang="lt-LT" altLang="lt-LT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lt-LT" altLang="lt-LT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VEIKLOS REZULTATŲ POKYTIS </a:t>
            </a:r>
            <a:br>
              <a:rPr lang="lt-LT" altLang="lt-LT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</a:t>
            </a:r>
            <a:r>
              <a:rPr lang="en-GB" altLang="lt-LT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lt-LT" altLang="lt-LT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-201</a:t>
            </a:r>
            <a:r>
              <a:rPr lang="en-GB" altLang="lt-LT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lt-LT" altLang="lt-LT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m.</a:t>
            </a:r>
            <a:endParaRPr lang="lt-LT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Turinio vietos rezervavimo ženklas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72209764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6979768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38200" y="271819"/>
            <a:ext cx="10515600" cy="1325563"/>
          </a:xfrm>
        </p:spPr>
        <p:txBody>
          <a:bodyPr>
            <a:normAutofit/>
          </a:bodyPr>
          <a:lstStyle/>
          <a:p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Kraštotyros muziejus</a:t>
            </a:r>
            <a:r>
              <a:rPr lang="lt-LT" altLang="lt-LT" sz="24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lt-LT" altLang="lt-LT" sz="24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SEZONIŠKUMO ĮTAKA VEIKLAI</a:t>
            </a:r>
            <a:br>
              <a:rPr lang="lt-LT" altLang="lt-LT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</a:t>
            </a:r>
            <a:r>
              <a:rPr lang="en-GB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m. I-IV ketv.</a:t>
            </a:r>
            <a:endParaRPr lang="lt-LT" sz="1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Turinio vietos rezervavimo ženklas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12809650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957015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Kraštotyros muziejus</a:t>
            </a:r>
            <a:r>
              <a:rPr lang="lt-LT" altLang="lt-LT" sz="24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lt-LT" altLang="lt-LT" sz="24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VEIKLOS REZULTATŲ POKYTIS </a:t>
            </a: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(proc.)</a:t>
            </a:r>
            <a:r>
              <a:rPr lang="lt-LT" altLang="lt-LT" sz="18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lt-LT" altLang="lt-LT" sz="18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</a:t>
            </a:r>
            <a:r>
              <a:rPr lang="en-GB" altLang="lt-LT" sz="1800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lt-LT" altLang="lt-LT" sz="1800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-201</a:t>
            </a:r>
            <a:r>
              <a:rPr lang="en-GB" altLang="lt-LT" sz="1800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lt-LT" altLang="lt-LT" sz="1800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m. </a:t>
            </a:r>
            <a:endParaRPr lang="lt-LT" sz="1800" dirty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9" name="Turinio vietos rezervavimo ženklas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40891711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89004178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38200" y="393117"/>
            <a:ext cx="10515600" cy="1325563"/>
          </a:xfrm>
        </p:spPr>
        <p:txBody>
          <a:bodyPr>
            <a:normAutofit/>
          </a:bodyPr>
          <a:lstStyle/>
          <a:p>
            <a:r>
              <a:rPr lang="lt-LT" altLang="lt-LT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Kraštotyros muziejus </a:t>
            </a:r>
            <a:br>
              <a:rPr lang="lt-LT" altLang="lt-LT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MUZIEJAUS LANKYTOJŲ (SU BILIETAIS IR BE BILIETŲ) SKAIČIAUS SANTYKIS </a:t>
            </a:r>
            <a:r>
              <a:rPr lang="lt-LT" altLang="lt-LT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(proc.) </a:t>
            </a:r>
            <a:r>
              <a:rPr lang="lt-LT" altLang="lt-LT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</a:t>
            </a:r>
            <a:r>
              <a:rPr lang="en-GB" altLang="lt-LT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lt-LT" altLang="lt-LT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m.</a:t>
            </a:r>
            <a:endParaRPr lang="lt-LT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Turinio vietos rezervavimo ženklas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58036164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74329940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Kraštotyros muziejus </a:t>
            </a:r>
            <a:b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EDUKACINIŲ PROGRAMŲ LANKYTOJŲ </a:t>
            </a:r>
            <a:r>
              <a:rPr lang="lt-LT" altLang="lt-LT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(SU BILIETAIS IR BE BILIETŲ) </a:t>
            </a:r>
            <a:r>
              <a:rPr lang="lt-LT" altLang="lt-LT" sz="2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SKAIČIAUS SANTYKIS </a:t>
            </a: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(proc.)</a:t>
            </a:r>
            <a:b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</a:t>
            </a:r>
            <a:r>
              <a:rPr lang="en-GB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m.</a:t>
            </a:r>
            <a:endParaRPr lang="lt-LT" sz="1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Turinio vietos rezervavimo ženklas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92668262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294744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Kraštotyros muziejus </a:t>
            </a:r>
            <a:b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MUZIEJINĖ VEIKLA </a:t>
            </a: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(proc.)</a:t>
            </a:r>
            <a:b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2013-201</a:t>
            </a:r>
            <a:r>
              <a:rPr lang="en-GB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m.</a:t>
            </a:r>
            <a:endParaRPr lang="lt-LT" sz="1800" dirty="0">
              <a:solidFill>
                <a:schemeClr val="accent1">
                  <a:lumMod val="50000"/>
                </a:schemeClr>
              </a:solidFill>
            </a:endParaRPr>
          </a:p>
        </p:txBody>
      </p:sp>
      <p:graphicFrame>
        <p:nvGraphicFramePr>
          <p:cNvPr id="7" name="Turinio vietos rezervavimo ženklas 6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579372136"/>
              </p:ext>
            </p:extLst>
          </p:nvPr>
        </p:nvGraphicFramePr>
        <p:xfrm>
          <a:off x="838200" y="1825625"/>
          <a:ext cx="5181600" cy="43069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8" name="Turinio vietos rezervavimo ženklas 7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726353439"/>
              </p:ext>
            </p:extLst>
          </p:nvPr>
        </p:nvGraphicFramePr>
        <p:xfrm>
          <a:off x="6172200" y="1825625"/>
          <a:ext cx="5181600" cy="43069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647999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Kraštotyros muziejus </a:t>
            </a:r>
            <a:b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MUZIEJINĖ VEIKLA </a:t>
            </a: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(proc.)</a:t>
            </a:r>
            <a:b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2013-201</a:t>
            </a:r>
            <a:r>
              <a:rPr lang="en-GB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m.</a:t>
            </a:r>
            <a:endParaRPr lang="lt-LT" sz="1800" dirty="0">
              <a:solidFill>
                <a:schemeClr val="accent1">
                  <a:lumMod val="50000"/>
                </a:schemeClr>
              </a:solidFill>
            </a:endParaRPr>
          </a:p>
        </p:txBody>
      </p:sp>
      <p:graphicFrame>
        <p:nvGraphicFramePr>
          <p:cNvPr id="8" name="Turinio vietos rezervavimo ženklas 7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388796242"/>
              </p:ext>
            </p:extLst>
          </p:nvPr>
        </p:nvGraphicFramePr>
        <p:xfrm>
          <a:off x="6172200" y="1825625"/>
          <a:ext cx="5181600" cy="39033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9" name="Turinio vietos rezervavimo ženklas 8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1309382319"/>
              </p:ext>
            </p:extLst>
          </p:nvPr>
        </p:nvGraphicFramePr>
        <p:xfrm>
          <a:off x="838200" y="1825625"/>
          <a:ext cx="5181600" cy="39033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12597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Kraštotyros muziejus </a:t>
            </a:r>
            <a:b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MUZIEJAUS </a:t>
            </a:r>
            <a:r>
              <a:rPr lang="lt-LT" altLang="lt-LT" sz="2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VEIKLA PAGAL SRITIS </a:t>
            </a: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(proc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.)</a:t>
            </a:r>
            <a:r>
              <a:rPr lang="lt-LT" altLang="lt-LT" sz="1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t-LT" altLang="lt-LT" sz="18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18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</a:t>
            </a:r>
            <a:r>
              <a:rPr lang="en-GB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m.</a:t>
            </a:r>
            <a:r>
              <a:rPr 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lt-LT" sz="1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Turinio vietos rezervavimo ženklas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16338152"/>
              </p:ext>
            </p:extLst>
          </p:nvPr>
        </p:nvGraphicFramePr>
        <p:xfrm>
          <a:off x="838200" y="1797634"/>
          <a:ext cx="10515600" cy="46591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7" name="Diagrama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34021286"/>
              </p:ext>
            </p:extLst>
          </p:nvPr>
        </p:nvGraphicFramePr>
        <p:xfrm>
          <a:off x="731520" y="1463040"/>
          <a:ext cx="10448544" cy="49865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7005213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altLang="lt-LT" sz="2400" b="1" dirty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KULTŪROS IR MENO PROGRAMOS LĖŠŲ PASKIRSTYMAS</a:t>
            </a:r>
            <a:br>
              <a:rPr lang="lt-LT" altLang="lt-LT" sz="2400" b="1" dirty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PAGAL  KULTŪROS FINANSAVIMO KRYPTIS </a:t>
            </a:r>
            <a:r>
              <a:rPr lang="lt-LT" altLang="lt-LT" sz="1800" dirty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lt-LT" altLang="lt-LT" sz="1800" dirty="0" err="1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Eur</a:t>
            </a:r>
            <a:r>
              <a:rPr lang="lt-LT" altLang="lt-LT" sz="1800" dirty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lt-LT" altLang="lt-LT" sz="1800" b="1" dirty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t-LT" altLang="lt-LT" sz="2400" b="1" dirty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2400" b="1" dirty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2004-2017 </a:t>
            </a:r>
            <a:r>
              <a:rPr lang="lt-LT" altLang="lt-LT" sz="18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m.</a:t>
            </a:r>
            <a:endParaRPr lang="lt-LT" dirty="0">
              <a:solidFill>
                <a:schemeClr val="accent5">
                  <a:lumMod val="50000"/>
                </a:schemeClr>
              </a:solidFill>
            </a:endParaRPr>
          </a:p>
        </p:txBody>
      </p:sp>
      <p:graphicFrame>
        <p:nvGraphicFramePr>
          <p:cNvPr id="4" name="Turinio vietos rezervavimo ženklas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51103045"/>
              </p:ext>
            </p:extLst>
          </p:nvPr>
        </p:nvGraphicFramePr>
        <p:xfrm>
          <a:off x="838200" y="1690688"/>
          <a:ext cx="10797077" cy="4966122"/>
        </p:xfrm>
        <a:graphic>
          <a:graphicData uri="http://schemas.openxmlformats.org/drawingml/2006/table">
            <a:tbl>
              <a:tblPr firstRow="1" firstCol="1" bandRow="1"/>
              <a:tblGrid>
                <a:gridCol w="986720"/>
                <a:gridCol w="1323134"/>
                <a:gridCol w="1200557"/>
                <a:gridCol w="1018224"/>
                <a:gridCol w="1170137"/>
                <a:gridCol w="1170137"/>
                <a:gridCol w="1018224"/>
                <a:gridCol w="1018224"/>
                <a:gridCol w="873496"/>
                <a:gridCol w="1018224"/>
              </a:tblGrid>
              <a:tr h="436692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Metai</a:t>
                      </a:r>
                      <a:endParaRPr lang="lt-LT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Biudžetinėms kultūros įstaigoms išlaikyti</a:t>
                      </a:r>
                      <a:endParaRPr lang="lt-LT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00"/>
                    </a:solidFill>
                  </a:tcPr>
                </a:tc>
                <a:tc gridSpan="5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Projektinės lėšos</a:t>
                      </a:r>
                      <a:endParaRPr lang="lt-LT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Kultūros programos lėšos </a:t>
                      </a:r>
                      <a:endParaRPr lang="lt-LT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Proc. kultūrai nuo bendro biudžeto</a:t>
                      </a:r>
                      <a:endParaRPr lang="lt-LT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Projektinių lėšų proc. nuo kultūros programos</a:t>
                      </a:r>
                      <a:endParaRPr lang="lt-LT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00"/>
                    </a:solidFill>
                  </a:tcPr>
                </a:tc>
              </a:tr>
              <a:tr h="783772">
                <a:tc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Meno  stipendijoms</a:t>
                      </a:r>
                      <a:endParaRPr lang="lt-LT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Kultūros ir meno projektams</a:t>
                      </a:r>
                      <a:endParaRPr lang="lt-LT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Mėgėjų menui skatinti</a:t>
                      </a:r>
                      <a:endParaRPr lang="lt-LT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Valstybinėms ir miesto šventėms</a:t>
                      </a:r>
                      <a:endParaRPr lang="lt-LT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Projektinės lėšos iš viso</a:t>
                      </a:r>
                      <a:endParaRPr lang="lt-LT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</a:tr>
              <a:tr h="26709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2004</a:t>
                      </a:r>
                      <a:endParaRPr lang="lt-LT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1.117.333</a:t>
                      </a:r>
                      <a:endParaRPr lang="lt-LT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rgbClr val="FFC000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19.565</a:t>
                      </a:r>
                      <a:endParaRPr lang="lt-LT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1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28.985</a:t>
                      </a:r>
                      <a:endParaRPr lang="lt-LT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1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13.072</a:t>
                      </a:r>
                      <a:endParaRPr lang="lt-LT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1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28.985</a:t>
                      </a:r>
                      <a:endParaRPr lang="lt-LT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1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90.607</a:t>
                      </a:r>
                      <a:endParaRPr lang="lt-LT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1.207.940</a:t>
                      </a:r>
                      <a:endParaRPr lang="lt-LT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959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3,65</a:t>
                      </a:r>
                      <a:endParaRPr lang="lt-LT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8</a:t>
                      </a:r>
                      <a:endParaRPr lang="lt-LT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D69B"/>
                    </a:solidFill>
                  </a:tcPr>
                </a:tc>
              </a:tr>
              <a:tr h="26709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2005</a:t>
                      </a:r>
                      <a:endParaRPr lang="lt-LT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1.202.463</a:t>
                      </a:r>
                      <a:endParaRPr lang="lt-LT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rgbClr val="FFC000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20.289</a:t>
                      </a:r>
                      <a:endParaRPr lang="lt-LT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1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44.927</a:t>
                      </a:r>
                      <a:endParaRPr lang="lt-LT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1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14.492</a:t>
                      </a:r>
                      <a:endParaRPr lang="lt-LT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1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57.971</a:t>
                      </a:r>
                      <a:endParaRPr lang="lt-LT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1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137.679</a:t>
                      </a:r>
                      <a:endParaRPr lang="lt-LT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1.340.142</a:t>
                      </a:r>
                      <a:endParaRPr lang="lt-LT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959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3,97</a:t>
                      </a:r>
                      <a:endParaRPr lang="lt-LT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10</a:t>
                      </a:r>
                      <a:endParaRPr lang="lt-LT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D69B"/>
                    </a:solidFill>
                  </a:tcPr>
                </a:tc>
              </a:tr>
              <a:tr h="26709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2006</a:t>
                      </a:r>
                      <a:endParaRPr lang="lt-LT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1.547.333</a:t>
                      </a:r>
                      <a:endParaRPr lang="lt-LT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rgbClr val="FFC000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20.289</a:t>
                      </a:r>
                      <a:endParaRPr lang="lt-LT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1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72.463</a:t>
                      </a:r>
                      <a:endParaRPr lang="lt-LT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1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14.492</a:t>
                      </a:r>
                      <a:endParaRPr lang="lt-LT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1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57.971</a:t>
                      </a:r>
                      <a:endParaRPr lang="lt-LT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1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165.215</a:t>
                      </a:r>
                      <a:endParaRPr lang="lt-LT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1.712.548</a:t>
                      </a:r>
                      <a:endParaRPr lang="lt-LT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959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4,15</a:t>
                      </a:r>
                      <a:endParaRPr lang="lt-LT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10</a:t>
                      </a:r>
                      <a:endParaRPr lang="lt-LT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D69B"/>
                    </a:solidFill>
                  </a:tcPr>
                </a:tc>
              </a:tr>
              <a:tr h="26709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2007</a:t>
                      </a:r>
                      <a:endParaRPr lang="lt-LT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1.900.144</a:t>
                      </a:r>
                      <a:endParaRPr lang="lt-LT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rgbClr val="FFC000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20.289</a:t>
                      </a:r>
                      <a:endParaRPr lang="lt-LT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1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101.159</a:t>
                      </a:r>
                      <a:endParaRPr lang="lt-LT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1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31.884</a:t>
                      </a:r>
                      <a:endParaRPr lang="lt-LT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1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72.463</a:t>
                      </a:r>
                      <a:endParaRPr lang="lt-LT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1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225.795</a:t>
                      </a:r>
                      <a:endParaRPr lang="lt-LT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2.125.939</a:t>
                      </a:r>
                      <a:endParaRPr lang="lt-LT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959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4,4</a:t>
                      </a:r>
                      <a:endParaRPr lang="lt-LT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11</a:t>
                      </a:r>
                      <a:endParaRPr lang="lt-LT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D69B"/>
                    </a:solidFill>
                  </a:tcPr>
                </a:tc>
              </a:tr>
              <a:tr h="26709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2008</a:t>
                      </a:r>
                      <a:endParaRPr lang="lt-LT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2.102.985</a:t>
                      </a:r>
                      <a:endParaRPr lang="lt-LT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rgbClr val="FFC000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20.289</a:t>
                      </a:r>
                      <a:endParaRPr lang="lt-LT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1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115.942</a:t>
                      </a:r>
                      <a:endParaRPr lang="lt-LT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1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28.985</a:t>
                      </a:r>
                      <a:endParaRPr lang="lt-LT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1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86.956</a:t>
                      </a:r>
                      <a:endParaRPr lang="lt-LT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1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252.172</a:t>
                      </a:r>
                      <a:endParaRPr lang="lt-LT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2.355.157</a:t>
                      </a:r>
                      <a:endParaRPr lang="lt-LT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959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3,94</a:t>
                      </a:r>
                      <a:endParaRPr lang="lt-LT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11</a:t>
                      </a:r>
                      <a:endParaRPr lang="lt-LT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D69B"/>
                    </a:solidFill>
                  </a:tcPr>
                </a:tc>
              </a:tr>
              <a:tr h="26709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2009</a:t>
                      </a:r>
                      <a:endParaRPr lang="lt-LT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2.563.188</a:t>
                      </a:r>
                      <a:endParaRPr lang="lt-LT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rgbClr val="FFC000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20.289</a:t>
                      </a:r>
                      <a:endParaRPr lang="lt-LT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1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108.695</a:t>
                      </a:r>
                      <a:endParaRPr lang="lt-LT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1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28.985</a:t>
                      </a:r>
                      <a:endParaRPr lang="lt-LT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1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72.463</a:t>
                      </a:r>
                      <a:endParaRPr lang="lt-LT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1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230.432</a:t>
                      </a:r>
                      <a:endParaRPr lang="lt-LT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2.793.620</a:t>
                      </a:r>
                      <a:endParaRPr lang="lt-LT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959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4,19</a:t>
                      </a:r>
                      <a:endParaRPr lang="lt-LT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8</a:t>
                      </a:r>
                      <a:endParaRPr lang="lt-LT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D69B"/>
                    </a:solidFill>
                  </a:tcPr>
                </a:tc>
              </a:tr>
              <a:tr h="26709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2010</a:t>
                      </a:r>
                      <a:endParaRPr lang="lt-LT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1.895.130</a:t>
                      </a:r>
                      <a:endParaRPr lang="lt-LT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rgbClr val="FFC000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10.144</a:t>
                      </a:r>
                      <a:endParaRPr lang="lt-LT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1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47.826</a:t>
                      </a:r>
                      <a:endParaRPr lang="lt-LT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1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8.695</a:t>
                      </a:r>
                      <a:endParaRPr lang="lt-LT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1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28.985</a:t>
                      </a:r>
                      <a:endParaRPr lang="lt-LT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1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95.650</a:t>
                      </a:r>
                      <a:endParaRPr lang="lt-LT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1.990.780</a:t>
                      </a:r>
                      <a:endParaRPr lang="lt-LT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959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3,48</a:t>
                      </a:r>
                      <a:endParaRPr lang="lt-LT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5</a:t>
                      </a:r>
                      <a:endParaRPr lang="lt-LT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D69B"/>
                    </a:solidFill>
                  </a:tcPr>
                </a:tc>
              </a:tr>
              <a:tr h="26709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2011</a:t>
                      </a:r>
                      <a:endParaRPr lang="lt-LT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2.156.608</a:t>
                      </a:r>
                      <a:endParaRPr lang="lt-LT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rgbClr val="FFC000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11.594</a:t>
                      </a:r>
                      <a:endParaRPr lang="lt-LT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1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66.666</a:t>
                      </a:r>
                      <a:endParaRPr lang="lt-LT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1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8.695</a:t>
                      </a:r>
                      <a:endParaRPr lang="lt-LT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1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23.188</a:t>
                      </a:r>
                      <a:endParaRPr lang="lt-LT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1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110.143</a:t>
                      </a:r>
                      <a:endParaRPr lang="lt-LT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2.266.751</a:t>
                      </a:r>
                      <a:endParaRPr lang="lt-LT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959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3,28</a:t>
                      </a:r>
                      <a:endParaRPr lang="lt-LT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5</a:t>
                      </a:r>
                      <a:endParaRPr lang="lt-LT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D69B"/>
                    </a:solidFill>
                  </a:tcPr>
                </a:tc>
              </a:tr>
              <a:tr h="26709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2012</a:t>
                      </a:r>
                      <a:endParaRPr lang="lt-LT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1.912.811</a:t>
                      </a:r>
                      <a:endParaRPr lang="lt-LT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rgbClr val="FFC000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</a:t>
                      </a:r>
                      <a:endParaRPr lang="lt-LT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1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20.869</a:t>
                      </a:r>
                      <a:endParaRPr lang="lt-LT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1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</a:t>
                      </a:r>
                      <a:endParaRPr lang="lt-LT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1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28.985</a:t>
                      </a:r>
                      <a:endParaRPr lang="lt-LT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1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49.854</a:t>
                      </a:r>
                      <a:endParaRPr lang="lt-LT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1.962.665</a:t>
                      </a:r>
                      <a:endParaRPr lang="lt-LT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959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3,19</a:t>
                      </a:r>
                      <a:endParaRPr lang="lt-LT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3</a:t>
                      </a:r>
                      <a:endParaRPr lang="lt-LT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D69B"/>
                    </a:solidFill>
                  </a:tcPr>
                </a:tc>
              </a:tr>
              <a:tr h="26709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2013</a:t>
                      </a:r>
                      <a:endParaRPr lang="lt-LT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2.295.942</a:t>
                      </a:r>
                      <a:endParaRPr lang="lt-LT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rgbClr val="FFC000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5.797</a:t>
                      </a:r>
                      <a:endParaRPr lang="lt-LT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1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28.985</a:t>
                      </a:r>
                      <a:endParaRPr lang="lt-LT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1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5.797</a:t>
                      </a:r>
                      <a:endParaRPr lang="lt-LT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1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53.623</a:t>
                      </a:r>
                      <a:endParaRPr lang="lt-LT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1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94.202</a:t>
                      </a:r>
                      <a:endParaRPr lang="lt-LT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2.390.144</a:t>
                      </a:r>
                      <a:endParaRPr lang="lt-LT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959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3,87</a:t>
                      </a:r>
                      <a:endParaRPr lang="lt-LT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4</a:t>
                      </a:r>
                      <a:endParaRPr lang="lt-LT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D69B"/>
                    </a:solidFill>
                  </a:tcPr>
                </a:tc>
              </a:tr>
              <a:tr h="26709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2014</a:t>
                      </a:r>
                      <a:endParaRPr lang="lt-LT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2.438.948</a:t>
                      </a:r>
                      <a:endParaRPr lang="lt-LT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rgbClr val="FFC000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5.792</a:t>
                      </a:r>
                      <a:endParaRPr lang="lt-LT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1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171.137</a:t>
                      </a:r>
                      <a:endParaRPr lang="lt-LT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1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5.792</a:t>
                      </a:r>
                      <a:endParaRPr lang="lt-LT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1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187.095</a:t>
                      </a:r>
                      <a:endParaRPr lang="lt-LT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1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369.816</a:t>
                      </a:r>
                      <a:endParaRPr lang="lt-LT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2.808.764</a:t>
                      </a:r>
                      <a:endParaRPr lang="lt-LT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959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4,04</a:t>
                      </a:r>
                      <a:endParaRPr lang="lt-LT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13</a:t>
                      </a:r>
                      <a:endParaRPr lang="lt-LT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D69B"/>
                    </a:solidFill>
                  </a:tcPr>
                </a:tc>
              </a:tr>
              <a:tr h="26709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2015</a:t>
                      </a:r>
                      <a:endParaRPr lang="lt-LT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2.815.700</a:t>
                      </a:r>
                      <a:endParaRPr lang="lt-LT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rgbClr val="FFC000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3.470</a:t>
                      </a:r>
                      <a:endParaRPr lang="lt-LT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1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28.196</a:t>
                      </a:r>
                      <a:endParaRPr lang="lt-LT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1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6.000</a:t>
                      </a:r>
                      <a:endParaRPr lang="lt-LT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1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85.420</a:t>
                      </a:r>
                      <a:endParaRPr lang="lt-LT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1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123.086</a:t>
                      </a:r>
                      <a:endParaRPr lang="lt-LT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2.938.786</a:t>
                      </a:r>
                      <a:endParaRPr lang="lt-LT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959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4,32</a:t>
                      </a:r>
                      <a:endParaRPr lang="lt-LT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4</a:t>
                      </a:r>
                      <a:endParaRPr lang="lt-LT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D69B"/>
                    </a:solidFill>
                  </a:tcPr>
                </a:tc>
              </a:tr>
              <a:tr h="26709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2016</a:t>
                      </a:r>
                      <a:endParaRPr lang="lt-LT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3.343.600</a:t>
                      </a:r>
                      <a:endParaRPr lang="lt-LT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rgbClr val="FFC000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9.900</a:t>
                      </a:r>
                      <a:endParaRPr lang="lt-LT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1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40.000</a:t>
                      </a:r>
                      <a:endParaRPr lang="lt-LT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1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6.000</a:t>
                      </a:r>
                      <a:endParaRPr lang="lt-LT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1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100.000</a:t>
                      </a:r>
                      <a:endParaRPr lang="lt-LT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1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155.900</a:t>
                      </a:r>
                      <a:endParaRPr lang="lt-LT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3.399.500</a:t>
                      </a:r>
                      <a:endParaRPr lang="lt-LT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959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4,95</a:t>
                      </a:r>
                      <a:endParaRPr lang="lt-LT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5</a:t>
                      </a:r>
                      <a:endParaRPr lang="lt-LT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D69B"/>
                    </a:solidFill>
                  </a:tcPr>
                </a:tc>
              </a:tr>
              <a:tr h="26709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2017</a:t>
                      </a:r>
                      <a:endParaRPr lang="lt-LT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3.855.700</a:t>
                      </a:r>
                      <a:endParaRPr lang="lt-LT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rgbClr val="FFC000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9.900</a:t>
                      </a:r>
                      <a:endParaRPr lang="lt-LT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1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53.900</a:t>
                      </a:r>
                      <a:endParaRPr lang="lt-LT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1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8.000</a:t>
                      </a:r>
                      <a:endParaRPr lang="lt-LT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1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130.000</a:t>
                      </a:r>
                      <a:endParaRPr lang="lt-LT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1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201.800</a:t>
                      </a:r>
                      <a:endParaRPr lang="lt-LT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3.938.400</a:t>
                      </a:r>
                      <a:endParaRPr lang="lt-LT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959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5,05</a:t>
                      </a:r>
                      <a:endParaRPr lang="lt-LT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5</a:t>
                      </a:r>
                      <a:endParaRPr lang="lt-LT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D69B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0659814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Kraštotyros muziejus </a:t>
            </a:r>
            <a:b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MUZIEJAUS </a:t>
            </a:r>
            <a:r>
              <a:rPr lang="lt-LT" altLang="lt-LT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RENGINIŲ LANKYTOJAI </a:t>
            </a:r>
            <a:r>
              <a:rPr lang="lt-LT" altLang="lt-LT" sz="2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PAGAL VEIKLOS SRITIS </a:t>
            </a:r>
            <a:r>
              <a:rPr lang="lt-LT" altLang="lt-LT" sz="14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(proc</a:t>
            </a:r>
            <a:r>
              <a:rPr lang="lt-LT" altLang="lt-LT" sz="1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.)</a:t>
            </a:r>
            <a:r>
              <a:rPr lang="lt-LT" altLang="lt-LT" sz="1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lt-LT" altLang="lt-LT" sz="1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</a:t>
            </a:r>
            <a:r>
              <a:rPr lang="en-GB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m.</a:t>
            </a:r>
            <a:endParaRPr lang="lt-LT" sz="1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Turinio vietos rezervavimo ženklas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79415800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56017489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Kraštotyros muziejus </a:t>
            </a:r>
            <a:b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UŽDIRBTOS LĖŠOS PAGAL VEIKLOS SRITIS</a:t>
            </a:r>
            <a:r>
              <a:rPr lang="en-GB" altLang="lt-LT" sz="2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(proc.)</a:t>
            </a:r>
            <a:r>
              <a:rPr lang="lt-LT" altLang="lt-LT" sz="18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lt-LT" altLang="lt-LT" sz="18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</a:t>
            </a:r>
            <a:r>
              <a:rPr lang="en-GB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7 </a:t>
            </a: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m.</a:t>
            </a:r>
            <a:endParaRPr lang="lt-LT" sz="1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Turinio vietos rezervavimo ženklas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71086345"/>
              </p:ext>
            </p:extLst>
          </p:nvPr>
        </p:nvGraphicFramePr>
        <p:xfrm>
          <a:off x="1026927" y="1865062"/>
          <a:ext cx="10515600" cy="45565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Diagrama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70881179"/>
              </p:ext>
            </p:extLst>
          </p:nvPr>
        </p:nvGraphicFramePr>
        <p:xfrm>
          <a:off x="755904" y="1816608"/>
          <a:ext cx="10436352" cy="47426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059166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Kraštotyros muziejus </a:t>
            </a:r>
            <a:b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PROJEKTINĖ VEIKLA </a:t>
            </a:r>
            <a:r>
              <a:rPr lang="lt-LT" altLang="lt-LT" sz="18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18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</a:t>
            </a:r>
            <a:r>
              <a:rPr lang="en-GB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3-2</a:t>
            </a: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01</a:t>
            </a:r>
            <a:r>
              <a:rPr lang="en-GB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m.</a:t>
            </a:r>
            <a:endParaRPr lang="lt-LT" sz="1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Turinio vietos rezervavimo ženklas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88686869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767939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729509" y="2785492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lt-LT" altLang="lt-LT" sz="28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PANEVĖŽIO DAILĖS GALERIJA</a:t>
            </a:r>
            <a:endParaRPr lang="lt-LT" sz="28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Paveikslėlis 1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5494"/>
          <a:stretch/>
        </p:blipFill>
        <p:spPr>
          <a:xfrm>
            <a:off x="9348108" y="729591"/>
            <a:ext cx="1738159" cy="2114264"/>
          </a:xfrm>
          <a:prstGeom prst="rect">
            <a:avLst/>
          </a:prstGeom>
        </p:spPr>
      </p:pic>
      <p:pic>
        <p:nvPicPr>
          <p:cNvPr id="4098" name="Picture 2" descr="Bienale17-plakatas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9136" y="724516"/>
            <a:ext cx="2997867" cy="21193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 descr="Panevezio dailes dienos 201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834" y="724516"/>
            <a:ext cx="1527651" cy="21220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 descr="Velyku personazai-is samoto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303" y="729591"/>
            <a:ext cx="3623805" cy="21142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 descr="Galerijos edukacija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76442" y="4425197"/>
            <a:ext cx="2409825" cy="171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 descr="Galerijos edukacija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042" y="4425197"/>
            <a:ext cx="2552700" cy="1704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 descr="paroda1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3742" y="4425197"/>
            <a:ext cx="2552700" cy="1704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 descr="Paroda3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834" y="4427932"/>
            <a:ext cx="2533650" cy="1704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7010160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Dailės galerija 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VEIKLOS REZULTATŲ POKYTIS </a:t>
            </a:r>
            <a:r>
              <a:rPr lang="lt-LT" altLang="lt-LT" sz="1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1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</a:t>
            </a:r>
            <a:r>
              <a:rPr lang="en-GB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-201</a:t>
            </a:r>
            <a:r>
              <a:rPr lang="en-GB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m.</a:t>
            </a:r>
            <a:endParaRPr lang="lt-LT" sz="1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Turinio vietos rezervavimo ženklas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06159997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16596381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01624" y="365125"/>
            <a:ext cx="10515600" cy="1325563"/>
          </a:xfrm>
        </p:spPr>
        <p:txBody>
          <a:bodyPr>
            <a:normAutofit/>
          </a:bodyPr>
          <a:lstStyle/>
          <a:p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Dailės galerija</a:t>
            </a:r>
            <a:b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SEZONIŠKUMO ĮTAKA VEIKLAI</a:t>
            </a:r>
            <a:br>
              <a:rPr lang="lt-LT" altLang="lt-LT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</a:t>
            </a:r>
            <a:r>
              <a:rPr lang="en-GB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m. I-IV ketv.</a:t>
            </a:r>
            <a:endParaRPr lang="lt-LT" sz="1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8" name="Turinio vietos rezervavimo ženklas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97597484"/>
              </p:ext>
            </p:extLst>
          </p:nvPr>
        </p:nvGraphicFramePr>
        <p:xfrm>
          <a:off x="597408" y="1862201"/>
          <a:ext cx="7351776" cy="385584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9" name="Diagrama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23326820"/>
              </p:ext>
            </p:extLst>
          </p:nvPr>
        </p:nvGraphicFramePr>
        <p:xfrm>
          <a:off x="8314562" y="1828418"/>
          <a:ext cx="3499485" cy="382867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54069660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Dailės galerija</a:t>
            </a:r>
            <a:b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VEIKLOS REZULTATŲ POKYTIS 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(proc.)</a:t>
            </a:r>
            <a:b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</a:t>
            </a:r>
            <a:r>
              <a:rPr lang="en-GB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-201</a:t>
            </a:r>
            <a:r>
              <a:rPr lang="en-GB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m. </a:t>
            </a:r>
            <a:endParaRPr lang="lt-LT" sz="1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Turinio vietos rezervavimo ženklas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4455387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99575445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Dailės galerija</a:t>
            </a:r>
            <a:b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ĮSTAIGOS VEIKLA </a:t>
            </a:r>
            <a:r>
              <a:rPr lang="lt-LT" altLang="lt-LT" sz="2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PAGAL SRITIS </a:t>
            </a: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(proc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.)</a:t>
            </a:r>
            <a:r>
              <a:rPr lang="lt-LT" altLang="lt-LT" sz="1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1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</a:t>
            </a:r>
            <a:r>
              <a:rPr lang="en-GB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m.</a:t>
            </a:r>
            <a:endParaRPr lang="lt-LT" sz="1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Turinio vietos rezervavimo ženklas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00099028"/>
              </p:ext>
            </p:extLst>
          </p:nvPr>
        </p:nvGraphicFramePr>
        <p:xfrm>
          <a:off x="838200" y="1825624"/>
          <a:ext cx="10515600" cy="46404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9" name="Diagrama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09507849"/>
              </p:ext>
            </p:extLst>
          </p:nvPr>
        </p:nvGraphicFramePr>
        <p:xfrm>
          <a:off x="838200" y="1469447"/>
          <a:ext cx="10704576" cy="479724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73576291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Dailės galerija</a:t>
            </a:r>
            <a:r>
              <a:rPr lang="lt-LT" altLang="lt-LT" sz="2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2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UŽDIRBTOS PAJAMOS </a:t>
            </a:r>
            <a:r>
              <a:rPr lang="lt-LT" altLang="lt-LT" sz="2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PAGAL SRITIS </a:t>
            </a: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(proc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.)</a:t>
            </a:r>
            <a:r>
              <a:rPr lang="lt-LT" altLang="lt-LT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</a:t>
            </a:r>
            <a:r>
              <a:rPr lang="en-GB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m.</a:t>
            </a:r>
            <a:endParaRPr lang="lt-LT" sz="1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Turinio vietos rezervavimo ženklas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30090358"/>
              </p:ext>
            </p:extLst>
          </p:nvPr>
        </p:nvGraphicFramePr>
        <p:xfrm>
          <a:off x="838200" y="1817387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Diagrama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45488515"/>
              </p:ext>
            </p:extLst>
          </p:nvPr>
        </p:nvGraphicFramePr>
        <p:xfrm>
          <a:off x="914400" y="1457758"/>
          <a:ext cx="10582656" cy="49430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76083376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Dailės galerija</a:t>
            </a:r>
            <a:b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GALERIJOS LANKYTOJAI </a:t>
            </a:r>
            <a:r>
              <a:rPr lang="lt-LT" altLang="lt-LT" sz="2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PAGAL VEIKLOS SRITIS </a:t>
            </a: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(proc.)</a:t>
            </a:r>
            <a:b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</a:t>
            </a:r>
            <a:r>
              <a:rPr lang="en-GB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m.</a:t>
            </a:r>
            <a:endParaRPr lang="lt-LT" sz="1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Turinio vietos rezervavimo ženklas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86293101"/>
              </p:ext>
            </p:extLst>
          </p:nvPr>
        </p:nvGraphicFramePr>
        <p:xfrm>
          <a:off x="838200" y="1825625"/>
          <a:ext cx="10515600" cy="415529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Diagrama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82571391"/>
              </p:ext>
            </p:extLst>
          </p:nvPr>
        </p:nvGraphicFramePr>
        <p:xfrm>
          <a:off x="865632" y="1528095"/>
          <a:ext cx="10667999" cy="48970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680485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altLang="lt-LT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SKIRIAMŲ LĖŠŲ KULTŪROS IR MENO ĮSTAIGOMS IR JŲ LANKYTOJŲ SANTYKIO ANALIZĖ</a:t>
            </a:r>
            <a:br>
              <a:rPr lang="lt-LT" altLang="lt-LT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</a:t>
            </a:r>
            <a:r>
              <a:rPr lang="en-GB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m.</a:t>
            </a:r>
            <a:endParaRPr lang="lt-LT" sz="1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Turinio vietos rezervavimo ženklas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17911982"/>
              </p:ext>
            </p:extLst>
          </p:nvPr>
        </p:nvGraphicFramePr>
        <p:xfrm>
          <a:off x="963167" y="1780033"/>
          <a:ext cx="10472929" cy="4547614"/>
        </p:xfrm>
        <a:graphic>
          <a:graphicData uri="http://schemas.openxmlformats.org/drawingml/2006/table">
            <a:tbl>
              <a:tblPr/>
              <a:tblGrid>
                <a:gridCol w="4885793"/>
                <a:gridCol w="1078988"/>
                <a:gridCol w="1082360"/>
                <a:gridCol w="1011552"/>
                <a:gridCol w="1173400"/>
                <a:gridCol w="1240836"/>
              </a:tblGrid>
              <a:tr h="434091"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lt-LT" sz="1400" b="1" i="0" u="none" strike="noStrike" dirty="0">
                          <a:solidFill>
                            <a:srgbClr val="203864"/>
                          </a:solidFill>
                          <a:effectLst/>
                          <a:latin typeface="Arial"/>
                        </a:rPr>
                        <a:t>Įstaigos pavadinimas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50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lt-LT" sz="1400" b="1" i="0" u="none" strike="noStrike" dirty="0">
                          <a:solidFill>
                            <a:srgbClr val="203864"/>
                          </a:solidFill>
                          <a:effectLst/>
                          <a:latin typeface="Arial"/>
                        </a:rPr>
                        <a:t>2017 m. skirtos lėšos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50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lt-LT" sz="1400" b="1" i="0" u="none" strike="noStrike" dirty="0">
                          <a:solidFill>
                            <a:srgbClr val="203864"/>
                          </a:solidFill>
                          <a:effectLst/>
                          <a:latin typeface="Arial"/>
                        </a:rPr>
                        <a:t>Lankytojų skaičius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50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lt-LT" sz="1400" b="1" i="0" u="none" strike="noStrike" dirty="0">
                          <a:solidFill>
                            <a:srgbClr val="203864"/>
                          </a:solidFill>
                          <a:effectLst/>
                          <a:latin typeface="Arial"/>
                        </a:rPr>
                        <a:t>Kiek proc. panevėžiečių apsilankė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50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lt-LT" sz="1400" b="1" i="0" u="none" strike="noStrike" dirty="0">
                          <a:solidFill>
                            <a:srgbClr val="203864"/>
                          </a:solidFill>
                          <a:effectLst/>
                          <a:latin typeface="Arial"/>
                        </a:rPr>
                        <a:t>Kiek Savivaldybė dotavo 1 lankytojo apsilankymą (Eur)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50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1581330">
                <a:tc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1" i="0" u="none" strike="noStrike" dirty="0">
                          <a:solidFill>
                            <a:srgbClr val="203864"/>
                          </a:solidFill>
                          <a:effectLst/>
                          <a:latin typeface="Arial"/>
                        </a:rPr>
                        <a:t>Tūkst. Eur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50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1" i="0" u="none" strike="noStrike" dirty="0">
                          <a:solidFill>
                            <a:srgbClr val="203864"/>
                          </a:solidFill>
                          <a:effectLst/>
                          <a:latin typeface="Arial"/>
                        </a:rPr>
                        <a:t>Proc. visų kultūros įstaigoms išlaikyti skiriamų lėšų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50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</a:tr>
              <a:tr h="279058">
                <a:tc>
                  <a:txBody>
                    <a:bodyPr/>
                    <a:lstStyle/>
                    <a:p>
                      <a:pPr algn="l" rtl="0" fontAlgn="ctr"/>
                      <a:r>
                        <a:rPr lang="lt-LT" sz="1400" b="1" i="0" u="none" strike="noStrike" dirty="0">
                          <a:solidFill>
                            <a:srgbClr val="203764"/>
                          </a:solidFill>
                          <a:effectLst/>
                          <a:latin typeface="Arial"/>
                        </a:rPr>
                        <a:t>Savivaldybės viešoji biblioteka</a:t>
                      </a:r>
                    </a:p>
                  </a:txBody>
                  <a:tcPr marL="342900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1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 dirty="0">
                          <a:solidFill>
                            <a:srgbClr val="203764"/>
                          </a:solidFill>
                          <a:effectLst/>
                          <a:latin typeface="Arial"/>
                        </a:rPr>
                        <a:t>643,7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1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>
                          <a:solidFill>
                            <a:srgbClr val="203764"/>
                          </a:solidFill>
                          <a:effectLst/>
                          <a:latin typeface="Arial"/>
                        </a:rPr>
                        <a:t>17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1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>
                          <a:solidFill>
                            <a:srgbClr val="203764"/>
                          </a:solidFill>
                          <a:effectLst/>
                          <a:latin typeface="Arial"/>
                        </a:rPr>
                        <a:t>197515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1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 dirty="0">
                          <a:solidFill>
                            <a:srgbClr val="203764"/>
                          </a:solidFill>
                          <a:effectLst/>
                          <a:latin typeface="Arial"/>
                        </a:rPr>
                        <a:t>211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1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1" i="0" u="none" strike="noStrike" dirty="0">
                          <a:solidFill>
                            <a:srgbClr val="203764"/>
                          </a:solidFill>
                          <a:effectLst/>
                          <a:latin typeface="Arial"/>
                        </a:rPr>
                        <a:t>3,3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rgbClr val="FFC000"/>
                      </a:fgClr>
                      <a:bgClr>
                        <a:srgbClr val="FFFFFF"/>
                      </a:bgClr>
                    </a:pattFill>
                  </a:tcPr>
                </a:tc>
              </a:tr>
              <a:tr h="279058">
                <a:tc>
                  <a:txBody>
                    <a:bodyPr/>
                    <a:lstStyle/>
                    <a:p>
                      <a:pPr algn="l" rtl="0" fontAlgn="ctr"/>
                      <a:r>
                        <a:rPr lang="lt-LT" sz="1400" b="1" i="0" u="none" strike="noStrike" dirty="0">
                          <a:solidFill>
                            <a:srgbClr val="203764"/>
                          </a:solidFill>
                          <a:effectLst/>
                          <a:latin typeface="Arial"/>
                        </a:rPr>
                        <a:t>Kraštotyros muziejus</a:t>
                      </a:r>
                    </a:p>
                  </a:txBody>
                  <a:tcPr marL="342900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1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>
                          <a:solidFill>
                            <a:srgbClr val="203764"/>
                          </a:solidFill>
                          <a:effectLst/>
                          <a:latin typeface="Arial"/>
                        </a:rPr>
                        <a:t>377,3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1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>
                          <a:solidFill>
                            <a:srgbClr val="203764"/>
                          </a:solidFill>
                          <a:effectLst/>
                          <a:latin typeface="Arial"/>
                        </a:rPr>
                        <a:t>10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1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>
                          <a:solidFill>
                            <a:srgbClr val="203764"/>
                          </a:solidFill>
                          <a:effectLst/>
                          <a:latin typeface="Arial"/>
                        </a:rPr>
                        <a:t>26605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1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 dirty="0">
                          <a:solidFill>
                            <a:srgbClr val="203764"/>
                          </a:solidFill>
                          <a:effectLst/>
                          <a:latin typeface="Arial"/>
                        </a:rPr>
                        <a:t>28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1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1" i="0" u="none" strike="noStrike" dirty="0">
                          <a:solidFill>
                            <a:srgbClr val="203764"/>
                          </a:solidFill>
                          <a:effectLst/>
                          <a:latin typeface="Arial"/>
                        </a:rPr>
                        <a:t>14,2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1"/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279058">
                <a:tc>
                  <a:txBody>
                    <a:bodyPr/>
                    <a:lstStyle/>
                    <a:p>
                      <a:pPr algn="l" rtl="0" fontAlgn="ctr"/>
                      <a:r>
                        <a:rPr lang="lt-LT" sz="1400" b="1" i="0" u="none" strike="noStrike" dirty="0">
                          <a:solidFill>
                            <a:srgbClr val="203764"/>
                          </a:solidFill>
                          <a:effectLst/>
                          <a:latin typeface="Arial"/>
                        </a:rPr>
                        <a:t>Dailės galerija</a:t>
                      </a:r>
                    </a:p>
                  </a:txBody>
                  <a:tcPr marL="342900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1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>
                          <a:solidFill>
                            <a:srgbClr val="203764"/>
                          </a:solidFill>
                          <a:effectLst/>
                          <a:latin typeface="Arial"/>
                        </a:rPr>
                        <a:t>201,6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1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>
                          <a:solidFill>
                            <a:srgbClr val="203764"/>
                          </a:solidFill>
                          <a:effectLst/>
                          <a:latin typeface="Arial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1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>
                          <a:solidFill>
                            <a:srgbClr val="203764"/>
                          </a:solidFill>
                          <a:effectLst/>
                          <a:latin typeface="Arial"/>
                        </a:rPr>
                        <a:t>14930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1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 dirty="0">
                          <a:solidFill>
                            <a:srgbClr val="203764"/>
                          </a:solidFill>
                          <a:effectLst/>
                          <a:latin typeface="Arial"/>
                        </a:rPr>
                        <a:t>16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1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1" i="0" u="none" strike="noStrike" dirty="0">
                          <a:solidFill>
                            <a:srgbClr val="203764"/>
                          </a:solidFill>
                          <a:effectLst/>
                          <a:latin typeface="Arial"/>
                        </a:rPr>
                        <a:t>13,5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1"/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279058">
                <a:tc>
                  <a:txBody>
                    <a:bodyPr/>
                    <a:lstStyle/>
                    <a:p>
                      <a:pPr algn="l" rtl="0" fontAlgn="ctr"/>
                      <a:r>
                        <a:rPr lang="lt-LT" sz="1400" b="1" i="0" u="none" strike="noStrike" dirty="0">
                          <a:solidFill>
                            <a:srgbClr val="203764"/>
                          </a:solidFill>
                          <a:effectLst/>
                          <a:latin typeface="Arial"/>
                        </a:rPr>
                        <a:t>Teatras „Menas“</a:t>
                      </a:r>
                    </a:p>
                  </a:txBody>
                  <a:tcPr marL="342900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1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 dirty="0">
                          <a:solidFill>
                            <a:srgbClr val="203764"/>
                          </a:solidFill>
                          <a:effectLst/>
                          <a:latin typeface="Arial"/>
                        </a:rPr>
                        <a:t>344,1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1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 dirty="0">
                          <a:solidFill>
                            <a:srgbClr val="203764"/>
                          </a:solidFill>
                          <a:effectLst/>
                          <a:latin typeface="Arial"/>
                        </a:rPr>
                        <a:t>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1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>
                          <a:solidFill>
                            <a:srgbClr val="203764"/>
                          </a:solidFill>
                          <a:effectLst/>
                          <a:latin typeface="Arial"/>
                        </a:rPr>
                        <a:t>16126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1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 dirty="0">
                          <a:solidFill>
                            <a:srgbClr val="203764"/>
                          </a:solidFill>
                          <a:effectLst/>
                          <a:latin typeface="Arial"/>
                        </a:rPr>
                        <a:t>17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1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1" i="0" u="none" strike="noStrike" dirty="0">
                          <a:solidFill>
                            <a:srgbClr val="203764"/>
                          </a:solidFill>
                          <a:effectLst/>
                          <a:latin typeface="Arial"/>
                        </a:rPr>
                        <a:t>21,3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1"/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279058">
                <a:tc>
                  <a:txBody>
                    <a:bodyPr/>
                    <a:lstStyle/>
                    <a:p>
                      <a:pPr algn="l" rtl="0" fontAlgn="ctr"/>
                      <a:r>
                        <a:rPr lang="lt-LT" sz="1400" b="1" i="0" u="none" strike="noStrike" dirty="0">
                          <a:solidFill>
                            <a:srgbClr val="203764"/>
                          </a:solidFill>
                          <a:effectLst/>
                          <a:latin typeface="Arial"/>
                        </a:rPr>
                        <a:t>Lėlių vežimo teatras</a:t>
                      </a:r>
                    </a:p>
                  </a:txBody>
                  <a:tcPr marL="342900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1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 dirty="0">
                          <a:solidFill>
                            <a:srgbClr val="203764"/>
                          </a:solidFill>
                          <a:effectLst/>
                          <a:latin typeface="Arial"/>
                        </a:rPr>
                        <a:t>254,6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1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 dirty="0">
                          <a:solidFill>
                            <a:srgbClr val="203764"/>
                          </a:solidFill>
                          <a:effectLst/>
                          <a:latin typeface="Arial"/>
                        </a:rPr>
                        <a:t>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1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 dirty="0">
                          <a:solidFill>
                            <a:srgbClr val="203764"/>
                          </a:solidFill>
                          <a:effectLst/>
                          <a:latin typeface="Arial"/>
                        </a:rPr>
                        <a:t>24939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1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 dirty="0">
                          <a:solidFill>
                            <a:srgbClr val="203764"/>
                          </a:solidFill>
                          <a:effectLst/>
                          <a:latin typeface="Arial"/>
                        </a:rPr>
                        <a:t>27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1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1" i="0" u="none" strike="noStrike" dirty="0">
                          <a:solidFill>
                            <a:srgbClr val="203764"/>
                          </a:solidFill>
                          <a:effectLst/>
                          <a:latin typeface="Arial"/>
                        </a:rPr>
                        <a:t>10,2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1"/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279058">
                <a:tc>
                  <a:txBody>
                    <a:bodyPr/>
                    <a:lstStyle/>
                    <a:p>
                      <a:pPr algn="l" rtl="0" fontAlgn="ctr"/>
                      <a:r>
                        <a:rPr lang="lt-LT" sz="1400" b="1" i="0" u="none" strike="noStrike" dirty="0">
                          <a:solidFill>
                            <a:srgbClr val="203764"/>
                          </a:solidFill>
                          <a:effectLst/>
                          <a:latin typeface="Arial"/>
                        </a:rPr>
                        <a:t>Panevėžio muzikinis teatras</a:t>
                      </a:r>
                    </a:p>
                  </a:txBody>
                  <a:tcPr marL="342900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1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>
                          <a:solidFill>
                            <a:srgbClr val="203764"/>
                          </a:solidFill>
                          <a:effectLst/>
                          <a:latin typeface="Arial"/>
                        </a:rPr>
                        <a:t>1008,4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1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>
                          <a:solidFill>
                            <a:srgbClr val="203764"/>
                          </a:solidFill>
                          <a:effectLst/>
                          <a:latin typeface="Arial"/>
                        </a:rPr>
                        <a:t>26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1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 dirty="0">
                          <a:solidFill>
                            <a:srgbClr val="203764"/>
                          </a:solidFill>
                          <a:effectLst/>
                          <a:latin typeface="Arial"/>
                        </a:rPr>
                        <a:t>10002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1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 dirty="0">
                          <a:solidFill>
                            <a:srgbClr val="203764"/>
                          </a:solidFill>
                          <a:effectLst/>
                          <a:latin typeface="Arial"/>
                        </a:rPr>
                        <a:t>11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1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1" i="0" u="none" strike="noStrike" dirty="0">
                          <a:solidFill>
                            <a:srgbClr val="203764"/>
                          </a:solidFill>
                          <a:effectLst/>
                          <a:latin typeface="Arial"/>
                        </a:rPr>
                        <a:t>100,8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50">
                      <a:fgClr>
                        <a:srgbClr val="C00000"/>
                      </a:fgClr>
                      <a:bgClr>
                        <a:srgbClr val="FFFFFF"/>
                      </a:bgClr>
                    </a:pattFill>
                  </a:tcPr>
                </a:tc>
              </a:tr>
              <a:tr h="299729">
                <a:tc>
                  <a:txBody>
                    <a:bodyPr/>
                    <a:lstStyle/>
                    <a:p>
                      <a:pPr algn="l" rtl="0" fontAlgn="ctr"/>
                      <a:r>
                        <a:rPr lang="lt-LT" sz="1400" b="1" i="0" u="none" strike="noStrike" dirty="0">
                          <a:solidFill>
                            <a:srgbClr val="203764"/>
                          </a:solidFill>
                          <a:effectLst/>
                          <a:latin typeface="Arial"/>
                        </a:rPr>
                        <a:t>Kultūros centras Panevėžio bendruomenių rūmai</a:t>
                      </a:r>
                    </a:p>
                  </a:txBody>
                  <a:tcPr marL="342900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1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>
                          <a:solidFill>
                            <a:srgbClr val="203764"/>
                          </a:solidFill>
                          <a:effectLst/>
                          <a:latin typeface="Arial"/>
                        </a:rPr>
                        <a:t>731,2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1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>
                          <a:solidFill>
                            <a:srgbClr val="203764"/>
                          </a:solidFill>
                          <a:effectLst/>
                          <a:latin typeface="Arial"/>
                        </a:rPr>
                        <a:t>19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1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 dirty="0">
                          <a:solidFill>
                            <a:srgbClr val="203764"/>
                          </a:solidFill>
                          <a:effectLst/>
                          <a:latin typeface="Arial"/>
                        </a:rPr>
                        <a:t>181365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1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 dirty="0">
                          <a:solidFill>
                            <a:srgbClr val="203764"/>
                          </a:solidFill>
                          <a:effectLst/>
                          <a:latin typeface="Arial"/>
                        </a:rPr>
                        <a:t>194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1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1" i="0" u="none" strike="noStrike" dirty="0">
                          <a:solidFill>
                            <a:srgbClr val="203764"/>
                          </a:solidFill>
                          <a:effectLst/>
                          <a:latin typeface="Arial"/>
                        </a:rPr>
                        <a:t>4,0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rgbClr val="FFC000"/>
                      </a:fgClr>
                      <a:bgClr>
                        <a:srgbClr val="FFFFFF"/>
                      </a:bgClr>
                    </a:pattFill>
                  </a:tcPr>
                </a:tc>
              </a:tr>
              <a:tr h="279058">
                <a:tc>
                  <a:txBody>
                    <a:bodyPr/>
                    <a:lstStyle/>
                    <a:p>
                      <a:pPr algn="l" rtl="0" fontAlgn="ctr"/>
                      <a:r>
                        <a:rPr lang="lt-LT" sz="1400" b="1" i="0" u="none" strike="noStrike" dirty="0">
                          <a:solidFill>
                            <a:srgbClr val="203764"/>
                          </a:solidFill>
                          <a:effectLst/>
                          <a:latin typeface="Arial"/>
                        </a:rPr>
                        <a:t>Kino centras „Garsas“</a:t>
                      </a:r>
                    </a:p>
                  </a:txBody>
                  <a:tcPr marL="342900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1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>
                          <a:solidFill>
                            <a:srgbClr val="203764"/>
                          </a:solidFill>
                          <a:effectLst/>
                          <a:latin typeface="Arial"/>
                        </a:rPr>
                        <a:t>294,8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1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>
                          <a:solidFill>
                            <a:srgbClr val="203764"/>
                          </a:solidFill>
                          <a:effectLst/>
                          <a:latin typeface="Arial"/>
                        </a:rPr>
                        <a:t>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1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>
                          <a:solidFill>
                            <a:srgbClr val="203764"/>
                          </a:solidFill>
                          <a:effectLst/>
                          <a:latin typeface="Arial"/>
                        </a:rPr>
                        <a:t>60996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1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 dirty="0">
                          <a:solidFill>
                            <a:srgbClr val="203764"/>
                          </a:solidFill>
                          <a:effectLst/>
                          <a:latin typeface="Arial"/>
                        </a:rPr>
                        <a:t>65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1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1" i="0" u="none" strike="noStrike" dirty="0">
                          <a:solidFill>
                            <a:srgbClr val="203764"/>
                          </a:solidFill>
                          <a:effectLst/>
                          <a:latin typeface="Arial"/>
                        </a:rPr>
                        <a:t>4,8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rgbClr val="FFC000"/>
                      </a:fgClr>
                      <a:bgClr>
                        <a:srgbClr val="FFFFFF"/>
                      </a:bgClr>
                    </a:pattFill>
                  </a:tcPr>
                </a:tc>
              </a:tr>
              <a:tr h="279058">
                <a:tc>
                  <a:txBody>
                    <a:bodyPr/>
                    <a:lstStyle/>
                    <a:p>
                      <a:pPr algn="r" rtl="0" fontAlgn="ctr"/>
                      <a:r>
                        <a:rPr lang="lt-LT" sz="1400" b="1" i="0" u="none" strike="noStrike" dirty="0">
                          <a:solidFill>
                            <a:srgbClr val="203864"/>
                          </a:solidFill>
                          <a:effectLst/>
                          <a:latin typeface="Arial"/>
                        </a:rPr>
                        <a:t>Iš viso: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50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1" i="0" u="none" strike="noStrike" dirty="0">
                          <a:solidFill>
                            <a:srgbClr val="203864"/>
                          </a:solidFill>
                          <a:effectLst/>
                          <a:latin typeface="Arial"/>
                        </a:rPr>
                        <a:t>3855,7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50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1" i="0" u="none" strike="noStrike" dirty="0">
                          <a:solidFill>
                            <a:srgbClr val="203864"/>
                          </a:solidFill>
                          <a:effectLst/>
                          <a:latin typeface="Arial"/>
                        </a:rPr>
                        <a:t>100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50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1" i="0" u="none" strike="noStrike" dirty="0">
                          <a:solidFill>
                            <a:srgbClr val="203864"/>
                          </a:solidFill>
                          <a:effectLst/>
                          <a:latin typeface="Arial"/>
                        </a:rPr>
                        <a:t>532478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50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1" i="0" u="none" strike="noStrike" dirty="0">
                          <a:solidFill>
                            <a:srgbClr val="203864"/>
                          </a:solidFill>
                          <a:effectLst/>
                          <a:latin typeface="Arial"/>
                        </a:rPr>
                        <a:t>569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50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1" i="0" u="none" strike="noStrike" dirty="0">
                          <a:solidFill>
                            <a:srgbClr val="203864"/>
                          </a:solidFill>
                          <a:effectLst/>
                          <a:latin typeface="Arial"/>
                        </a:rPr>
                        <a:t>7,2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50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82491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Dailės galerija</a:t>
            </a:r>
            <a:b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PARODINĖ VEIKLA</a:t>
            </a:r>
            <a:r>
              <a:rPr lang="lt-LT" altLang="lt-LT" sz="1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1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2016-</a:t>
            </a: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</a:t>
            </a:r>
            <a:r>
              <a:rPr lang="en-GB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m.</a:t>
            </a:r>
            <a:endParaRPr lang="lt-LT" sz="1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>
          <a:xfrm>
            <a:off x="709127" y="1825625"/>
            <a:ext cx="10767525" cy="4351338"/>
          </a:xfrm>
          <a:pattFill prst="smGrid">
            <a:fgClr>
              <a:schemeClr val="accent5">
                <a:lumMod val="20000"/>
                <a:lumOff val="80000"/>
              </a:schemeClr>
            </a:fgClr>
            <a:bgClr>
              <a:schemeClr val="bg1"/>
            </a:bgClr>
          </a:pattFill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lt-LT" altLang="lt-LT" sz="2400" b="1" i="1" dirty="0" smtClean="0">
                <a:solidFill>
                  <a:srgbClr val="C00000"/>
                </a:solidFill>
              </a:rPr>
              <a:t>									2016 m.	201</a:t>
            </a:r>
            <a:r>
              <a:rPr lang="en-GB" altLang="lt-LT" sz="2400" b="1" i="1" dirty="0" smtClean="0">
                <a:solidFill>
                  <a:srgbClr val="C00000"/>
                </a:solidFill>
              </a:rPr>
              <a:t>7</a:t>
            </a:r>
            <a:r>
              <a:rPr lang="lt-LT" altLang="lt-LT" sz="2400" b="1" i="1" dirty="0" smtClean="0">
                <a:solidFill>
                  <a:srgbClr val="C00000"/>
                </a:solidFill>
              </a:rPr>
              <a:t> m.</a:t>
            </a:r>
          </a:p>
          <a:p>
            <a:pPr>
              <a:buNone/>
            </a:pPr>
            <a:r>
              <a:rPr lang="lt-LT" altLang="lt-LT" sz="2400" b="1" i="1" dirty="0" smtClean="0">
                <a:solidFill>
                  <a:srgbClr val="C00000"/>
                </a:solidFill>
              </a:rPr>
              <a:t>Surengta </a:t>
            </a:r>
            <a:r>
              <a:rPr lang="lt-LT" altLang="lt-LT" sz="2400" b="1" i="1" dirty="0">
                <a:solidFill>
                  <a:srgbClr val="C00000"/>
                </a:solidFill>
              </a:rPr>
              <a:t>parodų:</a:t>
            </a:r>
          </a:p>
          <a:p>
            <a:pPr lvl="6"/>
            <a:r>
              <a:rPr lang="lt-LT" altLang="lt-LT" dirty="0">
                <a:solidFill>
                  <a:schemeClr val="tx2">
                    <a:lumMod val="75000"/>
                  </a:schemeClr>
                </a:solidFill>
              </a:rPr>
              <a:t>Dailės galerijoje		</a:t>
            </a:r>
            <a:r>
              <a:rPr lang="lt-LT" altLang="lt-LT" dirty="0" smtClean="0">
                <a:solidFill>
                  <a:schemeClr val="tx2">
                    <a:lumMod val="75000"/>
                  </a:schemeClr>
                </a:solidFill>
              </a:rPr>
              <a:t>		</a:t>
            </a:r>
            <a:r>
              <a:rPr lang="lt-LT" altLang="lt-LT" b="1" dirty="0">
                <a:solidFill>
                  <a:srgbClr val="C00000"/>
                </a:solidFill>
              </a:rPr>
              <a:t>18</a:t>
            </a:r>
            <a:r>
              <a:rPr lang="lt-LT" altLang="lt-LT" dirty="0" smtClean="0">
                <a:solidFill>
                  <a:schemeClr val="tx2">
                    <a:lumMod val="75000"/>
                  </a:schemeClr>
                </a:solidFill>
              </a:rPr>
              <a:t>		</a:t>
            </a:r>
            <a:r>
              <a:rPr lang="en-GB" altLang="lt-LT" b="1" dirty="0">
                <a:solidFill>
                  <a:srgbClr val="C00000"/>
                </a:solidFill>
              </a:rPr>
              <a:t>2</a:t>
            </a:r>
            <a:r>
              <a:rPr lang="lt-LT" altLang="lt-LT" b="1" dirty="0" smtClean="0">
                <a:solidFill>
                  <a:srgbClr val="C00000"/>
                </a:solidFill>
              </a:rPr>
              <a:t>6</a:t>
            </a:r>
            <a:endParaRPr lang="lt-LT" altLang="lt-LT" b="1" dirty="0">
              <a:solidFill>
                <a:srgbClr val="C00000"/>
              </a:solidFill>
            </a:endParaRPr>
          </a:p>
          <a:p>
            <a:pPr lvl="6"/>
            <a:r>
              <a:rPr lang="lt-LT" altLang="lt-LT" dirty="0">
                <a:solidFill>
                  <a:schemeClr val="tx2">
                    <a:lumMod val="75000"/>
                  </a:schemeClr>
                </a:solidFill>
              </a:rPr>
              <a:t>Fotografijos galerijoje</a:t>
            </a:r>
            <a:r>
              <a:rPr lang="lt-LT" altLang="lt-LT" dirty="0">
                <a:solidFill>
                  <a:srgbClr val="FF6600"/>
                </a:solidFill>
              </a:rPr>
              <a:t>	</a:t>
            </a:r>
            <a:r>
              <a:rPr lang="lt-LT" altLang="lt-LT" dirty="0" smtClean="0">
                <a:solidFill>
                  <a:srgbClr val="FF6600"/>
                </a:solidFill>
              </a:rPr>
              <a:t>		</a:t>
            </a:r>
            <a:r>
              <a:rPr lang="lt-LT" altLang="lt-LT" b="1" dirty="0" smtClean="0">
                <a:solidFill>
                  <a:srgbClr val="C00000"/>
                </a:solidFill>
              </a:rPr>
              <a:t>16		1</a:t>
            </a:r>
            <a:r>
              <a:rPr lang="en-GB" altLang="lt-LT" b="1" dirty="0" smtClean="0">
                <a:solidFill>
                  <a:srgbClr val="C00000"/>
                </a:solidFill>
              </a:rPr>
              <a:t>3</a:t>
            </a:r>
            <a:endParaRPr lang="lt-LT" altLang="lt-LT" b="1" dirty="0">
              <a:solidFill>
                <a:srgbClr val="C00000"/>
              </a:solidFill>
            </a:endParaRPr>
          </a:p>
          <a:p>
            <a:pPr>
              <a:buNone/>
            </a:pPr>
            <a:r>
              <a:rPr lang="lt-LT" altLang="lt-LT" sz="2400" b="1" i="1" dirty="0">
                <a:solidFill>
                  <a:srgbClr val="C00000"/>
                </a:solidFill>
              </a:rPr>
              <a:t>Vidutiniškai per dieną parodą aplankė lankytojų:</a:t>
            </a:r>
          </a:p>
          <a:p>
            <a:pPr lvl="6"/>
            <a:r>
              <a:rPr lang="lt-LT" altLang="lt-LT" dirty="0">
                <a:solidFill>
                  <a:schemeClr val="tx2">
                    <a:lumMod val="75000"/>
                  </a:schemeClr>
                </a:solidFill>
              </a:rPr>
              <a:t>Dailės galerijoje		</a:t>
            </a:r>
            <a:r>
              <a:rPr lang="lt-LT" altLang="lt-LT" dirty="0" smtClean="0">
                <a:solidFill>
                  <a:schemeClr val="tx2">
                    <a:lumMod val="75000"/>
                  </a:schemeClr>
                </a:solidFill>
              </a:rPr>
              <a:t>		</a:t>
            </a:r>
            <a:r>
              <a:rPr lang="lt-LT" altLang="lt-LT" b="1" dirty="0" smtClean="0">
                <a:solidFill>
                  <a:srgbClr val="C00000"/>
                </a:solidFill>
              </a:rPr>
              <a:t>10*</a:t>
            </a:r>
            <a:r>
              <a:rPr lang="lt-LT" altLang="lt-LT" dirty="0" smtClean="0">
                <a:solidFill>
                  <a:schemeClr val="tx2">
                    <a:lumMod val="75000"/>
                  </a:schemeClr>
                </a:solidFill>
              </a:rPr>
              <a:t>		</a:t>
            </a:r>
            <a:r>
              <a:rPr lang="en-GB" altLang="lt-LT" b="1" dirty="0" smtClean="0">
                <a:solidFill>
                  <a:srgbClr val="C00000"/>
                </a:solidFill>
              </a:rPr>
              <a:t>18</a:t>
            </a:r>
            <a:endParaRPr lang="lt-LT" altLang="lt-LT" b="1" dirty="0">
              <a:solidFill>
                <a:srgbClr val="C00000"/>
              </a:solidFill>
            </a:endParaRPr>
          </a:p>
          <a:p>
            <a:pPr lvl="6"/>
            <a:r>
              <a:rPr lang="lt-LT" altLang="lt-LT" dirty="0">
                <a:solidFill>
                  <a:schemeClr val="tx2">
                    <a:lumMod val="75000"/>
                  </a:schemeClr>
                </a:solidFill>
              </a:rPr>
              <a:t>Fotografijos </a:t>
            </a:r>
            <a:r>
              <a:rPr lang="lt-LT" altLang="lt-LT" dirty="0" smtClean="0">
                <a:solidFill>
                  <a:schemeClr val="tx2">
                    <a:lumMod val="75000"/>
                  </a:schemeClr>
                </a:solidFill>
              </a:rPr>
              <a:t>galerijoje</a:t>
            </a:r>
            <a:r>
              <a:rPr lang="lt-LT" altLang="lt-LT" dirty="0" smtClean="0">
                <a:solidFill>
                  <a:srgbClr val="FF6600"/>
                </a:solidFill>
              </a:rPr>
              <a:t>	</a:t>
            </a:r>
            <a:r>
              <a:rPr lang="lt-LT" altLang="lt-LT" dirty="0">
                <a:solidFill>
                  <a:srgbClr val="FF6600"/>
                </a:solidFill>
              </a:rPr>
              <a:t>	</a:t>
            </a:r>
            <a:r>
              <a:rPr lang="lt-LT" altLang="lt-LT" dirty="0" smtClean="0">
                <a:solidFill>
                  <a:srgbClr val="FF6600"/>
                </a:solidFill>
              </a:rPr>
              <a:t>	</a:t>
            </a:r>
            <a:r>
              <a:rPr lang="lt-LT" altLang="lt-LT" b="1" dirty="0" smtClean="0">
                <a:solidFill>
                  <a:srgbClr val="C00000"/>
                </a:solidFill>
              </a:rPr>
              <a:t>4*		</a:t>
            </a:r>
            <a:r>
              <a:rPr lang="en-GB" altLang="lt-LT" b="1" dirty="0" smtClean="0">
                <a:solidFill>
                  <a:srgbClr val="C00000"/>
                </a:solidFill>
              </a:rPr>
              <a:t>5</a:t>
            </a:r>
            <a:endParaRPr lang="lt-LT" altLang="lt-LT" b="1" dirty="0">
              <a:solidFill>
                <a:srgbClr val="C00000"/>
              </a:solidFill>
            </a:endParaRPr>
          </a:p>
          <a:p>
            <a:pPr>
              <a:buNone/>
            </a:pPr>
            <a:r>
              <a:rPr lang="lt-LT" altLang="lt-LT" sz="2400" b="1" i="1" dirty="0">
                <a:solidFill>
                  <a:srgbClr val="C00000"/>
                </a:solidFill>
              </a:rPr>
              <a:t>Surinkta pajamų (Eur):</a:t>
            </a:r>
          </a:p>
          <a:p>
            <a:pPr lvl="6"/>
            <a:r>
              <a:rPr lang="lt-LT" altLang="lt-LT" dirty="0">
                <a:solidFill>
                  <a:schemeClr val="tx2">
                    <a:lumMod val="75000"/>
                  </a:schemeClr>
                </a:solidFill>
              </a:rPr>
              <a:t>Dailės galerijoje		</a:t>
            </a:r>
            <a:r>
              <a:rPr lang="lt-LT" altLang="lt-LT" dirty="0" smtClean="0">
                <a:solidFill>
                  <a:schemeClr val="tx2">
                    <a:lumMod val="75000"/>
                  </a:schemeClr>
                </a:solidFill>
              </a:rPr>
              <a:t>		</a:t>
            </a:r>
            <a:r>
              <a:rPr lang="lt-LT" altLang="lt-LT" b="1" dirty="0">
                <a:solidFill>
                  <a:srgbClr val="C00000"/>
                </a:solidFill>
              </a:rPr>
              <a:t>4382,7</a:t>
            </a:r>
            <a:r>
              <a:rPr lang="lt-LT" altLang="lt-LT" dirty="0" smtClean="0">
                <a:solidFill>
                  <a:schemeClr val="tx2">
                    <a:lumMod val="75000"/>
                  </a:schemeClr>
                </a:solidFill>
              </a:rPr>
              <a:t>		</a:t>
            </a:r>
            <a:r>
              <a:rPr lang="en-GB" altLang="lt-LT" b="1" dirty="0" smtClean="0">
                <a:solidFill>
                  <a:srgbClr val="C00000"/>
                </a:solidFill>
              </a:rPr>
              <a:t>3335,5</a:t>
            </a:r>
            <a:endParaRPr lang="lt-LT" altLang="lt-LT" b="1" dirty="0">
              <a:solidFill>
                <a:srgbClr val="C00000"/>
              </a:solidFill>
            </a:endParaRPr>
          </a:p>
          <a:p>
            <a:pPr lvl="6"/>
            <a:r>
              <a:rPr lang="lt-LT" altLang="lt-LT" dirty="0">
                <a:solidFill>
                  <a:schemeClr val="tx2">
                    <a:lumMod val="75000"/>
                  </a:schemeClr>
                </a:solidFill>
              </a:rPr>
              <a:t>Fotografijos galerijoje</a:t>
            </a:r>
            <a:r>
              <a:rPr lang="lt-LT" altLang="lt-LT" dirty="0">
                <a:solidFill>
                  <a:srgbClr val="FF6600"/>
                </a:solidFill>
              </a:rPr>
              <a:t>	</a:t>
            </a:r>
            <a:r>
              <a:rPr lang="lt-LT" altLang="lt-LT" dirty="0" smtClean="0">
                <a:solidFill>
                  <a:srgbClr val="FF6600"/>
                </a:solidFill>
              </a:rPr>
              <a:t>		</a:t>
            </a:r>
            <a:r>
              <a:rPr lang="lt-LT" altLang="lt-LT" b="1" dirty="0">
                <a:solidFill>
                  <a:srgbClr val="C00000"/>
                </a:solidFill>
              </a:rPr>
              <a:t>457,96</a:t>
            </a:r>
            <a:r>
              <a:rPr lang="lt-LT" altLang="lt-LT" dirty="0" smtClean="0">
                <a:solidFill>
                  <a:srgbClr val="FF6600"/>
                </a:solidFill>
              </a:rPr>
              <a:t>		</a:t>
            </a:r>
            <a:r>
              <a:rPr lang="en-GB" altLang="lt-LT" b="1" dirty="0" smtClean="0">
                <a:solidFill>
                  <a:srgbClr val="C00000"/>
                </a:solidFill>
              </a:rPr>
              <a:t>482,85</a:t>
            </a:r>
            <a:endParaRPr lang="lt-LT" altLang="lt-LT" b="1" dirty="0">
              <a:solidFill>
                <a:srgbClr val="C00000"/>
              </a:solidFill>
            </a:endParaRPr>
          </a:p>
          <a:p>
            <a:pPr>
              <a:buNone/>
            </a:pPr>
            <a:r>
              <a:rPr lang="lt-LT" altLang="lt-LT" sz="2400" b="1" i="1" dirty="0">
                <a:solidFill>
                  <a:srgbClr val="C00000"/>
                </a:solidFill>
              </a:rPr>
              <a:t>Vidutiniškai per dieną uždirbta pajamų (Eur):</a:t>
            </a:r>
          </a:p>
          <a:p>
            <a:pPr lvl="6"/>
            <a:r>
              <a:rPr lang="lt-LT" altLang="lt-LT" dirty="0">
                <a:solidFill>
                  <a:schemeClr val="tx2">
                    <a:lumMod val="75000"/>
                  </a:schemeClr>
                </a:solidFill>
              </a:rPr>
              <a:t>Dailės galerijoje		</a:t>
            </a:r>
            <a:r>
              <a:rPr lang="lt-LT" altLang="lt-LT" dirty="0" smtClean="0">
                <a:solidFill>
                  <a:schemeClr val="tx2">
                    <a:lumMod val="75000"/>
                  </a:schemeClr>
                </a:solidFill>
              </a:rPr>
              <a:t>		</a:t>
            </a:r>
            <a:r>
              <a:rPr lang="lt-LT" altLang="lt-LT" b="1" dirty="0">
                <a:solidFill>
                  <a:srgbClr val="C00000"/>
                </a:solidFill>
              </a:rPr>
              <a:t>10</a:t>
            </a:r>
            <a:r>
              <a:rPr lang="lt-LT" altLang="lt-LT" dirty="0" smtClean="0">
                <a:solidFill>
                  <a:schemeClr val="tx2">
                    <a:lumMod val="75000"/>
                  </a:schemeClr>
                </a:solidFill>
              </a:rPr>
              <a:t>		</a:t>
            </a:r>
            <a:r>
              <a:rPr lang="en-GB" altLang="lt-LT" b="1" dirty="0" smtClean="0">
                <a:solidFill>
                  <a:srgbClr val="C00000"/>
                </a:solidFill>
              </a:rPr>
              <a:t>13</a:t>
            </a:r>
            <a:endParaRPr lang="lt-LT" altLang="lt-LT" b="1" dirty="0">
              <a:solidFill>
                <a:srgbClr val="C00000"/>
              </a:solidFill>
            </a:endParaRPr>
          </a:p>
          <a:p>
            <a:pPr lvl="6"/>
            <a:r>
              <a:rPr lang="lt-LT" altLang="lt-LT" dirty="0">
                <a:solidFill>
                  <a:schemeClr val="tx2">
                    <a:lumMod val="75000"/>
                  </a:schemeClr>
                </a:solidFill>
              </a:rPr>
              <a:t>Fotografijos galerijoje</a:t>
            </a:r>
            <a:r>
              <a:rPr lang="lt-LT" altLang="lt-LT" dirty="0">
                <a:solidFill>
                  <a:srgbClr val="FF6600"/>
                </a:solidFill>
              </a:rPr>
              <a:t>	</a:t>
            </a:r>
            <a:r>
              <a:rPr lang="lt-LT" altLang="lt-LT" dirty="0" smtClean="0">
                <a:solidFill>
                  <a:srgbClr val="FF6600"/>
                </a:solidFill>
              </a:rPr>
              <a:t>		</a:t>
            </a:r>
            <a:r>
              <a:rPr lang="lt-LT" altLang="lt-LT" b="1" dirty="0">
                <a:solidFill>
                  <a:srgbClr val="C00000"/>
                </a:solidFill>
              </a:rPr>
              <a:t>2</a:t>
            </a:r>
            <a:r>
              <a:rPr lang="lt-LT" altLang="lt-LT" dirty="0" smtClean="0">
                <a:solidFill>
                  <a:srgbClr val="FF6600"/>
                </a:solidFill>
              </a:rPr>
              <a:t>		</a:t>
            </a:r>
            <a:r>
              <a:rPr lang="en-GB" altLang="lt-LT" b="1" dirty="0" smtClean="0">
                <a:solidFill>
                  <a:srgbClr val="C00000"/>
                </a:solidFill>
              </a:rPr>
              <a:t>2</a:t>
            </a:r>
            <a:endParaRPr lang="lt-LT" sz="1300" b="1" i="1" dirty="0" smtClean="0">
              <a:solidFill>
                <a:srgbClr val="C00000"/>
              </a:solidFill>
            </a:endParaRPr>
          </a:p>
          <a:p>
            <a:pPr marL="0" indent="0">
              <a:buNone/>
            </a:pPr>
            <a:r>
              <a:rPr lang="lt-LT" sz="1300" i="1" dirty="0" smtClean="0">
                <a:solidFill>
                  <a:srgbClr val="FF0000"/>
                </a:solidFill>
              </a:rPr>
              <a:t>* Patikslintas duomenų skaičiavimo būdas</a:t>
            </a:r>
            <a:endParaRPr lang="lt-LT" sz="1300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0939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10776824" cy="895739"/>
          </a:xfrm>
        </p:spPr>
        <p:txBody>
          <a:bodyPr>
            <a:normAutofit fontScale="90000"/>
          </a:bodyPr>
          <a:lstStyle/>
          <a:p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Dailės galerija</a:t>
            </a:r>
            <a:r>
              <a:rPr lang="lt-LT" altLang="lt-LT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PARODINĖ VEIKLA</a:t>
            </a:r>
            <a:br>
              <a:rPr lang="lt-LT" altLang="lt-LT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</a:t>
            </a:r>
            <a:r>
              <a:rPr lang="en-GB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m.</a:t>
            </a:r>
            <a:endParaRPr lang="lt-LT" sz="1800" dirty="0"/>
          </a:p>
        </p:txBody>
      </p:sp>
      <p:sp>
        <p:nvSpPr>
          <p:cNvPr id="4" name="Teksto vietos rezervavimo ženklas 3"/>
          <p:cNvSpPr>
            <a:spLocks noGrp="1"/>
          </p:cNvSpPr>
          <p:nvPr>
            <p:ph type="body" sz="half" idx="2"/>
          </p:nvPr>
        </p:nvSpPr>
        <p:spPr>
          <a:xfrm rot="10800000" flipV="1">
            <a:off x="872445" y="1588851"/>
            <a:ext cx="10711510" cy="601824"/>
          </a:xfrm>
        </p:spPr>
        <p:txBody>
          <a:bodyPr>
            <a:normAutofit lnSpcReduction="10000"/>
          </a:bodyPr>
          <a:lstStyle/>
          <a:p>
            <a:pPr>
              <a:lnSpc>
                <a:spcPct val="80000"/>
              </a:lnSpc>
            </a:pPr>
            <a:r>
              <a:rPr lang="lt-LT" altLang="lt-LT" sz="1800" b="1" i="1" dirty="0">
                <a:solidFill>
                  <a:srgbClr val="C00000"/>
                </a:solidFill>
              </a:rPr>
              <a:t>LANKOMIAUSIOS DAILĖS GALERIJOS PARODOS </a:t>
            </a:r>
          </a:p>
          <a:p>
            <a:pPr>
              <a:lnSpc>
                <a:spcPct val="80000"/>
              </a:lnSpc>
            </a:pPr>
            <a:r>
              <a:rPr lang="lt-LT" altLang="lt-LT" i="1" dirty="0">
                <a:solidFill>
                  <a:srgbClr val="C00000"/>
                </a:solidFill>
              </a:rPr>
              <a:t>(pagal vid. lankytojų skaičių per dieną)</a:t>
            </a:r>
          </a:p>
          <a:p>
            <a:endParaRPr lang="lt-LT" dirty="0"/>
          </a:p>
        </p:txBody>
      </p:sp>
      <p:graphicFrame>
        <p:nvGraphicFramePr>
          <p:cNvPr id="7" name="Turinio vietos rezervavimo ženklas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53183137"/>
              </p:ext>
            </p:extLst>
          </p:nvPr>
        </p:nvGraphicFramePr>
        <p:xfrm>
          <a:off x="865632" y="2426587"/>
          <a:ext cx="10619232" cy="37403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74319"/>
                <a:gridCol w="979714"/>
                <a:gridCol w="942392"/>
                <a:gridCol w="989045"/>
                <a:gridCol w="821094"/>
                <a:gridCol w="1045028"/>
                <a:gridCol w="992280"/>
                <a:gridCol w="975360"/>
              </a:tblGrid>
              <a:tr h="401835">
                <a:tc rowSpan="3">
                  <a:txBody>
                    <a:bodyPr/>
                    <a:lstStyle/>
                    <a:p>
                      <a:pPr algn="ctr" rtl="0" fontAlgn="ctr"/>
                      <a:r>
                        <a:rPr lang="lt-LT" sz="1600" b="1" i="1" u="none" strike="noStrike" dirty="0">
                          <a:solidFill>
                            <a:srgbClr val="1F4E79"/>
                          </a:solidFill>
                          <a:effectLst/>
                          <a:latin typeface="+mn-lt"/>
                        </a:rPr>
                        <a:t>Parodos pavadinimas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rtl="0" fontAlgn="ctr"/>
                      <a:r>
                        <a:rPr lang="lt-LT" sz="1600" b="1" i="1" u="none" strike="noStrike" dirty="0">
                          <a:solidFill>
                            <a:srgbClr val="1F4E79"/>
                          </a:solidFill>
                          <a:effectLst/>
                          <a:latin typeface="+mn-lt"/>
                        </a:rPr>
                        <a:t>Trukmė (dienomis)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gridSpan="6">
                  <a:txBody>
                    <a:bodyPr/>
                    <a:lstStyle/>
                    <a:p>
                      <a:pPr algn="ctr" rtl="0" fontAlgn="ctr"/>
                      <a:r>
                        <a:rPr lang="lt-LT" sz="1600" b="1" i="1" u="none" strike="noStrike">
                          <a:solidFill>
                            <a:srgbClr val="1F4E79"/>
                          </a:solidFill>
                          <a:effectLst/>
                          <a:latin typeface="+mn-lt"/>
                        </a:rPr>
                        <a:t>Lankytojų skaičius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</a:tr>
              <a:tr h="317114">
                <a:tc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lt-LT" sz="1600" b="1" i="1" u="none" strike="noStrike" dirty="0">
                          <a:solidFill>
                            <a:srgbClr val="1F4E79"/>
                          </a:solidFill>
                          <a:effectLst/>
                          <a:latin typeface="+mn-lt"/>
                        </a:rPr>
                        <a:t>su bilietais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lt-LT" sz="1600" b="1" i="1" u="none" strike="noStrike" dirty="0">
                          <a:solidFill>
                            <a:srgbClr val="1F4E79"/>
                          </a:solidFill>
                          <a:effectLst/>
                          <a:latin typeface="+mn-lt"/>
                        </a:rPr>
                        <a:t>be bilietų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lt-LT" sz="1600" b="1" i="1" u="none" strike="noStrike" dirty="0">
                          <a:solidFill>
                            <a:srgbClr val="1F4E79"/>
                          </a:solidFill>
                          <a:effectLst/>
                          <a:latin typeface="+mn-lt"/>
                        </a:rPr>
                        <a:t>iš viso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rtl="0" fontAlgn="ctr"/>
                      <a:r>
                        <a:rPr lang="lt-LT" sz="1600" b="1" i="1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vidutiniškai per dieną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</a:tr>
              <a:tr h="353568">
                <a:tc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1" i="1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 su bilietais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1" i="1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 be bilietų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1" i="1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iš viso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  <a:tr h="406652">
                <a:tc>
                  <a:txBody>
                    <a:bodyPr/>
                    <a:lstStyle/>
                    <a:p>
                      <a:pPr algn="l" fontAlgn="ctr"/>
                      <a:r>
                        <a:rPr lang="lt-LT" sz="1400" b="0" i="0" u="none" strike="noStrike" dirty="0">
                          <a:effectLst/>
                          <a:latin typeface="+mn-lt"/>
                        </a:rPr>
                        <a:t>Romualdo Balinsko tapybos paroda „Balos“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>
                          <a:effectLst/>
                          <a:latin typeface="+mn-lt"/>
                        </a:rPr>
                        <a:t>12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>
                          <a:effectLst/>
                          <a:latin typeface="+mn-lt"/>
                        </a:rPr>
                        <a:t>321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>
                          <a:effectLst/>
                          <a:latin typeface="+mn-lt"/>
                        </a:rPr>
                        <a:t>29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>
                          <a:effectLst/>
                          <a:latin typeface="+mn-lt"/>
                        </a:rPr>
                        <a:t>350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1" i="0" u="none" strike="noStrike" dirty="0">
                          <a:effectLst/>
                          <a:latin typeface="+mn-lt"/>
                        </a:rPr>
                        <a:t>27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>
                          <a:effectLst/>
                          <a:latin typeface="+mn-lt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>
                          <a:effectLst/>
                          <a:latin typeface="+mn-lt"/>
                        </a:rPr>
                        <a:t>29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516247">
                <a:tc>
                  <a:txBody>
                    <a:bodyPr/>
                    <a:lstStyle/>
                    <a:p>
                      <a:pPr algn="l" fontAlgn="ctr"/>
                      <a:r>
                        <a:rPr lang="lt-LT" sz="1400" b="0" i="0" u="none" strike="noStrike" dirty="0">
                          <a:effectLst/>
                          <a:latin typeface="+mn-lt"/>
                        </a:rPr>
                        <a:t>Panevėžio dailės dienos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>
                          <a:effectLst/>
                          <a:latin typeface="+mn-lt"/>
                        </a:rPr>
                        <a:t>19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>
                          <a:effectLst/>
                          <a:latin typeface="+mn-lt"/>
                        </a:rPr>
                        <a:t>424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>
                          <a:effectLst/>
                          <a:latin typeface="+mn-lt"/>
                        </a:rPr>
                        <a:t>128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>
                          <a:effectLst/>
                          <a:latin typeface="+mn-lt"/>
                        </a:rPr>
                        <a:t>552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1" i="0" u="none" strike="noStrike" dirty="0">
                          <a:effectLst/>
                          <a:latin typeface="+mn-lt"/>
                        </a:rPr>
                        <a:t>22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>
                          <a:effectLst/>
                          <a:latin typeface="+mn-lt"/>
                        </a:rPr>
                        <a:t>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>
                          <a:effectLst/>
                          <a:latin typeface="+mn-lt"/>
                        </a:rPr>
                        <a:t>29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401835">
                <a:tc>
                  <a:txBody>
                    <a:bodyPr/>
                    <a:lstStyle/>
                    <a:p>
                      <a:pPr algn="l" fontAlgn="ctr"/>
                      <a:r>
                        <a:rPr lang="lt-LT" sz="1400" b="0" i="0" u="none" strike="noStrike" dirty="0">
                          <a:effectLst/>
                          <a:latin typeface="+mn-lt"/>
                        </a:rPr>
                        <a:t>Valentino Pečinino </a:t>
                      </a:r>
                      <a:r>
                        <a:rPr lang="lt-LT" sz="1400" b="0" i="0" u="none" strike="noStrike" dirty="0" smtClean="0">
                          <a:effectLst/>
                          <a:latin typeface="+mn-lt"/>
                        </a:rPr>
                        <a:t> fotografijų </a:t>
                      </a:r>
                      <a:r>
                        <a:rPr lang="lt-LT" sz="1400" b="0" i="0" u="none" strike="noStrike" dirty="0">
                          <a:effectLst/>
                          <a:latin typeface="+mn-lt"/>
                        </a:rPr>
                        <a:t>paroda „Stačiatikių tikėjimo portretas“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>
                          <a:effectLst/>
                          <a:latin typeface="+mn-lt"/>
                        </a:rPr>
                        <a:t>19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>
                          <a:effectLst/>
                          <a:latin typeface="+mn-lt"/>
                        </a:rPr>
                        <a:t>370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>
                          <a:effectLst/>
                          <a:latin typeface="+mn-lt"/>
                        </a:rPr>
                        <a:t>106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>
                          <a:effectLst/>
                          <a:latin typeface="+mn-lt"/>
                        </a:rPr>
                        <a:t>476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1" i="0" u="none" strike="noStrike" dirty="0">
                          <a:effectLst/>
                          <a:latin typeface="+mn-lt"/>
                        </a:rPr>
                        <a:t>19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>
                          <a:effectLst/>
                          <a:latin typeface="+mn-lt"/>
                        </a:rPr>
                        <a:t>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>
                          <a:effectLst/>
                          <a:latin typeface="+mn-lt"/>
                        </a:rPr>
                        <a:t>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406652">
                <a:tc>
                  <a:txBody>
                    <a:bodyPr/>
                    <a:lstStyle/>
                    <a:p>
                      <a:pPr algn="l" fontAlgn="ctr"/>
                      <a:r>
                        <a:rPr lang="lt-LT" sz="1400" b="0" i="0" u="none" strike="noStrike">
                          <a:effectLst/>
                          <a:latin typeface="+mn-lt"/>
                        </a:rPr>
                        <a:t>Osvaldo Juškos tapybos paroda „Sena istorija. Stacijos“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 dirty="0">
                          <a:effectLst/>
                          <a:latin typeface="+mn-lt"/>
                        </a:rPr>
                        <a:t>17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 dirty="0">
                          <a:effectLst/>
                          <a:latin typeface="+mn-lt"/>
                        </a:rPr>
                        <a:t>313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>
                          <a:effectLst/>
                          <a:latin typeface="+mn-lt"/>
                        </a:rPr>
                        <a:t>10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>
                          <a:effectLst/>
                          <a:latin typeface="+mn-lt"/>
                        </a:rPr>
                        <a:t>323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1" i="0" u="none" strike="noStrike" dirty="0">
                          <a:effectLst/>
                          <a:latin typeface="+mn-lt"/>
                        </a:rPr>
                        <a:t>18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>
                          <a:effectLst/>
                          <a:latin typeface="+mn-lt"/>
                        </a:rPr>
                        <a:t>19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406652">
                <a:tc>
                  <a:txBody>
                    <a:bodyPr/>
                    <a:lstStyle/>
                    <a:p>
                      <a:pPr algn="l" fontAlgn="ctr"/>
                      <a:r>
                        <a:rPr lang="lt-LT" sz="1400" b="0" i="0" u="none" strike="noStrike">
                          <a:effectLst/>
                          <a:latin typeface="+mn-lt"/>
                        </a:rPr>
                        <a:t>Kroatų dizainerio Boris Ljubičic plakatų paroda „New Look Croatia“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>
                          <a:effectLst/>
                          <a:latin typeface="+mn-lt"/>
                        </a:rPr>
                        <a:t>23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 dirty="0">
                          <a:effectLst/>
                          <a:latin typeface="+mn-lt"/>
                        </a:rPr>
                        <a:t>423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 dirty="0">
                          <a:effectLst/>
                          <a:latin typeface="+mn-lt"/>
                        </a:rPr>
                        <a:t>47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>
                          <a:effectLst/>
                          <a:latin typeface="+mn-lt"/>
                        </a:rPr>
                        <a:t>470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1" i="0" u="none" strike="noStrike" dirty="0">
                          <a:effectLst/>
                          <a:latin typeface="+mn-lt"/>
                        </a:rPr>
                        <a:t>18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>
                          <a:effectLst/>
                          <a:latin typeface="+mn-lt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>
                          <a:effectLst/>
                          <a:latin typeface="+mn-lt"/>
                        </a:rPr>
                        <a:t>20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406652">
                <a:tc>
                  <a:txBody>
                    <a:bodyPr/>
                    <a:lstStyle/>
                    <a:p>
                      <a:pPr algn="l" fontAlgn="ctr"/>
                      <a:r>
                        <a:rPr lang="lt-LT" sz="1400" b="0" i="0" u="none" strike="noStrike">
                          <a:effectLst/>
                          <a:latin typeface="+mn-lt"/>
                        </a:rPr>
                        <a:t>Skulptoriaus Juozo Lebednyko retrospektyvinė kūrybos paroda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>
                          <a:effectLst/>
                          <a:latin typeface="+mn-lt"/>
                        </a:rPr>
                        <a:t>16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>
                          <a:effectLst/>
                          <a:latin typeface="+mn-lt"/>
                        </a:rPr>
                        <a:t>293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>
                          <a:effectLst/>
                          <a:latin typeface="+mn-lt"/>
                        </a:rPr>
                        <a:t>83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 dirty="0">
                          <a:effectLst/>
                          <a:latin typeface="+mn-lt"/>
                        </a:rPr>
                        <a:t>376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1" i="0" u="none" strike="noStrike" dirty="0">
                          <a:effectLst/>
                          <a:latin typeface="+mn-lt"/>
                        </a:rPr>
                        <a:t>18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 dirty="0">
                          <a:effectLst/>
                          <a:latin typeface="+mn-lt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 dirty="0">
                          <a:effectLst/>
                          <a:latin typeface="+mn-lt"/>
                        </a:rPr>
                        <a:t>24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45759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10776824" cy="895739"/>
          </a:xfrm>
        </p:spPr>
        <p:txBody>
          <a:bodyPr>
            <a:normAutofit fontScale="90000"/>
          </a:bodyPr>
          <a:lstStyle/>
          <a:p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Dailės galerija</a:t>
            </a:r>
            <a:r>
              <a:rPr lang="lt-LT" altLang="lt-LT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PARODINĖ VEIKLA</a:t>
            </a:r>
            <a:br>
              <a:rPr lang="lt-LT" altLang="lt-LT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</a:t>
            </a:r>
            <a:r>
              <a:rPr lang="en-GB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m.</a:t>
            </a:r>
            <a:endParaRPr lang="lt-LT" sz="1800" dirty="0"/>
          </a:p>
        </p:txBody>
      </p:sp>
      <p:sp>
        <p:nvSpPr>
          <p:cNvPr id="4" name="Teksto vietos rezervavimo ženklas 3"/>
          <p:cNvSpPr>
            <a:spLocks noGrp="1"/>
          </p:cNvSpPr>
          <p:nvPr>
            <p:ph type="body" sz="half" idx="2"/>
          </p:nvPr>
        </p:nvSpPr>
        <p:spPr>
          <a:xfrm rot="10800000" flipV="1">
            <a:off x="872445" y="1588851"/>
            <a:ext cx="10711510" cy="601824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80000"/>
              </a:lnSpc>
            </a:pPr>
            <a:r>
              <a:rPr lang="lt-LT" altLang="lt-LT" sz="1800" b="1" i="1" dirty="0">
                <a:solidFill>
                  <a:srgbClr val="C00000"/>
                </a:solidFill>
              </a:rPr>
              <a:t>LANKOMIAUSIOS FOTOGRAFIJOS GALERIJOS PARODOS </a:t>
            </a:r>
          </a:p>
          <a:p>
            <a:pPr>
              <a:lnSpc>
                <a:spcPct val="80000"/>
              </a:lnSpc>
            </a:pPr>
            <a:r>
              <a:rPr lang="lt-LT" altLang="lt-LT" sz="1800" i="1" dirty="0">
                <a:solidFill>
                  <a:srgbClr val="C00000"/>
                </a:solidFill>
              </a:rPr>
              <a:t>(pagal vid. lankytojų skaičių per dieną)</a:t>
            </a:r>
          </a:p>
          <a:p>
            <a:endParaRPr lang="lt-LT" dirty="0"/>
          </a:p>
        </p:txBody>
      </p:sp>
      <p:graphicFrame>
        <p:nvGraphicFramePr>
          <p:cNvPr id="7" name="Turinio vietos rezervavimo ženklas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71742273"/>
              </p:ext>
            </p:extLst>
          </p:nvPr>
        </p:nvGraphicFramePr>
        <p:xfrm>
          <a:off x="872447" y="2292096"/>
          <a:ext cx="10588033" cy="398678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67504"/>
                <a:gridCol w="979714"/>
                <a:gridCol w="942392"/>
                <a:gridCol w="989045"/>
                <a:gridCol w="1029602"/>
                <a:gridCol w="987552"/>
                <a:gridCol w="902208"/>
                <a:gridCol w="890016"/>
              </a:tblGrid>
              <a:tr h="458231">
                <a:tc rowSpan="3">
                  <a:txBody>
                    <a:bodyPr/>
                    <a:lstStyle/>
                    <a:p>
                      <a:pPr algn="ctr" rtl="0" fontAlgn="ctr"/>
                      <a:r>
                        <a:rPr lang="lt-LT" sz="1600" b="1" i="1" u="none" strike="noStrike" dirty="0">
                          <a:solidFill>
                            <a:srgbClr val="1F4E79"/>
                          </a:solidFill>
                          <a:effectLst/>
                          <a:latin typeface="+mn-lt"/>
                        </a:rPr>
                        <a:t>Parodos pavadinimas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rtl="0" fontAlgn="ctr"/>
                      <a:r>
                        <a:rPr lang="lt-LT" sz="1600" b="1" i="1" u="none" strike="noStrike" dirty="0">
                          <a:solidFill>
                            <a:srgbClr val="1F4E79"/>
                          </a:solidFill>
                          <a:effectLst/>
                          <a:latin typeface="+mn-lt"/>
                        </a:rPr>
                        <a:t>Trukmė (dienomis)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gridSpan="6">
                  <a:txBody>
                    <a:bodyPr/>
                    <a:lstStyle/>
                    <a:p>
                      <a:pPr algn="ctr" rtl="0" fontAlgn="ctr"/>
                      <a:r>
                        <a:rPr lang="lt-LT" sz="1600" b="1" i="1" u="none" strike="noStrike" dirty="0">
                          <a:solidFill>
                            <a:srgbClr val="1F4E79"/>
                          </a:solidFill>
                          <a:effectLst/>
                          <a:latin typeface="Arial" panose="020B0604020202020204" pitchFamily="34" charset="0"/>
                        </a:rPr>
                        <a:t>Lankytojų skaičius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</a:tr>
              <a:tr h="458231">
                <a:tc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lt-LT" sz="1600" b="1" i="1" u="none" strike="noStrike" dirty="0">
                          <a:solidFill>
                            <a:srgbClr val="1F4E79"/>
                          </a:solidFill>
                          <a:effectLst/>
                          <a:latin typeface="+mn-lt"/>
                        </a:rPr>
                        <a:t>su bilietais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lt-LT" sz="1600" b="1" i="1" u="none" strike="noStrike" dirty="0">
                          <a:solidFill>
                            <a:srgbClr val="1F4E79"/>
                          </a:solidFill>
                          <a:effectLst/>
                          <a:latin typeface="+mn-lt"/>
                        </a:rPr>
                        <a:t>be bilietų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lt-LT" sz="1600" b="1" i="1" u="none" strike="noStrike" dirty="0">
                          <a:solidFill>
                            <a:srgbClr val="1F4E79"/>
                          </a:solidFill>
                          <a:effectLst/>
                          <a:latin typeface="+mn-lt"/>
                        </a:rPr>
                        <a:t>iš viso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rtl="0" fontAlgn="ctr"/>
                      <a:r>
                        <a:rPr lang="lt-LT" sz="1600" b="1" i="1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vidutiniškai per dieną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</a:tr>
              <a:tr h="463724">
                <a:tc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1" i="1" u="none" strike="noStrike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 su bilietais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1" i="1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 be bilietų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1" i="1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iš viso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  <a:tr h="497471">
                <a:tc>
                  <a:txBody>
                    <a:bodyPr/>
                    <a:lstStyle/>
                    <a:p>
                      <a:pPr algn="l" fontAlgn="b"/>
                      <a:r>
                        <a:rPr lang="lt-LT" sz="1400" b="0" i="0" u="none" strike="noStrike" dirty="0">
                          <a:effectLst/>
                          <a:latin typeface="+mn-lt"/>
                        </a:rPr>
                        <a:t>Pauliaus Lileikio fotografijų paroda „Fotoamnestija 1988-1999“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600" b="0" i="0" u="none" strike="noStrike" dirty="0">
                          <a:effectLst/>
                          <a:latin typeface="+mn-lt"/>
                        </a:rPr>
                        <a:t>17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600" b="0" i="0" u="none" strike="noStrike">
                          <a:effectLst/>
                          <a:latin typeface="+mn-lt"/>
                        </a:rPr>
                        <a:t>111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600" b="0" i="0" u="none" strike="noStrike">
                          <a:effectLst/>
                          <a:latin typeface="+mn-lt"/>
                        </a:rPr>
                        <a:t>19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600" b="0" i="0" u="none" strike="noStrike">
                          <a:effectLst/>
                          <a:latin typeface="+mn-lt"/>
                        </a:rPr>
                        <a:t>130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600" b="1" i="0" u="none" strike="noStrike" dirty="0">
                          <a:effectLst/>
                          <a:latin typeface="+mn-lt"/>
                        </a:rPr>
                        <a:t>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600" b="0" i="0" u="none" strike="noStrike"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600" b="0" i="0" u="none" strike="noStrike">
                          <a:effectLst/>
                          <a:latin typeface="+mn-lt"/>
                        </a:rPr>
                        <a:t>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689702">
                <a:tc>
                  <a:txBody>
                    <a:bodyPr/>
                    <a:lstStyle/>
                    <a:p>
                      <a:pPr algn="l" fontAlgn="ctr"/>
                      <a:r>
                        <a:rPr lang="lt-LT" sz="1400" b="0" i="0" u="none" strike="noStrike">
                          <a:effectLst/>
                          <a:latin typeface="+mn-lt"/>
                        </a:rPr>
                        <a:t>Petro Kaupelio fotografijų paroda „Tarp realybės ir fantazijos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600" b="0" i="0" u="none" strike="noStrike" dirty="0">
                          <a:effectLst/>
                          <a:latin typeface="+mn-lt"/>
                        </a:rPr>
                        <a:t>24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600" b="0" i="0" u="none" strike="noStrike" dirty="0">
                          <a:effectLst/>
                          <a:latin typeface="+mn-lt"/>
                        </a:rPr>
                        <a:t>143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600" b="0" i="0" u="none" strike="noStrike" dirty="0">
                          <a:effectLst/>
                          <a:latin typeface="+mn-lt"/>
                        </a:rPr>
                        <a:t>74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600" b="0" i="0" u="none" strike="noStrike">
                          <a:effectLst/>
                          <a:latin typeface="+mn-lt"/>
                        </a:rPr>
                        <a:t>217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600" b="1" i="0" u="none" strike="noStrike" dirty="0">
                          <a:effectLst/>
                          <a:latin typeface="+mn-lt"/>
                        </a:rPr>
                        <a:t>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600" b="0" i="0" u="none" strike="noStrike">
                          <a:effectLst/>
                          <a:latin typeface="+mn-lt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600" b="0" i="0" u="none" strike="noStrike" dirty="0">
                          <a:effectLst/>
                          <a:latin typeface="+mn-lt"/>
                        </a:rPr>
                        <a:t>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458231">
                <a:tc>
                  <a:txBody>
                    <a:bodyPr/>
                    <a:lstStyle/>
                    <a:p>
                      <a:pPr algn="l" fontAlgn="ctr"/>
                      <a:r>
                        <a:rPr lang="fi-FI" sz="1400" b="0" i="0" u="none" strike="noStrike">
                          <a:effectLst/>
                          <a:latin typeface="+mn-lt"/>
                        </a:rPr>
                        <a:t>Stasio Povilaičio paroda „Ne/matytas Miltinis“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600" b="0" i="0" u="none" strike="noStrike">
                          <a:effectLst/>
                          <a:latin typeface="+mn-lt"/>
                        </a:rPr>
                        <a:t>19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600" b="0" i="0" u="none" strike="noStrike" dirty="0">
                          <a:effectLst/>
                          <a:latin typeface="+mn-lt"/>
                        </a:rPr>
                        <a:t>96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600" b="0" i="0" u="none" strike="noStrike" dirty="0">
                          <a:effectLst/>
                          <a:latin typeface="+mn-lt"/>
                        </a:rPr>
                        <a:t>154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600" b="0" i="0" u="none" strike="noStrike" dirty="0">
                          <a:effectLst/>
                          <a:latin typeface="+mn-lt"/>
                        </a:rPr>
                        <a:t>250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600" b="1" i="0" u="none" strike="noStrike" dirty="0">
                          <a:effectLst/>
                          <a:latin typeface="+mn-lt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600" b="0" i="0" u="none" strike="noStrike">
                          <a:effectLst/>
                          <a:latin typeface="+mn-lt"/>
                        </a:rPr>
                        <a:t>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600" b="0" i="0" u="none" strike="noStrike">
                          <a:effectLst/>
                          <a:latin typeface="+mn-lt"/>
                        </a:rPr>
                        <a:t>13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463724">
                <a:tc>
                  <a:txBody>
                    <a:bodyPr/>
                    <a:lstStyle/>
                    <a:p>
                      <a:pPr algn="l" fontAlgn="ctr"/>
                      <a:r>
                        <a:rPr lang="lt-LT" sz="1400" b="0" i="0" u="none" strike="noStrike">
                          <a:effectLst/>
                          <a:latin typeface="+mn-lt"/>
                        </a:rPr>
                        <a:t>Andriaus Repšio fotografijų paroda „Paukščio akimis“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600" b="0" i="0" u="none" strike="noStrike">
                          <a:effectLst/>
                          <a:latin typeface="+mn-lt"/>
                        </a:rPr>
                        <a:t>14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600" b="0" i="0" u="none" strike="noStrike">
                          <a:effectLst/>
                          <a:latin typeface="+mn-lt"/>
                        </a:rPr>
                        <a:t>51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600" b="0" i="0" u="none" strike="noStrike" dirty="0">
                          <a:effectLst/>
                          <a:latin typeface="+mn-lt"/>
                        </a:rPr>
                        <a:t>64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600" b="0" i="0" u="none" strike="noStrike" dirty="0">
                          <a:effectLst/>
                          <a:latin typeface="+mn-lt"/>
                        </a:rPr>
                        <a:t>115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600" b="1" i="0" u="none" strike="noStrike" dirty="0">
                          <a:effectLst/>
                          <a:latin typeface="+mn-lt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600" b="0" i="0" u="none" strike="noStrike">
                          <a:effectLst/>
                          <a:latin typeface="+mn-lt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600" b="0" i="0" u="none" strike="noStrike">
                          <a:effectLst/>
                          <a:latin typeface="+mn-lt"/>
                        </a:rPr>
                        <a:t>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497471">
                <a:tc>
                  <a:txBody>
                    <a:bodyPr/>
                    <a:lstStyle/>
                    <a:p>
                      <a:pPr algn="l" fontAlgn="ctr"/>
                      <a:r>
                        <a:rPr lang="lt-LT" sz="1400" b="0" i="0" u="none" strike="noStrike">
                          <a:effectLst/>
                          <a:latin typeface="+mn-lt"/>
                        </a:rPr>
                        <a:t>Doc. Dr. Remigijaus Venckaus fotografijų paroda „Iš vaikinų gyvenimo“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600" b="0" i="0" u="none" strike="noStrike">
                          <a:effectLst/>
                          <a:latin typeface="+mn-lt"/>
                        </a:rPr>
                        <a:t>19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600" b="0" i="0" u="none" strike="noStrike">
                          <a:effectLst/>
                          <a:latin typeface="+mn-lt"/>
                        </a:rPr>
                        <a:t>47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600" b="0" i="0" u="none" strike="noStrike">
                          <a:effectLst/>
                          <a:latin typeface="+mn-lt"/>
                        </a:rPr>
                        <a:t>52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600" b="0" i="0" u="none" strike="noStrike" dirty="0">
                          <a:effectLst/>
                          <a:latin typeface="+mn-lt"/>
                        </a:rPr>
                        <a:t>99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600" b="1" i="0" u="none" strike="noStrike" dirty="0">
                          <a:effectLst/>
                          <a:latin typeface="+mn-lt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600" b="0" i="0" u="none" strike="noStrike" dirty="0">
                          <a:effectLst/>
                          <a:latin typeface="+mn-lt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600" b="0" i="0" u="none" strike="noStrike" dirty="0">
                          <a:effectLst/>
                          <a:latin typeface="+mn-lt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15143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39788" y="587829"/>
            <a:ext cx="10515600" cy="942392"/>
          </a:xfrm>
        </p:spPr>
        <p:txBody>
          <a:bodyPr>
            <a:noAutofit/>
          </a:bodyPr>
          <a:lstStyle/>
          <a:p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Dailės galerija</a:t>
            </a:r>
            <a:b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PARODINĖ VEIKLA</a:t>
            </a:r>
            <a:r>
              <a:rPr lang="lt-LT" altLang="lt-LT" sz="1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1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</a:t>
            </a:r>
            <a:r>
              <a:rPr lang="en-GB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m.</a:t>
            </a:r>
            <a:endParaRPr lang="lt-LT" sz="1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Teksto vietos rezervavimo ženklas 3"/>
          <p:cNvSpPr>
            <a:spLocks noGrp="1"/>
          </p:cNvSpPr>
          <p:nvPr>
            <p:ph type="body" sz="half" idx="2"/>
          </p:nvPr>
        </p:nvSpPr>
        <p:spPr>
          <a:xfrm>
            <a:off x="803212" y="1923498"/>
            <a:ext cx="10515600" cy="573832"/>
          </a:xfrm>
        </p:spPr>
        <p:txBody>
          <a:bodyPr>
            <a:normAutofit fontScale="55000" lnSpcReduction="20000"/>
          </a:bodyPr>
          <a:lstStyle/>
          <a:p>
            <a:pPr>
              <a:lnSpc>
                <a:spcPct val="80000"/>
              </a:lnSpc>
            </a:pPr>
            <a:r>
              <a:rPr lang="lt-LT" altLang="lt-LT" sz="3400" b="1" i="1" dirty="0">
                <a:solidFill>
                  <a:srgbClr val="C00000"/>
                </a:solidFill>
              </a:rPr>
              <a:t>LANKOMIAUSIOS </a:t>
            </a:r>
            <a:r>
              <a:rPr lang="lt-LT" altLang="lt-LT" sz="3400" b="1" i="1" dirty="0" smtClean="0">
                <a:solidFill>
                  <a:srgbClr val="C00000"/>
                </a:solidFill>
              </a:rPr>
              <a:t>DAILĖS </a:t>
            </a:r>
            <a:r>
              <a:rPr lang="lt-LT" altLang="lt-LT" sz="3400" b="1" i="1" dirty="0">
                <a:solidFill>
                  <a:srgbClr val="C00000"/>
                </a:solidFill>
              </a:rPr>
              <a:t>GALERIJOS PARODOS </a:t>
            </a:r>
          </a:p>
          <a:p>
            <a:pPr>
              <a:lnSpc>
                <a:spcPct val="80000"/>
              </a:lnSpc>
            </a:pPr>
            <a:r>
              <a:rPr lang="lt-LT" altLang="lt-LT" sz="2900" i="1" dirty="0">
                <a:solidFill>
                  <a:srgbClr val="C00000"/>
                </a:solidFill>
              </a:rPr>
              <a:t>(pagal </a:t>
            </a:r>
            <a:r>
              <a:rPr lang="lt-LT" altLang="lt-LT" sz="2900" i="1" dirty="0" smtClean="0">
                <a:solidFill>
                  <a:srgbClr val="C00000"/>
                </a:solidFill>
              </a:rPr>
              <a:t>vid. per dieną uždirbtas pajamas (Eur)</a:t>
            </a:r>
            <a:endParaRPr lang="lt-LT" altLang="lt-LT" sz="2900" i="1" dirty="0">
              <a:solidFill>
                <a:srgbClr val="C00000"/>
              </a:solidFill>
            </a:endParaRPr>
          </a:p>
          <a:p>
            <a:endParaRPr lang="lt-LT" dirty="0">
              <a:solidFill>
                <a:srgbClr val="C00000"/>
              </a:solidFill>
            </a:endParaRPr>
          </a:p>
        </p:txBody>
      </p:sp>
      <p:graphicFrame>
        <p:nvGraphicFramePr>
          <p:cNvPr id="12" name="Turinio vietos rezervavimo ženklas 1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52178498"/>
              </p:ext>
            </p:extLst>
          </p:nvPr>
        </p:nvGraphicFramePr>
        <p:xfrm>
          <a:off x="827596" y="2621276"/>
          <a:ext cx="10515600" cy="3550995"/>
        </p:xfrm>
        <a:graphic>
          <a:graphicData uri="http://schemas.openxmlformats.org/drawingml/2006/table">
            <a:tbl>
              <a:tblPr/>
              <a:tblGrid>
                <a:gridCol w="5598334"/>
                <a:gridCol w="1427374"/>
                <a:gridCol w="1744946"/>
                <a:gridCol w="1744946"/>
              </a:tblGrid>
              <a:tr h="435588"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lt-LT" sz="1600" b="1" i="1" u="none" strike="noStrike" dirty="0">
                          <a:solidFill>
                            <a:srgbClr val="203864"/>
                          </a:solidFill>
                          <a:effectLst/>
                          <a:latin typeface="Arial" panose="020B0604020202020204" pitchFamily="34" charset="0"/>
                        </a:rPr>
                        <a:t>Parodos pavadinimas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lt-LT" sz="1600" b="1" i="1" u="none" strike="noStrike" dirty="0">
                          <a:solidFill>
                            <a:srgbClr val="203864"/>
                          </a:solidFill>
                          <a:effectLst/>
                          <a:latin typeface="Arial" panose="020B0604020202020204" pitchFamily="34" charset="0"/>
                        </a:rPr>
                        <a:t>Trukmė </a:t>
                      </a:r>
                      <a:endParaRPr lang="lt-LT" sz="1600" b="1" i="1" u="none" strike="noStrike" dirty="0" smtClean="0">
                        <a:solidFill>
                          <a:srgbClr val="203864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algn="ctr" rtl="0" fontAlgn="ctr"/>
                      <a:r>
                        <a:rPr lang="lt-LT" sz="1600" b="1" i="1" u="none" strike="noStrike" dirty="0" smtClean="0">
                          <a:solidFill>
                            <a:srgbClr val="203864"/>
                          </a:solidFill>
                          <a:effectLst/>
                          <a:latin typeface="Arial" panose="020B0604020202020204" pitchFamily="34" charset="0"/>
                        </a:rPr>
                        <a:t>(</a:t>
                      </a:r>
                      <a:r>
                        <a:rPr lang="lt-LT" sz="1600" b="1" i="1" u="none" strike="noStrike" dirty="0">
                          <a:solidFill>
                            <a:srgbClr val="203864"/>
                          </a:solidFill>
                          <a:effectLst/>
                          <a:latin typeface="Arial" panose="020B0604020202020204" pitchFamily="34" charset="0"/>
                        </a:rPr>
                        <a:t>dienomis)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lt-LT" sz="1600" b="1" i="1" u="none" strike="noStrike" dirty="0">
                          <a:solidFill>
                            <a:srgbClr val="203864"/>
                          </a:solidFill>
                          <a:effectLst/>
                          <a:latin typeface="Arial" panose="020B0604020202020204" pitchFamily="34" charset="0"/>
                        </a:rPr>
                        <a:t>Pajamos (Eur)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</a:tr>
              <a:tr h="565412">
                <a:tc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1" i="1" u="none" strike="noStrike" dirty="0">
                          <a:solidFill>
                            <a:srgbClr val="203864"/>
                          </a:solidFill>
                          <a:effectLst/>
                          <a:latin typeface="Arial" panose="020B0604020202020204" pitchFamily="34" charset="0"/>
                        </a:rPr>
                        <a:t>Iš viso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1" i="1" u="none" strike="noStrike" dirty="0">
                          <a:solidFill>
                            <a:srgbClr val="203864"/>
                          </a:solidFill>
                          <a:effectLst/>
                          <a:latin typeface="Arial" panose="020B0604020202020204" pitchFamily="34" charset="0"/>
                        </a:rPr>
                        <a:t>vidutiniškai </a:t>
                      </a:r>
                      <a:endParaRPr lang="lt-LT" sz="1600" b="1" i="1" u="none" strike="noStrike" dirty="0" smtClean="0">
                        <a:solidFill>
                          <a:srgbClr val="203864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algn="ctr" rtl="0" fontAlgn="ctr"/>
                      <a:r>
                        <a:rPr lang="lt-LT" sz="1600" b="1" i="1" u="none" strike="noStrike" dirty="0" smtClean="0">
                          <a:solidFill>
                            <a:srgbClr val="203864"/>
                          </a:solidFill>
                          <a:effectLst/>
                          <a:latin typeface="Arial" panose="020B0604020202020204" pitchFamily="34" charset="0"/>
                        </a:rPr>
                        <a:t>per </a:t>
                      </a:r>
                      <a:r>
                        <a:rPr lang="lt-LT" sz="1600" b="1" i="1" u="none" strike="noStrike" dirty="0">
                          <a:solidFill>
                            <a:srgbClr val="203864"/>
                          </a:solidFill>
                          <a:effectLst/>
                          <a:latin typeface="Arial" panose="020B0604020202020204" pitchFamily="34" charset="0"/>
                        </a:rPr>
                        <a:t>dieną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  <a:tr h="559580">
                <a:tc>
                  <a:txBody>
                    <a:bodyPr/>
                    <a:lstStyle/>
                    <a:p>
                      <a:pPr algn="l" fontAlgn="ctr"/>
                      <a:r>
                        <a:rPr lang="lt-LT" sz="1600" b="0" i="0" u="none" strike="noStrike" dirty="0">
                          <a:effectLst/>
                          <a:latin typeface="+mn-lt"/>
                        </a:rPr>
                        <a:t>Osvaldo Juškos tapybos paroda „Sena istorija. Stacijos“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600" b="0" i="0" u="none" strike="noStrike" dirty="0">
                          <a:effectLst/>
                          <a:latin typeface="+mn-lt"/>
                        </a:rPr>
                        <a:t>17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600" b="0" i="0" u="none" strike="noStrike">
                          <a:effectLst/>
                          <a:latin typeface="+mn-lt"/>
                        </a:rPr>
                        <a:t>368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600" b="1" i="0" u="none" strike="noStrike" dirty="0">
                          <a:effectLst/>
                          <a:latin typeface="+mn-lt"/>
                        </a:rPr>
                        <a:t>22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499594">
                <a:tc>
                  <a:txBody>
                    <a:bodyPr/>
                    <a:lstStyle/>
                    <a:p>
                      <a:pPr algn="l" fontAlgn="ctr"/>
                      <a:r>
                        <a:rPr lang="lt-LT" sz="1600" b="0" i="0" u="none" strike="noStrike">
                          <a:effectLst/>
                          <a:latin typeface="+mn-lt"/>
                        </a:rPr>
                        <a:t>Romualdo Balinsko tapybos paroda „Balos“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600" b="0" i="0" u="none" strike="noStrike" dirty="0">
                          <a:effectLst/>
                          <a:latin typeface="+mn-lt"/>
                        </a:rPr>
                        <a:t>12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600" b="0" i="0" u="none" strike="noStrike" dirty="0">
                          <a:effectLst/>
                          <a:latin typeface="+mn-lt"/>
                        </a:rPr>
                        <a:t>236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600" b="1" i="0" u="none" strike="noStrike" dirty="0">
                          <a:effectLst/>
                          <a:latin typeface="+mn-lt"/>
                        </a:rPr>
                        <a:t>20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580785">
                <a:tc>
                  <a:txBody>
                    <a:bodyPr/>
                    <a:lstStyle/>
                    <a:p>
                      <a:pPr algn="l" fontAlgn="ctr"/>
                      <a:r>
                        <a:rPr lang="lt-LT" sz="1600" b="0" i="0" u="none" strike="noStrike">
                          <a:effectLst/>
                          <a:latin typeface="+mn-lt"/>
                        </a:rPr>
                        <a:t>Kroatų dizainerio Boris Ljubičic plakatų paroda „New Look Croatia“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600" b="0" i="0" u="none" strike="noStrike">
                          <a:effectLst/>
                          <a:latin typeface="+mn-lt"/>
                        </a:rPr>
                        <a:t>23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600" b="0" i="0" u="none" strike="noStrike" dirty="0">
                          <a:effectLst/>
                          <a:latin typeface="+mn-lt"/>
                        </a:rPr>
                        <a:t>431,5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600" b="1" i="0" u="none" strike="noStrike" dirty="0">
                          <a:effectLst/>
                          <a:latin typeface="+mn-lt"/>
                        </a:rPr>
                        <a:t>19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454007">
                <a:tc>
                  <a:txBody>
                    <a:bodyPr/>
                    <a:lstStyle/>
                    <a:p>
                      <a:pPr algn="l" fontAlgn="ctr"/>
                      <a:r>
                        <a:rPr lang="lt-LT" sz="1600" b="0" i="0" u="none" strike="noStrike">
                          <a:effectLst/>
                          <a:latin typeface="+mn-lt"/>
                        </a:rPr>
                        <a:t>Panevėžio dailės dienos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600" b="0" i="0" u="none" strike="noStrike">
                          <a:effectLst/>
                          <a:latin typeface="+mn-lt"/>
                        </a:rPr>
                        <a:t>19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600" b="0" i="0" u="none" strike="noStrike" dirty="0">
                          <a:effectLst/>
                          <a:latin typeface="+mn-lt"/>
                        </a:rPr>
                        <a:t>349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600" b="1" i="0" u="none" strike="noStrike" dirty="0">
                          <a:effectLst/>
                          <a:latin typeface="+mn-lt"/>
                        </a:rPr>
                        <a:t>18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456029">
                <a:tc>
                  <a:txBody>
                    <a:bodyPr/>
                    <a:lstStyle/>
                    <a:p>
                      <a:pPr algn="l" fontAlgn="ctr"/>
                      <a:r>
                        <a:rPr lang="lt-LT" sz="1600" b="0" i="0" u="none" strike="noStrike">
                          <a:effectLst/>
                          <a:latin typeface="+mn-lt"/>
                        </a:rPr>
                        <a:t>Skulptoriaus Juozo Lebednyko retrospektyvinė kūrybos paroda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600" b="0" i="0" u="none" strike="noStrike">
                          <a:effectLst/>
                          <a:latin typeface="+mn-lt"/>
                        </a:rPr>
                        <a:t>16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600" b="0" i="0" u="none" strike="noStrike">
                          <a:effectLst/>
                          <a:latin typeface="+mn-lt"/>
                        </a:rPr>
                        <a:t>276,5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600" b="1" i="0" u="none" strike="noStrike" dirty="0">
                          <a:effectLst/>
                          <a:latin typeface="+mn-lt"/>
                        </a:rPr>
                        <a:t>17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77381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10515600" cy="942392"/>
          </a:xfrm>
        </p:spPr>
        <p:txBody>
          <a:bodyPr>
            <a:noAutofit/>
          </a:bodyPr>
          <a:lstStyle/>
          <a:p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Dailės galerija</a:t>
            </a:r>
            <a:b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PARODINĖ VEIKLA</a:t>
            </a:r>
            <a:r>
              <a:rPr lang="lt-LT" altLang="lt-LT" sz="1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1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</a:t>
            </a:r>
            <a:r>
              <a:rPr lang="en-GB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m.</a:t>
            </a:r>
            <a:endParaRPr lang="lt-LT" sz="1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Teksto vietos rezervavimo ženklas 3"/>
          <p:cNvSpPr>
            <a:spLocks noGrp="1"/>
          </p:cNvSpPr>
          <p:nvPr>
            <p:ph type="body" sz="half" idx="2"/>
          </p:nvPr>
        </p:nvSpPr>
        <p:spPr>
          <a:xfrm>
            <a:off x="839788" y="1679219"/>
            <a:ext cx="10515600" cy="573832"/>
          </a:xfrm>
        </p:spPr>
        <p:txBody>
          <a:bodyPr>
            <a:normAutofit fontScale="55000" lnSpcReduction="20000"/>
          </a:bodyPr>
          <a:lstStyle/>
          <a:p>
            <a:pPr>
              <a:lnSpc>
                <a:spcPct val="80000"/>
              </a:lnSpc>
            </a:pPr>
            <a:r>
              <a:rPr lang="lt-LT" altLang="lt-LT" sz="3400" b="1" i="1" dirty="0">
                <a:solidFill>
                  <a:srgbClr val="C00000"/>
                </a:solidFill>
              </a:rPr>
              <a:t>LANKOMIAUSIOS </a:t>
            </a:r>
            <a:r>
              <a:rPr lang="lt-LT" altLang="lt-LT" sz="3400" b="1" i="1" dirty="0" smtClean="0">
                <a:solidFill>
                  <a:srgbClr val="C00000"/>
                </a:solidFill>
              </a:rPr>
              <a:t>FOTOGRAFIJOS </a:t>
            </a:r>
            <a:r>
              <a:rPr lang="lt-LT" altLang="lt-LT" sz="3400" b="1" i="1" dirty="0">
                <a:solidFill>
                  <a:srgbClr val="C00000"/>
                </a:solidFill>
              </a:rPr>
              <a:t>GALERIJOS PARODOS </a:t>
            </a:r>
          </a:p>
          <a:p>
            <a:pPr>
              <a:lnSpc>
                <a:spcPct val="80000"/>
              </a:lnSpc>
            </a:pPr>
            <a:r>
              <a:rPr lang="lt-LT" altLang="lt-LT" sz="2900" i="1" dirty="0">
                <a:solidFill>
                  <a:srgbClr val="C00000"/>
                </a:solidFill>
              </a:rPr>
              <a:t>(pagal </a:t>
            </a:r>
            <a:r>
              <a:rPr lang="lt-LT" altLang="lt-LT" sz="2900" i="1" dirty="0" smtClean="0">
                <a:solidFill>
                  <a:srgbClr val="C00000"/>
                </a:solidFill>
              </a:rPr>
              <a:t>vid. per dieną uždirbtas pajamas (Eur)</a:t>
            </a:r>
            <a:endParaRPr lang="lt-LT" altLang="lt-LT" sz="2900" i="1" dirty="0">
              <a:solidFill>
                <a:srgbClr val="C00000"/>
              </a:solidFill>
            </a:endParaRPr>
          </a:p>
          <a:p>
            <a:endParaRPr lang="lt-LT" dirty="0">
              <a:solidFill>
                <a:srgbClr val="C00000"/>
              </a:solidFill>
            </a:endParaRPr>
          </a:p>
        </p:txBody>
      </p:sp>
      <p:graphicFrame>
        <p:nvGraphicFramePr>
          <p:cNvPr id="6" name="Turinio vietos rezervavimo ženklas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4392042"/>
              </p:ext>
            </p:extLst>
          </p:nvPr>
        </p:nvGraphicFramePr>
        <p:xfrm>
          <a:off x="839788" y="2271712"/>
          <a:ext cx="10515600" cy="4113110"/>
        </p:xfrm>
        <a:graphic>
          <a:graphicData uri="http://schemas.openxmlformats.org/drawingml/2006/table">
            <a:tbl>
              <a:tblPr/>
              <a:tblGrid>
                <a:gridCol w="5743892"/>
                <a:gridCol w="1524000"/>
                <a:gridCol w="1597152"/>
                <a:gridCol w="1650556"/>
              </a:tblGrid>
              <a:tr h="493078"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lt-LT" sz="1400" b="1" i="1" u="none" strike="noStrike" dirty="0">
                          <a:solidFill>
                            <a:srgbClr val="203864"/>
                          </a:solidFill>
                          <a:effectLst/>
                          <a:latin typeface="Arial" panose="020B0604020202020204" pitchFamily="34" charset="0"/>
                        </a:rPr>
                        <a:t>Parodos pavadinimas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lt-LT" sz="1400" b="1" i="1" u="none" strike="noStrike" dirty="0">
                          <a:solidFill>
                            <a:srgbClr val="203864"/>
                          </a:solidFill>
                          <a:effectLst/>
                          <a:latin typeface="Arial" panose="020B0604020202020204" pitchFamily="34" charset="0"/>
                        </a:rPr>
                        <a:t>Trukmė </a:t>
                      </a:r>
                      <a:endParaRPr lang="lt-LT" sz="1400" b="1" i="1" u="none" strike="noStrike" dirty="0" smtClean="0">
                        <a:solidFill>
                          <a:srgbClr val="203864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algn="ctr" rtl="0" fontAlgn="ctr"/>
                      <a:r>
                        <a:rPr lang="lt-LT" sz="1400" b="1" i="1" u="none" strike="noStrike" dirty="0" smtClean="0">
                          <a:solidFill>
                            <a:srgbClr val="203864"/>
                          </a:solidFill>
                          <a:effectLst/>
                          <a:latin typeface="Arial" panose="020B0604020202020204" pitchFamily="34" charset="0"/>
                        </a:rPr>
                        <a:t>(</a:t>
                      </a:r>
                      <a:r>
                        <a:rPr lang="lt-LT" sz="1400" b="1" i="1" u="none" strike="noStrike" dirty="0">
                          <a:solidFill>
                            <a:srgbClr val="203864"/>
                          </a:solidFill>
                          <a:effectLst/>
                          <a:latin typeface="Arial" panose="020B0604020202020204" pitchFamily="34" charset="0"/>
                        </a:rPr>
                        <a:t>dienomis)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lt-LT" sz="1400" b="1" i="1" u="none" strike="noStrike" dirty="0">
                          <a:solidFill>
                            <a:srgbClr val="203864"/>
                          </a:solidFill>
                          <a:effectLst/>
                          <a:latin typeface="Arial" panose="020B0604020202020204" pitchFamily="34" charset="0"/>
                        </a:rPr>
                        <a:t>Pajamos (Eur)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</a:tr>
              <a:tr h="597670">
                <a:tc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1" i="1" u="none" strike="noStrike" dirty="0">
                          <a:solidFill>
                            <a:srgbClr val="203864"/>
                          </a:solidFill>
                          <a:effectLst/>
                          <a:latin typeface="Arial" panose="020B0604020202020204" pitchFamily="34" charset="0"/>
                        </a:rPr>
                        <a:t>Iš viso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1" i="1" u="none" strike="noStrike" dirty="0" smtClean="0">
                          <a:solidFill>
                            <a:srgbClr val="203864"/>
                          </a:solidFill>
                          <a:effectLst/>
                          <a:latin typeface="Arial" panose="020B0604020202020204" pitchFamily="34" charset="0"/>
                        </a:rPr>
                        <a:t>Vidutiniškai</a:t>
                      </a:r>
                    </a:p>
                    <a:p>
                      <a:pPr algn="ctr" rtl="0" fontAlgn="ctr"/>
                      <a:r>
                        <a:rPr lang="lt-LT" sz="1400" b="1" i="1" u="none" strike="noStrike" dirty="0" smtClean="0">
                          <a:solidFill>
                            <a:srgbClr val="203864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lt-LT" sz="1400" b="1" i="1" u="none" strike="noStrike" dirty="0">
                          <a:solidFill>
                            <a:srgbClr val="203864"/>
                          </a:solidFill>
                          <a:effectLst/>
                          <a:latin typeface="Arial" panose="020B0604020202020204" pitchFamily="34" charset="0"/>
                        </a:rPr>
                        <a:t>per dieną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  <a:tr h="493078">
                <a:tc>
                  <a:txBody>
                    <a:bodyPr/>
                    <a:lstStyle/>
                    <a:p>
                      <a:pPr algn="l" fontAlgn="b"/>
                      <a:r>
                        <a:rPr lang="lt-LT" sz="1600" b="0" i="0" u="none" strike="noStrike" dirty="0">
                          <a:effectLst/>
                          <a:latin typeface="+mn-lt"/>
                        </a:rPr>
                        <a:t>Pauliaus Lileikio fotografijų paroda „Fotoamnestija 1988-1999“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600" b="0" i="0" u="none" strike="noStrike" dirty="0">
                          <a:effectLst/>
                          <a:latin typeface="+mn-lt"/>
                        </a:rPr>
                        <a:t>17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600" b="0" i="0" u="none" strike="noStrike" dirty="0">
                          <a:effectLst/>
                          <a:latin typeface="+mn-lt"/>
                        </a:rPr>
                        <a:t>68,6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600" b="1" i="0" u="none" strike="noStrike" dirty="0">
                          <a:effectLst/>
                          <a:latin typeface="+mn-lt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493078">
                <a:tc>
                  <a:txBody>
                    <a:bodyPr/>
                    <a:lstStyle/>
                    <a:p>
                      <a:pPr algn="l" fontAlgn="ctr"/>
                      <a:r>
                        <a:rPr lang="fi-FI" sz="1600" b="0" i="0" u="none" strike="noStrike" dirty="0">
                          <a:effectLst/>
                          <a:latin typeface="+mn-lt"/>
                        </a:rPr>
                        <a:t>Stasio Povilaičio paroda „Ne/matytas Miltinis“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600" b="0" i="0" u="none" strike="noStrike" dirty="0">
                          <a:effectLst/>
                          <a:latin typeface="+mn-lt"/>
                        </a:rPr>
                        <a:t>19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600" b="0" i="0" u="none" strike="noStrike" dirty="0">
                          <a:effectLst/>
                          <a:latin typeface="+mn-lt"/>
                        </a:rPr>
                        <a:t>75,75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600" b="1" i="0" u="none" strike="noStrike" dirty="0">
                          <a:effectLst/>
                          <a:latin typeface="+mn-lt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493078">
                <a:tc>
                  <a:txBody>
                    <a:bodyPr/>
                    <a:lstStyle/>
                    <a:p>
                      <a:pPr algn="l" fontAlgn="ctr"/>
                      <a:r>
                        <a:rPr lang="lt-LT" sz="1600" b="0" i="0" u="none" strike="noStrike">
                          <a:effectLst/>
                          <a:latin typeface="+mn-lt"/>
                        </a:rPr>
                        <a:t>Petro Kaupelio fotografijų paroda „Tarp realybės ir fantazijos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600" b="0" i="0" u="none" strike="noStrike" dirty="0">
                          <a:effectLst/>
                          <a:latin typeface="+mn-lt"/>
                        </a:rPr>
                        <a:t>24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600" b="0" i="0" u="none" strike="noStrike" dirty="0">
                          <a:effectLst/>
                          <a:latin typeface="+mn-lt"/>
                        </a:rPr>
                        <a:t>86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600" b="1" i="0" u="none" strike="noStrike" dirty="0">
                          <a:effectLst/>
                          <a:latin typeface="+mn-lt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493078">
                <a:tc>
                  <a:txBody>
                    <a:bodyPr/>
                    <a:lstStyle/>
                    <a:p>
                      <a:pPr algn="l" fontAlgn="ctr"/>
                      <a:r>
                        <a:rPr lang="lt-LT" sz="1600" b="0" i="0" u="none" strike="noStrike">
                          <a:effectLst/>
                          <a:latin typeface="+mn-lt"/>
                        </a:rPr>
                        <a:t>Andriaus Repšio fotografijų paroda „Paukščio akimis“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600" b="0" i="0" u="none" strike="noStrike">
                          <a:effectLst/>
                          <a:latin typeface="+mn-lt"/>
                        </a:rPr>
                        <a:t>14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600" b="0" i="0" u="none" strike="noStrike" dirty="0">
                          <a:effectLst/>
                          <a:latin typeface="+mn-lt"/>
                        </a:rPr>
                        <a:t>34,5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600" b="1" i="0" u="none" strike="noStrike" dirty="0">
                          <a:effectLst/>
                          <a:latin typeface="+mn-lt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493078">
                <a:tc>
                  <a:txBody>
                    <a:bodyPr/>
                    <a:lstStyle/>
                    <a:p>
                      <a:pPr algn="l" fontAlgn="ctr"/>
                      <a:r>
                        <a:rPr lang="lt-LT" sz="1600" b="0" i="0" u="none" strike="noStrike">
                          <a:effectLst/>
                          <a:latin typeface="+mn-lt"/>
                        </a:rPr>
                        <a:t>Doc. Dr. Remigijaus Venckaus fotografijų paroda „Iš vaikinų gyvenimo“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600" b="0" i="0" u="none" strike="noStrike">
                          <a:effectLst/>
                          <a:latin typeface="+mn-lt"/>
                        </a:rPr>
                        <a:t>19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600" b="0" i="0" u="none" strike="noStrike" dirty="0">
                          <a:effectLst/>
                          <a:latin typeface="+mn-lt"/>
                        </a:rPr>
                        <a:t>40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600" b="1" i="0" u="none" strike="noStrike" dirty="0">
                          <a:effectLst/>
                          <a:latin typeface="+mn-lt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552845">
                <a:tc>
                  <a:txBody>
                    <a:bodyPr/>
                    <a:lstStyle/>
                    <a:p>
                      <a:pPr algn="l" fontAlgn="b"/>
                      <a:r>
                        <a:rPr lang="lt-LT" sz="1600" b="0" i="0" u="none" strike="noStrike">
                          <a:effectLst/>
                          <a:latin typeface="+mn-lt"/>
                        </a:rPr>
                        <a:t>Lietuvos spaudos fotografų paroda „Lietuvos spaudos fotografija 2016“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600" b="0" i="0" u="none" strike="noStrike">
                          <a:effectLst/>
                          <a:latin typeface="+mn-lt"/>
                        </a:rPr>
                        <a:t>19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600" b="0" i="0" u="none" strike="noStrike" dirty="0">
                          <a:effectLst/>
                          <a:latin typeface="+mn-lt"/>
                        </a:rPr>
                        <a:t>36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600" b="1" i="0" u="none" strike="noStrike" dirty="0">
                          <a:effectLst/>
                          <a:latin typeface="+mn-lt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8465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10242740" cy="1042416"/>
          </a:xfrm>
        </p:spPr>
        <p:txBody>
          <a:bodyPr/>
          <a:lstStyle/>
          <a:p>
            <a:r>
              <a:rPr lang="lt-LT" altLang="lt-LT" sz="1800" dirty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Dailės galerija</a:t>
            </a:r>
            <a:br>
              <a:rPr lang="lt-LT" altLang="lt-LT" sz="1800" dirty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EDUKACININĖ </a:t>
            </a:r>
            <a:r>
              <a:rPr lang="lt-LT" altLang="lt-LT" sz="2400" b="1" dirty="0" smtClean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VEIKLA</a:t>
            </a:r>
            <a:r>
              <a:rPr lang="en-GB" altLang="lt-LT" sz="2400" b="1" dirty="0" smtClean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lt-LT" sz="1800" b="1" dirty="0" smtClean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(e</a:t>
            </a:r>
            <a:r>
              <a:rPr lang="lt-LT" altLang="lt-LT" sz="1800" b="1" dirty="0" smtClean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dukacinės </a:t>
            </a:r>
            <a:r>
              <a:rPr lang="lt-LT" altLang="lt-LT" sz="1800" b="1" dirty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kūrybinės </a:t>
            </a:r>
            <a:r>
              <a:rPr lang="lt-LT" altLang="lt-LT" sz="1800" b="1" dirty="0" smtClean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programos</a:t>
            </a:r>
            <a:r>
              <a:rPr lang="en-GB" altLang="lt-LT" sz="1800" b="1" dirty="0" smtClean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lt-LT" altLang="lt-LT" sz="1800" b="1" dirty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1800" b="1" dirty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</a:t>
            </a:r>
            <a:r>
              <a:rPr lang="en-GB" altLang="lt-LT" sz="1800" dirty="0" smtClean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lt-LT" altLang="lt-LT" sz="1800" dirty="0" smtClean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t-LT" altLang="lt-LT" sz="1800" dirty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m.</a:t>
            </a:r>
            <a:endParaRPr lang="lt-LT" dirty="0"/>
          </a:p>
        </p:txBody>
      </p:sp>
      <p:graphicFrame>
        <p:nvGraphicFramePr>
          <p:cNvPr id="5" name="Turinio vietos rezervavimo ženklas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17889664"/>
              </p:ext>
            </p:extLst>
          </p:nvPr>
        </p:nvGraphicFramePr>
        <p:xfrm>
          <a:off x="804863" y="1670304"/>
          <a:ext cx="10550525" cy="419074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88161987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10547540" cy="1078992"/>
          </a:xfrm>
        </p:spPr>
        <p:txBody>
          <a:bodyPr/>
          <a:lstStyle/>
          <a:p>
            <a:r>
              <a:rPr lang="lt-LT" altLang="lt-LT" sz="1800" dirty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Dailės galerija</a:t>
            </a:r>
            <a:br>
              <a:rPr lang="lt-LT" altLang="lt-LT" sz="1800" dirty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EDUKACININĖ VEIKLA</a:t>
            </a:r>
            <a:r>
              <a:rPr lang="en-GB" altLang="lt-LT" sz="2400" b="1" dirty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lt-LT" sz="1800" b="1" dirty="0" smtClean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lt-LT" altLang="lt-LT" sz="1800" b="1" dirty="0" smtClean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edukacinės </a:t>
            </a:r>
            <a:r>
              <a:rPr lang="lt-LT" altLang="lt-LT" sz="1800" b="1" dirty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pažintinės </a:t>
            </a:r>
            <a:r>
              <a:rPr lang="lt-LT" altLang="lt-LT" sz="1800" b="1" dirty="0" smtClean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programos</a:t>
            </a:r>
            <a:r>
              <a:rPr lang="en-GB" altLang="lt-LT" sz="1800" b="1" dirty="0" smtClean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lt-LT" altLang="lt-LT" sz="1800" b="1" dirty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1800" b="1" dirty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2015-2</a:t>
            </a:r>
            <a:r>
              <a:rPr lang="lt-LT" altLang="lt-LT" sz="1800" dirty="0" smtClean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01</a:t>
            </a:r>
            <a:r>
              <a:rPr lang="en-GB" altLang="lt-LT" sz="1800" dirty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lt-LT" altLang="lt-LT" sz="1800" dirty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m.</a:t>
            </a:r>
            <a:endParaRPr lang="lt-LT" dirty="0"/>
          </a:p>
        </p:txBody>
      </p:sp>
      <p:graphicFrame>
        <p:nvGraphicFramePr>
          <p:cNvPr id="5" name="Turinio vietos rezervavimo ženklas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3866038"/>
              </p:ext>
            </p:extLst>
          </p:nvPr>
        </p:nvGraphicFramePr>
        <p:xfrm>
          <a:off x="828675" y="1878013"/>
          <a:ext cx="10526713" cy="39830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088557689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39788" y="485192"/>
            <a:ext cx="10515600" cy="942392"/>
          </a:xfrm>
        </p:spPr>
        <p:txBody>
          <a:bodyPr>
            <a:noAutofit/>
          </a:bodyPr>
          <a:lstStyle/>
          <a:p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Dailės galerija</a:t>
            </a:r>
            <a:b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EDUKACININĖ</a:t>
            </a:r>
            <a:r>
              <a:rPr lang="lt-LT" altLang="lt-LT" sz="2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t-LT" altLang="lt-LT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VEIKLA</a:t>
            </a:r>
            <a:r>
              <a:rPr lang="lt-LT" altLang="lt-LT" sz="1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1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</a:t>
            </a:r>
            <a:r>
              <a:rPr lang="en-GB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m.</a:t>
            </a:r>
            <a:endParaRPr lang="lt-LT" sz="1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Teksto vietos rezervavimo ženklas 3"/>
          <p:cNvSpPr>
            <a:spLocks noGrp="1"/>
          </p:cNvSpPr>
          <p:nvPr>
            <p:ph type="body" sz="half" idx="2"/>
          </p:nvPr>
        </p:nvSpPr>
        <p:spPr>
          <a:xfrm>
            <a:off x="839788" y="2034073"/>
            <a:ext cx="10515600" cy="415212"/>
          </a:xfrm>
        </p:spPr>
        <p:txBody>
          <a:bodyPr>
            <a:normAutofit/>
          </a:bodyPr>
          <a:lstStyle/>
          <a:p>
            <a:pPr>
              <a:spcBef>
                <a:spcPct val="0"/>
              </a:spcBef>
            </a:pPr>
            <a:r>
              <a:rPr lang="lt-LT" altLang="lt-LT" sz="1800" b="1" dirty="0" smtClean="0">
                <a:solidFill>
                  <a:srgbClr val="C00000"/>
                </a:solidFill>
              </a:rPr>
              <a:t>EDUKACINĖS KŪRYBINĖS PROGRAMOS</a:t>
            </a:r>
          </a:p>
          <a:p>
            <a:endParaRPr lang="lt-LT" dirty="0"/>
          </a:p>
        </p:txBody>
      </p:sp>
      <p:graphicFrame>
        <p:nvGraphicFramePr>
          <p:cNvPr id="8" name="Turinio vietos rezervavimo ženklas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37972172"/>
              </p:ext>
            </p:extLst>
          </p:nvPr>
        </p:nvGraphicFramePr>
        <p:xfrm>
          <a:off x="839790" y="2449285"/>
          <a:ext cx="10515597" cy="2817846"/>
        </p:xfrm>
        <a:graphic>
          <a:graphicData uri="http://schemas.openxmlformats.org/drawingml/2006/table">
            <a:tbl>
              <a:tblPr/>
              <a:tblGrid>
                <a:gridCol w="3915090"/>
                <a:gridCol w="1328928"/>
                <a:gridCol w="1353312"/>
                <a:gridCol w="1339983"/>
                <a:gridCol w="1342257"/>
                <a:gridCol w="1236027"/>
              </a:tblGrid>
              <a:tr h="554576">
                <a:tc rowSpan="2">
                  <a:txBody>
                    <a:bodyPr/>
                    <a:lstStyle/>
                    <a:p>
                      <a:pPr algn="ctr" fontAlgn="b"/>
                      <a:r>
                        <a:rPr lang="lt-LT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lt-LT" sz="1600" b="1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Pajamos </a:t>
                      </a:r>
                      <a:endParaRPr lang="lt-LT" sz="1600" b="1" i="0" u="none" strike="noStrike" dirty="0" smtClean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  <a:p>
                      <a:pPr algn="ctr" rtl="0" fontAlgn="ctr"/>
                      <a:r>
                        <a:rPr lang="lt-LT" sz="1600" b="1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(Eur)</a:t>
                      </a:r>
                      <a:endParaRPr lang="lt-LT" sz="16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lt-LT" sz="1600" b="1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Lankytojų skaičius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lt-LT" sz="1600" b="1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Pravestų  programų skaičius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lt-LT" sz="1600" b="1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Parengtų programų skaičius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  <a:tr h="464644">
                <a:tc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1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su bilietais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1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be bilietų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</a:tr>
              <a:tr h="599542">
                <a:tc>
                  <a:txBody>
                    <a:bodyPr/>
                    <a:lstStyle/>
                    <a:p>
                      <a:pPr algn="l" rtl="0" fontAlgn="b"/>
                      <a:r>
                        <a:rPr lang="lt-LT" sz="1600" b="0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Dailės galerijoje</a:t>
                      </a:r>
                    </a:p>
                  </a:txBody>
                  <a:tcPr marL="360000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600" b="0" i="0" u="none" strike="noStrike" dirty="0">
                          <a:effectLst/>
                          <a:latin typeface="+mn-lt"/>
                        </a:rPr>
                        <a:t>2184,5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600" b="0" i="0" u="none" strike="noStrike" dirty="0">
                          <a:effectLst/>
                          <a:latin typeface="+mn-lt"/>
                        </a:rPr>
                        <a:t>1482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600" b="0" i="0" u="none" strike="noStrike">
                          <a:effectLst/>
                          <a:latin typeface="+mn-lt"/>
                        </a:rPr>
                        <a:t>434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600" b="0" i="0" u="none" strike="noStrike">
                          <a:effectLst/>
                          <a:latin typeface="+mn-lt"/>
                        </a:rPr>
                        <a:t>106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600" b="0" i="0" u="none" strike="noStrike">
                          <a:effectLst/>
                          <a:latin typeface="+mn-lt"/>
                        </a:rPr>
                        <a:t>42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599542">
                <a:tc>
                  <a:txBody>
                    <a:bodyPr/>
                    <a:lstStyle/>
                    <a:p>
                      <a:pPr algn="l" rtl="0" fontAlgn="b"/>
                      <a:r>
                        <a:rPr lang="lt-LT" sz="1600" b="0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Fotografijos galerijoje</a:t>
                      </a:r>
                    </a:p>
                  </a:txBody>
                  <a:tcPr marL="360000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600" b="0" i="0" u="none" strike="noStrike">
                          <a:effectLst/>
                          <a:latin typeface="+mn-lt"/>
                        </a:rPr>
                        <a:t>91,5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600" b="0" i="0" u="none" strike="noStrike" dirty="0">
                          <a:effectLst/>
                          <a:latin typeface="+mn-lt"/>
                        </a:rPr>
                        <a:t>158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600" b="0" i="0" u="none" strike="noStrike" dirty="0">
                          <a:effectLst/>
                          <a:latin typeface="+mn-lt"/>
                        </a:rPr>
                        <a:t>20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600" b="0" i="0" u="none" strike="noStrike" dirty="0">
                          <a:effectLst/>
                          <a:latin typeface="+mn-lt"/>
                        </a:rPr>
                        <a:t>12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600" b="0" i="0" u="none" strike="noStrike" dirty="0">
                          <a:effectLst/>
                          <a:latin typeface="+mn-lt"/>
                        </a:rPr>
                        <a:t>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599542">
                <a:tc>
                  <a:txBody>
                    <a:bodyPr/>
                    <a:lstStyle/>
                    <a:p>
                      <a:pPr algn="r" rtl="0" fontAlgn="b"/>
                      <a:r>
                        <a:rPr lang="lt-LT" sz="2000" b="1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Iš viso</a:t>
                      </a:r>
                      <a:r>
                        <a:rPr lang="lt-LT" sz="2000" b="1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: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600" b="0" i="0" u="none" strike="noStrike">
                          <a:effectLst/>
                          <a:latin typeface="+mn-lt"/>
                        </a:rPr>
                        <a:t>2276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600" b="0" i="0" u="none" strike="noStrike">
                          <a:effectLst/>
                          <a:latin typeface="+mn-lt"/>
                        </a:rPr>
                        <a:t>1640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600" b="0" i="0" u="none" strike="noStrike">
                          <a:effectLst/>
                          <a:latin typeface="+mn-lt"/>
                        </a:rPr>
                        <a:t>454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600" b="0" i="0" u="none" strike="noStrike">
                          <a:effectLst/>
                          <a:latin typeface="+mn-lt"/>
                        </a:rPr>
                        <a:t>118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600" b="0" i="0" u="none" strike="noStrike" dirty="0">
                          <a:effectLst/>
                          <a:latin typeface="+mn-lt"/>
                        </a:rPr>
                        <a:t>48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96498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10515600" cy="942392"/>
          </a:xfrm>
        </p:spPr>
        <p:txBody>
          <a:bodyPr>
            <a:noAutofit/>
          </a:bodyPr>
          <a:lstStyle/>
          <a:p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Dailės galerija</a:t>
            </a:r>
            <a:b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EDUKACININĖ</a:t>
            </a:r>
            <a:r>
              <a:rPr lang="lt-LT" altLang="lt-LT" sz="2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t-LT" altLang="lt-LT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VEIKLA</a:t>
            </a:r>
            <a:r>
              <a:rPr lang="lt-LT" altLang="lt-LT" sz="1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1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</a:t>
            </a:r>
            <a:r>
              <a:rPr lang="en-GB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m.</a:t>
            </a:r>
            <a:endParaRPr lang="lt-LT" sz="1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Teksto vietos rezervavimo ženklas 3"/>
          <p:cNvSpPr>
            <a:spLocks noGrp="1"/>
          </p:cNvSpPr>
          <p:nvPr>
            <p:ph type="body" sz="half" idx="2"/>
          </p:nvPr>
        </p:nvSpPr>
        <p:spPr>
          <a:xfrm>
            <a:off x="839788" y="2034073"/>
            <a:ext cx="10515600" cy="415212"/>
          </a:xfrm>
        </p:spPr>
        <p:txBody>
          <a:bodyPr>
            <a:normAutofit/>
          </a:bodyPr>
          <a:lstStyle/>
          <a:p>
            <a:pPr>
              <a:spcBef>
                <a:spcPct val="0"/>
              </a:spcBef>
            </a:pPr>
            <a:r>
              <a:rPr lang="lt-LT" altLang="lt-LT" sz="1800" b="1" dirty="0" smtClean="0">
                <a:solidFill>
                  <a:srgbClr val="C00000"/>
                </a:solidFill>
              </a:rPr>
              <a:t>EDUKACINĖS PAŽINTINĖS PROGRAMOS</a:t>
            </a:r>
          </a:p>
          <a:p>
            <a:endParaRPr lang="lt-LT" dirty="0"/>
          </a:p>
        </p:txBody>
      </p:sp>
      <p:graphicFrame>
        <p:nvGraphicFramePr>
          <p:cNvPr id="8" name="Turinio vietos rezervavimo ženklas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8123248"/>
              </p:ext>
            </p:extLst>
          </p:nvPr>
        </p:nvGraphicFramePr>
        <p:xfrm>
          <a:off x="942394" y="2449285"/>
          <a:ext cx="10412994" cy="2817846"/>
        </p:xfrm>
        <a:graphic>
          <a:graphicData uri="http://schemas.openxmlformats.org/drawingml/2006/table">
            <a:tbl>
              <a:tblPr/>
              <a:tblGrid>
                <a:gridCol w="3739334"/>
                <a:gridCol w="1450848"/>
                <a:gridCol w="1262193"/>
                <a:gridCol w="1407493"/>
                <a:gridCol w="1260197"/>
                <a:gridCol w="1292929"/>
              </a:tblGrid>
              <a:tr h="554576">
                <a:tc rowSpan="2">
                  <a:txBody>
                    <a:bodyPr/>
                    <a:lstStyle/>
                    <a:p>
                      <a:pPr algn="ctr" fontAlgn="b"/>
                      <a:r>
                        <a:rPr lang="lt-LT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lt-LT" sz="1600" b="1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Pajamos </a:t>
                      </a:r>
                      <a:endParaRPr lang="lt-LT" sz="1600" b="1" i="0" u="none" strike="noStrike" dirty="0" smtClean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algn="ctr" rtl="0" fontAlgn="ctr"/>
                      <a:r>
                        <a:rPr lang="lt-LT" sz="1600" b="1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(Eur)</a:t>
                      </a:r>
                      <a:endParaRPr lang="lt-LT" sz="16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lt-LT" sz="1600" b="1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Lankytojų skaičius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lt-LT" sz="1600" b="1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Pravestų  programų skaičius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lt-LT" sz="1600" b="1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Parengtų programų skaičius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  <a:tr h="464644">
                <a:tc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1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su bilietais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1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be bilietų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</a:tr>
              <a:tr h="599542">
                <a:tc>
                  <a:txBody>
                    <a:bodyPr/>
                    <a:lstStyle/>
                    <a:p>
                      <a:pPr algn="l" rtl="0" fontAlgn="b"/>
                      <a:r>
                        <a:rPr lang="lt-LT" sz="1600" b="0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Dailės galerijoje</a:t>
                      </a:r>
                    </a:p>
                  </a:txBody>
                  <a:tcPr marL="360000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600" b="0" i="0" u="none" strike="noStrike" dirty="0">
                          <a:effectLst/>
                          <a:latin typeface="+mn-lt"/>
                        </a:rPr>
                        <a:t>32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600" b="0" i="0" u="none" strike="noStrike" dirty="0">
                          <a:effectLst/>
                          <a:latin typeface="+mn-lt"/>
                        </a:rPr>
                        <a:t>109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600" b="0" i="0" u="none" strike="noStrike" dirty="0">
                          <a:effectLst/>
                          <a:latin typeface="+mn-lt"/>
                        </a:rPr>
                        <a:t>532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600" b="0" i="0" u="none" strike="noStrike">
                          <a:effectLst/>
                          <a:latin typeface="+mn-lt"/>
                        </a:rPr>
                        <a:t>98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600" b="0" i="0" u="none" strike="noStrike">
                          <a:effectLst/>
                          <a:latin typeface="+mn-lt"/>
                        </a:rPr>
                        <a:t>32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599542">
                <a:tc>
                  <a:txBody>
                    <a:bodyPr/>
                    <a:lstStyle/>
                    <a:p>
                      <a:pPr algn="l" rtl="0" fontAlgn="b"/>
                      <a:r>
                        <a:rPr lang="lt-LT" sz="1600" b="0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Fotografijos galerijoje</a:t>
                      </a:r>
                    </a:p>
                  </a:txBody>
                  <a:tcPr marL="360000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600" b="0" i="0" u="none" strike="noStrike"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600" b="0" i="0" u="none" strike="noStrike"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600" b="0" i="0" u="none" strike="noStrike" dirty="0"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600" b="0" i="0" u="none" strike="noStrike" dirty="0"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600" b="0" i="0" u="none" strike="noStrike"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599542">
                <a:tc>
                  <a:txBody>
                    <a:bodyPr/>
                    <a:lstStyle/>
                    <a:p>
                      <a:pPr algn="r" rtl="0" fontAlgn="b"/>
                      <a:r>
                        <a:rPr lang="lt-LT" sz="2000" b="1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Iš viso</a:t>
                      </a:r>
                      <a:r>
                        <a:rPr lang="lt-LT" sz="2000" b="1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: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600" b="1" i="0" u="none" strike="noStrike" dirty="0">
                          <a:effectLst/>
                          <a:latin typeface="+mn-lt"/>
                        </a:rPr>
                        <a:t>32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600" b="1" i="0" u="none" strike="noStrike" dirty="0">
                          <a:effectLst/>
                          <a:latin typeface="+mn-lt"/>
                        </a:rPr>
                        <a:t>109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600" b="1" i="0" u="none" strike="noStrike" dirty="0">
                          <a:effectLst/>
                          <a:latin typeface="+mn-lt"/>
                        </a:rPr>
                        <a:t>532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600" b="1" i="0" u="none" strike="noStrike" dirty="0">
                          <a:effectLst/>
                          <a:latin typeface="+mn-lt"/>
                        </a:rPr>
                        <a:t>98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600" b="1" i="0" u="none" strike="noStrike" dirty="0">
                          <a:effectLst/>
                          <a:latin typeface="+mn-lt"/>
                        </a:rPr>
                        <a:t>32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46789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Dailės galerija</a:t>
            </a:r>
            <a:b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EDUKACININĖ VEIKLA</a:t>
            </a:r>
            <a:r>
              <a:rPr lang="lt-LT" altLang="lt-LT" sz="1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1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</a:t>
            </a:r>
            <a:r>
              <a:rPr lang="en-GB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m.</a:t>
            </a:r>
            <a:endParaRPr lang="lt-LT" sz="1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>
          <a:xfrm>
            <a:off x="838200" y="1595536"/>
            <a:ext cx="10515600" cy="4991876"/>
          </a:xfrm>
          <a:pattFill prst="smGrid">
            <a:fgClr>
              <a:schemeClr val="accent5">
                <a:lumMod val="20000"/>
                <a:lumOff val="80000"/>
              </a:schemeClr>
            </a:fgClr>
            <a:bgClr>
              <a:schemeClr val="bg1"/>
            </a:bgClr>
          </a:pattFill>
        </p:spPr>
        <p:txBody>
          <a:bodyPr>
            <a:normAutofit/>
          </a:bodyPr>
          <a:lstStyle/>
          <a:p>
            <a:pPr>
              <a:buNone/>
            </a:pPr>
            <a:r>
              <a:rPr lang="lt-LT" altLang="lt-LT" b="1" dirty="0" smtClean="0">
                <a:solidFill>
                  <a:srgbClr val="C00000"/>
                </a:solidFill>
              </a:rPr>
              <a:t>Populiariausios </a:t>
            </a:r>
            <a:r>
              <a:rPr lang="lt-LT" altLang="lt-LT" b="1" dirty="0">
                <a:solidFill>
                  <a:srgbClr val="C00000"/>
                </a:solidFill>
              </a:rPr>
              <a:t>edukacinės kūrybinės  programos:</a:t>
            </a:r>
          </a:p>
          <a:p>
            <a:pPr lvl="2">
              <a:buFont typeface="Wingdings" panose="05000000000000000000" pitchFamily="2" charset="2"/>
              <a:buChar char="q"/>
            </a:pPr>
            <a:r>
              <a:rPr lang="lt-LT" altLang="lt-LT" dirty="0">
                <a:solidFill>
                  <a:schemeClr val="accent5">
                    <a:lumMod val="75000"/>
                  </a:schemeClr>
                </a:solidFill>
              </a:rPr>
              <a:t>     </a:t>
            </a:r>
            <a:r>
              <a:rPr lang="lt-LT" altLang="lt-LT" dirty="0" smtClean="0">
                <a:solidFill>
                  <a:schemeClr val="accent5">
                    <a:lumMod val="75000"/>
                  </a:schemeClr>
                </a:solidFill>
              </a:rPr>
              <a:t>„Keraminis </a:t>
            </a:r>
            <a:r>
              <a:rPr lang="lt-LT" altLang="lt-LT" dirty="0">
                <a:solidFill>
                  <a:schemeClr val="accent5">
                    <a:lumMod val="75000"/>
                  </a:schemeClr>
                </a:solidFill>
              </a:rPr>
              <a:t>Velykų </a:t>
            </a:r>
            <a:r>
              <a:rPr lang="lt-LT" altLang="lt-LT" dirty="0" smtClean="0">
                <a:solidFill>
                  <a:schemeClr val="accent5">
                    <a:lumMod val="75000"/>
                  </a:schemeClr>
                </a:solidFill>
              </a:rPr>
              <a:t>zuikutis“  (1</a:t>
            </a:r>
            <a:r>
              <a:rPr lang="en-GB" altLang="lt-LT" dirty="0" smtClean="0">
                <a:solidFill>
                  <a:schemeClr val="accent5">
                    <a:lumMod val="75000"/>
                  </a:schemeClr>
                </a:solidFill>
              </a:rPr>
              <a:t>2</a:t>
            </a:r>
            <a:r>
              <a:rPr lang="lt-LT" altLang="lt-LT" dirty="0" smtClean="0">
                <a:solidFill>
                  <a:schemeClr val="accent5">
                    <a:lumMod val="75000"/>
                  </a:schemeClr>
                </a:solidFill>
              </a:rPr>
              <a:t> kartų)</a:t>
            </a:r>
          </a:p>
          <a:p>
            <a:pPr lvl="2">
              <a:buFont typeface="Wingdings" panose="05000000000000000000" pitchFamily="2" charset="2"/>
              <a:buChar char="q"/>
            </a:pPr>
            <a:r>
              <a:rPr lang="lt-LT" altLang="lt-LT" dirty="0">
                <a:solidFill>
                  <a:schemeClr val="accent5">
                    <a:lumMod val="75000"/>
                  </a:schemeClr>
                </a:solidFill>
              </a:rPr>
              <a:t>     </a:t>
            </a:r>
            <a:r>
              <a:rPr lang="lt-LT" altLang="lt-LT" dirty="0" smtClean="0">
                <a:solidFill>
                  <a:schemeClr val="accent5">
                    <a:lumMod val="75000"/>
                  </a:schemeClr>
                </a:solidFill>
              </a:rPr>
              <a:t>„Parodos </a:t>
            </a:r>
            <a:r>
              <a:rPr lang="lt-LT" altLang="lt-LT" dirty="0">
                <a:solidFill>
                  <a:schemeClr val="accent5">
                    <a:lumMod val="75000"/>
                  </a:schemeClr>
                </a:solidFill>
              </a:rPr>
              <a:t>spalvos - monotipijos </a:t>
            </a:r>
            <a:r>
              <a:rPr lang="lt-LT" altLang="lt-LT" dirty="0" smtClean="0">
                <a:solidFill>
                  <a:schemeClr val="accent5">
                    <a:lumMod val="75000"/>
                  </a:schemeClr>
                </a:solidFill>
              </a:rPr>
              <a:t>kūrinyje“ (1</a:t>
            </a:r>
            <a:r>
              <a:rPr lang="en-GB" altLang="lt-LT" dirty="0" smtClean="0">
                <a:solidFill>
                  <a:schemeClr val="accent5">
                    <a:lumMod val="75000"/>
                  </a:schemeClr>
                </a:solidFill>
              </a:rPr>
              <a:t>1</a:t>
            </a:r>
            <a:r>
              <a:rPr lang="lt-LT" altLang="lt-LT" dirty="0" smtClean="0">
                <a:solidFill>
                  <a:schemeClr val="accent5">
                    <a:lumMod val="75000"/>
                  </a:schemeClr>
                </a:solidFill>
              </a:rPr>
              <a:t> kartų)</a:t>
            </a:r>
          </a:p>
          <a:p>
            <a:pPr lvl="2">
              <a:buFont typeface="Wingdings" panose="05000000000000000000" pitchFamily="2" charset="2"/>
              <a:buChar char="q"/>
            </a:pPr>
            <a:r>
              <a:rPr lang="lt-LT" altLang="lt-LT" dirty="0">
                <a:solidFill>
                  <a:schemeClr val="accent5">
                    <a:lumMod val="75000"/>
                  </a:schemeClr>
                </a:solidFill>
              </a:rPr>
              <a:t>     „Edukacinių kūrybinių programų ciklas „Panevėžio keramikų kūrybos interpretacijos</a:t>
            </a:r>
            <a:r>
              <a:rPr lang="lt-LT" altLang="lt-LT" dirty="0" smtClean="0">
                <a:solidFill>
                  <a:schemeClr val="accent5">
                    <a:lumMod val="75000"/>
                  </a:schemeClr>
                </a:solidFill>
              </a:rPr>
              <a:t>“.</a:t>
            </a:r>
            <a:endParaRPr lang="en-GB" altLang="lt-LT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marL="914400" lvl="2" indent="0">
              <a:buNone/>
            </a:pPr>
            <a:r>
              <a:rPr lang="en-GB" altLang="lt-LT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GB" altLang="lt-LT" dirty="0" smtClean="0">
                <a:solidFill>
                  <a:schemeClr val="accent5">
                    <a:lumMod val="75000"/>
                  </a:schemeClr>
                </a:solidFill>
              </a:rPr>
              <a:t>    </a:t>
            </a:r>
            <a:r>
              <a:rPr lang="lt-LT" altLang="lt-LT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GB" altLang="lt-LT" dirty="0" smtClean="0">
                <a:solidFill>
                  <a:schemeClr val="accent5">
                    <a:lumMod val="75000"/>
                  </a:schemeClr>
                </a:solidFill>
              </a:rPr>
              <a:t>  </a:t>
            </a:r>
            <a:r>
              <a:rPr lang="lt-LT" altLang="lt-LT" dirty="0" smtClean="0">
                <a:solidFill>
                  <a:schemeClr val="accent5">
                    <a:lumMod val="75000"/>
                  </a:schemeClr>
                </a:solidFill>
              </a:rPr>
              <a:t>„</a:t>
            </a:r>
            <a:r>
              <a:rPr lang="lt-LT" altLang="lt-LT" dirty="0">
                <a:solidFill>
                  <a:schemeClr val="accent5">
                    <a:lumMod val="75000"/>
                  </a:schemeClr>
                </a:solidFill>
              </a:rPr>
              <a:t>Rimantas Skuodis (1951-2015): mitologijos motyvai. Keraminio suvenyro Namų </a:t>
            </a:r>
            <a:endParaRPr lang="en-GB" altLang="lt-LT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marL="914400" lvl="2" indent="0">
              <a:buNone/>
            </a:pPr>
            <a:r>
              <a:rPr lang="en-GB" altLang="lt-LT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GB" altLang="lt-LT" dirty="0" smtClean="0">
                <a:solidFill>
                  <a:schemeClr val="accent5">
                    <a:lumMod val="75000"/>
                  </a:schemeClr>
                </a:solidFill>
              </a:rPr>
              <a:t>         </a:t>
            </a:r>
            <a:r>
              <a:rPr lang="lt-LT" altLang="lt-LT" dirty="0" smtClean="0">
                <a:solidFill>
                  <a:schemeClr val="accent5">
                    <a:lumMod val="75000"/>
                  </a:schemeClr>
                </a:solidFill>
              </a:rPr>
              <a:t>angelas </a:t>
            </a:r>
            <a:r>
              <a:rPr lang="lt-LT" altLang="lt-LT" dirty="0">
                <a:solidFill>
                  <a:schemeClr val="accent5">
                    <a:lumMod val="75000"/>
                  </a:schemeClr>
                </a:solidFill>
              </a:rPr>
              <a:t>kūrimas</a:t>
            </a:r>
            <a:r>
              <a:rPr lang="lt-LT" altLang="lt-LT" dirty="0" smtClean="0">
                <a:solidFill>
                  <a:schemeClr val="accent5">
                    <a:lumMod val="75000"/>
                  </a:schemeClr>
                </a:solidFill>
              </a:rPr>
              <a:t>“ (</a:t>
            </a:r>
            <a:r>
              <a:rPr lang="en-GB" altLang="lt-LT" dirty="0" smtClean="0">
                <a:solidFill>
                  <a:schemeClr val="accent5">
                    <a:lumMod val="75000"/>
                  </a:schemeClr>
                </a:solidFill>
              </a:rPr>
              <a:t>11</a:t>
            </a:r>
            <a:r>
              <a:rPr lang="lt-LT" altLang="lt-LT" dirty="0">
                <a:solidFill>
                  <a:schemeClr val="accent5">
                    <a:lumMod val="75000"/>
                  </a:schemeClr>
                </a:solidFill>
              </a:rPr>
              <a:t> kartų)</a:t>
            </a:r>
          </a:p>
          <a:p>
            <a:pPr lvl="2">
              <a:buFont typeface="Wingdings" panose="05000000000000000000" pitchFamily="2" charset="2"/>
              <a:buChar char="q"/>
            </a:pPr>
            <a:r>
              <a:rPr lang="lt-LT" altLang="lt-LT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lt-LT" altLang="lt-LT" dirty="0" smtClean="0">
                <a:solidFill>
                  <a:schemeClr val="accent5">
                    <a:lumMod val="75000"/>
                  </a:schemeClr>
                </a:solidFill>
              </a:rPr>
              <a:t>    </a:t>
            </a:r>
            <a:r>
              <a:rPr lang="lt-LT" altLang="lt-LT" dirty="0">
                <a:solidFill>
                  <a:schemeClr val="accent5">
                    <a:lumMod val="75000"/>
                  </a:schemeClr>
                </a:solidFill>
              </a:rPr>
              <a:t>„Molio ir medžio </a:t>
            </a:r>
            <a:r>
              <a:rPr lang="lt-LT" altLang="lt-LT" dirty="0" smtClean="0">
                <a:solidFill>
                  <a:schemeClr val="accent5">
                    <a:lumMod val="75000"/>
                  </a:schemeClr>
                </a:solidFill>
              </a:rPr>
              <a:t>duetas“ (</a:t>
            </a:r>
            <a:r>
              <a:rPr lang="en-GB" altLang="lt-LT" dirty="0" smtClean="0">
                <a:solidFill>
                  <a:schemeClr val="accent5">
                    <a:lumMod val="75000"/>
                  </a:schemeClr>
                </a:solidFill>
              </a:rPr>
              <a:t>8</a:t>
            </a:r>
            <a:r>
              <a:rPr lang="lt-LT" altLang="lt-LT" dirty="0" smtClean="0">
                <a:solidFill>
                  <a:schemeClr val="accent5">
                    <a:lumMod val="75000"/>
                  </a:schemeClr>
                </a:solidFill>
              </a:rPr>
              <a:t> kartai)</a:t>
            </a:r>
            <a:endParaRPr lang="lt-LT" altLang="lt-LT" dirty="0">
              <a:solidFill>
                <a:schemeClr val="accent5">
                  <a:lumMod val="75000"/>
                </a:schemeClr>
              </a:solidFill>
            </a:endParaRPr>
          </a:p>
          <a:p>
            <a:pPr lvl="2">
              <a:buFont typeface="Wingdings" panose="05000000000000000000" pitchFamily="2" charset="2"/>
              <a:buChar char="q"/>
            </a:pPr>
            <a:r>
              <a:rPr lang="lt-LT" altLang="lt-LT" dirty="0" smtClean="0">
                <a:solidFill>
                  <a:schemeClr val="accent5">
                    <a:lumMod val="75000"/>
                  </a:schemeClr>
                </a:solidFill>
              </a:rPr>
              <a:t>     </a:t>
            </a:r>
            <a:r>
              <a:rPr lang="lt-LT" altLang="lt-LT" dirty="0">
                <a:solidFill>
                  <a:schemeClr val="accent5">
                    <a:lumMod val="75000"/>
                  </a:schemeClr>
                </a:solidFill>
              </a:rPr>
              <a:t>„Balto porceliano </a:t>
            </a:r>
            <a:r>
              <a:rPr lang="lt-LT" altLang="lt-LT" dirty="0" smtClean="0">
                <a:solidFill>
                  <a:schemeClr val="accent5">
                    <a:lumMod val="75000"/>
                  </a:schemeClr>
                </a:solidFill>
              </a:rPr>
              <a:t>papuošalas“ (</a:t>
            </a:r>
            <a:r>
              <a:rPr lang="en-GB" altLang="lt-LT" dirty="0" smtClean="0">
                <a:solidFill>
                  <a:schemeClr val="accent5">
                    <a:lumMod val="75000"/>
                  </a:schemeClr>
                </a:solidFill>
              </a:rPr>
              <a:t>8</a:t>
            </a:r>
            <a:r>
              <a:rPr lang="lt-LT" altLang="lt-LT" dirty="0" smtClean="0">
                <a:solidFill>
                  <a:schemeClr val="accent5">
                    <a:lumMod val="75000"/>
                  </a:schemeClr>
                </a:solidFill>
              </a:rPr>
              <a:t> kartai)</a:t>
            </a:r>
            <a:endParaRPr lang="en-GB" altLang="lt-LT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lvl="2">
              <a:buFont typeface="Wingdings" panose="05000000000000000000" pitchFamily="2" charset="2"/>
              <a:buChar char="q"/>
            </a:pPr>
            <a:r>
              <a:rPr lang="en-GB" altLang="lt-LT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GB" altLang="lt-LT" dirty="0" smtClean="0">
                <a:solidFill>
                  <a:schemeClr val="accent5">
                    <a:lumMod val="75000"/>
                  </a:schemeClr>
                </a:solidFill>
              </a:rPr>
              <a:t>    </a:t>
            </a:r>
            <a:r>
              <a:rPr lang="lt-LT" altLang="lt-LT" dirty="0" smtClean="0">
                <a:solidFill>
                  <a:schemeClr val="accent5">
                    <a:lumMod val="75000"/>
                  </a:schemeClr>
                </a:solidFill>
              </a:rPr>
              <a:t>„</a:t>
            </a:r>
            <a:r>
              <a:rPr lang="en-GB" altLang="lt-LT" dirty="0" smtClean="0">
                <a:solidFill>
                  <a:schemeClr val="accent5">
                    <a:lumMod val="75000"/>
                  </a:schemeClr>
                </a:solidFill>
              </a:rPr>
              <a:t>Stačiakampio  </a:t>
            </a:r>
            <a:r>
              <a:rPr lang="en-GB" altLang="lt-LT" dirty="0">
                <a:solidFill>
                  <a:schemeClr val="accent5">
                    <a:lumMod val="75000"/>
                  </a:schemeClr>
                </a:solidFill>
              </a:rPr>
              <a:t>vazono </a:t>
            </a:r>
            <a:r>
              <a:rPr lang="en-GB" altLang="lt-LT" dirty="0" smtClean="0">
                <a:solidFill>
                  <a:schemeClr val="accent5">
                    <a:lumMod val="75000"/>
                  </a:schemeClr>
                </a:solidFill>
              </a:rPr>
              <a:t>kūrimas</a:t>
            </a:r>
            <a:r>
              <a:rPr lang="lt-LT" altLang="lt-LT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lt-LT" altLang="lt-LT" dirty="0" smtClean="0">
                <a:solidFill>
                  <a:schemeClr val="accent5">
                    <a:lumMod val="75000"/>
                  </a:schemeClr>
                </a:solidFill>
              </a:rPr>
              <a:t>“</a:t>
            </a:r>
            <a:r>
              <a:rPr lang="lt-LT" altLang="lt-LT" dirty="0">
                <a:solidFill>
                  <a:schemeClr val="accent5">
                    <a:lumMod val="75000"/>
                  </a:schemeClr>
                </a:solidFill>
              </a:rPr>
              <a:t>(</a:t>
            </a:r>
            <a:r>
              <a:rPr lang="en-GB" altLang="lt-LT" dirty="0">
                <a:solidFill>
                  <a:schemeClr val="accent5">
                    <a:lumMod val="75000"/>
                  </a:schemeClr>
                </a:solidFill>
              </a:rPr>
              <a:t>8</a:t>
            </a:r>
            <a:r>
              <a:rPr lang="lt-LT" altLang="lt-LT" dirty="0">
                <a:solidFill>
                  <a:schemeClr val="accent5">
                    <a:lumMod val="75000"/>
                  </a:schemeClr>
                </a:solidFill>
              </a:rPr>
              <a:t> kartai</a:t>
            </a:r>
            <a:r>
              <a:rPr lang="lt-LT" altLang="lt-LT" dirty="0" smtClean="0">
                <a:solidFill>
                  <a:schemeClr val="accent5">
                    <a:lumMod val="75000"/>
                  </a:schemeClr>
                </a:solidFill>
              </a:rPr>
              <a:t>)</a:t>
            </a:r>
            <a:endParaRPr lang="lt-LT" altLang="lt-LT" dirty="0">
              <a:solidFill>
                <a:schemeClr val="accent5">
                  <a:lumMod val="75000"/>
                </a:schemeClr>
              </a:solidFill>
            </a:endParaRPr>
          </a:p>
          <a:p>
            <a:pPr>
              <a:buNone/>
            </a:pPr>
            <a:r>
              <a:rPr lang="lt-LT" altLang="lt-LT" b="1" dirty="0" smtClean="0">
                <a:solidFill>
                  <a:srgbClr val="C00000"/>
                </a:solidFill>
              </a:rPr>
              <a:t>Populiariausios </a:t>
            </a:r>
            <a:r>
              <a:rPr lang="lt-LT" altLang="lt-LT" b="1" dirty="0">
                <a:solidFill>
                  <a:srgbClr val="C00000"/>
                </a:solidFill>
              </a:rPr>
              <a:t>edukacinės </a:t>
            </a:r>
            <a:r>
              <a:rPr lang="lt-LT" altLang="lt-LT" b="1" dirty="0" smtClean="0">
                <a:solidFill>
                  <a:srgbClr val="C00000"/>
                </a:solidFill>
              </a:rPr>
              <a:t>pažintinės  </a:t>
            </a:r>
            <a:r>
              <a:rPr lang="lt-LT" altLang="lt-LT" b="1" dirty="0">
                <a:solidFill>
                  <a:srgbClr val="C00000"/>
                </a:solidFill>
              </a:rPr>
              <a:t>programos:</a:t>
            </a:r>
          </a:p>
          <a:p>
            <a:pPr lvl="2">
              <a:buFont typeface="Wingdings" panose="05000000000000000000" pitchFamily="2" charset="2"/>
              <a:buChar char="q"/>
            </a:pPr>
            <a:r>
              <a:rPr lang="lt-LT" altLang="lt-LT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lt-LT" altLang="lt-LT" dirty="0" smtClean="0">
                <a:solidFill>
                  <a:schemeClr val="accent5">
                    <a:lumMod val="75000"/>
                  </a:schemeClr>
                </a:solidFill>
              </a:rPr>
              <a:t>   „</a:t>
            </a:r>
            <a:r>
              <a:rPr lang="lt-LT" dirty="0">
                <a:solidFill>
                  <a:schemeClr val="accent5">
                    <a:lumMod val="75000"/>
                  </a:schemeClr>
                </a:solidFill>
              </a:rPr>
              <a:t>Tarptautiniai keramikos simpoziumai </a:t>
            </a:r>
            <a:r>
              <a:rPr lang="lt-LT" dirty="0" smtClean="0">
                <a:solidFill>
                  <a:schemeClr val="accent5">
                    <a:lumMod val="75000"/>
                  </a:schemeClr>
                </a:solidFill>
              </a:rPr>
              <a:t>Panevėžyje (</a:t>
            </a:r>
            <a:r>
              <a:rPr lang="en-GB" dirty="0" smtClean="0">
                <a:solidFill>
                  <a:schemeClr val="accent5">
                    <a:lumMod val="75000"/>
                  </a:schemeClr>
                </a:solidFill>
              </a:rPr>
              <a:t>83</a:t>
            </a:r>
            <a:r>
              <a:rPr lang="lt-LT" dirty="0" smtClean="0">
                <a:solidFill>
                  <a:schemeClr val="accent5">
                    <a:lumMod val="75000"/>
                  </a:schemeClr>
                </a:solidFill>
              </a:rPr>
              <a:t> kart</a:t>
            </a:r>
            <a:r>
              <a:rPr lang="en-GB" dirty="0" err="1" smtClean="0">
                <a:solidFill>
                  <a:schemeClr val="accent5">
                    <a:lumMod val="75000"/>
                  </a:schemeClr>
                </a:solidFill>
              </a:rPr>
              <a:t>ai</a:t>
            </a:r>
            <a:r>
              <a:rPr lang="lt-LT" dirty="0" smtClean="0">
                <a:solidFill>
                  <a:schemeClr val="accent5">
                    <a:lumMod val="75000"/>
                  </a:schemeClr>
                </a:solidFill>
              </a:rPr>
              <a:t>)</a:t>
            </a:r>
            <a:endParaRPr lang="lt-LT" dirty="0">
              <a:solidFill>
                <a:schemeClr val="accent5">
                  <a:lumMod val="75000"/>
                </a:schemeClr>
              </a:solidFill>
            </a:endParaRPr>
          </a:p>
          <a:p>
            <a:pPr lvl="2">
              <a:buFont typeface="Wingdings" panose="05000000000000000000" pitchFamily="2" charset="2"/>
              <a:buChar char="q"/>
            </a:pPr>
            <a:r>
              <a:rPr lang="lt-LT" dirty="0" smtClean="0">
                <a:solidFill>
                  <a:schemeClr val="accent5">
                    <a:lumMod val="75000"/>
                  </a:schemeClr>
                </a:solidFill>
              </a:rPr>
              <a:t>    Edukacinė </a:t>
            </a:r>
            <a:r>
              <a:rPr lang="lt-LT" dirty="0">
                <a:solidFill>
                  <a:schemeClr val="accent5">
                    <a:lumMod val="75000"/>
                  </a:schemeClr>
                </a:solidFill>
              </a:rPr>
              <a:t>ekskursija su gidu po Dailės galeriją (lietuvių kalba) </a:t>
            </a:r>
            <a:r>
              <a:rPr lang="lt-LT" dirty="0" smtClean="0">
                <a:solidFill>
                  <a:schemeClr val="accent5">
                    <a:lumMod val="75000"/>
                  </a:schemeClr>
                </a:solidFill>
              </a:rPr>
              <a:t>(1</a:t>
            </a:r>
            <a:r>
              <a:rPr lang="en-GB" dirty="0" smtClean="0">
                <a:solidFill>
                  <a:schemeClr val="accent5">
                    <a:lumMod val="75000"/>
                  </a:schemeClr>
                </a:solidFill>
              </a:rPr>
              <a:t>3</a:t>
            </a:r>
            <a:r>
              <a:rPr lang="lt-LT" dirty="0" smtClean="0">
                <a:solidFill>
                  <a:schemeClr val="accent5">
                    <a:lumMod val="75000"/>
                  </a:schemeClr>
                </a:solidFill>
              </a:rPr>
              <a:t> kartų)</a:t>
            </a:r>
            <a:endParaRPr lang="lt-LT" dirty="0">
              <a:solidFill>
                <a:schemeClr val="accent5">
                  <a:lumMod val="75000"/>
                </a:schemeClr>
              </a:solidFill>
            </a:endParaRPr>
          </a:p>
          <a:p>
            <a:pPr lvl="2">
              <a:buFont typeface="Wingdings" panose="05000000000000000000" pitchFamily="2" charset="2"/>
              <a:buChar char="q"/>
            </a:pPr>
            <a:r>
              <a:rPr lang="lt-LT" dirty="0" smtClean="0">
                <a:solidFill>
                  <a:schemeClr val="accent5">
                    <a:lumMod val="75000"/>
                  </a:schemeClr>
                </a:solidFill>
              </a:rPr>
              <a:t>    </a:t>
            </a:r>
            <a:r>
              <a:rPr lang="lt-LT" dirty="0">
                <a:solidFill>
                  <a:schemeClr val="accent5">
                    <a:lumMod val="75000"/>
                  </a:schemeClr>
                </a:solidFill>
              </a:rPr>
              <a:t>Edukacinė ekskursija su gidu po Dailės galeriją </a:t>
            </a:r>
            <a:r>
              <a:rPr lang="lt-LT" dirty="0" smtClean="0">
                <a:solidFill>
                  <a:schemeClr val="accent5">
                    <a:lumMod val="75000"/>
                  </a:schemeClr>
                </a:solidFill>
              </a:rPr>
              <a:t>(</a:t>
            </a:r>
            <a:r>
              <a:rPr lang="en-GB" dirty="0" smtClean="0">
                <a:solidFill>
                  <a:schemeClr val="accent5">
                    <a:lumMod val="75000"/>
                  </a:schemeClr>
                </a:solidFill>
              </a:rPr>
              <a:t>angl</a:t>
            </a:r>
            <a:r>
              <a:rPr lang="lt-LT" dirty="0" smtClean="0">
                <a:solidFill>
                  <a:schemeClr val="accent5">
                    <a:lumMod val="75000"/>
                  </a:schemeClr>
                </a:solidFill>
              </a:rPr>
              <a:t>ų</a:t>
            </a:r>
            <a:r>
              <a:rPr lang="en-GB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lt-LT" dirty="0" smtClean="0">
                <a:solidFill>
                  <a:schemeClr val="accent5">
                    <a:lumMod val="75000"/>
                  </a:schemeClr>
                </a:solidFill>
              </a:rPr>
              <a:t>kalba</a:t>
            </a:r>
            <a:r>
              <a:rPr lang="lt-LT" dirty="0">
                <a:solidFill>
                  <a:schemeClr val="accent5">
                    <a:lumMod val="75000"/>
                  </a:schemeClr>
                </a:solidFill>
              </a:rPr>
              <a:t>)  </a:t>
            </a:r>
            <a:r>
              <a:rPr lang="lt-LT" dirty="0" smtClean="0">
                <a:solidFill>
                  <a:schemeClr val="accent5">
                    <a:lumMod val="75000"/>
                  </a:schemeClr>
                </a:solidFill>
              </a:rPr>
              <a:t>(</a:t>
            </a:r>
            <a:r>
              <a:rPr lang="en-GB" dirty="0">
                <a:solidFill>
                  <a:schemeClr val="accent5">
                    <a:lumMod val="75000"/>
                  </a:schemeClr>
                </a:solidFill>
              </a:rPr>
              <a:t>2</a:t>
            </a:r>
            <a:r>
              <a:rPr lang="lt-LT" dirty="0" smtClean="0">
                <a:solidFill>
                  <a:schemeClr val="accent5">
                    <a:lumMod val="75000"/>
                  </a:schemeClr>
                </a:solidFill>
              </a:rPr>
              <a:t> kart</a:t>
            </a:r>
            <a:r>
              <a:rPr lang="en-GB" dirty="0" err="1" smtClean="0">
                <a:solidFill>
                  <a:schemeClr val="accent5">
                    <a:lumMod val="75000"/>
                  </a:schemeClr>
                </a:solidFill>
              </a:rPr>
              <a:t>ai</a:t>
            </a:r>
            <a:r>
              <a:rPr lang="lt-LT" dirty="0" smtClean="0">
                <a:solidFill>
                  <a:schemeClr val="accent5">
                    <a:lumMod val="75000"/>
                  </a:schemeClr>
                </a:solidFill>
              </a:rPr>
              <a:t>)</a:t>
            </a:r>
          </a:p>
          <a:p>
            <a:pPr marL="914400" lvl="2" indent="0">
              <a:buNone/>
            </a:pPr>
            <a:endParaRPr lang="lt-LT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035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altLang="lt-LT" sz="2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BIUDŽETO IR ETATŲ SANTYKIS</a:t>
            </a:r>
            <a:br>
              <a:rPr lang="lt-LT" altLang="lt-LT" sz="2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</a:t>
            </a:r>
            <a:r>
              <a:rPr lang="en-GB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m.</a:t>
            </a:r>
            <a:endParaRPr lang="lt-LT" sz="24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Turinio vietos rezervavimo ženklas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35573770"/>
              </p:ext>
            </p:extLst>
          </p:nvPr>
        </p:nvGraphicFramePr>
        <p:xfrm>
          <a:off x="841248" y="1682497"/>
          <a:ext cx="10546079" cy="4362703"/>
        </p:xfrm>
        <a:graphic>
          <a:graphicData uri="http://schemas.openxmlformats.org/drawingml/2006/table">
            <a:tbl>
              <a:tblPr/>
              <a:tblGrid>
                <a:gridCol w="5925126"/>
                <a:gridCol w="1384676"/>
                <a:gridCol w="1690593"/>
                <a:gridCol w="1545684"/>
              </a:tblGrid>
              <a:tr h="1341119"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1" i="0" u="none" strike="noStrike" dirty="0">
                          <a:solidFill>
                            <a:srgbClr val="203864"/>
                          </a:solidFill>
                          <a:effectLst/>
                          <a:latin typeface="Arial"/>
                        </a:rPr>
                        <a:t>Įstaigos pavadinimas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50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1" i="0" u="none" strike="noStrike" dirty="0">
                          <a:solidFill>
                            <a:srgbClr val="203864"/>
                          </a:solidFill>
                          <a:effectLst/>
                          <a:latin typeface="Arial"/>
                        </a:rPr>
                        <a:t>Etatų skaičius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50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1" i="0" u="none" strike="noStrike" dirty="0">
                          <a:solidFill>
                            <a:srgbClr val="203864"/>
                          </a:solidFill>
                          <a:effectLst/>
                          <a:latin typeface="Arial"/>
                        </a:rPr>
                        <a:t>Skirtas finansavimas įstaigos išlaikymui (tūkst. Eur)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50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nb-NO" sz="1400" b="1" i="0" u="none" strike="noStrike" dirty="0">
                          <a:solidFill>
                            <a:srgbClr val="203864"/>
                          </a:solidFill>
                          <a:effectLst/>
                          <a:latin typeface="Arial"/>
                        </a:rPr>
                        <a:t>Biudžeto ir etatų santykis </a:t>
                      </a:r>
                      <a:endParaRPr lang="nb-NO" sz="1400" b="1" i="0" u="none" strike="noStrike" dirty="0" smtClean="0">
                        <a:solidFill>
                          <a:srgbClr val="203864"/>
                        </a:solidFill>
                        <a:effectLst/>
                        <a:latin typeface="Arial"/>
                      </a:endParaRPr>
                    </a:p>
                    <a:p>
                      <a:pPr algn="ctr" rtl="0" fontAlgn="ctr"/>
                      <a:r>
                        <a:rPr lang="nb-NO" sz="1400" b="1" i="0" u="none" strike="noStrike" dirty="0" smtClean="0">
                          <a:solidFill>
                            <a:srgbClr val="203864"/>
                          </a:solidFill>
                          <a:effectLst/>
                          <a:latin typeface="Arial"/>
                        </a:rPr>
                        <a:t>(</a:t>
                      </a:r>
                      <a:r>
                        <a:rPr lang="nb-NO" sz="1400" b="1" i="0" u="none" strike="noStrike" dirty="0">
                          <a:solidFill>
                            <a:srgbClr val="203864"/>
                          </a:solidFill>
                          <a:effectLst/>
                          <a:latin typeface="Arial"/>
                        </a:rPr>
                        <a:t>tūkst. Eur)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50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377698">
                <a:tc>
                  <a:txBody>
                    <a:bodyPr/>
                    <a:lstStyle/>
                    <a:p>
                      <a:pPr algn="l" rtl="0" fontAlgn="ctr"/>
                      <a:r>
                        <a:rPr lang="lt-LT" sz="1400" b="1" i="0" u="none" strike="noStrike" dirty="0">
                          <a:solidFill>
                            <a:srgbClr val="203764"/>
                          </a:solidFill>
                          <a:effectLst/>
                          <a:latin typeface="Arial"/>
                        </a:rPr>
                        <a:t>Savivaldybės viešoji biblioteka</a:t>
                      </a:r>
                    </a:p>
                  </a:txBody>
                  <a:tcPr marL="342900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 dirty="0">
                          <a:solidFill>
                            <a:srgbClr val="203764"/>
                          </a:solidFill>
                          <a:effectLst/>
                          <a:latin typeface="Arial"/>
                        </a:rPr>
                        <a:t>59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 dirty="0">
                          <a:solidFill>
                            <a:srgbClr val="203764"/>
                          </a:solidFill>
                          <a:effectLst/>
                          <a:latin typeface="Arial"/>
                        </a:rPr>
                        <a:t>643,7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1" i="0" u="none" strike="noStrike" dirty="0">
                          <a:solidFill>
                            <a:srgbClr val="203764"/>
                          </a:solidFill>
                          <a:effectLst/>
                          <a:latin typeface="Arial"/>
                        </a:rPr>
                        <a:t>10,9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377698">
                <a:tc>
                  <a:txBody>
                    <a:bodyPr/>
                    <a:lstStyle/>
                    <a:p>
                      <a:pPr algn="l" rtl="0" fontAlgn="ctr"/>
                      <a:r>
                        <a:rPr lang="lt-LT" sz="1400" b="1" i="0" u="none" strike="noStrike" dirty="0">
                          <a:solidFill>
                            <a:srgbClr val="203764"/>
                          </a:solidFill>
                          <a:effectLst/>
                          <a:latin typeface="Arial"/>
                        </a:rPr>
                        <a:t>Kraštotyros muziejus</a:t>
                      </a:r>
                    </a:p>
                  </a:txBody>
                  <a:tcPr marL="342900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 dirty="0">
                          <a:solidFill>
                            <a:srgbClr val="203764"/>
                          </a:solidFill>
                          <a:effectLst/>
                          <a:latin typeface="Arial"/>
                        </a:rPr>
                        <a:t>33,75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>
                          <a:solidFill>
                            <a:srgbClr val="203764"/>
                          </a:solidFill>
                          <a:effectLst/>
                          <a:latin typeface="Arial"/>
                        </a:rPr>
                        <a:t>377,3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1" i="0" u="none" strike="noStrike" dirty="0">
                          <a:solidFill>
                            <a:srgbClr val="203764"/>
                          </a:solidFill>
                          <a:effectLst/>
                          <a:latin typeface="Arial"/>
                        </a:rPr>
                        <a:t>11,2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377698">
                <a:tc>
                  <a:txBody>
                    <a:bodyPr/>
                    <a:lstStyle/>
                    <a:p>
                      <a:pPr algn="l" rtl="0" fontAlgn="ctr"/>
                      <a:r>
                        <a:rPr lang="lt-LT" sz="1400" b="1" i="0" u="none" strike="noStrike" dirty="0">
                          <a:solidFill>
                            <a:srgbClr val="203764"/>
                          </a:solidFill>
                          <a:effectLst/>
                          <a:latin typeface="Arial"/>
                        </a:rPr>
                        <a:t>Dailės galerija</a:t>
                      </a:r>
                    </a:p>
                  </a:txBody>
                  <a:tcPr marL="342900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 dirty="0">
                          <a:solidFill>
                            <a:srgbClr val="203764"/>
                          </a:solidFill>
                          <a:effectLst/>
                          <a:latin typeface="Arial"/>
                        </a:rPr>
                        <a:t>14,75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 dirty="0">
                          <a:solidFill>
                            <a:srgbClr val="203764"/>
                          </a:solidFill>
                          <a:effectLst/>
                          <a:latin typeface="Arial"/>
                        </a:rPr>
                        <a:t>201,6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1" i="0" u="none" strike="noStrike" dirty="0">
                          <a:solidFill>
                            <a:srgbClr val="203764"/>
                          </a:solidFill>
                          <a:effectLst/>
                          <a:latin typeface="Arial"/>
                        </a:rPr>
                        <a:t>13,7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377698">
                <a:tc>
                  <a:txBody>
                    <a:bodyPr/>
                    <a:lstStyle/>
                    <a:p>
                      <a:pPr algn="l" rtl="0" fontAlgn="ctr"/>
                      <a:r>
                        <a:rPr lang="lt-LT" sz="1400" b="1" i="0" u="none" strike="noStrike" dirty="0">
                          <a:solidFill>
                            <a:srgbClr val="203764"/>
                          </a:solidFill>
                          <a:effectLst/>
                          <a:latin typeface="Arial"/>
                        </a:rPr>
                        <a:t>Teatras „Menas“</a:t>
                      </a:r>
                    </a:p>
                  </a:txBody>
                  <a:tcPr marL="342900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 dirty="0">
                          <a:solidFill>
                            <a:srgbClr val="203764"/>
                          </a:solidFill>
                          <a:effectLst/>
                          <a:latin typeface="Arial"/>
                        </a:rPr>
                        <a:t>32,5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 dirty="0">
                          <a:solidFill>
                            <a:srgbClr val="203764"/>
                          </a:solidFill>
                          <a:effectLst/>
                          <a:latin typeface="Arial"/>
                        </a:rPr>
                        <a:t>344,1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1" i="0" u="none" strike="noStrike" dirty="0">
                          <a:solidFill>
                            <a:srgbClr val="203764"/>
                          </a:solidFill>
                          <a:effectLst/>
                          <a:latin typeface="Arial"/>
                        </a:rPr>
                        <a:t>10,6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377698">
                <a:tc>
                  <a:txBody>
                    <a:bodyPr/>
                    <a:lstStyle/>
                    <a:p>
                      <a:pPr algn="l" rtl="0" fontAlgn="ctr"/>
                      <a:r>
                        <a:rPr lang="lt-LT" sz="1400" b="1" i="0" u="none" strike="noStrike" dirty="0">
                          <a:solidFill>
                            <a:srgbClr val="203764"/>
                          </a:solidFill>
                          <a:effectLst/>
                          <a:latin typeface="Arial"/>
                        </a:rPr>
                        <a:t>Lėlių vežimo teatras</a:t>
                      </a:r>
                    </a:p>
                  </a:txBody>
                  <a:tcPr marL="342900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 dirty="0">
                          <a:solidFill>
                            <a:srgbClr val="203764"/>
                          </a:solidFill>
                          <a:effectLst/>
                          <a:latin typeface="Arial"/>
                        </a:rPr>
                        <a:t>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 dirty="0">
                          <a:solidFill>
                            <a:srgbClr val="203764"/>
                          </a:solidFill>
                          <a:effectLst/>
                          <a:latin typeface="Arial"/>
                        </a:rPr>
                        <a:t>254,6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1" i="0" u="none" strike="noStrike" dirty="0">
                          <a:solidFill>
                            <a:srgbClr val="203764"/>
                          </a:solidFill>
                          <a:effectLst/>
                          <a:latin typeface="Arial"/>
                        </a:rPr>
                        <a:t>10,2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377698">
                <a:tc>
                  <a:txBody>
                    <a:bodyPr/>
                    <a:lstStyle/>
                    <a:p>
                      <a:pPr algn="l" rtl="0" fontAlgn="ctr"/>
                      <a:r>
                        <a:rPr lang="lt-LT" sz="1400" b="1" i="0" u="none" strike="noStrike" dirty="0">
                          <a:solidFill>
                            <a:srgbClr val="203764"/>
                          </a:solidFill>
                          <a:effectLst/>
                          <a:latin typeface="Arial"/>
                        </a:rPr>
                        <a:t>Muzikinis teatras</a:t>
                      </a:r>
                    </a:p>
                  </a:txBody>
                  <a:tcPr marL="342900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 dirty="0">
                          <a:solidFill>
                            <a:srgbClr val="203764"/>
                          </a:solidFill>
                          <a:effectLst/>
                          <a:latin typeface="Arial"/>
                        </a:rPr>
                        <a:t>104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 dirty="0">
                          <a:solidFill>
                            <a:srgbClr val="203764"/>
                          </a:solidFill>
                          <a:effectLst/>
                          <a:latin typeface="Arial"/>
                        </a:rPr>
                        <a:t>1008,4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1" i="0" u="none" strike="noStrike" dirty="0">
                          <a:solidFill>
                            <a:srgbClr val="203764"/>
                          </a:solidFill>
                          <a:effectLst/>
                          <a:latin typeface="Arial"/>
                        </a:rPr>
                        <a:t>9,7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50">
                      <a:fgClr>
                        <a:srgbClr val="FF0000"/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377698">
                <a:tc>
                  <a:txBody>
                    <a:bodyPr/>
                    <a:lstStyle/>
                    <a:p>
                      <a:pPr algn="l" rtl="0" fontAlgn="ctr"/>
                      <a:r>
                        <a:rPr lang="lt-LT" sz="1400" b="1" i="0" u="none" strike="noStrike" dirty="0">
                          <a:solidFill>
                            <a:srgbClr val="203764"/>
                          </a:solidFill>
                          <a:effectLst/>
                          <a:latin typeface="Arial"/>
                        </a:rPr>
                        <a:t>Kultūros centras Panevėžio bendruomenių  rūmai</a:t>
                      </a:r>
                    </a:p>
                  </a:txBody>
                  <a:tcPr marL="342900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 dirty="0">
                          <a:solidFill>
                            <a:srgbClr val="203764"/>
                          </a:solidFill>
                          <a:effectLst/>
                          <a:latin typeface="Arial"/>
                        </a:rPr>
                        <a:t>46,85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 dirty="0">
                          <a:solidFill>
                            <a:srgbClr val="203764"/>
                          </a:solidFill>
                          <a:effectLst/>
                          <a:latin typeface="Arial"/>
                        </a:rPr>
                        <a:t>731,2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1" i="0" u="none" strike="noStrike" dirty="0">
                          <a:solidFill>
                            <a:srgbClr val="203764"/>
                          </a:solidFill>
                          <a:effectLst/>
                          <a:latin typeface="Arial"/>
                        </a:rPr>
                        <a:t>15,6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377698">
                <a:tc>
                  <a:txBody>
                    <a:bodyPr/>
                    <a:lstStyle/>
                    <a:p>
                      <a:pPr algn="l" rtl="0" fontAlgn="ctr"/>
                      <a:r>
                        <a:rPr lang="lt-LT" sz="1400" b="1" i="0" u="none" strike="noStrike" dirty="0">
                          <a:solidFill>
                            <a:srgbClr val="203764"/>
                          </a:solidFill>
                          <a:effectLst/>
                          <a:latin typeface="Arial"/>
                        </a:rPr>
                        <a:t>Kino centras „Garsas“</a:t>
                      </a:r>
                    </a:p>
                  </a:txBody>
                  <a:tcPr marL="342900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>
                          <a:solidFill>
                            <a:srgbClr val="203764"/>
                          </a:solidFill>
                          <a:effectLst/>
                          <a:latin typeface="Arial"/>
                        </a:rPr>
                        <a:t>14,75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 dirty="0">
                          <a:solidFill>
                            <a:srgbClr val="203764"/>
                          </a:solidFill>
                          <a:effectLst/>
                          <a:latin typeface="Arial"/>
                        </a:rPr>
                        <a:t>294,8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t-LT" sz="1400" b="1" i="0" u="none" strike="noStrike" dirty="0">
                          <a:solidFill>
                            <a:srgbClr val="203764"/>
                          </a:solidFill>
                          <a:effectLst/>
                          <a:latin typeface="Arial"/>
                        </a:rPr>
                        <a:t>20,0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50">
                      <a:fgClr>
                        <a:schemeClr val="accent6">
                          <a:lumMod val="5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23311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Dailės galerija</a:t>
            </a:r>
            <a:b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PROJEKTINĖ </a:t>
            </a:r>
            <a:r>
              <a:rPr lang="lt-LT" altLang="lt-LT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VEIKLA</a:t>
            </a:r>
            <a:r>
              <a:rPr lang="lt-LT" altLang="lt-LT" sz="1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1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</a:t>
            </a:r>
            <a:r>
              <a:rPr lang="en-GB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3-2017</a:t>
            </a: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m.</a:t>
            </a:r>
            <a:endParaRPr lang="lt-LT" sz="1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Turinio vietos rezervavimo ženklas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69143047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752132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38200" y="2812801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lt-LT" altLang="lt-LT" sz="28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PANEVĖŽIO TEATRAS „MENAS“</a:t>
            </a:r>
            <a:endParaRPr lang="lt-LT" sz="28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Paveikslėlis 1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887"/>
          <a:stretch/>
        </p:blipFill>
        <p:spPr>
          <a:xfrm>
            <a:off x="837788" y="4059389"/>
            <a:ext cx="2925901" cy="2110280"/>
          </a:xfrm>
          <a:prstGeom prst="rect">
            <a:avLst/>
          </a:prstGeom>
        </p:spPr>
      </p:pic>
      <p:pic>
        <p:nvPicPr>
          <p:cNvPr id="17" name="Paveikslėlis 1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4166" y="4059389"/>
            <a:ext cx="2135225" cy="2110280"/>
          </a:xfrm>
          <a:prstGeom prst="rect">
            <a:avLst/>
          </a:prstGeom>
        </p:spPr>
      </p:pic>
      <p:pic>
        <p:nvPicPr>
          <p:cNvPr id="18" name="Paveikslėlis 1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77" t="-411" r="8378" b="411"/>
          <a:stretch/>
        </p:blipFill>
        <p:spPr>
          <a:xfrm>
            <a:off x="3763689" y="4055305"/>
            <a:ext cx="2310881" cy="2114363"/>
          </a:xfrm>
          <a:prstGeom prst="rect">
            <a:avLst/>
          </a:prstGeom>
        </p:spPr>
      </p:pic>
      <p:pic>
        <p:nvPicPr>
          <p:cNvPr id="3074" name="Paveikslėlis 7" descr="http://www.teatrasmenas.lt/uploads/images/spektakliai/Zveryno%20nuotraukos/24059120_1524511514293507_4795154792796207251_n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857" y="689524"/>
            <a:ext cx="3146697" cy="2097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aveikslėlis 4" descr="http://www.teatrasmenas.lt/uploads/images/repertuaras/background/IMG_210729w_preview.jpe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2131" y="691978"/>
            <a:ext cx="3734270" cy="20953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aveikslėlis 8" descr="http://www.teatrasmenas.lt/uploads/images/repertuaras/background/stiklinis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3555" y="689524"/>
            <a:ext cx="1399014" cy="20959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Paveikslėlis 10" descr="http://www.teatrasmenas.lt/uploads/images/repertuaras/background/IMG_212728w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8167" y="4060368"/>
            <a:ext cx="3185225" cy="2109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8" name="Paveikslėlis 3" descr="http://www.teatrasmenas.lt/uploads/images/spektakliai/37%20atvirukai%20nuotraukos/IMG_214590%20(1)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554" y="693387"/>
            <a:ext cx="1397462" cy="20939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9" name="Paveikslėlis 2" descr="http://www.teatrasmenas.lt/uploads/images/projektai/festivalis%20plakatas%20meninis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2569" y="693387"/>
            <a:ext cx="1297139" cy="2092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64732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Teatras „Menas“</a:t>
            </a:r>
            <a:b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VEIKLOS REZULTATŲ POKYTIS </a:t>
            </a:r>
            <a:r>
              <a:rPr lang="lt-LT" altLang="lt-LT" sz="1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1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</a:t>
            </a:r>
            <a:r>
              <a:rPr lang="en-GB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-201</a:t>
            </a:r>
            <a:r>
              <a:rPr lang="en-GB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m. </a:t>
            </a:r>
            <a:endParaRPr lang="lt-LT" sz="1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Turinio vietos rezervavimo ženklas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4841001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020961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altLang="lt-LT" sz="2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Teatras „Menas“</a:t>
            </a:r>
            <a:r>
              <a:rPr lang="lt-LT" altLang="lt-LT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SEZONIŠKUMO ĮTAKA VEIKLAI</a:t>
            </a:r>
            <a:br>
              <a:rPr lang="lt-LT" altLang="lt-LT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</a:t>
            </a:r>
            <a:r>
              <a:rPr lang="en-GB" altLang="lt-LT" sz="2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lt-LT" altLang="lt-LT" sz="2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t-LT" altLang="lt-LT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m. I-IV ketv.</a:t>
            </a:r>
            <a:endParaRPr lang="lt-LT" sz="20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Turinio vietos rezervavimo ženklas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52128124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674209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Teatras „Menas“</a:t>
            </a:r>
            <a:b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VEIKLOS REZULTATŲ </a:t>
            </a:r>
            <a:r>
              <a:rPr lang="lt-LT" altLang="lt-LT" sz="2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POKYTIS </a:t>
            </a:r>
            <a:r>
              <a:rPr lang="lt-LT" altLang="lt-LT" sz="20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(proc.) </a:t>
            </a:r>
            <a:r>
              <a:rPr lang="lt-LT" altLang="lt-LT" sz="1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1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</a:t>
            </a:r>
            <a:r>
              <a:rPr lang="en-GB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-201</a:t>
            </a:r>
            <a:r>
              <a:rPr lang="en-GB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m. </a:t>
            </a:r>
            <a:endParaRPr lang="lt-LT" sz="1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7" name="Turinio vietos rezervavimo ženklas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29781512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027422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Teatras „Menas“</a:t>
            </a:r>
            <a:b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TEATRO VEIKLA PAGAL SRITIS </a:t>
            </a: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(proc.)</a:t>
            </a:r>
            <a:b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</a:t>
            </a:r>
            <a:r>
              <a:rPr lang="en-GB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lt-LT" sz="1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Turinio vietos rezervavimo ženklas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14147686"/>
              </p:ext>
            </p:extLst>
          </p:nvPr>
        </p:nvGraphicFramePr>
        <p:xfrm>
          <a:off x="838200" y="1567544"/>
          <a:ext cx="10515600" cy="48332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8" name="Diagrama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89016829"/>
              </p:ext>
            </p:extLst>
          </p:nvPr>
        </p:nvGraphicFramePr>
        <p:xfrm>
          <a:off x="780288" y="1516856"/>
          <a:ext cx="10728960" cy="47620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944187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Teatras „Menas“</a:t>
            </a:r>
            <a:b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UŽDIRBTOS PAJAMOS </a:t>
            </a:r>
            <a:r>
              <a:rPr lang="lt-LT" altLang="lt-LT" sz="2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PAGAL SRITIS </a:t>
            </a: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(proc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.)</a:t>
            </a:r>
            <a:r>
              <a:rPr lang="lt-LT" altLang="lt-LT" sz="1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t-LT" altLang="lt-LT" sz="2000" b="1" dirty="0" smtClean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lt-LT" altLang="lt-LT" sz="2000" b="1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</a:t>
            </a:r>
            <a:r>
              <a:rPr lang="en-GB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lt-LT" sz="1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Turinio vietos rezervavimo ženklas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2066895"/>
              </p:ext>
            </p:extLst>
          </p:nvPr>
        </p:nvGraphicFramePr>
        <p:xfrm>
          <a:off x="838200" y="1576872"/>
          <a:ext cx="10515600" cy="47866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7" name="Diagrama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39534100"/>
              </p:ext>
            </p:extLst>
          </p:nvPr>
        </p:nvGraphicFramePr>
        <p:xfrm>
          <a:off x="646176" y="1526380"/>
          <a:ext cx="11082528" cy="49109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748551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Teatras „Menas“</a:t>
            </a:r>
            <a:b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RENGINIŲ LANKYTOJAI PAGAL SRITIS </a:t>
            </a: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(proc.)</a:t>
            </a:r>
            <a:r>
              <a:rPr lang="lt-LT" altLang="lt-LT" sz="1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1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</a:t>
            </a:r>
            <a:r>
              <a:rPr lang="en-GB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m. </a:t>
            </a:r>
            <a:endParaRPr lang="lt-LT" sz="1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Turinio vietos rezervavimo ženklas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4251001"/>
              </p:ext>
            </p:extLst>
          </p:nvPr>
        </p:nvGraphicFramePr>
        <p:xfrm>
          <a:off x="845976" y="1856792"/>
          <a:ext cx="10515600" cy="44974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7" name="Diagrama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31802037"/>
              </p:ext>
            </p:extLst>
          </p:nvPr>
        </p:nvGraphicFramePr>
        <p:xfrm>
          <a:off x="902208" y="1531143"/>
          <a:ext cx="10777727" cy="48208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369451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Teatras „Menas“</a:t>
            </a:r>
            <a:b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TEATRO </a:t>
            </a:r>
            <a:r>
              <a:rPr lang="lt-LT" altLang="lt-LT" sz="2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LANKYTOJŲ </a:t>
            </a:r>
            <a:r>
              <a:rPr lang="lt-LT" altLang="lt-LT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(SU BILIETAIS IR BE BILIETŲ)</a:t>
            </a:r>
            <a:r>
              <a:rPr lang="lt-LT" altLang="lt-LT" sz="2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t-LT" altLang="lt-LT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SKAIČIAUS SANTYKIS 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(proc.)</a:t>
            </a:r>
            <a:r>
              <a:rPr lang="lt-LT" altLang="lt-LT" sz="1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lt-LT" altLang="lt-LT" sz="1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</a:t>
            </a:r>
            <a:r>
              <a:rPr lang="en-GB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-201</a:t>
            </a:r>
            <a:r>
              <a:rPr lang="en-GB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m. </a:t>
            </a:r>
            <a:endParaRPr lang="lt-LT" sz="1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Turinio vietos rezervavimo ženklas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67145188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06597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38200" y="280417"/>
            <a:ext cx="10515600" cy="1365504"/>
          </a:xfrm>
        </p:spPr>
        <p:txBody>
          <a:bodyPr>
            <a:normAutofit/>
          </a:bodyPr>
          <a:lstStyle/>
          <a:p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Teatras „Menas“</a:t>
            </a:r>
            <a:b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SPEKTAKLIAI</a:t>
            </a:r>
            <a:r>
              <a:rPr lang="lt-LT" altLang="lt-LT" sz="1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1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2016-2</a:t>
            </a: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01</a:t>
            </a:r>
            <a:r>
              <a:rPr lang="en-GB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m. </a:t>
            </a:r>
            <a:endParaRPr lang="lt-LT" sz="1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>
          <a:xfrm>
            <a:off x="838200" y="1679510"/>
            <a:ext cx="10515600" cy="4497453"/>
          </a:xfrm>
          <a:pattFill prst="smGrid">
            <a:fgClr>
              <a:schemeClr val="accent6">
                <a:lumMod val="20000"/>
                <a:lumOff val="80000"/>
              </a:schemeClr>
            </a:fgClr>
            <a:bgClr>
              <a:schemeClr val="bg1"/>
            </a:bgClr>
          </a:pattFill>
        </p:spPr>
        <p:txBody>
          <a:bodyPr/>
          <a:lstStyle/>
          <a:p>
            <a:pPr marL="0" lvl="0" indent="0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None/>
            </a:pPr>
            <a:r>
              <a:rPr lang="lt-LT" altLang="lt-LT" sz="3200" dirty="0" smtClean="0">
                <a:solidFill>
                  <a:schemeClr val="accent5">
                    <a:lumMod val="50000"/>
                  </a:schemeClr>
                </a:solidFill>
                <a:latin typeface="Arial"/>
              </a:rPr>
              <a:t> 								</a:t>
            </a:r>
            <a:r>
              <a:rPr lang="lt-LT" altLang="lt-LT" b="1" u="sng" dirty="0" smtClean="0">
                <a:solidFill>
                  <a:schemeClr val="accent5">
                    <a:lumMod val="50000"/>
                  </a:schemeClr>
                </a:solidFill>
                <a:latin typeface="Arial"/>
              </a:rPr>
              <a:t>2016</a:t>
            </a:r>
            <a:r>
              <a:rPr lang="lt-LT" altLang="lt-LT" b="1" dirty="0" smtClean="0">
                <a:solidFill>
                  <a:schemeClr val="accent5">
                    <a:lumMod val="50000"/>
                  </a:schemeClr>
                </a:solidFill>
                <a:latin typeface="Arial"/>
              </a:rPr>
              <a:t>		</a:t>
            </a:r>
            <a:r>
              <a:rPr lang="lt-LT" altLang="lt-LT" b="1" u="sng" dirty="0" smtClean="0">
                <a:solidFill>
                  <a:schemeClr val="accent5">
                    <a:lumMod val="50000"/>
                  </a:schemeClr>
                </a:solidFill>
                <a:latin typeface="Arial"/>
              </a:rPr>
              <a:t>201</a:t>
            </a:r>
            <a:r>
              <a:rPr lang="en-GB" altLang="lt-LT" b="1" u="sng" dirty="0" smtClean="0">
                <a:solidFill>
                  <a:schemeClr val="accent5">
                    <a:lumMod val="50000"/>
                  </a:schemeClr>
                </a:solidFill>
                <a:latin typeface="Arial"/>
              </a:rPr>
              <a:t>7</a:t>
            </a:r>
            <a:endParaRPr lang="lt-LT" altLang="lt-LT" b="1" u="sng" dirty="0" smtClean="0">
              <a:solidFill>
                <a:schemeClr val="accent5">
                  <a:lumMod val="50000"/>
                </a:schemeClr>
              </a:solidFill>
              <a:latin typeface="Arial"/>
            </a:endParaRPr>
          </a:p>
          <a:p>
            <a:pPr marL="0" lvl="0" indent="0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None/>
            </a:pPr>
            <a:endParaRPr lang="lt-LT" altLang="lt-LT" b="1" dirty="0" smtClean="0">
              <a:solidFill>
                <a:schemeClr val="accent5">
                  <a:lumMod val="50000"/>
                </a:schemeClr>
              </a:solidFill>
              <a:latin typeface="Arial"/>
            </a:endParaRPr>
          </a:p>
          <a:p>
            <a:pPr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q"/>
            </a:pPr>
            <a:r>
              <a:rPr lang="lt-LT" altLang="lt-LT" dirty="0" smtClean="0">
                <a:solidFill>
                  <a:schemeClr val="accent5">
                    <a:lumMod val="50000"/>
                  </a:schemeClr>
                </a:solidFill>
                <a:latin typeface="Arial"/>
              </a:rPr>
              <a:t>    Repertuariniai </a:t>
            </a:r>
            <a:r>
              <a:rPr lang="lt-LT" altLang="lt-LT" dirty="0">
                <a:solidFill>
                  <a:schemeClr val="accent5">
                    <a:lumMod val="50000"/>
                  </a:schemeClr>
                </a:solidFill>
                <a:latin typeface="Arial"/>
              </a:rPr>
              <a:t>spektakliai			</a:t>
            </a:r>
            <a:r>
              <a:rPr lang="lt-LT" altLang="lt-LT" b="1" dirty="0" smtClean="0">
                <a:solidFill>
                  <a:srgbClr val="C00000"/>
                </a:solidFill>
                <a:latin typeface="Arial"/>
              </a:rPr>
              <a:t>18		2</a:t>
            </a:r>
            <a:r>
              <a:rPr lang="en-GB" altLang="lt-LT" b="1" dirty="0" smtClean="0">
                <a:solidFill>
                  <a:srgbClr val="C00000"/>
                </a:solidFill>
                <a:latin typeface="Arial"/>
              </a:rPr>
              <a:t>1</a:t>
            </a:r>
            <a:endParaRPr lang="lt-LT" altLang="lt-LT" b="1" dirty="0">
              <a:solidFill>
                <a:srgbClr val="C00000"/>
              </a:solidFill>
              <a:latin typeface="Arial"/>
            </a:endParaRPr>
          </a:p>
          <a:p>
            <a:pPr marL="342900" indent="-342900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q"/>
            </a:pPr>
            <a:r>
              <a:rPr lang="lt-LT" altLang="lt-LT" dirty="0">
                <a:solidFill>
                  <a:schemeClr val="accent5">
                    <a:lumMod val="50000"/>
                  </a:schemeClr>
                </a:solidFill>
                <a:latin typeface="Arial"/>
              </a:rPr>
              <a:t>    </a:t>
            </a:r>
            <a:r>
              <a:rPr lang="lt-LT" altLang="lt-LT" dirty="0" smtClean="0">
                <a:solidFill>
                  <a:schemeClr val="accent5">
                    <a:lumMod val="50000"/>
                  </a:schemeClr>
                </a:solidFill>
                <a:latin typeface="Arial"/>
              </a:rPr>
              <a:t>Premjeriniai </a:t>
            </a:r>
            <a:r>
              <a:rPr lang="lt-LT" altLang="lt-LT" dirty="0">
                <a:solidFill>
                  <a:schemeClr val="accent5">
                    <a:lumMod val="50000"/>
                  </a:schemeClr>
                </a:solidFill>
                <a:latin typeface="Arial"/>
              </a:rPr>
              <a:t>spektakliai				</a:t>
            </a:r>
            <a:r>
              <a:rPr lang="lt-LT" altLang="lt-LT" b="1" dirty="0" smtClean="0">
                <a:solidFill>
                  <a:srgbClr val="C00000"/>
                </a:solidFill>
                <a:latin typeface="Arial"/>
              </a:rPr>
              <a:t>3</a:t>
            </a:r>
            <a:r>
              <a:rPr lang="lt-LT" altLang="lt-LT" b="1" i="1" dirty="0" smtClean="0">
                <a:solidFill>
                  <a:srgbClr val="C00000"/>
                </a:solidFill>
                <a:latin typeface="Arial"/>
              </a:rPr>
              <a:t>	</a:t>
            </a:r>
            <a:r>
              <a:rPr lang="lt-LT" altLang="lt-LT" b="1" dirty="0" smtClean="0">
                <a:solidFill>
                  <a:srgbClr val="C00000"/>
                </a:solidFill>
                <a:latin typeface="Arial"/>
              </a:rPr>
              <a:t>	</a:t>
            </a:r>
            <a:r>
              <a:rPr lang="en-GB" altLang="lt-LT" b="1" dirty="0" smtClean="0">
                <a:solidFill>
                  <a:srgbClr val="C00000"/>
                </a:solidFill>
                <a:latin typeface="Arial"/>
              </a:rPr>
              <a:t>5</a:t>
            </a:r>
            <a:endParaRPr lang="lt-LT" altLang="lt-LT" b="1" dirty="0">
              <a:solidFill>
                <a:srgbClr val="C00000"/>
              </a:solidFill>
              <a:latin typeface="Arial"/>
            </a:endParaRPr>
          </a:p>
          <a:p>
            <a:pPr marL="342900" indent="-342900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q"/>
            </a:pPr>
            <a:r>
              <a:rPr lang="lt-LT" altLang="lt-LT" dirty="0">
                <a:solidFill>
                  <a:schemeClr val="accent5">
                    <a:lumMod val="50000"/>
                  </a:schemeClr>
                </a:solidFill>
                <a:latin typeface="Arial"/>
              </a:rPr>
              <a:t>    </a:t>
            </a:r>
            <a:r>
              <a:rPr lang="lt-LT" altLang="lt-LT" dirty="0" smtClean="0">
                <a:solidFill>
                  <a:schemeClr val="accent5">
                    <a:lumMod val="50000"/>
                  </a:schemeClr>
                </a:solidFill>
                <a:latin typeface="Arial"/>
              </a:rPr>
              <a:t>Parodytų </a:t>
            </a:r>
            <a:r>
              <a:rPr lang="lt-LT" altLang="lt-LT" dirty="0">
                <a:solidFill>
                  <a:schemeClr val="accent5">
                    <a:lumMod val="50000"/>
                  </a:schemeClr>
                </a:solidFill>
                <a:latin typeface="Arial"/>
              </a:rPr>
              <a:t>teatre spektaklių skaičius		</a:t>
            </a:r>
            <a:r>
              <a:rPr lang="lt-LT" altLang="lt-LT" b="1" dirty="0" smtClean="0">
                <a:solidFill>
                  <a:srgbClr val="C00000"/>
                </a:solidFill>
                <a:latin typeface="Arial"/>
              </a:rPr>
              <a:t>136		12</a:t>
            </a:r>
            <a:r>
              <a:rPr lang="en-GB" altLang="lt-LT" b="1" dirty="0" smtClean="0">
                <a:solidFill>
                  <a:srgbClr val="C00000"/>
                </a:solidFill>
                <a:latin typeface="Arial"/>
              </a:rPr>
              <a:t>4</a:t>
            </a:r>
            <a:endParaRPr lang="lt-LT" altLang="lt-LT" b="1" dirty="0">
              <a:solidFill>
                <a:srgbClr val="C00000"/>
              </a:solidFill>
              <a:latin typeface="Arial"/>
            </a:endParaRPr>
          </a:p>
          <a:p>
            <a:pPr marL="342900" indent="-342900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q"/>
            </a:pPr>
            <a:r>
              <a:rPr lang="lt-LT" altLang="lt-LT" dirty="0">
                <a:solidFill>
                  <a:schemeClr val="accent5">
                    <a:lumMod val="50000"/>
                  </a:schemeClr>
                </a:solidFill>
                <a:latin typeface="Arial"/>
              </a:rPr>
              <a:t>    </a:t>
            </a:r>
            <a:r>
              <a:rPr lang="lt-LT" altLang="lt-LT" dirty="0" smtClean="0">
                <a:solidFill>
                  <a:schemeClr val="accent5">
                    <a:lumMod val="50000"/>
                  </a:schemeClr>
                </a:solidFill>
                <a:latin typeface="Arial"/>
              </a:rPr>
              <a:t>Gastrolinių </a:t>
            </a:r>
            <a:r>
              <a:rPr lang="lt-LT" altLang="lt-LT" dirty="0">
                <a:solidFill>
                  <a:schemeClr val="accent5">
                    <a:lumMod val="50000"/>
                  </a:schemeClr>
                </a:solidFill>
                <a:latin typeface="Arial"/>
              </a:rPr>
              <a:t>spektaklių skaičius		</a:t>
            </a:r>
            <a:r>
              <a:rPr lang="lt-LT" altLang="lt-LT" b="1" dirty="0" smtClean="0">
                <a:solidFill>
                  <a:srgbClr val="C00000"/>
                </a:solidFill>
                <a:latin typeface="Arial"/>
              </a:rPr>
              <a:t>9		</a:t>
            </a:r>
            <a:r>
              <a:rPr lang="en-GB" altLang="lt-LT" b="1" dirty="0" smtClean="0">
                <a:solidFill>
                  <a:srgbClr val="C00000"/>
                </a:solidFill>
                <a:latin typeface="Arial"/>
              </a:rPr>
              <a:t>21</a:t>
            </a:r>
            <a:endParaRPr lang="lt-LT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3165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avadinimas 1"/>
          <p:cNvSpPr txBox="1">
            <a:spLocks/>
          </p:cNvSpPr>
          <p:nvPr/>
        </p:nvSpPr>
        <p:spPr>
          <a:xfrm>
            <a:off x="990600" y="5175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lt-LT" altLang="lt-LT" sz="2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UŽDIRBTŲ PAJAMŲ IR ETATŲ SANTYKIS</a:t>
            </a:r>
            <a:br>
              <a:rPr lang="lt-LT" altLang="lt-LT" sz="2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</a:t>
            </a:r>
            <a:r>
              <a:rPr lang="en-GB" altLang="lt-LT" sz="2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lt-LT" altLang="lt-LT" sz="2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m.</a:t>
            </a:r>
            <a:endParaRPr lang="lt-LT" sz="24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Turinio vietos rezervavimo ženklas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92865163"/>
              </p:ext>
            </p:extLst>
          </p:nvPr>
        </p:nvGraphicFramePr>
        <p:xfrm>
          <a:off x="990600" y="1843085"/>
          <a:ext cx="10421112" cy="4338258"/>
        </p:xfrm>
        <a:graphic>
          <a:graphicData uri="http://schemas.openxmlformats.org/drawingml/2006/table">
            <a:tbl>
              <a:tblPr/>
              <a:tblGrid>
                <a:gridCol w="5622064"/>
                <a:gridCol w="1386726"/>
                <a:gridCol w="1428065"/>
                <a:gridCol w="1984257"/>
              </a:tblGrid>
              <a:tr h="1371266"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1" i="0" u="none" strike="noStrike" dirty="0">
                          <a:solidFill>
                            <a:srgbClr val="203864"/>
                          </a:solidFill>
                          <a:effectLst/>
                          <a:latin typeface="Arial"/>
                        </a:rPr>
                        <a:t>Įstaigos pavadinimas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50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1" i="0" u="none" strike="noStrike" dirty="0">
                          <a:solidFill>
                            <a:srgbClr val="203864"/>
                          </a:solidFill>
                          <a:effectLst/>
                          <a:latin typeface="Arial"/>
                        </a:rPr>
                        <a:t>Etatų </a:t>
                      </a:r>
                      <a:endParaRPr lang="en-GB" sz="1400" b="1" i="0" u="none" strike="noStrike" dirty="0" smtClean="0">
                        <a:solidFill>
                          <a:srgbClr val="203864"/>
                        </a:solidFill>
                        <a:effectLst/>
                        <a:latin typeface="Arial"/>
                      </a:endParaRPr>
                    </a:p>
                    <a:p>
                      <a:pPr algn="ctr" rtl="0" fontAlgn="ctr"/>
                      <a:r>
                        <a:rPr lang="lt-LT" sz="1400" b="1" i="0" u="none" strike="noStrike" dirty="0" smtClean="0">
                          <a:solidFill>
                            <a:srgbClr val="203864"/>
                          </a:solidFill>
                          <a:effectLst/>
                          <a:latin typeface="Arial"/>
                        </a:rPr>
                        <a:t>skaičius</a:t>
                      </a:r>
                      <a:endParaRPr lang="lt-LT" sz="1400" b="1" i="0" u="none" strike="noStrike" dirty="0">
                        <a:solidFill>
                          <a:srgbClr val="203864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50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1" i="0" u="none" strike="noStrike" dirty="0">
                          <a:solidFill>
                            <a:srgbClr val="203864"/>
                          </a:solidFill>
                          <a:effectLst/>
                          <a:latin typeface="Arial"/>
                        </a:rPr>
                        <a:t>Uždirbtos pajamos </a:t>
                      </a:r>
                      <a:endParaRPr lang="en-GB" sz="1400" b="1" i="0" u="none" strike="noStrike" dirty="0" smtClean="0">
                        <a:solidFill>
                          <a:srgbClr val="203864"/>
                        </a:solidFill>
                        <a:effectLst/>
                        <a:latin typeface="Arial"/>
                      </a:endParaRPr>
                    </a:p>
                    <a:p>
                      <a:pPr algn="ctr" rtl="0" fontAlgn="ctr"/>
                      <a:r>
                        <a:rPr lang="lt-LT" sz="1400" b="1" i="0" u="none" strike="noStrike" dirty="0" smtClean="0">
                          <a:solidFill>
                            <a:srgbClr val="203864"/>
                          </a:solidFill>
                          <a:effectLst/>
                          <a:latin typeface="Arial"/>
                        </a:rPr>
                        <a:t>(</a:t>
                      </a:r>
                      <a:r>
                        <a:rPr lang="lt-LT" sz="1400" b="1" i="0" u="none" strike="noStrike" dirty="0">
                          <a:solidFill>
                            <a:srgbClr val="203864"/>
                          </a:solidFill>
                          <a:effectLst/>
                          <a:latin typeface="Arial"/>
                        </a:rPr>
                        <a:t>Eur)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50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1" i="0" u="none" strike="noStrike" dirty="0">
                          <a:solidFill>
                            <a:srgbClr val="203864"/>
                          </a:solidFill>
                          <a:effectLst/>
                          <a:latin typeface="Arial"/>
                        </a:rPr>
                        <a:t>Uždirbtos pajamos  vienam įstaigos etatui (Eur)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50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370874"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400" b="1" i="0" u="none" strike="noStrike" dirty="0" smtClean="0">
                          <a:solidFill>
                            <a:srgbClr val="203764"/>
                          </a:solidFill>
                          <a:effectLst/>
                          <a:latin typeface="Arial"/>
                        </a:rPr>
                        <a:t>       </a:t>
                      </a:r>
                      <a:r>
                        <a:rPr lang="lt-LT" sz="1400" b="1" i="0" u="none" strike="noStrike" dirty="0" smtClean="0">
                          <a:solidFill>
                            <a:srgbClr val="203764"/>
                          </a:solidFill>
                          <a:effectLst/>
                          <a:latin typeface="Arial"/>
                        </a:rPr>
                        <a:t>Savivaldybės </a:t>
                      </a:r>
                      <a:r>
                        <a:rPr lang="lt-LT" sz="1400" b="1" i="0" u="none" strike="noStrike" dirty="0">
                          <a:solidFill>
                            <a:srgbClr val="203764"/>
                          </a:solidFill>
                          <a:effectLst/>
                          <a:latin typeface="Arial"/>
                        </a:rPr>
                        <a:t>viešoji biblioteka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 dirty="0">
                          <a:solidFill>
                            <a:srgbClr val="203764"/>
                          </a:solidFill>
                          <a:effectLst/>
                          <a:latin typeface="Arial"/>
                        </a:rPr>
                        <a:t>59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 dirty="0">
                          <a:solidFill>
                            <a:srgbClr val="203764"/>
                          </a:solidFill>
                          <a:effectLst/>
                          <a:latin typeface="Arial"/>
                        </a:rPr>
                        <a:t>3300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1" i="0" u="none" strike="noStrike" dirty="0">
                          <a:solidFill>
                            <a:srgbClr val="203764"/>
                          </a:solidFill>
                          <a:effectLst/>
                          <a:latin typeface="Arial"/>
                        </a:rPr>
                        <a:t>56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643F"/>
                    </a:solidFill>
                  </a:tcPr>
                </a:tc>
              </a:tr>
              <a:tr h="370874"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400" b="1" i="0" u="none" strike="noStrike" dirty="0" smtClean="0">
                          <a:solidFill>
                            <a:srgbClr val="203764"/>
                          </a:solidFill>
                          <a:effectLst/>
                          <a:latin typeface="Arial"/>
                        </a:rPr>
                        <a:t>       </a:t>
                      </a:r>
                      <a:r>
                        <a:rPr lang="lt-LT" sz="1400" b="1" i="0" u="none" strike="noStrike" dirty="0" smtClean="0">
                          <a:solidFill>
                            <a:srgbClr val="203764"/>
                          </a:solidFill>
                          <a:effectLst/>
                          <a:latin typeface="Arial"/>
                        </a:rPr>
                        <a:t>Kraštotyros </a:t>
                      </a:r>
                      <a:r>
                        <a:rPr lang="lt-LT" sz="1400" b="1" i="0" u="none" strike="noStrike" dirty="0">
                          <a:solidFill>
                            <a:srgbClr val="203764"/>
                          </a:solidFill>
                          <a:effectLst/>
                          <a:latin typeface="Arial"/>
                        </a:rPr>
                        <a:t>muziejus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 dirty="0">
                          <a:solidFill>
                            <a:srgbClr val="203764"/>
                          </a:solidFill>
                          <a:effectLst/>
                          <a:latin typeface="Arial"/>
                        </a:rPr>
                        <a:t>33,75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 dirty="0">
                          <a:solidFill>
                            <a:srgbClr val="203764"/>
                          </a:solidFill>
                          <a:effectLst/>
                          <a:latin typeface="Arial"/>
                        </a:rPr>
                        <a:t>9700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1" i="0" u="none" strike="noStrike" dirty="0">
                          <a:solidFill>
                            <a:srgbClr val="203764"/>
                          </a:solidFill>
                          <a:effectLst/>
                          <a:latin typeface="Arial"/>
                        </a:rPr>
                        <a:t>287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370874"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400" b="1" i="0" u="none" strike="noStrike" dirty="0" smtClean="0">
                          <a:solidFill>
                            <a:srgbClr val="203764"/>
                          </a:solidFill>
                          <a:effectLst/>
                          <a:latin typeface="Arial"/>
                        </a:rPr>
                        <a:t>       </a:t>
                      </a:r>
                      <a:r>
                        <a:rPr lang="lt-LT" sz="1400" b="1" i="0" u="none" strike="noStrike" dirty="0" smtClean="0">
                          <a:solidFill>
                            <a:srgbClr val="203764"/>
                          </a:solidFill>
                          <a:effectLst/>
                          <a:latin typeface="Arial"/>
                        </a:rPr>
                        <a:t>Dailės </a:t>
                      </a:r>
                      <a:r>
                        <a:rPr lang="lt-LT" sz="1400" b="1" i="0" u="none" strike="noStrike" dirty="0">
                          <a:solidFill>
                            <a:srgbClr val="203764"/>
                          </a:solidFill>
                          <a:effectLst/>
                          <a:latin typeface="Arial"/>
                        </a:rPr>
                        <a:t>galerija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 dirty="0">
                          <a:solidFill>
                            <a:srgbClr val="203764"/>
                          </a:solidFill>
                          <a:effectLst/>
                          <a:latin typeface="Arial"/>
                        </a:rPr>
                        <a:t>14,75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 dirty="0">
                          <a:solidFill>
                            <a:srgbClr val="203764"/>
                          </a:solidFill>
                          <a:effectLst/>
                          <a:latin typeface="Arial"/>
                        </a:rPr>
                        <a:t>6600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1" i="0" u="none" strike="noStrike" dirty="0">
                          <a:solidFill>
                            <a:srgbClr val="203764"/>
                          </a:solidFill>
                          <a:effectLst/>
                          <a:latin typeface="Arial"/>
                        </a:rPr>
                        <a:t>447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370874"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400" b="1" i="0" u="none" strike="noStrike" dirty="0" smtClean="0">
                          <a:solidFill>
                            <a:srgbClr val="203764"/>
                          </a:solidFill>
                          <a:effectLst/>
                          <a:latin typeface="Arial"/>
                        </a:rPr>
                        <a:t>       </a:t>
                      </a:r>
                      <a:r>
                        <a:rPr lang="lt-LT" sz="1400" b="1" i="0" u="none" strike="noStrike" dirty="0" smtClean="0">
                          <a:solidFill>
                            <a:srgbClr val="203764"/>
                          </a:solidFill>
                          <a:effectLst/>
                          <a:latin typeface="Arial"/>
                        </a:rPr>
                        <a:t>Teatras </a:t>
                      </a:r>
                      <a:r>
                        <a:rPr lang="lt-LT" sz="1400" b="1" i="0" u="none" strike="noStrike" dirty="0">
                          <a:solidFill>
                            <a:srgbClr val="203764"/>
                          </a:solidFill>
                          <a:effectLst/>
                          <a:latin typeface="Arial"/>
                        </a:rPr>
                        <a:t>„Menas“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 dirty="0">
                          <a:solidFill>
                            <a:srgbClr val="203764"/>
                          </a:solidFill>
                          <a:effectLst/>
                          <a:latin typeface="Arial"/>
                        </a:rPr>
                        <a:t>32,5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 dirty="0">
                          <a:solidFill>
                            <a:srgbClr val="203764"/>
                          </a:solidFill>
                          <a:effectLst/>
                          <a:latin typeface="Arial"/>
                        </a:rPr>
                        <a:t>46400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1" i="0" u="none" strike="noStrike" dirty="0">
                          <a:solidFill>
                            <a:srgbClr val="203764"/>
                          </a:solidFill>
                          <a:effectLst/>
                          <a:latin typeface="Arial"/>
                        </a:rPr>
                        <a:t>1428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370874"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400" b="1" i="0" u="none" strike="noStrike" dirty="0" smtClean="0">
                          <a:solidFill>
                            <a:srgbClr val="203764"/>
                          </a:solidFill>
                          <a:effectLst/>
                          <a:latin typeface="Arial"/>
                        </a:rPr>
                        <a:t>       </a:t>
                      </a:r>
                      <a:r>
                        <a:rPr lang="lt-LT" sz="1400" b="1" i="0" u="none" strike="noStrike" dirty="0" smtClean="0">
                          <a:solidFill>
                            <a:srgbClr val="203764"/>
                          </a:solidFill>
                          <a:effectLst/>
                          <a:latin typeface="Arial"/>
                        </a:rPr>
                        <a:t>Lėlių </a:t>
                      </a:r>
                      <a:r>
                        <a:rPr lang="lt-LT" sz="1400" b="1" i="0" u="none" strike="noStrike" dirty="0">
                          <a:solidFill>
                            <a:srgbClr val="203764"/>
                          </a:solidFill>
                          <a:effectLst/>
                          <a:latin typeface="Arial"/>
                        </a:rPr>
                        <a:t>vežimo teatras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 dirty="0">
                          <a:solidFill>
                            <a:srgbClr val="203764"/>
                          </a:solidFill>
                          <a:effectLst/>
                          <a:latin typeface="Arial"/>
                        </a:rPr>
                        <a:t>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 dirty="0">
                          <a:solidFill>
                            <a:srgbClr val="203764"/>
                          </a:solidFill>
                          <a:effectLst/>
                          <a:latin typeface="Arial"/>
                        </a:rPr>
                        <a:t>29100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1" i="0" u="none" strike="noStrike" dirty="0">
                          <a:solidFill>
                            <a:srgbClr val="203764"/>
                          </a:solidFill>
                          <a:effectLst/>
                          <a:latin typeface="Arial"/>
                        </a:rPr>
                        <a:t>1164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370874"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400" b="1" i="0" u="none" strike="noStrike" dirty="0" smtClean="0">
                          <a:solidFill>
                            <a:srgbClr val="203764"/>
                          </a:solidFill>
                          <a:effectLst/>
                          <a:latin typeface="Arial"/>
                        </a:rPr>
                        <a:t>       </a:t>
                      </a:r>
                      <a:r>
                        <a:rPr lang="lt-LT" sz="1400" b="1" i="0" u="none" strike="noStrike" dirty="0" smtClean="0">
                          <a:solidFill>
                            <a:srgbClr val="203764"/>
                          </a:solidFill>
                          <a:effectLst/>
                          <a:latin typeface="Arial"/>
                        </a:rPr>
                        <a:t>Muzikinis </a:t>
                      </a:r>
                      <a:r>
                        <a:rPr lang="lt-LT" sz="1400" b="1" i="0" u="none" strike="noStrike" dirty="0">
                          <a:solidFill>
                            <a:srgbClr val="203764"/>
                          </a:solidFill>
                          <a:effectLst/>
                          <a:latin typeface="Arial"/>
                        </a:rPr>
                        <a:t>teatras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 dirty="0">
                          <a:solidFill>
                            <a:srgbClr val="203764"/>
                          </a:solidFill>
                          <a:effectLst/>
                          <a:latin typeface="Arial"/>
                        </a:rPr>
                        <a:t>104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 dirty="0">
                          <a:solidFill>
                            <a:srgbClr val="203764"/>
                          </a:solidFill>
                          <a:effectLst/>
                          <a:latin typeface="Arial"/>
                        </a:rPr>
                        <a:t>72800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1" i="0" u="none" strike="noStrike" dirty="0">
                          <a:solidFill>
                            <a:srgbClr val="203764"/>
                          </a:solidFill>
                          <a:effectLst/>
                          <a:latin typeface="Arial"/>
                        </a:rPr>
                        <a:t>700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370874"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400" b="1" i="0" u="none" strike="noStrike" dirty="0" smtClean="0">
                          <a:solidFill>
                            <a:srgbClr val="203764"/>
                          </a:solidFill>
                          <a:effectLst/>
                          <a:latin typeface="Arial"/>
                        </a:rPr>
                        <a:t>       </a:t>
                      </a:r>
                      <a:r>
                        <a:rPr lang="lt-LT" sz="1400" b="1" i="0" u="none" strike="noStrike" dirty="0" smtClean="0">
                          <a:solidFill>
                            <a:srgbClr val="203764"/>
                          </a:solidFill>
                          <a:effectLst/>
                          <a:latin typeface="Arial"/>
                        </a:rPr>
                        <a:t>Kultūros </a:t>
                      </a:r>
                      <a:r>
                        <a:rPr lang="lt-LT" sz="1400" b="1" i="0" u="none" strike="noStrike" dirty="0">
                          <a:solidFill>
                            <a:srgbClr val="203764"/>
                          </a:solidFill>
                          <a:effectLst/>
                          <a:latin typeface="Arial"/>
                        </a:rPr>
                        <a:t>centras Panevėžio bendruomenių  rūmai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 dirty="0">
                          <a:solidFill>
                            <a:srgbClr val="203764"/>
                          </a:solidFill>
                          <a:effectLst/>
                          <a:latin typeface="Arial"/>
                        </a:rPr>
                        <a:t>46,85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 dirty="0">
                          <a:solidFill>
                            <a:srgbClr val="203764"/>
                          </a:solidFill>
                          <a:effectLst/>
                          <a:latin typeface="Arial"/>
                        </a:rPr>
                        <a:t>137200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1" i="0" u="none" strike="noStrike" dirty="0">
                          <a:solidFill>
                            <a:srgbClr val="203764"/>
                          </a:solidFill>
                          <a:effectLst/>
                          <a:latin typeface="Arial"/>
                        </a:rPr>
                        <a:t>2928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370874"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400" b="1" i="0" u="none" strike="noStrike" dirty="0" smtClean="0">
                          <a:solidFill>
                            <a:srgbClr val="203764"/>
                          </a:solidFill>
                          <a:effectLst/>
                          <a:latin typeface="Arial"/>
                        </a:rPr>
                        <a:t>       </a:t>
                      </a:r>
                      <a:r>
                        <a:rPr lang="lt-LT" sz="1400" b="1" i="0" u="none" strike="noStrike" dirty="0" smtClean="0">
                          <a:solidFill>
                            <a:srgbClr val="203764"/>
                          </a:solidFill>
                          <a:effectLst/>
                          <a:latin typeface="Arial"/>
                        </a:rPr>
                        <a:t>Kino </a:t>
                      </a:r>
                      <a:r>
                        <a:rPr lang="lt-LT" sz="1400" b="1" i="0" u="none" strike="noStrike" dirty="0">
                          <a:solidFill>
                            <a:srgbClr val="203764"/>
                          </a:solidFill>
                          <a:effectLst/>
                          <a:latin typeface="Arial"/>
                        </a:rPr>
                        <a:t>centras „Garsas“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 dirty="0">
                          <a:solidFill>
                            <a:srgbClr val="203764"/>
                          </a:solidFill>
                          <a:effectLst/>
                          <a:latin typeface="Arial"/>
                        </a:rPr>
                        <a:t>14,75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 dirty="0">
                          <a:solidFill>
                            <a:srgbClr val="203764"/>
                          </a:solidFill>
                          <a:effectLst/>
                          <a:latin typeface="Arial"/>
                        </a:rPr>
                        <a:t>154000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1" i="0" u="none" strike="noStrike" dirty="0">
                          <a:solidFill>
                            <a:srgbClr val="203764"/>
                          </a:solidFill>
                          <a:effectLst/>
                          <a:latin typeface="Arial"/>
                        </a:rPr>
                        <a:t>10441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02723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39788" y="401216"/>
            <a:ext cx="10515600" cy="942392"/>
          </a:xfrm>
        </p:spPr>
        <p:txBody>
          <a:bodyPr>
            <a:noAutofit/>
          </a:bodyPr>
          <a:lstStyle/>
          <a:p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Teatras „Menas“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POPULIARIAUSI SPEKTAKLIAI</a:t>
            </a:r>
            <a:r>
              <a:rPr lang="lt-LT" altLang="lt-LT" sz="1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1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</a:t>
            </a:r>
            <a:r>
              <a:rPr lang="en-GB" altLang="lt-LT" sz="18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lt-LT" altLang="lt-LT" sz="18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t-LT" altLang="lt-LT" sz="18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m.</a:t>
            </a:r>
            <a:endParaRPr lang="lt-LT" sz="180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4" name="Teksto vietos rezervavimo ženklas 3"/>
          <p:cNvSpPr>
            <a:spLocks noGrp="1"/>
          </p:cNvSpPr>
          <p:nvPr>
            <p:ph type="body" sz="half" idx="2"/>
          </p:nvPr>
        </p:nvSpPr>
        <p:spPr>
          <a:xfrm>
            <a:off x="839788" y="1488233"/>
            <a:ext cx="10515600" cy="377143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lt-LT" altLang="lt-LT" sz="17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PAGAL VIENO SPEKTAKLIO VID. ŽIŪROVŲ </a:t>
            </a:r>
            <a:r>
              <a:rPr lang="lt-LT" altLang="lt-LT" sz="17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SKAIČIŲ</a:t>
            </a:r>
          </a:p>
          <a:p>
            <a:pPr>
              <a:lnSpc>
                <a:spcPct val="80000"/>
              </a:lnSpc>
            </a:pPr>
            <a:endParaRPr lang="lt-LT" dirty="0">
              <a:solidFill>
                <a:srgbClr val="C00000"/>
              </a:solidFill>
            </a:endParaRPr>
          </a:p>
        </p:txBody>
      </p:sp>
      <p:graphicFrame>
        <p:nvGraphicFramePr>
          <p:cNvPr id="7" name="Turinio vietos rezervavimo ženklas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56290756"/>
              </p:ext>
            </p:extLst>
          </p:nvPr>
        </p:nvGraphicFramePr>
        <p:xfrm>
          <a:off x="890016" y="1780031"/>
          <a:ext cx="10655808" cy="4943390"/>
        </p:xfrm>
        <a:graphic>
          <a:graphicData uri="http://schemas.openxmlformats.org/drawingml/2006/table">
            <a:tbl>
              <a:tblPr/>
              <a:tblGrid>
                <a:gridCol w="4495525"/>
                <a:gridCol w="1449303"/>
                <a:gridCol w="1467196"/>
                <a:gridCol w="1719784"/>
                <a:gridCol w="1524000"/>
              </a:tblGrid>
              <a:tr h="599930"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1" i="0" u="none" strike="noStrike" dirty="0">
                          <a:effectLst/>
                          <a:latin typeface="+mn-lt"/>
                        </a:rPr>
                        <a:t>Spektaklio pavadinimas</a:t>
                      </a:r>
                    </a:p>
                  </a:txBody>
                  <a:tcPr marL="7246" marR="7246" marT="72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933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Parodytų teatre spektaklių skaičius</a:t>
                      </a:r>
                    </a:p>
                  </a:txBody>
                  <a:tcPr marL="7246" marR="7246" marT="72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933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Žiūrovų skaičius</a:t>
                      </a:r>
                    </a:p>
                  </a:txBody>
                  <a:tcPr marL="7246" marR="7246" marT="72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933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Vieno spektaklio vid. žiūrovų skaičius</a:t>
                      </a:r>
                    </a:p>
                  </a:txBody>
                  <a:tcPr marL="7246" marR="7246" marT="72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933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</a:t>
                      </a:r>
                      <a:r>
                        <a:rPr lang="lt-LT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alės </a:t>
                      </a:r>
                      <a:r>
                        <a:rPr lang="lt-LT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užimtumas proc.</a:t>
                      </a:r>
                    </a:p>
                  </a:txBody>
                  <a:tcPr marL="7246" marR="7246" marT="72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933C"/>
                    </a:solidFill>
                  </a:tcPr>
                </a:tc>
              </a:tr>
              <a:tr h="197430">
                <a:tc>
                  <a:txBody>
                    <a:bodyPr/>
                    <a:lstStyle/>
                    <a:p>
                      <a:pPr algn="l" fontAlgn="b"/>
                      <a:r>
                        <a:rPr lang="lt-LT" sz="1200" b="0" i="0" u="none" strike="noStrike" dirty="0">
                          <a:effectLst/>
                          <a:latin typeface="+mn-lt"/>
                        </a:rPr>
                        <a:t>     „Kalėdų žvaigždės beieškant“</a:t>
                      </a:r>
                    </a:p>
                  </a:txBody>
                  <a:tcPr marL="7246" marR="7246" marT="72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0" i="0" u="none" strike="noStrike" dirty="0">
                          <a:effectLst/>
                          <a:latin typeface="+mn-lt"/>
                        </a:rPr>
                        <a:t>3</a:t>
                      </a:r>
                    </a:p>
                  </a:txBody>
                  <a:tcPr marL="7246" marR="7246" marT="72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0" i="0" u="none" strike="noStrike">
                          <a:effectLst/>
                          <a:latin typeface="+mn-lt"/>
                        </a:rPr>
                        <a:t>469</a:t>
                      </a:r>
                    </a:p>
                  </a:txBody>
                  <a:tcPr marL="7246" marR="7246" marT="72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1" i="0" u="none" strike="noStrike">
                          <a:effectLst/>
                          <a:latin typeface="+mn-lt"/>
                        </a:rPr>
                        <a:t>156</a:t>
                      </a:r>
                    </a:p>
                  </a:txBody>
                  <a:tcPr marL="7246" marR="7246" marT="72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200" b="0" i="0" u="none" strike="noStrike">
                          <a:effectLst/>
                          <a:latin typeface="+mn-lt"/>
                        </a:rPr>
                        <a:t>98</a:t>
                      </a:r>
                    </a:p>
                  </a:txBody>
                  <a:tcPr marL="7246" marR="7246" marT="72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</a:tr>
              <a:tr h="197430">
                <a:tc>
                  <a:txBody>
                    <a:bodyPr/>
                    <a:lstStyle/>
                    <a:p>
                      <a:pPr algn="l" fontAlgn="ctr"/>
                      <a:r>
                        <a:rPr lang="en-GB" sz="1200" b="0" i="0" u="none" strike="noStrike" dirty="0" smtClean="0">
                          <a:effectLst/>
                          <a:latin typeface="+mn-lt"/>
                        </a:rPr>
                        <a:t>      </a:t>
                      </a:r>
                      <a:r>
                        <a:rPr lang="lt-LT" sz="1200" b="0" i="0" u="none" strike="noStrike" dirty="0" smtClean="0">
                          <a:effectLst/>
                          <a:latin typeface="+mn-lt"/>
                        </a:rPr>
                        <a:t>„</a:t>
                      </a:r>
                      <a:r>
                        <a:rPr lang="lt-LT" sz="1200" b="0" i="0" u="none" strike="noStrike" dirty="0">
                          <a:effectLst/>
                          <a:latin typeface="+mn-lt"/>
                        </a:rPr>
                        <a:t>Karalaitė ant žirnio ir kitos pasakos“</a:t>
                      </a:r>
                    </a:p>
                  </a:txBody>
                  <a:tcPr marL="7246" marR="7246" marT="72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0" i="0" u="none" strike="noStrike" dirty="0">
                          <a:effectLst/>
                          <a:latin typeface="+mn-lt"/>
                        </a:rPr>
                        <a:t>3</a:t>
                      </a:r>
                    </a:p>
                  </a:txBody>
                  <a:tcPr marL="7246" marR="7246" marT="72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0" i="0" u="none" strike="noStrike">
                          <a:effectLst/>
                          <a:latin typeface="+mn-lt"/>
                        </a:rPr>
                        <a:t>425</a:t>
                      </a:r>
                    </a:p>
                  </a:txBody>
                  <a:tcPr marL="7246" marR="7246" marT="72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1" i="0" u="none" strike="noStrike">
                          <a:effectLst/>
                          <a:latin typeface="+mn-lt"/>
                        </a:rPr>
                        <a:t>142</a:t>
                      </a:r>
                    </a:p>
                  </a:txBody>
                  <a:tcPr marL="7246" marR="7246" marT="72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200" b="0" i="0" u="none" strike="noStrike">
                          <a:effectLst/>
                          <a:latin typeface="+mn-lt"/>
                        </a:rPr>
                        <a:t>89</a:t>
                      </a:r>
                    </a:p>
                  </a:txBody>
                  <a:tcPr marL="7246" marR="7246" marT="72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</a:tr>
              <a:tr h="197430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 smtClean="0">
                          <a:effectLst/>
                          <a:latin typeface="+mn-lt"/>
                        </a:rPr>
                        <a:t>      </a:t>
                      </a:r>
                      <a:r>
                        <a:rPr lang="lt-LT" sz="1200" b="0" i="0" u="none" strike="noStrike" dirty="0" smtClean="0">
                          <a:effectLst/>
                          <a:latin typeface="+mn-lt"/>
                        </a:rPr>
                        <a:t>„</a:t>
                      </a:r>
                      <a:r>
                        <a:rPr lang="lt-LT" sz="1200" b="0" i="0" u="none" strike="noStrike" dirty="0">
                          <a:effectLst/>
                          <a:latin typeface="+mn-lt"/>
                        </a:rPr>
                        <a:t>Mikė Pūkuotukas“</a:t>
                      </a:r>
                    </a:p>
                  </a:txBody>
                  <a:tcPr marL="7246" marR="7246" marT="72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0" i="0" u="none" strike="noStrike" dirty="0">
                          <a:effectLst/>
                          <a:latin typeface="+mn-lt"/>
                        </a:rPr>
                        <a:t>5</a:t>
                      </a:r>
                    </a:p>
                  </a:txBody>
                  <a:tcPr marL="7246" marR="7246" marT="72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200" b="0" i="0" u="none" strike="noStrike">
                          <a:effectLst/>
                          <a:latin typeface="+mn-lt"/>
                        </a:rPr>
                        <a:t>620</a:t>
                      </a:r>
                    </a:p>
                  </a:txBody>
                  <a:tcPr marL="7246" marR="7246" marT="72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1" i="0" u="none" strike="noStrike">
                          <a:effectLst/>
                          <a:latin typeface="+mn-lt"/>
                        </a:rPr>
                        <a:t>124</a:t>
                      </a:r>
                    </a:p>
                  </a:txBody>
                  <a:tcPr marL="7246" marR="7246" marT="72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200" b="0" i="0" u="none" strike="noStrike">
                          <a:effectLst/>
                          <a:latin typeface="+mn-lt"/>
                        </a:rPr>
                        <a:t>78</a:t>
                      </a:r>
                    </a:p>
                  </a:txBody>
                  <a:tcPr marL="7246" marR="7246" marT="72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</a:tr>
              <a:tr h="197430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 smtClean="0">
                          <a:effectLst/>
                          <a:latin typeface="+mn-lt"/>
                        </a:rPr>
                        <a:t>      </a:t>
                      </a:r>
                      <a:r>
                        <a:rPr lang="lt-LT" sz="1200" b="0" i="0" u="none" strike="noStrike" dirty="0" smtClean="0">
                          <a:effectLst/>
                          <a:latin typeface="+mn-lt"/>
                        </a:rPr>
                        <a:t>„</a:t>
                      </a:r>
                      <a:r>
                        <a:rPr lang="lt-LT" sz="1200" b="0" i="0" u="none" strike="noStrike" dirty="0">
                          <a:effectLst/>
                          <a:latin typeface="+mn-lt"/>
                        </a:rPr>
                        <a:t>Paštinukai“</a:t>
                      </a:r>
                    </a:p>
                  </a:txBody>
                  <a:tcPr marL="7246" marR="7246" marT="72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0" i="0" u="none" strike="noStrike" dirty="0"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7246" marR="7246" marT="72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0" i="0" u="none" strike="noStrike">
                          <a:effectLst/>
                          <a:latin typeface="+mn-lt"/>
                        </a:rPr>
                        <a:t>121</a:t>
                      </a:r>
                    </a:p>
                  </a:txBody>
                  <a:tcPr marL="7246" marR="7246" marT="72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1" i="0" u="none" strike="noStrike">
                          <a:effectLst/>
                          <a:latin typeface="+mn-lt"/>
                        </a:rPr>
                        <a:t>121</a:t>
                      </a:r>
                    </a:p>
                  </a:txBody>
                  <a:tcPr marL="7246" marR="7246" marT="72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200" b="0" i="0" u="none" strike="noStrike">
                          <a:effectLst/>
                          <a:latin typeface="+mn-lt"/>
                        </a:rPr>
                        <a:t>76</a:t>
                      </a:r>
                    </a:p>
                  </a:txBody>
                  <a:tcPr marL="7246" marR="7246" marT="72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</a:tr>
              <a:tr h="197430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 smtClean="0">
                          <a:effectLst/>
                          <a:latin typeface="+mn-lt"/>
                        </a:rPr>
                        <a:t>      </a:t>
                      </a:r>
                      <a:r>
                        <a:rPr lang="lt-LT" sz="1200" b="0" i="0" u="none" strike="noStrike" dirty="0" smtClean="0">
                          <a:effectLst/>
                          <a:latin typeface="+mn-lt"/>
                        </a:rPr>
                        <a:t>„</a:t>
                      </a:r>
                      <a:r>
                        <a:rPr lang="lt-LT" sz="1200" b="0" i="0" u="none" strike="noStrike" dirty="0">
                          <a:effectLst/>
                          <a:latin typeface="+mn-lt"/>
                        </a:rPr>
                        <a:t>Ida iš šešėlių sodo“</a:t>
                      </a:r>
                    </a:p>
                  </a:txBody>
                  <a:tcPr marL="7246" marR="7246" marT="72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0" i="0" u="none" strike="noStrike">
                          <a:effectLst/>
                          <a:latin typeface="+mn-lt"/>
                        </a:rPr>
                        <a:t>4</a:t>
                      </a:r>
                    </a:p>
                  </a:txBody>
                  <a:tcPr marL="7246" marR="7246" marT="72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0" i="0" u="none" strike="noStrike">
                          <a:effectLst/>
                          <a:latin typeface="+mn-lt"/>
                        </a:rPr>
                        <a:t>431</a:t>
                      </a:r>
                    </a:p>
                  </a:txBody>
                  <a:tcPr marL="7246" marR="7246" marT="72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1" i="0" u="none" strike="noStrike">
                          <a:effectLst/>
                          <a:latin typeface="+mn-lt"/>
                        </a:rPr>
                        <a:t>108</a:t>
                      </a:r>
                    </a:p>
                  </a:txBody>
                  <a:tcPr marL="7246" marR="7246" marT="72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200" b="0" i="0" u="none" strike="noStrike">
                          <a:effectLst/>
                          <a:latin typeface="+mn-lt"/>
                        </a:rPr>
                        <a:t>68</a:t>
                      </a:r>
                    </a:p>
                  </a:txBody>
                  <a:tcPr marL="7246" marR="7246" marT="72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</a:tr>
              <a:tr h="197430">
                <a:tc>
                  <a:txBody>
                    <a:bodyPr/>
                    <a:lstStyle/>
                    <a:p>
                      <a:pPr algn="l" fontAlgn="b"/>
                      <a:r>
                        <a:rPr lang="lt-LT" sz="1200" b="0" i="0" u="none" strike="noStrike" dirty="0">
                          <a:effectLst/>
                          <a:latin typeface="+mn-lt"/>
                        </a:rPr>
                        <a:t> </a:t>
                      </a:r>
                      <a:r>
                        <a:rPr lang="en-GB" sz="1200" b="0" i="0" u="none" strike="noStrike" dirty="0" smtClean="0">
                          <a:effectLst/>
                          <a:latin typeface="+mn-lt"/>
                        </a:rPr>
                        <a:t>     </a:t>
                      </a:r>
                      <a:r>
                        <a:rPr lang="lt-LT" sz="1200" b="0" i="0" u="none" strike="noStrike" dirty="0" smtClean="0">
                          <a:effectLst/>
                          <a:latin typeface="+mn-lt"/>
                        </a:rPr>
                        <a:t>„</a:t>
                      </a:r>
                      <a:r>
                        <a:rPr lang="lt-LT" sz="1200" b="0" i="0" u="none" strike="noStrike" dirty="0">
                          <a:effectLst/>
                          <a:latin typeface="+mn-lt"/>
                        </a:rPr>
                        <a:t>Gilės nuotykiai Ydų šalyje“</a:t>
                      </a:r>
                    </a:p>
                  </a:txBody>
                  <a:tcPr marL="7246" marR="7246" marT="72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0" i="0" u="none" strike="noStrike"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7246" marR="7246" marT="72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0" i="0" u="none" strike="noStrike" dirty="0">
                          <a:effectLst/>
                          <a:latin typeface="+mn-lt"/>
                        </a:rPr>
                        <a:t>107</a:t>
                      </a:r>
                    </a:p>
                  </a:txBody>
                  <a:tcPr marL="7246" marR="7246" marT="72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1" i="0" u="none" strike="noStrike">
                          <a:effectLst/>
                          <a:latin typeface="+mn-lt"/>
                        </a:rPr>
                        <a:t>107</a:t>
                      </a:r>
                    </a:p>
                  </a:txBody>
                  <a:tcPr marL="7246" marR="7246" marT="72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200" b="0" i="0" u="none" strike="noStrike">
                          <a:effectLst/>
                          <a:latin typeface="+mn-lt"/>
                        </a:rPr>
                        <a:t>67</a:t>
                      </a:r>
                    </a:p>
                  </a:txBody>
                  <a:tcPr marL="7246" marR="7246" marT="72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</a:tr>
              <a:tr h="197430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 smtClean="0">
                          <a:effectLst/>
                          <a:latin typeface="+mn-lt"/>
                        </a:rPr>
                        <a:t>      </a:t>
                      </a:r>
                      <a:r>
                        <a:rPr lang="lt-LT" sz="1200" b="0" i="0" u="none" strike="noStrike" dirty="0" smtClean="0">
                          <a:effectLst/>
                          <a:latin typeface="+mn-lt"/>
                        </a:rPr>
                        <a:t>„</a:t>
                      </a:r>
                      <a:r>
                        <a:rPr lang="lt-LT" sz="1200" b="0" i="0" u="none" strike="noStrike" dirty="0">
                          <a:effectLst/>
                          <a:latin typeface="+mn-lt"/>
                        </a:rPr>
                        <a:t>Ten kur gyvena spalvos“</a:t>
                      </a:r>
                    </a:p>
                  </a:txBody>
                  <a:tcPr marL="7246" marR="7246" marT="72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0" i="0" u="none" strike="noStrike">
                          <a:effectLst/>
                          <a:latin typeface="+mn-lt"/>
                        </a:rPr>
                        <a:t>2</a:t>
                      </a:r>
                    </a:p>
                  </a:txBody>
                  <a:tcPr marL="7246" marR="7246" marT="72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0" i="0" u="none" strike="noStrike" dirty="0">
                          <a:effectLst/>
                          <a:latin typeface="+mn-lt"/>
                        </a:rPr>
                        <a:t>185</a:t>
                      </a:r>
                    </a:p>
                  </a:txBody>
                  <a:tcPr marL="7246" marR="7246" marT="72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0" i="0" u="none" strike="noStrike">
                          <a:effectLst/>
                          <a:latin typeface="+mn-lt"/>
                        </a:rPr>
                        <a:t>93</a:t>
                      </a:r>
                    </a:p>
                  </a:txBody>
                  <a:tcPr marL="7246" marR="7246" marT="72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200" b="0" i="0" u="none" strike="noStrike">
                          <a:effectLst/>
                          <a:latin typeface="+mn-lt"/>
                        </a:rPr>
                        <a:t>58</a:t>
                      </a:r>
                    </a:p>
                  </a:txBody>
                  <a:tcPr marL="7246" marR="7246" marT="72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7430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 smtClean="0">
                          <a:effectLst/>
                          <a:latin typeface="+mn-lt"/>
                        </a:rPr>
                        <a:t>      </a:t>
                      </a:r>
                      <a:r>
                        <a:rPr lang="lt-LT" sz="1200" b="0" i="0" u="none" strike="noStrike" dirty="0" smtClean="0">
                          <a:effectLst/>
                          <a:latin typeface="+mn-lt"/>
                        </a:rPr>
                        <a:t>„</a:t>
                      </a:r>
                      <a:r>
                        <a:rPr lang="lt-LT" sz="1200" b="0" i="0" u="none" strike="noStrike" dirty="0">
                          <a:effectLst/>
                          <a:latin typeface="+mn-lt"/>
                        </a:rPr>
                        <a:t>Mažylis ir Karlsonas, kuris gyvena ant stogo“</a:t>
                      </a:r>
                    </a:p>
                  </a:txBody>
                  <a:tcPr marL="7246" marR="7246" marT="72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0" i="0" u="none" strike="noStrike">
                          <a:effectLst/>
                          <a:latin typeface="+mn-lt"/>
                        </a:rPr>
                        <a:t>10</a:t>
                      </a:r>
                    </a:p>
                  </a:txBody>
                  <a:tcPr marL="7246" marR="7246" marT="72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0" i="0" u="none" strike="noStrike">
                          <a:effectLst/>
                          <a:latin typeface="+mn-lt"/>
                        </a:rPr>
                        <a:t>897</a:t>
                      </a:r>
                    </a:p>
                  </a:txBody>
                  <a:tcPr marL="7246" marR="7246" marT="72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0" i="0" u="none" strike="noStrike">
                          <a:effectLst/>
                          <a:latin typeface="+mn-lt"/>
                        </a:rPr>
                        <a:t>90</a:t>
                      </a:r>
                    </a:p>
                  </a:txBody>
                  <a:tcPr marL="7246" marR="7246" marT="72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200" b="0" i="0" u="none" strike="noStrike">
                          <a:effectLst/>
                          <a:latin typeface="+mn-lt"/>
                        </a:rPr>
                        <a:t>56</a:t>
                      </a:r>
                    </a:p>
                  </a:txBody>
                  <a:tcPr marL="7246" marR="7246" marT="72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7430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 smtClean="0">
                          <a:effectLst/>
                          <a:latin typeface="+mn-lt"/>
                        </a:rPr>
                        <a:t>      </a:t>
                      </a:r>
                      <a:r>
                        <a:rPr lang="lt-LT" sz="1200" b="0" i="0" u="none" strike="noStrike" dirty="0" smtClean="0">
                          <a:effectLst/>
                          <a:latin typeface="+mn-lt"/>
                        </a:rPr>
                        <a:t>„Vasarv</a:t>
                      </a:r>
                      <a:r>
                        <a:rPr lang="en-GB" sz="1200" b="0" i="0" u="none" strike="noStrike" dirty="0" smtClean="0">
                          <a:effectLst/>
                          <a:latin typeface="+mn-lt"/>
                        </a:rPr>
                        <a:t>i</a:t>
                      </a:r>
                      <a:r>
                        <a:rPr lang="lt-LT" sz="1200" b="0" i="0" u="none" strike="noStrike" dirty="0" smtClean="0">
                          <a:effectLst/>
                          <a:latin typeface="+mn-lt"/>
                        </a:rPr>
                        <a:t>džio </a:t>
                      </a:r>
                      <a:r>
                        <a:rPr lang="lt-LT" sz="1200" b="0" i="0" u="none" strike="noStrike" dirty="0">
                          <a:effectLst/>
                          <a:latin typeface="+mn-lt"/>
                        </a:rPr>
                        <a:t>nakties sapnas“</a:t>
                      </a:r>
                    </a:p>
                  </a:txBody>
                  <a:tcPr marL="7246" marR="7246" marT="72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0" i="0" u="none" strike="noStrike">
                          <a:effectLst/>
                          <a:latin typeface="+mn-lt"/>
                        </a:rPr>
                        <a:t>2</a:t>
                      </a:r>
                    </a:p>
                  </a:txBody>
                  <a:tcPr marL="7246" marR="7246" marT="72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0" i="0" u="none" strike="noStrike" dirty="0">
                          <a:effectLst/>
                          <a:latin typeface="+mn-lt"/>
                        </a:rPr>
                        <a:t>175</a:t>
                      </a:r>
                    </a:p>
                  </a:txBody>
                  <a:tcPr marL="7246" marR="7246" marT="72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0" i="0" u="none" strike="noStrike">
                          <a:effectLst/>
                          <a:latin typeface="+mn-lt"/>
                        </a:rPr>
                        <a:t>88</a:t>
                      </a:r>
                    </a:p>
                  </a:txBody>
                  <a:tcPr marL="7246" marR="7246" marT="72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200" b="0" i="0" u="none" strike="noStrike">
                          <a:effectLst/>
                          <a:latin typeface="+mn-lt"/>
                        </a:rPr>
                        <a:t>55</a:t>
                      </a:r>
                    </a:p>
                  </a:txBody>
                  <a:tcPr marL="7246" marR="7246" marT="72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7430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 smtClean="0">
                          <a:effectLst/>
                          <a:latin typeface="+mn-lt"/>
                        </a:rPr>
                        <a:t>      </a:t>
                      </a:r>
                      <a:r>
                        <a:rPr lang="lt-LT" sz="1200" b="0" i="0" u="none" strike="noStrike" dirty="0" smtClean="0">
                          <a:effectLst/>
                          <a:latin typeface="+mn-lt"/>
                        </a:rPr>
                        <a:t>„</a:t>
                      </a:r>
                      <a:r>
                        <a:rPr lang="lt-LT" sz="1200" b="0" i="0" u="none" strike="noStrike" dirty="0">
                          <a:effectLst/>
                          <a:latin typeface="+mn-lt"/>
                        </a:rPr>
                        <a:t>Dobilėlis penkialapis“</a:t>
                      </a:r>
                    </a:p>
                  </a:txBody>
                  <a:tcPr marL="7246" marR="7246" marT="72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0" i="0" u="none" strike="noStrike">
                          <a:effectLst/>
                          <a:latin typeface="+mn-lt"/>
                        </a:rPr>
                        <a:t>6</a:t>
                      </a:r>
                    </a:p>
                  </a:txBody>
                  <a:tcPr marL="7246" marR="7246" marT="72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0" i="0" u="none" strike="noStrike" dirty="0">
                          <a:effectLst/>
                          <a:latin typeface="+mn-lt"/>
                        </a:rPr>
                        <a:t>512</a:t>
                      </a:r>
                    </a:p>
                  </a:txBody>
                  <a:tcPr marL="7246" marR="7246" marT="72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0" i="0" u="none" strike="noStrike">
                          <a:effectLst/>
                          <a:latin typeface="+mn-lt"/>
                        </a:rPr>
                        <a:t>85</a:t>
                      </a:r>
                    </a:p>
                  </a:txBody>
                  <a:tcPr marL="7246" marR="7246" marT="72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200" b="0" i="0" u="none" strike="noStrike">
                          <a:effectLst/>
                          <a:latin typeface="+mn-lt"/>
                        </a:rPr>
                        <a:t>54</a:t>
                      </a:r>
                    </a:p>
                  </a:txBody>
                  <a:tcPr marL="7246" marR="7246" marT="72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7430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 smtClean="0">
                          <a:effectLst/>
                          <a:latin typeface="+mn-lt"/>
                        </a:rPr>
                        <a:t>      </a:t>
                      </a:r>
                      <a:r>
                        <a:rPr lang="lt-LT" sz="1200" b="0" i="0" u="none" strike="noStrike" dirty="0" smtClean="0">
                          <a:effectLst/>
                          <a:latin typeface="+mn-lt"/>
                        </a:rPr>
                        <a:t>„</a:t>
                      </a:r>
                      <a:r>
                        <a:rPr lang="lt-LT" sz="1200" b="0" i="0" u="none" strike="noStrike" dirty="0">
                          <a:effectLst/>
                          <a:latin typeface="+mn-lt"/>
                        </a:rPr>
                        <a:t>Mano žmonos vardas Morisas“</a:t>
                      </a:r>
                    </a:p>
                  </a:txBody>
                  <a:tcPr marL="7246" marR="7246" marT="72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0" i="0" u="none" strike="noStrike">
                          <a:effectLst/>
                          <a:latin typeface="+mn-lt"/>
                        </a:rPr>
                        <a:t>3</a:t>
                      </a:r>
                    </a:p>
                  </a:txBody>
                  <a:tcPr marL="7246" marR="7246" marT="72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0" i="0" u="none" strike="noStrike">
                          <a:effectLst/>
                          <a:latin typeface="+mn-lt"/>
                        </a:rPr>
                        <a:t>249</a:t>
                      </a:r>
                    </a:p>
                  </a:txBody>
                  <a:tcPr marL="7246" marR="7246" marT="72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0" i="0" u="none" strike="noStrike">
                          <a:effectLst/>
                          <a:latin typeface="+mn-lt"/>
                        </a:rPr>
                        <a:t>83</a:t>
                      </a:r>
                    </a:p>
                  </a:txBody>
                  <a:tcPr marL="7246" marR="7246" marT="72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200" b="0" i="0" u="none" strike="noStrike">
                          <a:effectLst/>
                          <a:latin typeface="+mn-lt"/>
                        </a:rPr>
                        <a:t>52</a:t>
                      </a:r>
                    </a:p>
                  </a:txBody>
                  <a:tcPr marL="7246" marR="7246" marT="72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7430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 smtClean="0">
                          <a:effectLst/>
                          <a:latin typeface="+mn-lt"/>
                        </a:rPr>
                        <a:t>      </a:t>
                      </a:r>
                      <a:r>
                        <a:rPr lang="lt-LT" sz="1200" b="0" i="0" u="none" strike="noStrike" dirty="0" smtClean="0">
                          <a:effectLst/>
                          <a:latin typeface="+mn-lt"/>
                        </a:rPr>
                        <a:t>„</a:t>
                      </a:r>
                      <a:r>
                        <a:rPr lang="lt-LT" sz="1200" b="0" i="0" u="none" strike="noStrike" dirty="0">
                          <a:effectLst/>
                          <a:latin typeface="+mn-lt"/>
                        </a:rPr>
                        <a:t>Raudonkepuraitė“</a:t>
                      </a:r>
                    </a:p>
                  </a:txBody>
                  <a:tcPr marL="7246" marR="7246" marT="72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0" i="0" u="none" strike="noStrike">
                          <a:effectLst/>
                          <a:latin typeface="+mn-lt"/>
                        </a:rPr>
                        <a:t>7</a:t>
                      </a:r>
                    </a:p>
                  </a:txBody>
                  <a:tcPr marL="7246" marR="7246" marT="72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0" i="0" u="none" strike="noStrike" dirty="0">
                          <a:effectLst/>
                          <a:latin typeface="+mn-lt"/>
                        </a:rPr>
                        <a:t>561</a:t>
                      </a:r>
                    </a:p>
                  </a:txBody>
                  <a:tcPr marL="7246" marR="7246" marT="72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0" i="0" u="none" strike="noStrike">
                          <a:effectLst/>
                          <a:latin typeface="+mn-lt"/>
                        </a:rPr>
                        <a:t>80</a:t>
                      </a:r>
                    </a:p>
                  </a:txBody>
                  <a:tcPr marL="7246" marR="7246" marT="72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200" b="0" i="0" u="none" strike="noStrike">
                          <a:effectLst/>
                          <a:latin typeface="+mn-lt"/>
                        </a:rPr>
                        <a:t>50</a:t>
                      </a:r>
                    </a:p>
                  </a:txBody>
                  <a:tcPr marL="7246" marR="7246" marT="72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7430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 smtClean="0">
                          <a:effectLst/>
                          <a:latin typeface="+mn-lt"/>
                        </a:rPr>
                        <a:t>      </a:t>
                      </a:r>
                      <a:r>
                        <a:rPr lang="lt-LT" sz="1200" b="0" i="0" u="none" strike="noStrike" dirty="0" smtClean="0">
                          <a:effectLst/>
                          <a:latin typeface="+mn-lt"/>
                        </a:rPr>
                        <a:t>„</a:t>
                      </a:r>
                      <a:r>
                        <a:rPr lang="lt-LT" sz="1200" b="0" i="0" u="none" strike="noStrike" dirty="0">
                          <a:effectLst/>
                          <a:latin typeface="+mn-lt"/>
                        </a:rPr>
                        <a:t>37 atvirukai“</a:t>
                      </a:r>
                    </a:p>
                  </a:txBody>
                  <a:tcPr marL="7246" marR="7246" marT="72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0" i="0" u="none" strike="noStrike">
                          <a:effectLst/>
                          <a:latin typeface="+mn-lt"/>
                        </a:rPr>
                        <a:t>7</a:t>
                      </a:r>
                    </a:p>
                  </a:txBody>
                  <a:tcPr marL="7246" marR="7246" marT="72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0" i="0" u="none" strike="noStrike" dirty="0">
                          <a:effectLst/>
                          <a:latin typeface="+mn-lt"/>
                        </a:rPr>
                        <a:t>557</a:t>
                      </a:r>
                    </a:p>
                  </a:txBody>
                  <a:tcPr marL="7246" marR="7246" marT="72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0" i="0" u="none" strike="noStrike">
                          <a:effectLst/>
                          <a:latin typeface="+mn-lt"/>
                        </a:rPr>
                        <a:t>80</a:t>
                      </a:r>
                    </a:p>
                  </a:txBody>
                  <a:tcPr marL="7246" marR="7246" marT="72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200" b="0" i="0" u="none" strike="noStrike">
                          <a:effectLst/>
                          <a:latin typeface="+mn-lt"/>
                        </a:rPr>
                        <a:t>50</a:t>
                      </a:r>
                    </a:p>
                  </a:txBody>
                  <a:tcPr marL="7246" marR="7246" marT="72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7430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 smtClean="0">
                          <a:effectLst/>
                          <a:latin typeface="+mn-lt"/>
                        </a:rPr>
                        <a:t>      </a:t>
                      </a:r>
                      <a:r>
                        <a:rPr lang="lt-LT" sz="1200" b="0" i="0" u="none" strike="noStrike" dirty="0" smtClean="0">
                          <a:effectLst/>
                          <a:latin typeface="+mn-lt"/>
                        </a:rPr>
                        <a:t>„</a:t>
                      </a:r>
                      <a:r>
                        <a:rPr lang="lt-LT" sz="1200" b="0" i="0" u="none" strike="noStrike" dirty="0">
                          <a:effectLst/>
                          <a:latin typeface="+mn-lt"/>
                        </a:rPr>
                        <a:t>Respublikos gatvės vaikai“</a:t>
                      </a:r>
                    </a:p>
                  </a:txBody>
                  <a:tcPr marL="7246" marR="7246" marT="72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0" i="0" u="none" strike="noStrike">
                          <a:effectLst/>
                          <a:latin typeface="+mn-lt"/>
                        </a:rPr>
                        <a:t>4</a:t>
                      </a:r>
                    </a:p>
                  </a:txBody>
                  <a:tcPr marL="7246" marR="7246" marT="72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0" i="0" u="none" strike="noStrike">
                          <a:effectLst/>
                          <a:latin typeface="+mn-lt"/>
                        </a:rPr>
                        <a:t>298</a:t>
                      </a:r>
                    </a:p>
                  </a:txBody>
                  <a:tcPr marL="7246" marR="7246" marT="72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0" i="0" u="none" strike="noStrike" dirty="0">
                          <a:effectLst/>
                          <a:latin typeface="+mn-lt"/>
                        </a:rPr>
                        <a:t>75</a:t>
                      </a:r>
                    </a:p>
                  </a:txBody>
                  <a:tcPr marL="7246" marR="7246" marT="72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200" b="0" i="0" u="none" strike="noStrike" dirty="0">
                          <a:effectLst/>
                          <a:latin typeface="+mn-lt"/>
                        </a:rPr>
                        <a:t>47</a:t>
                      </a:r>
                    </a:p>
                  </a:txBody>
                  <a:tcPr marL="7246" marR="7246" marT="72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7430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 smtClean="0">
                          <a:effectLst/>
                          <a:latin typeface="+mn-lt"/>
                        </a:rPr>
                        <a:t>      </a:t>
                      </a:r>
                      <a:r>
                        <a:rPr lang="lt-LT" sz="1200" b="0" i="0" u="none" strike="noStrike" dirty="0" smtClean="0">
                          <a:effectLst/>
                          <a:latin typeface="+mn-lt"/>
                        </a:rPr>
                        <a:t>„</a:t>
                      </a:r>
                      <a:r>
                        <a:rPr lang="lt-LT" sz="1200" b="0" i="0" u="none" strike="noStrike" dirty="0">
                          <a:effectLst/>
                          <a:latin typeface="+mn-lt"/>
                        </a:rPr>
                        <a:t>Miestelėnas bajoras“</a:t>
                      </a:r>
                    </a:p>
                  </a:txBody>
                  <a:tcPr marL="7246" marR="7246" marT="72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0" i="0" u="none" strike="noStrike">
                          <a:effectLst/>
                          <a:latin typeface="+mn-lt"/>
                        </a:rPr>
                        <a:t>6</a:t>
                      </a:r>
                    </a:p>
                  </a:txBody>
                  <a:tcPr marL="7246" marR="7246" marT="72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0" i="0" u="none" strike="noStrike">
                          <a:effectLst/>
                          <a:latin typeface="+mn-lt"/>
                        </a:rPr>
                        <a:t>428</a:t>
                      </a:r>
                    </a:p>
                  </a:txBody>
                  <a:tcPr marL="7246" marR="7246" marT="72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0" i="0" u="none" strike="noStrike" dirty="0">
                          <a:effectLst/>
                          <a:latin typeface="+mn-lt"/>
                        </a:rPr>
                        <a:t>71</a:t>
                      </a:r>
                    </a:p>
                  </a:txBody>
                  <a:tcPr marL="7246" marR="7246" marT="72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200" b="0" i="0" u="none" strike="noStrike">
                          <a:effectLst/>
                          <a:latin typeface="+mn-lt"/>
                        </a:rPr>
                        <a:t>45</a:t>
                      </a:r>
                    </a:p>
                  </a:txBody>
                  <a:tcPr marL="7246" marR="7246" marT="72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7430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 smtClean="0">
                          <a:effectLst/>
                          <a:latin typeface="+mn-lt"/>
                        </a:rPr>
                        <a:t>      </a:t>
                      </a:r>
                      <a:r>
                        <a:rPr lang="lt-LT" sz="1200" b="0" i="0" u="none" strike="noStrike" dirty="0" smtClean="0">
                          <a:effectLst/>
                          <a:latin typeface="+mn-lt"/>
                        </a:rPr>
                        <a:t>„</a:t>
                      </a:r>
                      <a:r>
                        <a:rPr lang="lt-LT" sz="1200" b="0" i="0" u="none" strike="noStrike" dirty="0">
                          <a:effectLst/>
                          <a:latin typeface="+mn-lt"/>
                        </a:rPr>
                        <a:t>Meilė, džiazas ir velnias“</a:t>
                      </a:r>
                    </a:p>
                  </a:txBody>
                  <a:tcPr marL="7246" marR="7246" marT="72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0" i="0" u="none" strike="noStrike">
                          <a:effectLst/>
                          <a:latin typeface="+mn-lt"/>
                        </a:rPr>
                        <a:t>3</a:t>
                      </a:r>
                    </a:p>
                  </a:txBody>
                  <a:tcPr marL="7246" marR="7246" marT="72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0" i="0" u="none" strike="noStrike">
                          <a:effectLst/>
                          <a:latin typeface="+mn-lt"/>
                        </a:rPr>
                        <a:t>210</a:t>
                      </a:r>
                    </a:p>
                  </a:txBody>
                  <a:tcPr marL="7246" marR="7246" marT="72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0" i="0" u="none" strike="noStrike" dirty="0">
                          <a:effectLst/>
                          <a:latin typeface="+mn-lt"/>
                        </a:rPr>
                        <a:t>70</a:t>
                      </a:r>
                    </a:p>
                  </a:txBody>
                  <a:tcPr marL="7246" marR="7246" marT="72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200" b="0" i="0" u="none" strike="noStrike">
                          <a:effectLst/>
                          <a:latin typeface="+mn-lt"/>
                        </a:rPr>
                        <a:t>44</a:t>
                      </a:r>
                    </a:p>
                  </a:txBody>
                  <a:tcPr marL="7246" marR="7246" marT="72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7430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 smtClean="0">
                          <a:effectLst/>
                          <a:latin typeface="+mn-lt"/>
                        </a:rPr>
                        <a:t>      </a:t>
                      </a:r>
                      <a:r>
                        <a:rPr lang="lt-LT" sz="1200" b="0" i="0" u="none" strike="noStrike" dirty="0" smtClean="0">
                          <a:effectLst/>
                          <a:latin typeface="+mn-lt"/>
                        </a:rPr>
                        <a:t>„</a:t>
                      </a:r>
                      <a:r>
                        <a:rPr lang="lt-LT" sz="1200" b="0" i="0" u="none" strike="noStrike" dirty="0">
                          <a:effectLst/>
                          <a:latin typeface="+mn-lt"/>
                        </a:rPr>
                        <a:t>Blogos mergaitės dienoraštis“</a:t>
                      </a:r>
                    </a:p>
                  </a:txBody>
                  <a:tcPr marL="7246" marR="7246" marT="72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0" i="0" u="none" strike="noStrike">
                          <a:effectLst/>
                          <a:latin typeface="+mn-lt"/>
                        </a:rPr>
                        <a:t>3</a:t>
                      </a:r>
                    </a:p>
                  </a:txBody>
                  <a:tcPr marL="7246" marR="7246" marT="72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0" i="0" u="none" strike="noStrike">
                          <a:effectLst/>
                          <a:latin typeface="+mn-lt"/>
                        </a:rPr>
                        <a:t>181</a:t>
                      </a:r>
                    </a:p>
                  </a:txBody>
                  <a:tcPr marL="7246" marR="7246" marT="72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0" i="0" u="none" strike="noStrike" dirty="0">
                          <a:effectLst/>
                          <a:latin typeface="+mn-lt"/>
                        </a:rPr>
                        <a:t>60</a:t>
                      </a:r>
                    </a:p>
                  </a:txBody>
                  <a:tcPr marL="7246" marR="7246" marT="72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200" b="0" i="0" u="none" strike="noStrike">
                          <a:effectLst/>
                          <a:latin typeface="+mn-lt"/>
                        </a:rPr>
                        <a:t>38</a:t>
                      </a:r>
                    </a:p>
                  </a:txBody>
                  <a:tcPr marL="7246" marR="7246" marT="72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7430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 smtClean="0">
                          <a:effectLst/>
                          <a:latin typeface="+mn-lt"/>
                        </a:rPr>
                        <a:t>      </a:t>
                      </a:r>
                      <a:r>
                        <a:rPr lang="lt-LT" sz="1200" b="0" i="0" u="none" strike="noStrike" dirty="0" smtClean="0">
                          <a:effectLst/>
                          <a:latin typeface="+mn-lt"/>
                        </a:rPr>
                        <a:t>„</a:t>
                      </a:r>
                      <a:r>
                        <a:rPr lang="lt-LT" sz="1200" b="0" i="0" u="none" strike="noStrike" dirty="0">
                          <a:effectLst/>
                          <a:latin typeface="+mn-lt"/>
                        </a:rPr>
                        <a:t>Virtuali meilė“</a:t>
                      </a:r>
                    </a:p>
                  </a:txBody>
                  <a:tcPr marL="7246" marR="7246" marT="72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0" i="0" u="none" strike="noStrike">
                          <a:effectLst/>
                          <a:latin typeface="+mn-lt"/>
                        </a:rPr>
                        <a:t>7</a:t>
                      </a:r>
                    </a:p>
                  </a:txBody>
                  <a:tcPr marL="7246" marR="7246" marT="72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0" i="0" u="none" strike="noStrike">
                          <a:effectLst/>
                          <a:latin typeface="+mn-lt"/>
                        </a:rPr>
                        <a:t>403</a:t>
                      </a:r>
                    </a:p>
                  </a:txBody>
                  <a:tcPr marL="7246" marR="7246" marT="72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0" i="0" u="none" strike="noStrike" dirty="0">
                          <a:effectLst/>
                          <a:latin typeface="+mn-lt"/>
                        </a:rPr>
                        <a:t>58</a:t>
                      </a:r>
                    </a:p>
                  </a:txBody>
                  <a:tcPr marL="7246" marR="7246" marT="72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200" b="0" i="0" u="none" strike="noStrike">
                          <a:effectLst/>
                          <a:latin typeface="+mn-lt"/>
                        </a:rPr>
                        <a:t>36</a:t>
                      </a:r>
                    </a:p>
                  </a:txBody>
                  <a:tcPr marL="7246" marR="7246" marT="72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7430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 smtClean="0">
                          <a:effectLst/>
                          <a:latin typeface="+mn-lt"/>
                        </a:rPr>
                        <a:t>      </a:t>
                      </a:r>
                      <a:r>
                        <a:rPr lang="lt-LT" sz="1200" b="0" i="0" u="none" strike="noStrike" dirty="0" smtClean="0">
                          <a:effectLst/>
                          <a:latin typeface="+mn-lt"/>
                        </a:rPr>
                        <a:t>„</a:t>
                      </a:r>
                      <a:r>
                        <a:rPr lang="lt-LT" sz="1200" b="0" i="0" u="none" strike="noStrike" dirty="0">
                          <a:effectLst/>
                          <a:latin typeface="+mn-lt"/>
                        </a:rPr>
                        <a:t>Vaikelis ir sniego avelės“</a:t>
                      </a:r>
                    </a:p>
                  </a:txBody>
                  <a:tcPr marL="7246" marR="7246" marT="72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200" b="0" i="0" u="none" strike="noStrike">
                          <a:effectLst/>
                          <a:latin typeface="+mn-lt"/>
                        </a:rPr>
                        <a:t>44</a:t>
                      </a:r>
                    </a:p>
                  </a:txBody>
                  <a:tcPr marL="7246" marR="7246" marT="72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200" b="0" i="0" u="none" strike="noStrike">
                          <a:effectLst/>
                          <a:latin typeface="+mn-lt"/>
                        </a:rPr>
                        <a:t>2468</a:t>
                      </a:r>
                    </a:p>
                  </a:txBody>
                  <a:tcPr marL="7246" marR="7246" marT="72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0" i="0" u="none" strike="noStrike" dirty="0">
                          <a:effectLst/>
                          <a:latin typeface="+mn-lt"/>
                        </a:rPr>
                        <a:t>56</a:t>
                      </a:r>
                    </a:p>
                  </a:txBody>
                  <a:tcPr marL="7246" marR="7246" marT="72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200" b="0" i="0" u="none" strike="noStrike">
                          <a:effectLst/>
                          <a:latin typeface="+mn-lt"/>
                        </a:rPr>
                        <a:t>35</a:t>
                      </a:r>
                    </a:p>
                  </a:txBody>
                  <a:tcPr marL="7246" marR="7246" marT="72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7430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 smtClean="0">
                          <a:effectLst/>
                          <a:latin typeface="+mn-lt"/>
                        </a:rPr>
                        <a:t>      </a:t>
                      </a:r>
                      <a:r>
                        <a:rPr lang="lt-LT" sz="1200" b="0" i="0" u="none" strike="noStrike" dirty="0" smtClean="0">
                          <a:effectLst/>
                          <a:latin typeface="+mn-lt"/>
                        </a:rPr>
                        <a:t>„</a:t>
                      </a:r>
                      <a:r>
                        <a:rPr lang="lt-LT" sz="1200" b="0" i="0" u="none" strike="noStrike" dirty="0">
                          <a:effectLst/>
                          <a:latin typeface="+mn-lt"/>
                        </a:rPr>
                        <a:t>Ekvus“</a:t>
                      </a:r>
                    </a:p>
                  </a:txBody>
                  <a:tcPr marL="7246" marR="7246" marT="72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0" i="0" u="none" strike="noStrike">
                          <a:effectLst/>
                          <a:latin typeface="+mn-lt"/>
                        </a:rPr>
                        <a:t>2</a:t>
                      </a:r>
                    </a:p>
                  </a:txBody>
                  <a:tcPr marL="7246" marR="7246" marT="72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0" i="0" u="none" strike="noStrike">
                          <a:effectLst/>
                          <a:latin typeface="+mn-lt"/>
                        </a:rPr>
                        <a:t>88</a:t>
                      </a:r>
                    </a:p>
                  </a:txBody>
                  <a:tcPr marL="7246" marR="7246" marT="72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0" i="0" u="none" strike="noStrike">
                          <a:effectLst/>
                          <a:latin typeface="+mn-lt"/>
                        </a:rPr>
                        <a:t>44</a:t>
                      </a:r>
                    </a:p>
                  </a:txBody>
                  <a:tcPr marL="7246" marR="7246" marT="72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200" b="0" i="0" u="none" strike="noStrike" dirty="0">
                          <a:effectLst/>
                          <a:latin typeface="+mn-lt"/>
                        </a:rPr>
                        <a:t>28</a:t>
                      </a:r>
                    </a:p>
                  </a:txBody>
                  <a:tcPr marL="7246" marR="7246" marT="72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7430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 smtClean="0">
                          <a:effectLst/>
                          <a:latin typeface="+mn-lt"/>
                        </a:rPr>
                        <a:t>      </a:t>
                      </a:r>
                      <a:r>
                        <a:rPr lang="lt-LT" sz="1200" b="0" i="0" u="none" strike="noStrike" dirty="0" smtClean="0">
                          <a:effectLst/>
                          <a:latin typeface="+mn-lt"/>
                        </a:rPr>
                        <a:t>„</a:t>
                      </a:r>
                      <a:r>
                        <a:rPr lang="lt-LT" sz="1200" b="0" i="0" u="none" strike="noStrike" dirty="0">
                          <a:effectLst/>
                          <a:latin typeface="+mn-lt"/>
                        </a:rPr>
                        <a:t>Stiklinis žvėrynas“</a:t>
                      </a:r>
                    </a:p>
                  </a:txBody>
                  <a:tcPr marL="7246" marR="7246" marT="72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200" b="0" i="0" u="none" strike="noStrike"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7246" marR="7246" marT="72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200" b="0" i="0" u="none" strike="noStrike">
                          <a:effectLst/>
                          <a:latin typeface="+mn-lt"/>
                        </a:rPr>
                        <a:t>44</a:t>
                      </a:r>
                    </a:p>
                  </a:txBody>
                  <a:tcPr marL="7246" marR="7246" marT="72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0" i="0" u="none" strike="noStrike">
                          <a:effectLst/>
                          <a:latin typeface="+mn-lt"/>
                        </a:rPr>
                        <a:t>44</a:t>
                      </a:r>
                    </a:p>
                  </a:txBody>
                  <a:tcPr marL="7246" marR="7246" marT="72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200" b="0" i="0" u="none" strike="noStrike" dirty="0">
                          <a:effectLst/>
                          <a:latin typeface="+mn-lt"/>
                        </a:rPr>
                        <a:t>28</a:t>
                      </a:r>
                    </a:p>
                  </a:txBody>
                  <a:tcPr marL="7246" marR="7246" marT="72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7430">
                <a:tc>
                  <a:txBody>
                    <a:bodyPr/>
                    <a:lstStyle/>
                    <a:p>
                      <a:pPr algn="l" fontAlgn="b"/>
                      <a:r>
                        <a:rPr lang="lt-LT" sz="1200" b="1" i="0" u="none" strike="noStrike"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7246" marR="7246" marT="7246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76933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200" b="1" i="0" u="none" strike="noStrike">
                          <a:effectLst/>
                          <a:latin typeface="+mn-lt"/>
                        </a:rPr>
                        <a:t>124</a:t>
                      </a:r>
                    </a:p>
                  </a:txBody>
                  <a:tcPr marL="7246" marR="7246" marT="72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933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200" b="1" i="0" u="none" strike="noStrike">
                          <a:effectLst/>
                          <a:latin typeface="+mn-lt"/>
                        </a:rPr>
                        <a:t>9429</a:t>
                      </a:r>
                    </a:p>
                  </a:txBody>
                  <a:tcPr marL="7246" marR="7246" marT="72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933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1" i="0" u="none" strike="noStrike">
                          <a:effectLst/>
                          <a:latin typeface="+mn-lt"/>
                        </a:rPr>
                        <a:t>76</a:t>
                      </a:r>
                    </a:p>
                  </a:txBody>
                  <a:tcPr marL="7246" marR="7246" marT="72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933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200" b="1" i="0" u="none" strike="noStrike" dirty="0">
                          <a:effectLst/>
                          <a:latin typeface="+mn-lt"/>
                        </a:rPr>
                        <a:t>48</a:t>
                      </a:r>
                    </a:p>
                  </a:txBody>
                  <a:tcPr marL="7246" marR="7246" marT="72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933C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173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912940" y="457200"/>
            <a:ext cx="10515600" cy="866130"/>
          </a:xfrm>
        </p:spPr>
        <p:txBody>
          <a:bodyPr>
            <a:noAutofit/>
          </a:bodyPr>
          <a:lstStyle/>
          <a:p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Teatras „Menas“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POPULIARIAUSI SPEKTAKLIAI</a:t>
            </a:r>
            <a:r>
              <a:rPr lang="lt-LT" altLang="lt-LT" sz="1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1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</a:t>
            </a:r>
            <a:r>
              <a:rPr lang="en-GB" altLang="lt-LT" sz="18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lt-LT" altLang="lt-LT" sz="18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t-LT" altLang="lt-LT" sz="18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m.</a:t>
            </a:r>
            <a:endParaRPr lang="lt-LT" sz="180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4" name="Teksto vietos rezervavimo ženklas 3"/>
          <p:cNvSpPr>
            <a:spLocks noGrp="1"/>
          </p:cNvSpPr>
          <p:nvPr>
            <p:ph type="body" sz="half" idx="2"/>
          </p:nvPr>
        </p:nvSpPr>
        <p:spPr>
          <a:xfrm>
            <a:off x="827596" y="1323331"/>
            <a:ext cx="10515600" cy="505470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lt-LT" altLang="lt-LT" sz="17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PAGAL VIENO SPEKTAKLIO </a:t>
            </a:r>
            <a:r>
              <a:rPr lang="lt-LT" sz="17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UŽDIRBTAS VID. PAJAMAS </a:t>
            </a:r>
          </a:p>
        </p:txBody>
      </p:sp>
      <p:graphicFrame>
        <p:nvGraphicFramePr>
          <p:cNvPr id="8" name="Turinio vietos rezervavimo ženklas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82925037"/>
              </p:ext>
            </p:extLst>
          </p:nvPr>
        </p:nvGraphicFramePr>
        <p:xfrm>
          <a:off x="743766" y="1718944"/>
          <a:ext cx="10606985" cy="4919952"/>
        </p:xfrm>
        <a:graphic>
          <a:graphicData uri="http://schemas.openxmlformats.org/drawingml/2006/table">
            <a:tbl>
              <a:tblPr/>
              <a:tblGrid>
                <a:gridCol w="5295589"/>
                <a:gridCol w="1707235"/>
                <a:gridCol w="1728312"/>
                <a:gridCol w="1875849"/>
              </a:tblGrid>
              <a:tr h="388003"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1" i="0" u="none" strike="noStrike" dirty="0">
                          <a:effectLst/>
                          <a:latin typeface="+mn-lt"/>
                        </a:rPr>
                        <a:t>Spektaklio pavadinimas</a:t>
                      </a:r>
                    </a:p>
                  </a:txBody>
                  <a:tcPr marL="7608" marR="7608" marT="760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969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Gautos pajamos (Eur)</a:t>
                      </a:r>
                    </a:p>
                  </a:txBody>
                  <a:tcPr marL="7608" marR="7608" marT="760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969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Parodytų spektaklių skaičius</a:t>
                      </a:r>
                    </a:p>
                  </a:txBody>
                  <a:tcPr marL="7608" marR="7608" marT="760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969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v-SE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Vieno spektaklio vid. pajamos (Eur)</a:t>
                      </a:r>
                    </a:p>
                  </a:txBody>
                  <a:tcPr marL="7608" marR="7608" marT="760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9694"/>
                    </a:solidFill>
                  </a:tcPr>
                </a:tc>
              </a:tr>
              <a:tr h="203892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 smtClean="0">
                          <a:effectLst/>
                          <a:latin typeface="+mn-lt"/>
                        </a:rPr>
                        <a:t>       </a:t>
                      </a:r>
                      <a:r>
                        <a:rPr lang="lt-LT" sz="1200" b="1" i="0" u="none" strike="noStrike" dirty="0" smtClean="0">
                          <a:effectLst/>
                          <a:latin typeface="+mn-lt"/>
                        </a:rPr>
                        <a:t>„</a:t>
                      </a:r>
                      <a:r>
                        <a:rPr lang="lt-LT" sz="1200" b="1" i="0" u="none" strike="noStrike" dirty="0">
                          <a:effectLst/>
                          <a:latin typeface="+mn-lt"/>
                        </a:rPr>
                        <a:t>37 atvirukai“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200" b="0" i="0" u="none" strike="noStrike">
                          <a:effectLst/>
                          <a:latin typeface="+mn-lt"/>
                        </a:rPr>
                        <a:t>3316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200" b="0" i="0" u="none" strike="noStrike">
                          <a:effectLst/>
                          <a:latin typeface="+mn-lt"/>
                        </a:rPr>
                        <a:t>7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200" b="1" i="0" u="none" strike="noStrike">
                          <a:effectLst/>
                          <a:latin typeface="+mn-lt"/>
                        </a:rPr>
                        <a:t>474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</a:tr>
              <a:tr h="203892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 smtClean="0">
                          <a:effectLst/>
                          <a:latin typeface="+mn-lt"/>
                        </a:rPr>
                        <a:t>       </a:t>
                      </a:r>
                      <a:r>
                        <a:rPr lang="lt-LT" sz="1200" b="1" i="0" u="none" strike="noStrike" dirty="0" smtClean="0">
                          <a:effectLst/>
                          <a:latin typeface="+mn-lt"/>
                        </a:rPr>
                        <a:t>„Mano </a:t>
                      </a:r>
                      <a:r>
                        <a:rPr lang="lt-LT" sz="1200" b="1" i="0" u="none" strike="noStrike" dirty="0">
                          <a:effectLst/>
                          <a:latin typeface="+mn-lt"/>
                        </a:rPr>
                        <a:t>žmonos vardas Morisas“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200" b="0" i="0" u="none" strike="noStrike">
                          <a:effectLst/>
                          <a:latin typeface="+mn-lt"/>
                        </a:rPr>
                        <a:t>1385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200" b="0" i="0" u="none" strike="noStrike">
                          <a:effectLst/>
                          <a:latin typeface="+mn-lt"/>
                        </a:rPr>
                        <a:t>3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200" b="1" i="0" u="none" strike="noStrike">
                          <a:effectLst/>
                          <a:latin typeface="+mn-lt"/>
                        </a:rPr>
                        <a:t>462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</a:tr>
              <a:tr h="203892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 smtClean="0">
                          <a:effectLst/>
                          <a:latin typeface="+mn-lt"/>
                        </a:rPr>
                        <a:t>       </a:t>
                      </a:r>
                      <a:r>
                        <a:rPr lang="lt-LT" sz="1200" b="1" i="0" u="none" strike="noStrike" dirty="0" smtClean="0">
                          <a:effectLst/>
                          <a:latin typeface="+mn-lt"/>
                        </a:rPr>
                        <a:t>„</a:t>
                      </a:r>
                      <a:r>
                        <a:rPr lang="lt-LT" sz="1200" b="1" i="0" u="none" strike="noStrike" dirty="0">
                          <a:effectLst/>
                          <a:latin typeface="+mn-lt"/>
                        </a:rPr>
                        <a:t>Kalėdų žvaigždės beieškant“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200" b="0" i="0" u="none" strike="noStrike">
                          <a:effectLst/>
                          <a:latin typeface="+mn-lt"/>
                        </a:rPr>
                        <a:t>1350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200" b="0" i="0" u="none" strike="noStrike">
                          <a:effectLst/>
                          <a:latin typeface="+mn-lt"/>
                        </a:rPr>
                        <a:t>3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200" b="1" i="0" u="none" strike="noStrike">
                          <a:effectLst/>
                          <a:latin typeface="+mn-lt"/>
                        </a:rPr>
                        <a:t>450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</a:tr>
              <a:tr h="203892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 smtClean="0">
                          <a:effectLst/>
                          <a:latin typeface="+mn-lt"/>
                        </a:rPr>
                        <a:t>       </a:t>
                      </a:r>
                      <a:r>
                        <a:rPr lang="lt-LT" sz="1200" b="1" i="0" u="none" strike="noStrike" dirty="0" smtClean="0">
                          <a:effectLst/>
                          <a:latin typeface="+mn-lt"/>
                        </a:rPr>
                        <a:t>„</a:t>
                      </a:r>
                      <a:r>
                        <a:rPr lang="lt-LT" sz="1200" b="1" i="0" u="none" strike="noStrike" dirty="0">
                          <a:effectLst/>
                          <a:latin typeface="+mn-lt"/>
                        </a:rPr>
                        <a:t>Dobilėlis penkialapis“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200" b="0" i="0" u="none" strike="noStrike">
                          <a:effectLst/>
                          <a:latin typeface="+mn-lt"/>
                        </a:rPr>
                        <a:t>2559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200" b="0" i="0" u="none" strike="noStrike">
                          <a:effectLst/>
                          <a:latin typeface="+mn-lt"/>
                        </a:rPr>
                        <a:t>6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200" b="1" i="0" u="none" strike="noStrike">
                          <a:effectLst/>
                          <a:latin typeface="+mn-lt"/>
                        </a:rPr>
                        <a:t>427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</a:tr>
              <a:tr h="203892">
                <a:tc>
                  <a:txBody>
                    <a:bodyPr/>
                    <a:lstStyle/>
                    <a:p>
                      <a:pPr algn="l" fontAlgn="ctr"/>
                      <a:r>
                        <a:rPr lang="en-GB" sz="1200" b="1" i="0" u="none" strike="noStrike" dirty="0" smtClean="0">
                          <a:effectLst/>
                          <a:latin typeface="+mn-lt"/>
                        </a:rPr>
                        <a:t>       </a:t>
                      </a:r>
                      <a:r>
                        <a:rPr lang="lt-LT" sz="1200" b="1" i="0" u="none" strike="noStrike" dirty="0" smtClean="0">
                          <a:effectLst/>
                          <a:latin typeface="+mn-lt"/>
                        </a:rPr>
                        <a:t>„</a:t>
                      </a:r>
                      <a:r>
                        <a:rPr lang="lt-LT" sz="1200" b="1" i="0" u="none" strike="noStrike" dirty="0">
                          <a:effectLst/>
                          <a:latin typeface="+mn-lt"/>
                        </a:rPr>
                        <a:t>Karalaitė ant žirnio ir kitos pasakos“</a:t>
                      </a:r>
                    </a:p>
                  </a:txBody>
                  <a:tcPr marL="7608" marR="7608" marT="760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200" b="0" i="0" u="none" strike="noStrike">
                          <a:effectLst/>
                          <a:latin typeface="+mn-lt"/>
                        </a:rPr>
                        <a:t>1251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200" b="0" i="0" u="none" strike="noStrike">
                          <a:effectLst/>
                          <a:latin typeface="+mn-lt"/>
                        </a:rPr>
                        <a:t>3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200" b="1" i="0" u="none" strike="noStrike">
                          <a:effectLst/>
                          <a:latin typeface="+mn-lt"/>
                        </a:rPr>
                        <a:t>417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</a:tr>
              <a:tr h="203892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 smtClean="0">
                          <a:effectLst/>
                          <a:latin typeface="+mn-lt"/>
                        </a:rPr>
                        <a:t>       </a:t>
                      </a:r>
                      <a:r>
                        <a:rPr lang="lt-LT" sz="1200" b="0" i="0" u="none" strike="noStrike" dirty="0" smtClean="0">
                          <a:effectLst/>
                          <a:latin typeface="+mn-lt"/>
                        </a:rPr>
                        <a:t>„</a:t>
                      </a:r>
                      <a:r>
                        <a:rPr lang="lt-LT" sz="1200" b="0" i="0" u="none" strike="noStrike" dirty="0">
                          <a:effectLst/>
                          <a:latin typeface="+mn-lt"/>
                        </a:rPr>
                        <a:t>Ida iš šešėlių sodo“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200" b="0" i="0" u="none" strike="noStrike">
                          <a:effectLst/>
                          <a:latin typeface="+mn-lt"/>
                        </a:rPr>
                        <a:t>1532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200" b="0" i="0" u="none" strike="noStrike">
                          <a:effectLst/>
                          <a:latin typeface="+mn-lt"/>
                        </a:rPr>
                        <a:t>4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200" b="0" i="0" u="none" strike="noStrike">
                          <a:effectLst/>
                          <a:latin typeface="+mn-lt"/>
                        </a:rPr>
                        <a:t>383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3892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 smtClean="0">
                          <a:effectLst/>
                          <a:latin typeface="+mn-lt"/>
                        </a:rPr>
                        <a:t>       </a:t>
                      </a:r>
                      <a:r>
                        <a:rPr lang="lt-LT" sz="1200" b="0" i="0" u="none" strike="noStrike" dirty="0" smtClean="0">
                          <a:effectLst/>
                          <a:latin typeface="+mn-lt"/>
                        </a:rPr>
                        <a:t>„</a:t>
                      </a:r>
                      <a:r>
                        <a:rPr lang="lt-LT" sz="1200" b="0" i="0" u="none" strike="noStrike" dirty="0">
                          <a:effectLst/>
                          <a:latin typeface="+mn-lt"/>
                        </a:rPr>
                        <a:t>Miestelėnas bajoras“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200" b="0" i="0" u="none" strike="noStrike">
                          <a:effectLst/>
                          <a:latin typeface="+mn-lt"/>
                        </a:rPr>
                        <a:t>2240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200" b="0" i="0" u="none" strike="noStrike">
                          <a:effectLst/>
                          <a:latin typeface="+mn-lt"/>
                        </a:rPr>
                        <a:t>6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200" b="0" i="0" u="none" strike="noStrike">
                          <a:effectLst/>
                          <a:latin typeface="+mn-lt"/>
                        </a:rPr>
                        <a:t>373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3892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 smtClean="0">
                          <a:effectLst/>
                          <a:latin typeface="+mn-lt"/>
                        </a:rPr>
                        <a:t>       </a:t>
                      </a:r>
                      <a:r>
                        <a:rPr lang="lt-LT" sz="1200" b="0" i="0" u="none" strike="noStrike" dirty="0" smtClean="0">
                          <a:effectLst/>
                          <a:latin typeface="+mn-lt"/>
                        </a:rPr>
                        <a:t>„Vasarv</a:t>
                      </a:r>
                      <a:r>
                        <a:rPr lang="en-GB" sz="1200" b="0" i="0" u="none" strike="noStrike" dirty="0" smtClean="0">
                          <a:effectLst/>
                          <a:latin typeface="+mn-lt"/>
                        </a:rPr>
                        <a:t>i</a:t>
                      </a:r>
                      <a:r>
                        <a:rPr lang="lt-LT" sz="1200" b="0" i="0" u="none" strike="noStrike" dirty="0" smtClean="0">
                          <a:effectLst/>
                          <a:latin typeface="+mn-lt"/>
                        </a:rPr>
                        <a:t>džio </a:t>
                      </a:r>
                      <a:r>
                        <a:rPr lang="lt-LT" sz="1200" b="0" i="0" u="none" strike="noStrike" dirty="0">
                          <a:effectLst/>
                          <a:latin typeface="+mn-lt"/>
                        </a:rPr>
                        <a:t>nakties sapnas“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200" b="0" i="0" u="none" strike="noStrike">
                          <a:effectLst/>
                          <a:latin typeface="+mn-lt"/>
                        </a:rPr>
                        <a:t>746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200" b="0" i="0" u="none" strike="noStrike">
                          <a:effectLst/>
                          <a:latin typeface="+mn-lt"/>
                        </a:rPr>
                        <a:t>2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200" b="0" i="0" u="none" strike="noStrike">
                          <a:effectLst/>
                          <a:latin typeface="+mn-lt"/>
                        </a:rPr>
                        <a:t>373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3892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 smtClean="0">
                          <a:effectLst/>
                          <a:latin typeface="+mn-lt"/>
                        </a:rPr>
                        <a:t>       </a:t>
                      </a:r>
                      <a:r>
                        <a:rPr lang="lt-LT" sz="1200" b="0" i="0" u="none" strike="noStrike" dirty="0" smtClean="0">
                          <a:effectLst/>
                          <a:latin typeface="+mn-lt"/>
                        </a:rPr>
                        <a:t>„</a:t>
                      </a:r>
                      <a:r>
                        <a:rPr lang="lt-LT" sz="1200" b="0" i="0" u="none" strike="noStrike" dirty="0">
                          <a:effectLst/>
                          <a:latin typeface="+mn-lt"/>
                        </a:rPr>
                        <a:t>Mikė Pūkuotukas“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200" b="0" i="0" u="none" strike="noStrike" dirty="0">
                          <a:effectLst/>
                          <a:latin typeface="+mn-lt"/>
                        </a:rPr>
                        <a:t>1731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200" b="0" i="0" u="none" strike="noStrike">
                          <a:effectLst/>
                          <a:latin typeface="+mn-lt"/>
                        </a:rPr>
                        <a:t>5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200" b="0" i="0" u="none" strike="noStrike">
                          <a:effectLst/>
                          <a:latin typeface="+mn-lt"/>
                        </a:rPr>
                        <a:t>346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3892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 smtClean="0">
                          <a:effectLst/>
                          <a:latin typeface="+mn-lt"/>
                        </a:rPr>
                        <a:t>       </a:t>
                      </a:r>
                      <a:r>
                        <a:rPr lang="lt-LT" sz="1200" b="0" i="0" u="none" strike="noStrike" dirty="0" smtClean="0">
                          <a:effectLst/>
                          <a:latin typeface="+mn-lt"/>
                        </a:rPr>
                        <a:t>„</a:t>
                      </a:r>
                      <a:r>
                        <a:rPr lang="lt-LT" sz="1200" b="0" i="0" u="none" strike="noStrike" dirty="0">
                          <a:effectLst/>
                          <a:latin typeface="+mn-lt"/>
                        </a:rPr>
                        <a:t>Respublikos gatvės vaikai“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200" b="0" i="0" u="none" strike="noStrike" dirty="0">
                          <a:effectLst/>
                          <a:latin typeface="+mn-lt"/>
                        </a:rPr>
                        <a:t>1332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200" b="0" i="0" u="none" strike="noStrike">
                          <a:effectLst/>
                          <a:latin typeface="+mn-lt"/>
                        </a:rPr>
                        <a:t>4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200" b="0" i="0" u="none" strike="noStrike">
                          <a:effectLst/>
                          <a:latin typeface="+mn-lt"/>
                        </a:rPr>
                        <a:t>333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3892">
                <a:tc>
                  <a:txBody>
                    <a:bodyPr/>
                    <a:lstStyle/>
                    <a:p>
                      <a:pPr algn="l" fontAlgn="b"/>
                      <a:r>
                        <a:rPr lang="lt-LT" sz="1200" b="0" i="0" u="none" strike="noStrike" dirty="0">
                          <a:effectLst/>
                          <a:latin typeface="+mn-lt"/>
                        </a:rPr>
                        <a:t> </a:t>
                      </a:r>
                      <a:r>
                        <a:rPr lang="en-GB" sz="1200" b="0" i="0" u="none" strike="noStrike" dirty="0" smtClean="0">
                          <a:effectLst/>
                          <a:latin typeface="+mn-lt"/>
                        </a:rPr>
                        <a:t>      </a:t>
                      </a:r>
                      <a:r>
                        <a:rPr lang="lt-LT" sz="1200" b="0" i="0" u="none" strike="noStrike" dirty="0" smtClean="0">
                          <a:effectLst/>
                          <a:latin typeface="+mn-lt"/>
                        </a:rPr>
                        <a:t>„</a:t>
                      </a:r>
                      <a:r>
                        <a:rPr lang="lt-LT" sz="1200" b="0" i="0" u="none" strike="noStrike" dirty="0">
                          <a:effectLst/>
                          <a:latin typeface="+mn-lt"/>
                        </a:rPr>
                        <a:t>Gilės nuotykiai Ydų šalyje“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200" b="0" i="0" u="none" strike="noStrike">
                          <a:effectLst/>
                          <a:latin typeface="+mn-lt"/>
                        </a:rPr>
                        <a:t>294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200" b="0" i="0" u="none" strike="noStrike"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200" b="0" i="0" u="none" strike="noStrike">
                          <a:effectLst/>
                          <a:latin typeface="+mn-lt"/>
                        </a:rPr>
                        <a:t>294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3892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 smtClean="0">
                          <a:effectLst/>
                          <a:latin typeface="+mn-lt"/>
                        </a:rPr>
                        <a:t>       </a:t>
                      </a:r>
                      <a:r>
                        <a:rPr lang="lt-LT" sz="1200" b="0" i="0" u="none" strike="noStrike" dirty="0" smtClean="0">
                          <a:effectLst/>
                          <a:latin typeface="+mn-lt"/>
                        </a:rPr>
                        <a:t>„</a:t>
                      </a:r>
                      <a:r>
                        <a:rPr lang="lt-LT" sz="1200" b="0" i="0" u="none" strike="noStrike" dirty="0">
                          <a:effectLst/>
                          <a:latin typeface="+mn-lt"/>
                        </a:rPr>
                        <a:t>Meilė, džiazas ir velnias“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200" b="0" i="0" u="none" strike="noStrike">
                          <a:effectLst/>
                          <a:latin typeface="+mn-lt"/>
                        </a:rPr>
                        <a:t>868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200" b="0" i="0" u="none" strike="noStrike">
                          <a:effectLst/>
                          <a:latin typeface="+mn-lt"/>
                        </a:rPr>
                        <a:t>3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200" b="0" i="0" u="none" strike="noStrike">
                          <a:effectLst/>
                          <a:latin typeface="+mn-lt"/>
                        </a:rPr>
                        <a:t>289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3892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 smtClean="0">
                          <a:effectLst/>
                          <a:latin typeface="+mn-lt"/>
                        </a:rPr>
                        <a:t>       </a:t>
                      </a:r>
                      <a:r>
                        <a:rPr lang="lt-LT" sz="1200" b="0" i="0" u="none" strike="noStrike" dirty="0" smtClean="0">
                          <a:effectLst/>
                          <a:latin typeface="+mn-lt"/>
                        </a:rPr>
                        <a:t>„</a:t>
                      </a:r>
                      <a:r>
                        <a:rPr lang="lt-LT" sz="1200" b="0" i="0" u="none" strike="noStrike" dirty="0">
                          <a:effectLst/>
                          <a:latin typeface="+mn-lt"/>
                        </a:rPr>
                        <a:t>Virtuali meilė“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200" b="0" i="0" u="none" strike="noStrike" dirty="0">
                          <a:effectLst/>
                          <a:latin typeface="+mn-lt"/>
                        </a:rPr>
                        <a:t>1955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200" b="0" i="0" u="none" strike="noStrike">
                          <a:effectLst/>
                          <a:latin typeface="+mn-lt"/>
                        </a:rPr>
                        <a:t>7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200" b="0" i="0" u="none" strike="noStrike">
                          <a:effectLst/>
                          <a:latin typeface="+mn-lt"/>
                        </a:rPr>
                        <a:t>279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3892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 smtClean="0">
                          <a:effectLst/>
                          <a:latin typeface="+mn-lt"/>
                        </a:rPr>
                        <a:t>       </a:t>
                      </a:r>
                      <a:r>
                        <a:rPr lang="lt-LT" sz="1200" b="0" i="0" u="none" strike="noStrike" dirty="0" smtClean="0">
                          <a:effectLst/>
                          <a:latin typeface="+mn-lt"/>
                        </a:rPr>
                        <a:t>„</a:t>
                      </a:r>
                      <a:r>
                        <a:rPr lang="lt-LT" sz="1200" b="0" i="0" u="none" strike="noStrike" dirty="0">
                          <a:effectLst/>
                          <a:latin typeface="+mn-lt"/>
                        </a:rPr>
                        <a:t>Ten kur gyvena spalvos“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200" b="0" i="0" u="none" strike="noStrike" dirty="0">
                          <a:effectLst/>
                          <a:latin typeface="+mn-lt"/>
                        </a:rPr>
                        <a:t>555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200" b="0" i="0" u="none" strike="noStrike">
                          <a:effectLst/>
                          <a:latin typeface="+mn-lt"/>
                        </a:rPr>
                        <a:t>2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200" b="0" i="0" u="none" strike="noStrike">
                          <a:effectLst/>
                          <a:latin typeface="+mn-lt"/>
                        </a:rPr>
                        <a:t>278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3892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 smtClean="0">
                          <a:effectLst/>
                          <a:latin typeface="+mn-lt"/>
                        </a:rPr>
                        <a:t>      </a:t>
                      </a:r>
                      <a:r>
                        <a:rPr lang="lt-LT" sz="1200" b="0" i="0" u="none" strike="noStrike" dirty="0" smtClean="0">
                          <a:effectLst/>
                          <a:latin typeface="+mn-lt"/>
                        </a:rPr>
                        <a:t>„</a:t>
                      </a:r>
                      <a:r>
                        <a:rPr lang="lt-LT" sz="1200" b="0" i="0" u="none" strike="noStrike" dirty="0">
                          <a:effectLst/>
                          <a:latin typeface="+mn-lt"/>
                        </a:rPr>
                        <a:t>Mažylis ir Karlsonas, kuris gyvena ant stogo“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200" b="0" i="0" u="none" strike="noStrike">
                          <a:effectLst/>
                          <a:latin typeface="+mn-lt"/>
                        </a:rPr>
                        <a:t>2571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200" b="0" i="0" u="none" strike="noStrike" dirty="0">
                          <a:effectLst/>
                          <a:latin typeface="+mn-lt"/>
                        </a:rPr>
                        <a:t>10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200" b="0" i="0" u="none" strike="noStrike">
                          <a:effectLst/>
                          <a:latin typeface="+mn-lt"/>
                        </a:rPr>
                        <a:t>257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3892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 smtClean="0">
                          <a:effectLst/>
                          <a:latin typeface="+mn-lt"/>
                        </a:rPr>
                        <a:t>      </a:t>
                      </a:r>
                      <a:r>
                        <a:rPr lang="lt-LT" sz="1200" b="0" i="0" u="none" strike="noStrike" dirty="0" smtClean="0">
                          <a:effectLst/>
                          <a:latin typeface="+mn-lt"/>
                        </a:rPr>
                        <a:t>„</a:t>
                      </a:r>
                      <a:r>
                        <a:rPr lang="lt-LT" sz="1200" b="0" i="0" u="none" strike="noStrike" dirty="0">
                          <a:effectLst/>
                          <a:latin typeface="+mn-lt"/>
                        </a:rPr>
                        <a:t>Paštinukai“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200" b="0" i="0" u="none" strike="noStrike">
                          <a:effectLst/>
                          <a:latin typeface="+mn-lt"/>
                        </a:rPr>
                        <a:t>232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200" b="0" i="0" u="none" strike="noStrike" dirty="0"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200" b="0" i="0" u="none" strike="noStrike">
                          <a:effectLst/>
                          <a:latin typeface="+mn-lt"/>
                        </a:rPr>
                        <a:t>232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3892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 smtClean="0">
                          <a:effectLst/>
                          <a:latin typeface="+mn-lt"/>
                        </a:rPr>
                        <a:t>      </a:t>
                      </a:r>
                      <a:r>
                        <a:rPr lang="lt-LT" sz="1200" b="0" i="0" u="none" strike="noStrike" dirty="0" smtClean="0">
                          <a:effectLst/>
                          <a:latin typeface="+mn-lt"/>
                        </a:rPr>
                        <a:t>„</a:t>
                      </a:r>
                      <a:r>
                        <a:rPr lang="lt-LT" sz="1200" b="0" i="0" u="none" strike="noStrike" dirty="0">
                          <a:effectLst/>
                          <a:latin typeface="+mn-lt"/>
                        </a:rPr>
                        <a:t>Blogos mergaitės dienoraštis“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200" b="0" i="0" u="none" strike="noStrike">
                          <a:effectLst/>
                          <a:latin typeface="+mn-lt"/>
                        </a:rPr>
                        <a:t>680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200" b="0" i="0" u="none" strike="noStrike" dirty="0">
                          <a:effectLst/>
                          <a:latin typeface="+mn-lt"/>
                        </a:rPr>
                        <a:t>3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200" b="0" i="0" u="none" strike="noStrike">
                          <a:effectLst/>
                          <a:latin typeface="+mn-lt"/>
                        </a:rPr>
                        <a:t>227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3892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 smtClean="0">
                          <a:effectLst/>
                          <a:latin typeface="+mn-lt"/>
                        </a:rPr>
                        <a:t>      </a:t>
                      </a:r>
                      <a:r>
                        <a:rPr lang="lt-LT" sz="1200" b="0" i="0" u="none" strike="noStrike" dirty="0" smtClean="0">
                          <a:effectLst/>
                          <a:latin typeface="+mn-lt"/>
                        </a:rPr>
                        <a:t>„Raudonkepuraitė</a:t>
                      </a:r>
                      <a:r>
                        <a:rPr lang="lt-LT" sz="1200" b="0" i="0" u="none" strike="noStrike" dirty="0">
                          <a:effectLst/>
                          <a:latin typeface="+mn-lt"/>
                        </a:rPr>
                        <a:t>“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200" b="0" i="0" u="none" strike="noStrike">
                          <a:effectLst/>
                          <a:latin typeface="+mn-lt"/>
                        </a:rPr>
                        <a:t>1571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200" b="0" i="0" u="none" strike="noStrike">
                          <a:effectLst/>
                          <a:latin typeface="+mn-lt"/>
                        </a:rPr>
                        <a:t>7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200" b="0" i="0" u="none" strike="noStrike" dirty="0">
                          <a:effectLst/>
                          <a:latin typeface="+mn-lt"/>
                        </a:rPr>
                        <a:t>224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3892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 smtClean="0">
                          <a:effectLst/>
                          <a:latin typeface="+mn-lt"/>
                        </a:rPr>
                        <a:t>      </a:t>
                      </a:r>
                      <a:r>
                        <a:rPr lang="lt-LT" sz="1200" b="0" i="0" u="none" strike="noStrike" dirty="0" smtClean="0">
                          <a:effectLst/>
                          <a:latin typeface="+mn-lt"/>
                        </a:rPr>
                        <a:t>„</a:t>
                      </a:r>
                      <a:r>
                        <a:rPr lang="lt-LT" sz="1200" b="0" i="0" u="none" strike="noStrike" dirty="0">
                          <a:effectLst/>
                          <a:latin typeface="+mn-lt"/>
                        </a:rPr>
                        <a:t>Stiklinis žvėrynas“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200" b="0" i="0" u="none" strike="noStrike">
                          <a:effectLst/>
                          <a:latin typeface="+mn-lt"/>
                        </a:rPr>
                        <a:t>204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200" b="0" i="0" u="none" strike="noStrike"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200" b="0" i="0" u="none" strike="noStrike" dirty="0">
                          <a:effectLst/>
                          <a:latin typeface="+mn-lt"/>
                        </a:rPr>
                        <a:t>204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3892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 smtClean="0">
                          <a:effectLst/>
                          <a:latin typeface="+mn-lt"/>
                        </a:rPr>
                        <a:t>      </a:t>
                      </a:r>
                      <a:r>
                        <a:rPr lang="lt-LT" sz="1200" b="0" i="0" u="none" strike="noStrike" dirty="0" smtClean="0">
                          <a:effectLst/>
                          <a:latin typeface="+mn-lt"/>
                        </a:rPr>
                        <a:t>„</a:t>
                      </a:r>
                      <a:r>
                        <a:rPr lang="lt-LT" sz="1200" b="0" i="0" u="none" strike="noStrike" dirty="0">
                          <a:effectLst/>
                          <a:latin typeface="+mn-lt"/>
                        </a:rPr>
                        <a:t>Ekvus“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200" b="0" i="0" u="none" strike="noStrike">
                          <a:effectLst/>
                          <a:latin typeface="+mn-lt"/>
                        </a:rPr>
                        <a:t>396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200" b="0" i="0" u="none" strike="noStrike">
                          <a:effectLst/>
                          <a:latin typeface="+mn-lt"/>
                        </a:rPr>
                        <a:t>2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200" b="0" i="0" u="none" strike="noStrike" dirty="0">
                          <a:effectLst/>
                          <a:latin typeface="+mn-lt"/>
                        </a:rPr>
                        <a:t>198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3892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 smtClean="0">
                          <a:effectLst/>
                          <a:latin typeface="+mn-lt"/>
                        </a:rPr>
                        <a:t>      </a:t>
                      </a:r>
                      <a:r>
                        <a:rPr lang="lt-LT" sz="1200" b="0" i="0" u="none" strike="noStrike" dirty="0" smtClean="0">
                          <a:effectLst/>
                          <a:latin typeface="+mn-lt"/>
                        </a:rPr>
                        <a:t>„</a:t>
                      </a:r>
                      <a:r>
                        <a:rPr lang="lt-LT" sz="1200" b="0" i="0" u="none" strike="noStrike" dirty="0">
                          <a:effectLst/>
                          <a:latin typeface="+mn-lt"/>
                        </a:rPr>
                        <a:t>Vaikelis ir sniego avelės“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200" b="0" i="0" u="none" strike="noStrike">
                          <a:effectLst/>
                          <a:latin typeface="+mn-lt"/>
                        </a:rPr>
                        <a:t>6921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200" b="0" i="0" u="none" strike="noStrike">
                          <a:effectLst/>
                          <a:latin typeface="+mn-lt"/>
                        </a:rPr>
                        <a:t>44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200" b="0" i="0" u="none" strike="noStrike" dirty="0">
                          <a:effectLst/>
                          <a:latin typeface="+mn-lt"/>
                        </a:rPr>
                        <a:t>157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3892">
                <a:tc>
                  <a:txBody>
                    <a:bodyPr/>
                    <a:lstStyle/>
                    <a:p>
                      <a:pPr algn="l" fontAlgn="b"/>
                      <a:r>
                        <a:rPr lang="lt-LT" sz="1200" b="0" i="0" u="none" strike="noStrike"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969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200" b="0" i="0" u="none" strike="noStrike">
                          <a:effectLst/>
                          <a:latin typeface="+mn-lt"/>
                        </a:rPr>
                        <a:t>33689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969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200" b="0" i="0" u="none" strike="noStrike">
                          <a:effectLst/>
                          <a:latin typeface="+mn-lt"/>
                        </a:rPr>
                        <a:t>124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969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200" b="0" i="0" u="none" strike="noStrike" dirty="0">
                          <a:effectLst/>
                          <a:latin typeface="+mn-lt"/>
                        </a:rPr>
                        <a:t>272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9694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02560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219835"/>
          </a:xfrm>
        </p:spPr>
        <p:txBody>
          <a:bodyPr>
            <a:normAutofit/>
          </a:bodyPr>
          <a:lstStyle/>
          <a:p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Teatras „Menas“</a:t>
            </a:r>
            <a:b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SALĖS UŽIMTUMAS</a:t>
            </a:r>
            <a:br>
              <a:rPr lang="lt-LT" altLang="lt-LT" sz="2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</a:t>
            </a:r>
            <a:r>
              <a:rPr lang="en-GB" altLang="lt-LT" sz="18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lt-LT" altLang="lt-LT" sz="18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t-LT" altLang="lt-LT" sz="18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m. </a:t>
            </a:r>
            <a:endParaRPr lang="lt-LT" sz="1800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7" name="Turinio vietos rezervavimo ženklas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17201400"/>
              </p:ext>
            </p:extLst>
          </p:nvPr>
        </p:nvGraphicFramePr>
        <p:xfrm>
          <a:off x="890016" y="1828799"/>
          <a:ext cx="10546080" cy="4738765"/>
        </p:xfrm>
        <a:graphic>
          <a:graphicData uri="http://schemas.openxmlformats.org/drawingml/2006/table">
            <a:tbl>
              <a:tblPr/>
              <a:tblGrid>
                <a:gridCol w="5670896"/>
                <a:gridCol w="1632112"/>
                <a:gridCol w="1659414"/>
                <a:gridCol w="1583658"/>
              </a:tblGrid>
              <a:tr h="632276"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Rodiklis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Pokytis  proc.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4"/>
                    </a:solidFill>
                  </a:tcPr>
                </a:tc>
              </a:tr>
              <a:tr h="489389">
                <a:tc gridSpan="4">
                  <a:txBody>
                    <a:bodyPr/>
                    <a:lstStyle/>
                    <a:p>
                      <a:pPr algn="l" rtl="0" fontAlgn="b"/>
                      <a:r>
                        <a:rPr lang="lt-LT" sz="1400" b="1" i="1" u="none" strike="noStrike" dirty="0">
                          <a:solidFill>
                            <a:srgbClr val="548235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Salės vietų skaičius – 159</a:t>
                      </a:r>
                      <a:r>
                        <a:rPr lang="lt-LT" sz="1400" b="0" i="0" u="none" strike="noStrike" dirty="0">
                          <a:solidFill>
                            <a:srgbClr val="33996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lt-LT" sz="1400" b="1" i="1" u="none" strike="noStrike" dirty="0">
                        <a:solidFill>
                          <a:srgbClr val="548235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F0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</a:tr>
              <a:tr h="301425">
                <a:tc>
                  <a:txBody>
                    <a:bodyPr/>
                    <a:lstStyle/>
                    <a:p>
                      <a:pPr algn="l" rtl="0" fontAlgn="ctr"/>
                      <a:r>
                        <a:rPr lang="lt-LT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Turimų repertuarinių spektaklių skaičius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chemeClr val="accent6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chemeClr val="accent6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chemeClr val="accent6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chemeClr val="accent6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301425">
                <a:tc>
                  <a:txBody>
                    <a:bodyPr/>
                    <a:lstStyle/>
                    <a:p>
                      <a:pPr algn="l" rtl="0" fontAlgn="ctr"/>
                      <a:r>
                        <a:rPr lang="lt-LT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Nauji spektakliai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F0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F0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F0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F0D9"/>
                    </a:solidFill>
                  </a:tcPr>
                </a:tc>
              </a:tr>
              <a:tr h="301425">
                <a:tc>
                  <a:txBody>
                    <a:bodyPr/>
                    <a:lstStyle/>
                    <a:p>
                      <a:pPr algn="l" rtl="0" fontAlgn="ctr"/>
                      <a:r>
                        <a:rPr lang="lt-LT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Suvaidinta spektaklių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chemeClr val="accent6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chemeClr val="accent6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chemeClr val="accent6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1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chemeClr val="accent6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301425">
                <a:tc>
                  <a:txBody>
                    <a:bodyPr/>
                    <a:lstStyle/>
                    <a:p>
                      <a:pPr algn="l" rtl="0" fontAlgn="ctr"/>
                      <a:r>
                        <a:rPr lang="lt-LT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Vidutiniškai per mėnesį įvyko spektaklių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F0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13,6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F0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12,4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F0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1" i="0" u="none" strike="noStrike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F0D9"/>
                    </a:solidFill>
                  </a:tcPr>
                </a:tc>
              </a:tr>
              <a:tr h="301425">
                <a:tc>
                  <a:txBody>
                    <a:bodyPr/>
                    <a:lstStyle/>
                    <a:p>
                      <a:pPr algn="l" rtl="0" fontAlgn="ctr"/>
                      <a:r>
                        <a:rPr lang="lt-LT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Vidutiniškai per savaitę įvyko spektaklių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chemeClr val="accent6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3,4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chemeClr val="accent6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3,1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chemeClr val="accent6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1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chemeClr val="accent6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301425">
                <a:tc>
                  <a:txBody>
                    <a:bodyPr/>
                    <a:lstStyle/>
                    <a:p>
                      <a:pPr algn="l" rtl="0" fontAlgn="ctr"/>
                      <a:r>
                        <a:rPr lang="lt-LT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Gastrolės šalyje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F0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F0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F0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F0D9"/>
                    </a:solidFill>
                  </a:tcPr>
                </a:tc>
              </a:tr>
              <a:tr h="301425">
                <a:tc>
                  <a:txBody>
                    <a:bodyPr/>
                    <a:lstStyle/>
                    <a:p>
                      <a:pPr algn="l" rtl="0" fontAlgn="ctr"/>
                      <a:r>
                        <a:rPr lang="lt-LT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Gastrolės užsienyje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chemeClr val="accent6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chemeClr val="accent6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chemeClr val="accent6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chemeClr val="accent6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301425">
                <a:tc>
                  <a:txBody>
                    <a:bodyPr/>
                    <a:lstStyle/>
                    <a:p>
                      <a:pPr algn="l" rtl="0" fontAlgn="ctr"/>
                      <a:r>
                        <a:rPr lang="lt-LT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Žiūrovų skaičius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F0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10824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F0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9477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F0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1" i="0" u="none" strike="noStrike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-12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F0D9"/>
                    </a:solidFill>
                  </a:tcPr>
                </a:tc>
              </a:tr>
              <a:tr h="301425">
                <a:tc>
                  <a:txBody>
                    <a:bodyPr/>
                    <a:lstStyle/>
                    <a:p>
                      <a:pPr algn="l" rtl="0" fontAlgn="ctr"/>
                      <a:r>
                        <a:rPr lang="lt-LT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Vidutiniškai per mėnesį apsilankė žiūrovų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chemeClr val="accent6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1082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chemeClr val="accent6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948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chemeClr val="accent6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1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-12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chemeClr val="accent6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301425">
                <a:tc>
                  <a:txBody>
                    <a:bodyPr/>
                    <a:lstStyle/>
                    <a:p>
                      <a:pPr algn="l" rtl="0" fontAlgn="ctr"/>
                      <a:r>
                        <a:rPr lang="lt-LT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Vidutiniškai per savaitę apsilankė žiūrovų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F0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270,5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F0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237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F0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1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-12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F0D9"/>
                    </a:solidFill>
                  </a:tcPr>
                </a:tc>
              </a:tr>
              <a:tr h="301425">
                <a:tc>
                  <a:txBody>
                    <a:bodyPr/>
                    <a:lstStyle/>
                    <a:p>
                      <a:pPr algn="l" rtl="0" fontAlgn="ctr"/>
                      <a:r>
                        <a:rPr lang="lt-LT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Vidutiniškai per metus apsilankė proc. panevėžiečių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chemeClr val="accent6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11,56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chemeClr val="accent6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10,41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chemeClr val="accent6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1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-10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chemeClr val="accent6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301425">
                <a:tc>
                  <a:txBody>
                    <a:bodyPr/>
                    <a:lstStyle/>
                    <a:p>
                      <a:pPr algn="l" rtl="0" fontAlgn="ctr"/>
                      <a:r>
                        <a:rPr lang="lt-LT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Vidutinis salės užimtumas spektaklio metu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F0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F0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F0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1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F0D9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53072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239740"/>
          </a:xfrm>
        </p:spPr>
        <p:txBody>
          <a:bodyPr>
            <a:normAutofit/>
          </a:bodyPr>
          <a:lstStyle/>
          <a:p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Teatras „Menas“ </a:t>
            </a:r>
            <a:b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BENDRUOMENĖS UŽIMTUMAS</a:t>
            </a:r>
            <a:r>
              <a:rPr lang="lt-LT" altLang="lt-LT" sz="1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1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2016-2</a:t>
            </a: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01</a:t>
            </a:r>
            <a:r>
              <a:rPr lang="en-GB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m.</a:t>
            </a:r>
            <a:endParaRPr lang="lt-LT" sz="1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>
          <a:pattFill prst="smGrid">
            <a:fgClr>
              <a:schemeClr val="accent6">
                <a:lumMod val="20000"/>
                <a:lumOff val="80000"/>
              </a:schemeClr>
            </a:fgClr>
            <a:bgClr>
              <a:schemeClr val="bg1"/>
            </a:bgClr>
          </a:pattFill>
        </p:spPr>
        <p:txBody>
          <a:bodyPr/>
          <a:lstStyle/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  <a:buNone/>
            </a:pPr>
            <a:r>
              <a:rPr lang="lt-LT" altLang="lt-LT" sz="3200" b="1" dirty="0">
                <a:solidFill>
                  <a:srgbClr val="C00000"/>
                </a:solidFill>
                <a:latin typeface="Arial"/>
              </a:rPr>
              <a:t>Teatro jaunimo studija</a:t>
            </a:r>
          </a:p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  <a:buNone/>
            </a:pPr>
            <a:r>
              <a:rPr lang="lt-LT" altLang="lt-LT" sz="3200" b="1" dirty="0">
                <a:solidFill>
                  <a:srgbClr val="FF9900"/>
                </a:solidFill>
                <a:latin typeface="Arial"/>
              </a:rPr>
              <a:t>		</a:t>
            </a:r>
            <a:endParaRPr lang="lt-LT" altLang="lt-LT" sz="3200" b="1" dirty="0" smtClean="0">
              <a:solidFill>
                <a:srgbClr val="FF9900"/>
              </a:solidFill>
              <a:latin typeface="Arial"/>
            </a:endParaRPr>
          </a:p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  <a:buNone/>
            </a:pPr>
            <a:r>
              <a:rPr lang="lt-LT" altLang="lt-LT" sz="3200" b="1" dirty="0">
                <a:solidFill>
                  <a:srgbClr val="FF9900"/>
                </a:solidFill>
                <a:latin typeface="Arial"/>
              </a:rPr>
              <a:t>	</a:t>
            </a:r>
            <a:r>
              <a:rPr lang="lt-LT" altLang="lt-LT" sz="3200" b="1" dirty="0" smtClean="0">
                <a:solidFill>
                  <a:srgbClr val="FF9900"/>
                </a:solidFill>
                <a:latin typeface="Arial"/>
              </a:rPr>
              <a:t>							</a:t>
            </a:r>
            <a:r>
              <a:rPr lang="lt-LT" altLang="lt-LT" sz="3200" b="1" dirty="0" smtClean="0">
                <a:solidFill>
                  <a:schemeClr val="accent5">
                    <a:lumMod val="50000"/>
                  </a:schemeClr>
                </a:solidFill>
                <a:latin typeface="Arial"/>
              </a:rPr>
              <a:t>2016		201</a:t>
            </a:r>
            <a:r>
              <a:rPr lang="en-GB" altLang="lt-LT" sz="3200" b="1" dirty="0" smtClean="0">
                <a:solidFill>
                  <a:schemeClr val="accent5">
                    <a:lumMod val="50000"/>
                  </a:schemeClr>
                </a:solidFill>
                <a:latin typeface="Arial"/>
              </a:rPr>
              <a:t>7</a:t>
            </a:r>
            <a:endParaRPr lang="lt-LT" altLang="lt-LT" sz="3200" b="1" dirty="0">
              <a:solidFill>
                <a:schemeClr val="accent5">
                  <a:lumMod val="50000"/>
                </a:schemeClr>
              </a:solidFill>
              <a:latin typeface="Arial"/>
            </a:endParaRPr>
          </a:p>
          <a:p>
            <a:pPr lvl="2" fontAlgn="base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q"/>
            </a:pPr>
            <a:r>
              <a:rPr lang="lt-LT" altLang="lt-LT" sz="2800" b="1" dirty="0">
                <a:solidFill>
                  <a:schemeClr val="accent5">
                    <a:lumMod val="50000"/>
                  </a:schemeClr>
                </a:solidFill>
                <a:latin typeface="Arial"/>
              </a:rPr>
              <a:t>	</a:t>
            </a:r>
            <a:r>
              <a:rPr lang="lt-LT" altLang="lt-LT" sz="2800" dirty="0">
                <a:solidFill>
                  <a:schemeClr val="accent5">
                    <a:lumMod val="50000"/>
                  </a:schemeClr>
                </a:solidFill>
                <a:latin typeface="Arial"/>
              </a:rPr>
              <a:t>Repeticijų skaičius</a:t>
            </a:r>
            <a:r>
              <a:rPr lang="lt-LT" altLang="lt-LT" sz="2800" b="1" dirty="0">
                <a:solidFill>
                  <a:schemeClr val="accent5">
                    <a:lumMod val="50000"/>
                  </a:schemeClr>
                </a:solidFill>
                <a:latin typeface="Arial"/>
              </a:rPr>
              <a:t> 		</a:t>
            </a:r>
            <a:r>
              <a:rPr lang="lt-LT" altLang="lt-LT" sz="2800" b="1" dirty="0" smtClean="0">
                <a:solidFill>
                  <a:srgbClr val="C00000"/>
                </a:solidFill>
                <a:latin typeface="Arial"/>
              </a:rPr>
              <a:t>74		</a:t>
            </a:r>
            <a:r>
              <a:rPr lang="en-GB" altLang="lt-LT" sz="2800" b="1" dirty="0" smtClean="0">
                <a:solidFill>
                  <a:srgbClr val="C00000"/>
                </a:solidFill>
                <a:latin typeface="Arial"/>
              </a:rPr>
              <a:t>108</a:t>
            </a:r>
            <a:endParaRPr lang="lt-LT" altLang="lt-LT" sz="2800" b="1" dirty="0">
              <a:solidFill>
                <a:srgbClr val="C00000"/>
              </a:solidFill>
              <a:latin typeface="Arial"/>
            </a:endParaRPr>
          </a:p>
          <a:p>
            <a:pPr lvl="2" fontAlgn="base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q"/>
            </a:pPr>
            <a:r>
              <a:rPr lang="lt-LT" altLang="lt-LT" sz="2800" b="1" dirty="0">
                <a:solidFill>
                  <a:schemeClr val="accent5">
                    <a:lumMod val="50000"/>
                  </a:schemeClr>
                </a:solidFill>
                <a:latin typeface="Arial"/>
              </a:rPr>
              <a:t>	</a:t>
            </a:r>
            <a:r>
              <a:rPr lang="lt-LT" altLang="lt-LT" sz="2800" dirty="0">
                <a:solidFill>
                  <a:schemeClr val="accent5">
                    <a:lumMod val="50000"/>
                  </a:schemeClr>
                </a:solidFill>
                <a:latin typeface="Arial"/>
              </a:rPr>
              <a:t>Vid. dalyvių skaičius</a:t>
            </a:r>
            <a:r>
              <a:rPr lang="lt-LT" altLang="lt-LT" sz="2800" b="1" dirty="0">
                <a:solidFill>
                  <a:schemeClr val="accent5">
                    <a:lumMod val="50000"/>
                  </a:schemeClr>
                </a:solidFill>
                <a:latin typeface="Arial"/>
              </a:rPr>
              <a:t>		</a:t>
            </a:r>
            <a:r>
              <a:rPr lang="lt-LT" altLang="lt-LT" sz="2800" b="1" dirty="0" smtClean="0">
                <a:solidFill>
                  <a:srgbClr val="C00000"/>
                </a:solidFill>
                <a:latin typeface="Arial"/>
              </a:rPr>
              <a:t>9		1</a:t>
            </a:r>
            <a:r>
              <a:rPr lang="en-GB" altLang="lt-LT" sz="2800" b="1" dirty="0">
                <a:solidFill>
                  <a:srgbClr val="C00000"/>
                </a:solidFill>
                <a:latin typeface="Arial"/>
              </a:rPr>
              <a:t>0</a:t>
            </a:r>
            <a:r>
              <a:rPr lang="lt-LT" altLang="lt-LT" sz="2800" b="1" dirty="0" smtClean="0">
                <a:solidFill>
                  <a:srgbClr val="C00000"/>
                </a:solidFill>
                <a:latin typeface="Arial"/>
              </a:rPr>
              <a:t>	</a:t>
            </a:r>
            <a:endParaRPr lang="lt-LT" altLang="lt-LT" sz="2800" b="1" dirty="0">
              <a:solidFill>
                <a:srgbClr val="C00000"/>
              </a:solidFill>
              <a:latin typeface="Arial"/>
            </a:endParaRPr>
          </a:p>
          <a:p>
            <a:pPr lvl="2" fontAlgn="base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q"/>
            </a:pPr>
            <a:r>
              <a:rPr lang="lt-LT" altLang="lt-LT" sz="2800" b="1" dirty="0">
                <a:solidFill>
                  <a:schemeClr val="accent5">
                    <a:lumMod val="50000"/>
                  </a:schemeClr>
                </a:solidFill>
                <a:latin typeface="Arial"/>
              </a:rPr>
              <a:t>	</a:t>
            </a:r>
            <a:r>
              <a:rPr lang="lt-LT" altLang="lt-LT" sz="2800" dirty="0">
                <a:solidFill>
                  <a:schemeClr val="accent5">
                    <a:lumMod val="50000"/>
                  </a:schemeClr>
                </a:solidFill>
                <a:latin typeface="Arial"/>
              </a:rPr>
              <a:t>Uždirbta pajamų </a:t>
            </a:r>
            <a:r>
              <a:rPr lang="lt-LT" altLang="lt-LT" sz="2800" dirty="0" smtClean="0">
                <a:solidFill>
                  <a:schemeClr val="accent5">
                    <a:lumMod val="50000"/>
                  </a:schemeClr>
                </a:solidFill>
                <a:latin typeface="Arial"/>
              </a:rPr>
              <a:t>(Eur)</a:t>
            </a:r>
            <a:r>
              <a:rPr lang="lt-LT" altLang="lt-LT" sz="2800" dirty="0">
                <a:solidFill>
                  <a:schemeClr val="accent5">
                    <a:lumMod val="50000"/>
                  </a:schemeClr>
                </a:solidFill>
                <a:latin typeface="Arial"/>
              </a:rPr>
              <a:t>	</a:t>
            </a:r>
            <a:r>
              <a:rPr lang="lt-LT" altLang="lt-LT" sz="2800" b="1" dirty="0">
                <a:solidFill>
                  <a:schemeClr val="accent5">
                    <a:lumMod val="50000"/>
                  </a:schemeClr>
                </a:solidFill>
                <a:latin typeface="Arial"/>
              </a:rPr>
              <a:t>	</a:t>
            </a:r>
            <a:r>
              <a:rPr lang="lt-LT" altLang="lt-LT" sz="2800" b="1" dirty="0" smtClean="0">
                <a:solidFill>
                  <a:srgbClr val="C00000"/>
                </a:solidFill>
                <a:latin typeface="Arial"/>
              </a:rPr>
              <a:t>192		</a:t>
            </a:r>
            <a:r>
              <a:rPr lang="en-GB" altLang="lt-LT" sz="2800" b="1" dirty="0" smtClean="0">
                <a:solidFill>
                  <a:srgbClr val="C00000"/>
                </a:solidFill>
                <a:latin typeface="Arial"/>
              </a:rPr>
              <a:t>202</a:t>
            </a:r>
            <a:endParaRPr lang="lt-LT" altLang="lt-LT" sz="2800" b="1" dirty="0">
              <a:solidFill>
                <a:srgbClr val="C00000"/>
              </a:solidFill>
              <a:latin typeface="Arial"/>
            </a:endParaRPr>
          </a:p>
          <a:p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154450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Teatras „Menas“</a:t>
            </a:r>
            <a:b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PROJEKTINĖ VEIKA</a:t>
            </a:r>
            <a:br>
              <a:rPr lang="lt-LT" altLang="lt-LT" sz="2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</a:t>
            </a:r>
            <a:r>
              <a:rPr lang="en-GB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3-2017</a:t>
            </a: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m. </a:t>
            </a:r>
            <a:endParaRPr lang="lt-LT" sz="1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Turinio vietos rezervavimo ženklas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15983292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832282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38200" y="2812801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lt-LT" altLang="lt-LT" sz="28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PANEVĖŽIO LĖLIŲ VEŽIMO TEATRAS</a:t>
            </a:r>
            <a:endParaRPr lang="lt-LT" sz="28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Turinio vietos rezervavimo ženklas 4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082351" y="405085"/>
            <a:ext cx="9940212" cy="2345890"/>
          </a:xfrm>
          <a:prstGeom prst="rect">
            <a:avLst/>
          </a:prstGeom>
        </p:spPr>
      </p:pic>
      <p:pic>
        <p:nvPicPr>
          <p:cNvPr id="6" name="Turinio vietos rezervavimo ženklas 5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1125893" y="4332709"/>
            <a:ext cx="9853127" cy="2262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1333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155765"/>
          </a:xfrm>
        </p:spPr>
        <p:txBody>
          <a:bodyPr>
            <a:normAutofit/>
          </a:bodyPr>
          <a:lstStyle/>
          <a:p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Lėlių vežimo teatras</a:t>
            </a:r>
            <a:b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VEIKLOS REZULTATŲ POKYTIS </a:t>
            </a:r>
            <a:r>
              <a:rPr lang="lt-LT" altLang="lt-LT" sz="1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1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</a:t>
            </a:r>
            <a:r>
              <a:rPr lang="en-GB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-201</a:t>
            </a:r>
            <a:r>
              <a:rPr lang="en-GB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m.</a:t>
            </a:r>
            <a:endParaRPr lang="lt-LT" sz="1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Turinio vietos rezervavimo ženklas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46159900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777810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Lėlių vežimo teatras</a:t>
            </a:r>
            <a:b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SEZONIŠKUMO ĮTAKA VEIKLAI </a:t>
            </a:r>
            <a:r>
              <a:rPr lang="lt-LT" altLang="lt-LT" sz="1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1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</a:t>
            </a:r>
            <a:r>
              <a:rPr lang="en-GB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I-IV ketv.</a:t>
            </a:r>
            <a:endParaRPr lang="lt-LT" sz="1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Turinio vietos rezervavimo ženklas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33347220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210214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249071"/>
          </a:xfrm>
        </p:spPr>
        <p:txBody>
          <a:bodyPr>
            <a:normAutofit/>
          </a:bodyPr>
          <a:lstStyle/>
          <a:p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Lėlių vežimo teatras</a:t>
            </a:r>
            <a:b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VEIKLOS REZULTATŲ POKYTIS 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(proc.)</a:t>
            </a:r>
            <a:b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</a:t>
            </a:r>
            <a:r>
              <a:rPr lang="en-GB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-201</a:t>
            </a:r>
            <a:r>
              <a:rPr lang="en-GB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m.</a:t>
            </a:r>
            <a:endParaRPr lang="lt-LT" sz="1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Turinio vietos rezervavimo ženklas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59467307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127352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Lėlių vežimo teatras</a:t>
            </a:r>
            <a:b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TEATRO VEIKLA </a:t>
            </a:r>
            <a:r>
              <a:rPr lang="lt-LT" altLang="lt-LT" sz="2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PAGAL SRITIS </a:t>
            </a: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(proc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.)</a:t>
            </a:r>
            <a:b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</a:t>
            </a:r>
            <a:r>
              <a:rPr lang="en-GB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m.</a:t>
            </a:r>
            <a:endParaRPr lang="lt-LT" sz="1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Turinio vietos rezervavimo ženklas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96840260"/>
              </p:ext>
            </p:extLst>
          </p:nvPr>
        </p:nvGraphicFramePr>
        <p:xfrm>
          <a:off x="838200" y="1788302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Diagrama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7012389"/>
              </p:ext>
            </p:extLst>
          </p:nvPr>
        </p:nvGraphicFramePr>
        <p:xfrm>
          <a:off x="877824" y="1621536"/>
          <a:ext cx="10631424" cy="49621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459231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altLang="lt-LT" sz="2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KULTŪROS IR MENO ĮSTAIGŲ LANKYTOJŲ SKAIČIUS</a:t>
            </a:r>
            <a:r>
              <a:rPr lang="lt-LT" altLang="lt-LT" sz="2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br>
              <a:rPr lang="lt-LT" altLang="lt-LT" sz="2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</a:t>
            </a:r>
            <a:r>
              <a:rPr lang="en-GB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m.</a:t>
            </a:r>
            <a:endParaRPr lang="lt-LT" sz="24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Turinio vietos rezervavimo ženklas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82340852"/>
              </p:ext>
            </p:extLst>
          </p:nvPr>
        </p:nvGraphicFramePr>
        <p:xfrm>
          <a:off x="841249" y="1645919"/>
          <a:ext cx="10558271" cy="4693601"/>
        </p:xfrm>
        <a:graphic>
          <a:graphicData uri="http://schemas.openxmlformats.org/drawingml/2006/table">
            <a:tbl>
              <a:tblPr/>
              <a:tblGrid>
                <a:gridCol w="5951930"/>
                <a:gridCol w="1594062"/>
                <a:gridCol w="1544366"/>
                <a:gridCol w="1467913"/>
              </a:tblGrid>
              <a:tr h="477054"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lt-LT" sz="1400" b="1" i="0" u="none" strike="noStrike" dirty="0">
                          <a:solidFill>
                            <a:srgbClr val="203864"/>
                          </a:solidFill>
                          <a:effectLst/>
                          <a:latin typeface="Arial"/>
                        </a:rPr>
                        <a:t>Įstaigos pavadinimas</a:t>
                      </a:r>
                    </a:p>
                  </a:txBody>
                  <a:tcPr marL="9350" marR="9350" marT="9350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50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lt-LT" sz="1400" b="1" i="0" u="none" strike="noStrike" dirty="0">
                          <a:solidFill>
                            <a:srgbClr val="203864"/>
                          </a:solidFill>
                          <a:effectLst/>
                          <a:latin typeface="Arial"/>
                        </a:rPr>
                        <a:t>Bendras lankytojų skaičius </a:t>
                      </a:r>
                      <a:endParaRPr lang="en-GB" sz="1400" b="1" i="0" u="none" strike="noStrike" dirty="0" smtClean="0">
                        <a:solidFill>
                          <a:srgbClr val="203864"/>
                        </a:solidFill>
                        <a:effectLst/>
                        <a:latin typeface="Arial"/>
                      </a:endParaRPr>
                    </a:p>
                    <a:p>
                      <a:pPr algn="ctr" rtl="0" fontAlgn="ctr"/>
                      <a:r>
                        <a:rPr lang="lt-LT" sz="1400" b="1" i="0" u="none" strike="noStrike" dirty="0" smtClean="0">
                          <a:solidFill>
                            <a:srgbClr val="203864"/>
                          </a:solidFill>
                          <a:effectLst/>
                          <a:latin typeface="Arial"/>
                        </a:rPr>
                        <a:t>per </a:t>
                      </a:r>
                      <a:r>
                        <a:rPr lang="lt-LT" sz="1400" b="1" i="0" u="none" strike="noStrike" dirty="0">
                          <a:solidFill>
                            <a:srgbClr val="203864"/>
                          </a:solidFill>
                          <a:effectLst/>
                          <a:latin typeface="Arial"/>
                        </a:rPr>
                        <a:t>metus</a:t>
                      </a:r>
                    </a:p>
                  </a:txBody>
                  <a:tcPr marL="9350" marR="9350" marT="9350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50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lt-LT" sz="1400" b="1" i="0" u="none" strike="noStrike" dirty="0">
                          <a:solidFill>
                            <a:srgbClr val="203864"/>
                          </a:solidFill>
                          <a:effectLst/>
                          <a:latin typeface="Arial"/>
                        </a:rPr>
                        <a:t>Iš jų nemokamai arba </a:t>
                      </a:r>
                      <a:endParaRPr lang="en-GB" sz="1400" b="1" i="0" u="none" strike="noStrike" dirty="0" smtClean="0">
                        <a:solidFill>
                          <a:srgbClr val="203864"/>
                        </a:solidFill>
                        <a:effectLst/>
                        <a:latin typeface="Arial"/>
                      </a:endParaRPr>
                    </a:p>
                    <a:p>
                      <a:pPr algn="ctr" rtl="0" fontAlgn="ctr"/>
                      <a:r>
                        <a:rPr lang="lt-LT" sz="1400" b="1" i="0" u="none" strike="noStrike" dirty="0" smtClean="0">
                          <a:solidFill>
                            <a:srgbClr val="203864"/>
                          </a:solidFill>
                          <a:effectLst/>
                          <a:latin typeface="Arial"/>
                        </a:rPr>
                        <a:t>su </a:t>
                      </a:r>
                      <a:r>
                        <a:rPr lang="lt-LT" sz="1400" b="1" i="0" u="none" strike="noStrike" dirty="0">
                          <a:solidFill>
                            <a:srgbClr val="203864"/>
                          </a:solidFill>
                          <a:effectLst/>
                          <a:latin typeface="Arial"/>
                        </a:rPr>
                        <a:t>100 proc. nuolaida</a:t>
                      </a:r>
                    </a:p>
                  </a:txBody>
                  <a:tcPr marL="9350" marR="9350" marT="9350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50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</a:tr>
              <a:tr h="571459">
                <a:tc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1" i="0" u="none" strike="noStrike" dirty="0">
                          <a:solidFill>
                            <a:srgbClr val="203864"/>
                          </a:solidFill>
                          <a:effectLst/>
                          <a:latin typeface="Arial"/>
                        </a:rPr>
                        <a:t>lankytojų </a:t>
                      </a:r>
                      <a:endParaRPr lang="en-GB" sz="1400" b="1" i="0" u="none" strike="noStrike" dirty="0" smtClean="0">
                        <a:solidFill>
                          <a:srgbClr val="203864"/>
                        </a:solidFill>
                        <a:effectLst/>
                        <a:latin typeface="Arial"/>
                      </a:endParaRPr>
                    </a:p>
                    <a:p>
                      <a:pPr algn="ctr" rtl="0" fontAlgn="ctr"/>
                      <a:r>
                        <a:rPr lang="lt-LT" sz="1400" b="1" i="0" u="none" strike="noStrike" dirty="0" smtClean="0">
                          <a:solidFill>
                            <a:srgbClr val="203864"/>
                          </a:solidFill>
                          <a:effectLst/>
                          <a:latin typeface="Arial"/>
                        </a:rPr>
                        <a:t>skaičius</a:t>
                      </a:r>
                      <a:endParaRPr lang="lt-LT" sz="1400" b="1" i="0" u="none" strike="noStrike" dirty="0">
                        <a:solidFill>
                          <a:srgbClr val="203864"/>
                        </a:solidFill>
                        <a:effectLst/>
                        <a:latin typeface="Arial"/>
                      </a:endParaRPr>
                    </a:p>
                  </a:txBody>
                  <a:tcPr marL="9350" marR="9350" marT="9350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50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1" i="0" u="none" strike="noStrike" dirty="0">
                          <a:solidFill>
                            <a:srgbClr val="203864"/>
                          </a:solidFill>
                          <a:effectLst/>
                          <a:latin typeface="Arial"/>
                        </a:rPr>
                        <a:t>proc. nuo visų lankytojų</a:t>
                      </a:r>
                    </a:p>
                  </a:txBody>
                  <a:tcPr marL="9350" marR="9350" marT="9350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50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455636">
                <a:tc>
                  <a:txBody>
                    <a:bodyPr/>
                    <a:lstStyle/>
                    <a:p>
                      <a:pPr algn="l" rtl="0" fontAlgn="ctr"/>
                      <a:r>
                        <a:rPr lang="lt-LT" sz="1400" b="1" i="0" u="none" strike="noStrike" dirty="0">
                          <a:solidFill>
                            <a:srgbClr val="203764"/>
                          </a:solidFill>
                          <a:effectLst/>
                          <a:latin typeface="Arial"/>
                        </a:rPr>
                        <a:t>Savivaldybės viešoji biblioteka</a:t>
                      </a:r>
                    </a:p>
                  </a:txBody>
                  <a:tcPr marL="504882" marR="9350" marT="9350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 dirty="0">
                          <a:solidFill>
                            <a:srgbClr val="203764"/>
                          </a:solidFill>
                          <a:effectLst/>
                          <a:latin typeface="Arial"/>
                        </a:rPr>
                        <a:t>197515</a:t>
                      </a:r>
                    </a:p>
                  </a:txBody>
                  <a:tcPr marL="9350" marR="9350" marT="9350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>
                          <a:solidFill>
                            <a:srgbClr val="203764"/>
                          </a:solidFill>
                          <a:effectLst/>
                          <a:latin typeface="Arial"/>
                        </a:rPr>
                        <a:t>197515</a:t>
                      </a:r>
                    </a:p>
                  </a:txBody>
                  <a:tcPr marL="9350" marR="9350" marT="9350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1" i="0" u="none" strike="noStrike" dirty="0">
                          <a:solidFill>
                            <a:srgbClr val="203764"/>
                          </a:solidFill>
                          <a:effectLst/>
                          <a:latin typeface="Arial"/>
                        </a:rPr>
                        <a:t>100</a:t>
                      </a:r>
                    </a:p>
                  </a:txBody>
                  <a:tcPr marL="9350" marR="9350" marT="9350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455636">
                <a:tc>
                  <a:txBody>
                    <a:bodyPr/>
                    <a:lstStyle/>
                    <a:p>
                      <a:pPr algn="l" rtl="0" fontAlgn="ctr"/>
                      <a:r>
                        <a:rPr lang="lt-LT" sz="1400" b="1" i="0" u="none" strike="noStrike" dirty="0">
                          <a:solidFill>
                            <a:srgbClr val="203764"/>
                          </a:solidFill>
                          <a:effectLst/>
                          <a:latin typeface="Arial"/>
                        </a:rPr>
                        <a:t>Kraštotyros muziejus</a:t>
                      </a:r>
                    </a:p>
                  </a:txBody>
                  <a:tcPr marL="504882" marR="9350" marT="9350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 dirty="0">
                          <a:solidFill>
                            <a:srgbClr val="203764"/>
                          </a:solidFill>
                          <a:effectLst/>
                          <a:latin typeface="Arial"/>
                        </a:rPr>
                        <a:t>26605</a:t>
                      </a:r>
                    </a:p>
                  </a:txBody>
                  <a:tcPr marL="9350" marR="9350" marT="9350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 dirty="0">
                          <a:solidFill>
                            <a:srgbClr val="203764"/>
                          </a:solidFill>
                          <a:effectLst/>
                          <a:latin typeface="Arial"/>
                        </a:rPr>
                        <a:t>13190</a:t>
                      </a:r>
                    </a:p>
                  </a:txBody>
                  <a:tcPr marL="9350" marR="9350" marT="9350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1" i="0" u="none" strike="noStrike">
                          <a:solidFill>
                            <a:srgbClr val="203764"/>
                          </a:solidFill>
                          <a:effectLst/>
                          <a:latin typeface="Arial"/>
                        </a:rPr>
                        <a:t>50</a:t>
                      </a:r>
                    </a:p>
                  </a:txBody>
                  <a:tcPr marL="9350" marR="9350" marT="9350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455636">
                <a:tc>
                  <a:txBody>
                    <a:bodyPr/>
                    <a:lstStyle/>
                    <a:p>
                      <a:pPr algn="l" rtl="0" fontAlgn="ctr"/>
                      <a:r>
                        <a:rPr lang="lt-LT" sz="1400" b="1" i="0" u="none" strike="noStrike" dirty="0">
                          <a:solidFill>
                            <a:srgbClr val="203764"/>
                          </a:solidFill>
                          <a:effectLst/>
                          <a:latin typeface="Arial"/>
                        </a:rPr>
                        <a:t>Dailės galerija</a:t>
                      </a:r>
                    </a:p>
                  </a:txBody>
                  <a:tcPr marL="504882" marR="9350" marT="9350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 dirty="0">
                          <a:solidFill>
                            <a:srgbClr val="203764"/>
                          </a:solidFill>
                          <a:effectLst/>
                          <a:latin typeface="Arial"/>
                        </a:rPr>
                        <a:t>14930</a:t>
                      </a:r>
                    </a:p>
                  </a:txBody>
                  <a:tcPr marL="9350" marR="9350" marT="9350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 dirty="0">
                          <a:solidFill>
                            <a:srgbClr val="203764"/>
                          </a:solidFill>
                          <a:effectLst/>
                          <a:latin typeface="Arial"/>
                        </a:rPr>
                        <a:t>8698</a:t>
                      </a:r>
                    </a:p>
                  </a:txBody>
                  <a:tcPr marL="9350" marR="9350" marT="9350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1" i="0" u="none" strike="noStrike" dirty="0">
                          <a:solidFill>
                            <a:srgbClr val="203764"/>
                          </a:solidFill>
                          <a:effectLst/>
                          <a:latin typeface="Arial"/>
                        </a:rPr>
                        <a:t>58</a:t>
                      </a:r>
                    </a:p>
                  </a:txBody>
                  <a:tcPr marL="9350" marR="9350" marT="9350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455636">
                <a:tc>
                  <a:txBody>
                    <a:bodyPr/>
                    <a:lstStyle/>
                    <a:p>
                      <a:pPr algn="l" rtl="0" fontAlgn="ctr"/>
                      <a:r>
                        <a:rPr lang="lt-LT" sz="1400" b="1" i="0" u="none" strike="noStrike" dirty="0">
                          <a:solidFill>
                            <a:srgbClr val="203764"/>
                          </a:solidFill>
                          <a:effectLst/>
                          <a:latin typeface="Arial"/>
                        </a:rPr>
                        <a:t>Teatras „Menas“</a:t>
                      </a:r>
                    </a:p>
                  </a:txBody>
                  <a:tcPr marL="504882" marR="9350" marT="9350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 dirty="0">
                          <a:solidFill>
                            <a:srgbClr val="203764"/>
                          </a:solidFill>
                          <a:effectLst/>
                          <a:latin typeface="Arial"/>
                        </a:rPr>
                        <a:t>16126</a:t>
                      </a:r>
                    </a:p>
                  </a:txBody>
                  <a:tcPr marL="9350" marR="9350" marT="9350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 dirty="0">
                          <a:solidFill>
                            <a:srgbClr val="203764"/>
                          </a:solidFill>
                          <a:effectLst/>
                          <a:latin typeface="Arial"/>
                        </a:rPr>
                        <a:t>828</a:t>
                      </a:r>
                    </a:p>
                  </a:txBody>
                  <a:tcPr marL="9350" marR="9350" marT="9350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1" i="0" u="none" strike="noStrike">
                          <a:solidFill>
                            <a:srgbClr val="203764"/>
                          </a:solidFill>
                          <a:effectLst/>
                          <a:latin typeface="Arial"/>
                        </a:rPr>
                        <a:t>5</a:t>
                      </a:r>
                    </a:p>
                  </a:txBody>
                  <a:tcPr marL="9350" marR="9350" marT="9350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</a:tr>
              <a:tr h="455636">
                <a:tc>
                  <a:txBody>
                    <a:bodyPr/>
                    <a:lstStyle/>
                    <a:p>
                      <a:pPr algn="l" rtl="0" fontAlgn="ctr"/>
                      <a:r>
                        <a:rPr lang="lt-LT" sz="1400" b="1" i="0" u="none" strike="noStrike" dirty="0">
                          <a:solidFill>
                            <a:srgbClr val="203764"/>
                          </a:solidFill>
                          <a:effectLst/>
                          <a:latin typeface="Arial"/>
                        </a:rPr>
                        <a:t>Lėlių vežimo teatras</a:t>
                      </a:r>
                    </a:p>
                  </a:txBody>
                  <a:tcPr marL="504882" marR="9350" marT="9350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 dirty="0">
                          <a:solidFill>
                            <a:srgbClr val="203764"/>
                          </a:solidFill>
                          <a:effectLst/>
                          <a:latin typeface="Arial"/>
                        </a:rPr>
                        <a:t>24939</a:t>
                      </a:r>
                    </a:p>
                  </a:txBody>
                  <a:tcPr marL="9350" marR="9350" marT="9350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 dirty="0">
                          <a:solidFill>
                            <a:srgbClr val="203764"/>
                          </a:solidFill>
                          <a:effectLst/>
                          <a:latin typeface="Arial"/>
                        </a:rPr>
                        <a:t>6390</a:t>
                      </a:r>
                    </a:p>
                  </a:txBody>
                  <a:tcPr marL="9350" marR="9350" marT="9350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1" i="0" u="none" strike="noStrike" dirty="0">
                          <a:solidFill>
                            <a:srgbClr val="203764"/>
                          </a:solidFill>
                          <a:effectLst/>
                          <a:latin typeface="Arial"/>
                        </a:rPr>
                        <a:t>26</a:t>
                      </a:r>
                    </a:p>
                  </a:txBody>
                  <a:tcPr marL="9350" marR="9350" marT="9350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455636">
                <a:tc>
                  <a:txBody>
                    <a:bodyPr/>
                    <a:lstStyle/>
                    <a:p>
                      <a:pPr algn="l" rtl="0" fontAlgn="ctr"/>
                      <a:r>
                        <a:rPr lang="lt-LT" sz="1400" b="1" i="0" u="none" strike="noStrike" dirty="0">
                          <a:solidFill>
                            <a:srgbClr val="203764"/>
                          </a:solidFill>
                          <a:effectLst/>
                          <a:latin typeface="Arial"/>
                        </a:rPr>
                        <a:t>Muzikinis teatras</a:t>
                      </a:r>
                    </a:p>
                  </a:txBody>
                  <a:tcPr marL="504882" marR="9350" marT="9350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 dirty="0">
                          <a:solidFill>
                            <a:srgbClr val="203764"/>
                          </a:solidFill>
                          <a:effectLst/>
                          <a:latin typeface="Arial"/>
                        </a:rPr>
                        <a:t>10002</a:t>
                      </a:r>
                    </a:p>
                  </a:txBody>
                  <a:tcPr marL="9350" marR="9350" marT="9350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 dirty="0">
                          <a:solidFill>
                            <a:srgbClr val="203764"/>
                          </a:solidFill>
                          <a:effectLst/>
                          <a:latin typeface="Arial"/>
                        </a:rPr>
                        <a:t>724</a:t>
                      </a:r>
                    </a:p>
                  </a:txBody>
                  <a:tcPr marL="9350" marR="9350" marT="9350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1" i="0" u="none" strike="noStrike" dirty="0">
                          <a:solidFill>
                            <a:srgbClr val="203764"/>
                          </a:solidFill>
                          <a:effectLst/>
                          <a:latin typeface="Arial"/>
                        </a:rPr>
                        <a:t>7</a:t>
                      </a:r>
                    </a:p>
                  </a:txBody>
                  <a:tcPr marL="9350" marR="9350" marT="9350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</a:tr>
              <a:tr h="455636">
                <a:tc>
                  <a:txBody>
                    <a:bodyPr/>
                    <a:lstStyle/>
                    <a:p>
                      <a:pPr algn="l" rtl="0" fontAlgn="ctr"/>
                      <a:r>
                        <a:rPr lang="lt-LT" sz="1400" b="1" i="0" u="none" strike="noStrike" dirty="0">
                          <a:solidFill>
                            <a:srgbClr val="203764"/>
                          </a:solidFill>
                          <a:effectLst/>
                          <a:latin typeface="Arial"/>
                        </a:rPr>
                        <a:t>Kultūros centras Panevėžio bendruomenių  rūmai</a:t>
                      </a:r>
                    </a:p>
                  </a:txBody>
                  <a:tcPr marL="504882" marR="9350" marT="9350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>
                          <a:solidFill>
                            <a:srgbClr val="203764"/>
                          </a:solidFill>
                          <a:effectLst/>
                          <a:latin typeface="Arial"/>
                        </a:rPr>
                        <a:t>181365</a:t>
                      </a:r>
                    </a:p>
                  </a:txBody>
                  <a:tcPr marL="9350" marR="9350" marT="9350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>
                          <a:solidFill>
                            <a:srgbClr val="203764"/>
                          </a:solidFill>
                          <a:effectLst/>
                          <a:latin typeface="Arial"/>
                        </a:rPr>
                        <a:t>136610</a:t>
                      </a:r>
                    </a:p>
                  </a:txBody>
                  <a:tcPr marL="9350" marR="9350" marT="9350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1" i="0" u="none" strike="noStrike" dirty="0">
                          <a:solidFill>
                            <a:srgbClr val="203764"/>
                          </a:solidFill>
                          <a:effectLst/>
                          <a:latin typeface="Arial"/>
                        </a:rPr>
                        <a:t>75</a:t>
                      </a:r>
                    </a:p>
                  </a:txBody>
                  <a:tcPr marL="9350" marR="9350" marT="9350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455636">
                <a:tc>
                  <a:txBody>
                    <a:bodyPr/>
                    <a:lstStyle/>
                    <a:p>
                      <a:pPr algn="l" rtl="0" fontAlgn="ctr"/>
                      <a:r>
                        <a:rPr lang="lt-LT" sz="1400" b="1" i="0" u="none" strike="noStrike" dirty="0">
                          <a:solidFill>
                            <a:srgbClr val="203764"/>
                          </a:solidFill>
                          <a:effectLst/>
                          <a:latin typeface="Arial"/>
                        </a:rPr>
                        <a:t>Kino centras „Garsas“</a:t>
                      </a:r>
                    </a:p>
                  </a:txBody>
                  <a:tcPr marL="504882" marR="9350" marT="9350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>
                          <a:solidFill>
                            <a:srgbClr val="203764"/>
                          </a:solidFill>
                          <a:effectLst/>
                          <a:latin typeface="Arial"/>
                        </a:rPr>
                        <a:t>60996</a:t>
                      </a:r>
                    </a:p>
                  </a:txBody>
                  <a:tcPr marL="9350" marR="9350" marT="9350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 dirty="0">
                          <a:solidFill>
                            <a:srgbClr val="203764"/>
                          </a:solidFill>
                          <a:effectLst/>
                          <a:latin typeface="Arial"/>
                        </a:rPr>
                        <a:t>11633</a:t>
                      </a:r>
                    </a:p>
                  </a:txBody>
                  <a:tcPr marL="9350" marR="9350" marT="9350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1" i="0" u="none" strike="noStrike" dirty="0">
                          <a:solidFill>
                            <a:srgbClr val="203764"/>
                          </a:solidFill>
                          <a:effectLst/>
                          <a:latin typeface="Arial"/>
                        </a:rPr>
                        <a:t>19</a:t>
                      </a:r>
                    </a:p>
                  </a:txBody>
                  <a:tcPr marL="9350" marR="9350" marT="9350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88305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26008" y="401701"/>
            <a:ext cx="10515600" cy="1122299"/>
          </a:xfrm>
        </p:spPr>
        <p:txBody>
          <a:bodyPr>
            <a:normAutofit/>
          </a:bodyPr>
          <a:lstStyle/>
          <a:p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Lėlių vežimo teatras</a:t>
            </a:r>
            <a:b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UŽDIRBTOS PAJAMOS </a:t>
            </a:r>
            <a:r>
              <a:rPr lang="lt-LT" altLang="lt-LT" sz="2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PAGAL SRITIS </a:t>
            </a: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(proc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.)</a:t>
            </a:r>
            <a:r>
              <a:rPr lang="lt-LT" altLang="lt-LT" sz="1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1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</a:t>
            </a:r>
            <a:r>
              <a:rPr lang="en-GB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m.</a:t>
            </a:r>
            <a:endParaRPr lang="lt-LT" sz="1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Diagrama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12744447"/>
              </p:ext>
            </p:extLst>
          </p:nvPr>
        </p:nvGraphicFramePr>
        <p:xfrm>
          <a:off x="780288" y="1450848"/>
          <a:ext cx="10753344" cy="46207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186410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26007" y="413893"/>
            <a:ext cx="11028535" cy="1183259"/>
          </a:xfrm>
        </p:spPr>
        <p:txBody>
          <a:bodyPr>
            <a:normAutofit/>
          </a:bodyPr>
          <a:lstStyle/>
          <a:p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Lėlių vežimo teatras</a:t>
            </a:r>
            <a:b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LANKYTOJŲ </a:t>
            </a:r>
            <a:r>
              <a:rPr lang="lt-LT" altLang="lt-LT" sz="2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SKAIČIAUS (SU BIBLIETAIS IR BE BILIETŲ)  </a:t>
            </a:r>
            <a:r>
              <a:rPr lang="lt-LT" altLang="lt-LT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POKYTIS 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(proc.)</a:t>
            </a:r>
            <a:r>
              <a:rPr lang="lt-LT" altLang="lt-LT" sz="1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1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</a:t>
            </a:r>
            <a:r>
              <a:rPr lang="en-GB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-201</a:t>
            </a:r>
            <a:r>
              <a:rPr lang="en-GB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m.</a:t>
            </a:r>
            <a:endParaRPr lang="lt-LT" sz="1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Turinio vietos rezervavimo ženklas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50221919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671080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Lėlių vežimo teatras</a:t>
            </a:r>
            <a:b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SPEKTAKLIAI </a:t>
            </a:r>
            <a:r>
              <a:rPr lang="lt-LT" altLang="lt-LT" sz="1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1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2016-</a:t>
            </a: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</a:t>
            </a:r>
            <a:r>
              <a:rPr lang="en-GB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m.</a:t>
            </a:r>
            <a:endParaRPr lang="lt-LT" sz="1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>
          <a:xfrm>
            <a:off x="838200" y="1614196"/>
            <a:ext cx="10515600" cy="4758612"/>
          </a:xfrm>
          <a:pattFill prst="smGrid">
            <a:fgClr>
              <a:schemeClr val="accent2">
                <a:lumMod val="20000"/>
                <a:lumOff val="80000"/>
              </a:schemeClr>
            </a:fgClr>
            <a:bgClr>
              <a:schemeClr val="bg1"/>
            </a:bgClr>
          </a:pattFill>
        </p:spPr>
        <p:txBody>
          <a:bodyPr/>
          <a:lstStyle/>
          <a:p>
            <a:pPr marL="0" lvl="0" indent="0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None/>
            </a:pPr>
            <a:r>
              <a:rPr lang="lt-LT" altLang="lt-LT" dirty="0" smtClean="0">
                <a:solidFill>
                  <a:schemeClr val="accent5">
                    <a:lumMod val="50000"/>
                  </a:schemeClr>
                </a:solidFill>
                <a:latin typeface="Arial"/>
              </a:rPr>
              <a:t>  								</a:t>
            </a:r>
            <a:r>
              <a:rPr lang="lt-LT" altLang="lt-LT" b="1" dirty="0" smtClean="0">
                <a:solidFill>
                  <a:schemeClr val="accent5">
                    <a:lumMod val="50000"/>
                  </a:schemeClr>
                </a:solidFill>
                <a:latin typeface="Arial"/>
              </a:rPr>
              <a:t>2016		201</a:t>
            </a:r>
            <a:r>
              <a:rPr lang="en-GB" altLang="lt-LT" b="1" dirty="0" smtClean="0">
                <a:solidFill>
                  <a:schemeClr val="accent5">
                    <a:lumMod val="50000"/>
                  </a:schemeClr>
                </a:solidFill>
                <a:latin typeface="Arial"/>
              </a:rPr>
              <a:t>7</a:t>
            </a:r>
            <a:endParaRPr lang="lt-LT" altLang="lt-LT" b="1" dirty="0" smtClean="0">
              <a:solidFill>
                <a:schemeClr val="accent5">
                  <a:lumMod val="50000"/>
                </a:schemeClr>
              </a:solidFill>
              <a:latin typeface="Arial"/>
            </a:endParaRPr>
          </a:p>
          <a:p>
            <a:pPr marL="0" lvl="0" indent="0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None/>
            </a:pPr>
            <a:endParaRPr lang="lt-LT" altLang="lt-LT" b="1" dirty="0" smtClean="0">
              <a:solidFill>
                <a:schemeClr val="accent5">
                  <a:lumMod val="50000"/>
                </a:schemeClr>
              </a:solidFill>
              <a:latin typeface="Arial"/>
            </a:endParaRPr>
          </a:p>
          <a:p>
            <a:pPr marL="342900" lvl="0" indent="-342900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q"/>
            </a:pPr>
            <a:r>
              <a:rPr lang="lt-LT" altLang="lt-LT" dirty="0" smtClean="0">
                <a:solidFill>
                  <a:schemeClr val="accent5">
                    <a:lumMod val="50000"/>
                  </a:schemeClr>
                </a:solidFill>
                <a:latin typeface="Arial"/>
              </a:rPr>
              <a:t>     Repertuariniai </a:t>
            </a:r>
            <a:r>
              <a:rPr lang="lt-LT" altLang="lt-LT" dirty="0">
                <a:solidFill>
                  <a:schemeClr val="accent5">
                    <a:lumMod val="50000"/>
                  </a:schemeClr>
                </a:solidFill>
                <a:latin typeface="Arial"/>
              </a:rPr>
              <a:t>spektakliai		</a:t>
            </a:r>
            <a:r>
              <a:rPr lang="lt-LT" altLang="lt-LT" dirty="0" smtClean="0">
                <a:solidFill>
                  <a:schemeClr val="accent5">
                    <a:lumMod val="50000"/>
                  </a:schemeClr>
                </a:solidFill>
                <a:latin typeface="Arial"/>
              </a:rPr>
              <a:t>	</a:t>
            </a:r>
            <a:r>
              <a:rPr lang="lt-LT" altLang="lt-LT" b="1" dirty="0" smtClean="0">
                <a:solidFill>
                  <a:srgbClr val="C00000"/>
                </a:solidFill>
                <a:latin typeface="Arial"/>
              </a:rPr>
              <a:t>15		</a:t>
            </a:r>
            <a:r>
              <a:rPr lang="en-GB" altLang="lt-LT" b="1" dirty="0">
                <a:solidFill>
                  <a:srgbClr val="C00000"/>
                </a:solidFill>
                <a:latin typeface="Arial"/>
              </a:rPr>
              <a:t>8</a:t>
            </a:r>
            <a:endParaRPr lang="lt-LT" altLang="lt-LT" b="1" dirty="0">
              <a:solidFill>
                <a:srgbClr val="C00000"/>
              </a:solidFill>
              <a:latin typeface="Arial"/>
            </a:endParaRPr>
          </a:p>
          <a:p>
            <a:pPr marL="342900" lvl="0" indent="-342900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q"/>
            </a:pPr>
            <a:r>
              <a:rPr lang="lt-LT" altLang="lt-LT" dirty="0">
                <a:solidFill>
                  <a:schemeClr val="accent5">
                    <a:lumMod val="50000"/>
                  </a:schemeClr>
                </a:solidFill>
                <a:latin typeface="Arial"/>
              </a:rPr>
              <a:t>     Premjeriniai spektakliai			 	</a:t>
            </a:r>
            <a:r>
              <a:rPr lang="lt-LT" altLang="lt-LT" b="1" dirty="0" smtClean="0">
                <a:solidFill>
                  <a:srgbClr val="C00000"/>
                </a:solidFill>
                <a:latin typeface="Arial"/>
              </a:rPr>
              <a:t>3		</a:t>
            </a:r>
            <a:r>
              <a:rPr lang="en-GB" altLang="lt-LT" b="1" dirty="0" smtClean="0">
                <a:solidFill>
                  <a:srgbClr val="C00000"/>
                </a:solidFill>
                <a:latin typeface="Arial"/>
              </a:rPr>
              <a:t>3</a:t>
            </a:r>
            <a:endParaRPr lang="lt-LT" altLang="lt-LT" b="1" dirty="0">
              <a:solidFill>
                <a:srgbClr val="C00000"/>
              </a:solidFill>
              <a:latin typeface="Arial"/>
            </a:endParaRPr>
          </a:p>
          <a:p>
            <a:pPr marL="342900" lvl="0" indent="-342900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q"/>
            </a:pPr>
            <a:r>
              <a:rPr lang="lt-LT" altLang="lt-LT" dirty="0">
                <a:solidFill>
                  <a:schemeClr val="accent5">
                    <a:lumMod val="50000"/>
                  </a:schemeClr>
                </a:solidFill>
                <a:latin typeface="Arial"/>
              </a:rPr>
              <a:t>     Parodytų teatre spektaklių skaičius		</a:t>
            </a:r>
            <a:r>
              <a:rPr lang="lt-LT" altLang="lt-LT" b="1" dirty="0" smtClean="0">
                <a:solidFill>
                  <a:srgbClr val="C00000"/>
                </a:solidFill>
                <a:latin typeface="Arial"/>
              </a:rPr>
              <a:t>131		</a:t>
            </a:r>
            <a:r>
              <a:rPr lang="en-GB" altLang="lt-LT" b="1" dirty="0" smtClean="0">
                <a:solidFill>
                  <a:srgbClr val="C00000"/>
                </a:solidFill>
                <a:latin typeface="Arial"/>
              </a:rPr>
              <a:t>135</a:t>
            </a:r>
            <a:endParaRPr lang="lt-LT" altLang="lt-LT" b="1" dirty="0">
              <a:solidFill>
                <a:srgbClr val="C00000"/>
              </a:solidFill>
              <a:latin typeface="Arial"/>
            </a:endParaRPr>
          </a:p>
          <a:p>
            <a:pPr marL="342900" lvl="0" indent="-342900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q"/>
            </a:pPr>
            <a:r>
              <a:rPr lang="lt-LT" altLang="lt-LT" dirty="0">
                <a:solidFill>
                  <a:schemeClr val="accent5">
                    <a:lumMod val="50000"/>
                  </a:schemeClr>
                </a:solidFill>
                <a:latin typeface="Arial"/>
              </a:rPr>
              <a:t>     Gastrolinių spektaklių skaičius</a:t>
            </a:r>
            <a:r>
              <a:rPr lang="lt-LT" altLang="lt-LT" sz="3200" dirty="0">
                <a:solidFill>
                  <a:schemeClr val="accent5">
                    <a:lumMod val="50000"/>
                  </a:schemeClr>
                </a:solidFill>
                <a:latin typeface="Arial"/>
              </a:rPr>
              <a:t>		</a:t>
            </a:r>
            <a:r>
              <a:rPr lang="lt-LT" altLang="lt-LT" b="1" dirty="0" smtClean="0">
                <a:solidFill>
                  <a:srgbClr val="C00000"/>
                </a:solidFill>
                <a:latin typeface="Arial"/>
              </a:rPr>
              <a:t>53		</a:t>
            </a:r>
            <a:r>
              <a:rPr lang="en-GB" altLang="lt-LT" b="1" dirty="0" smtClean="0">
                <a:solidFill>
                  <a:srgbClr val="C00000"/>
                </a:solidFill>
                <a:latin typeface="Arial"/>
              </a:rPr>
              <a:t>56</a:t>
            </a:r>
            <a:endParaRPr lang="lt-LT" altLang="lt-LT" b="1" dirty="0">
              <a:solidFill>
                <a:srgbClr val="C00000"/>
              </a:solidFill>
              <a:latin typeface="Arial"/>
            </a:endParaRPr>
          </a:p>
          <a:p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1902379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10515600" cy="942392"/>
          </a:xfrm>
        </p:spPr>
        <p:txBody>
          <a:bodyPr>
            <a:noAutofit/>
          </a:bodyPr>
          <a:lstStyle/>
          <a:p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Lėlių vežimo teatras</a:t>
            </a:r>
            <a:b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POPULIARIAUSI SPEKTAKLIAI</a:t>
            </a:r>
            <a:r>
              <a:rPr lang="lt-LT" altLang="lt-LT" sz="1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1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</a:t>
            </a:r>
            <a:r>
              <a:rPr lang="en-GB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m.</a:t>
            </a:r>
            <a:endParaRPr lang="lt-LT" sz="1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Teksto vietos rezervavimo ženklas 3"/>
          <p:cNvSpPr>
            <a:spLocks noGrp="1"/>
          </p:cNvSpPr>
          <p:nvPr>
            <p:ph type="body" sz="half" idx="2"/>
          </p:nvPr>
        </p:nvSpPr>
        <p:spPr>
          <a:xfrm>
            <a:off x="902208" y="1480485"/>
            <a:ext cx="10515600" cy="389335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lt-LT" altLang="lt-LT" sz="1700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PAGAL </a:t>
            </a:r>
            <a:r>
              <a:rPr lang="lt-LT" altLang="lt-LT" sz="1700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VIENO SPEKTAKLIO VID. ŽIŪROVŲ </a:t>
            </a:r>
            <a:r>
              <a:rPr lang="lt-LT" altLang="lt-LT" sz="1700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SKAIČIŲ</a:t>
            </a:r>
            <a:r>
              <a:rPr lang="en-GB" altLang="lt-LT" sz="1700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(teatre)</a:t>
            </a:r>
            <a:endParaRPr lang="lt-LT" altLang="lt-LT" sz="1700" b="1" i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80000"/>
              </a:lnSpc>
            </a:pPr>
            <a:endParaRPr lang="lt-LT" sz="17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8" name="Turinio vietos rezervavimo ženklas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36068083"/>
              </p:ext>
            </p:extLst>
          </p:nvPr>
        </p:nvGraphicFramePr>
        <p:xfrm>
          <a:off x="914401" y="1773432"/>
          <a:ext cx="10521695" cy="4529834"/>
        </p:xfrm>
        <a:graphic>
          <a:graphicData uri="http://schemas.openxmlformats.org/drawingml/2006/table">
            <a:tbl>
              <a:tblPr/>
              <a:tblGrid>
                <a:gridCol w="5103844"/>
                <a:gridCol w="1380931"/>
                <a:gridCol w="1427583"/>
                <a:gridCol w="1464906"/>
                <a:gridCol w="1144431"/>
              </a:tblGrid>
              <a:tr h="1105145"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1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Spektaklio pavadinimas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1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Parodytų teatre spektaklių skaičius</a:t>
                      </a:r>
                      <a:endParaRPr lang="lt-LT" sz="14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63" marR="8463" marT="8463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1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Žiūrovų skaičius</a:t>
                      </a:r>
                      <a:endParaRPr lang="lt-LT" sz="14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63" marR="8463" marT="8463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1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Vieno spektaklio vid. žiūrovų skaičius</a:t>
                      </a:r>
                      <a:endParaRPr lang="lt-LT" sz="14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63" marR="8463" marT="8463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1" u="none" strike="noStrike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Salės užimtumas proc.</a:t>
                      </a:r>
                      <a:endParaRPr lang="lt-LT" sz="1400" b="1" u="none" strike="noStrike" kern="120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463" marR="8463" marT="8463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380521"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0" i="0" u="none" strike="noStrike" dirty="0" smtClean="0">
                          <a:effectLst/>
                          <a:latin typeface="Arial"/>
                        </a:rPr>
                        <a:t>      </a:t>
                      </a:r>
                      <a:r>
                        <a:rPr lang="lt-LT" sz="1400" b="0" i="0" u="none" strike="noStrike" dirty="0" smtClean="0">
                          <a:effectLst/>
                          <a:latin typeface="Arial"/>
                        </a:rPr>
                        <a:t>„</a:t>
                      </a:r>
                      <a:r>
                        <a:rPr lang="lt-LT" sz="1400" b="0" i="0" u="none" strike="noStrike" dirty="0">
                          <a:effectLst/>
                          <a:latin typeface="Arial"/>
                        </a:rPr>
                        <a:t>Ką senelis padarys, viskas bus gerai“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11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879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>
                          <a:effectLst/>
                          <a:latin typeface="Arial"/>
                        </a:rPr>
                        <a:t>79,9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1" i="0" u="none" strike="noStrike" dirty="0">
                          <a:effectLst/>
                          <a:latin typeface="Arial"/>
                        </a:rPr>
                        <a:t>88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380521"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0" i="0" u="none" strike="noStrike" dirty="0" smtClean="0">
                          <a:effectLst/>
                          <a:latin typeface="Arial"/>
                        </a:rPr>
                        <a:t>      </a:t>
                      </a:r>
                      <a:r>
                        <a:rPr lang="lt-LT" sz="1400" b="0" i="0" u="none" strike="noStrike" dirty="0" smtClean="0">
                          <a:effectLst/>
                          <a:latin typeface="Arial"/>
                        </a:rPr>
                        <a:t>„</a:t>
                      </a:r>
                      <a:r>
                        <a:rPr lang="lt-LT" sz="1400" b="0" i="0" u="none" strike="noStrike" dirty="0">
                          <a:effectLst/>
                          <a:latin typeface="Arial"/>
                        </a:rPr>
                        <a:t>Žuvėjėlis“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3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 dirty="0">
                          <a:effectLst/>
                          <a:latin typeface="Arial"/>
                        </a:rPr>
                        <a:t>200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 dirty="0">
                          <a:effectLst/>
                          <a:latin typeface="Arial"/>
                        </a:rPr>
                        <a:t>66,7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1" i="0" u="none" strike="noStrike" dirty="0">
                          <a:effectLst/>
                          <a:latin typeface="Arial"/>
                        </a:rPr>
                        <a:t>73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380521"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0" i="0" u="none" strike="noStrike" dirty="0" smtClean="0">
                          <a:effectLst/>
                          <a:latin typeface="Arial"/>
                        </a:rPr>
                        <a:t>      </a:t>
                      </a:r>
                      <a:r>
                        <a:rPr lang="lt-LT" sz="1400" b="0" i="0" u="none" strike="noStrike" dirty="0" smtClean="0">
                          <a:effectLst/>
                          <a:latin typeface="Arial"/>
                        </a:rPr>
                        <a:t>„</a:t>
                      </a:r>
                      <a:r>
                        <a:rPr lang="lt-LT" sz="1400" b="0" i="0" u="none" strike="noStrike" dirty="0">
                          <a:effectLst/>
                          <a:latin typeface="Arial"/>
                        </a:rPr>
                        <a:t>Senosios burtininkės dovana“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 dirty="0">
                          <a:effectLst/>
                          <a:latin typeface="Arial"/>
                        </a:rPr>
                        <a:t>10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 dirty="0">
                          <a:effectLst/>
                          <a:latin typeface="Arial"/>
                        </a:rPr>
                        <a:t>549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 dirty="0">
                          <a:effectLst/>
                          <a:latin typeface="Arial"/>
                        </a:rPr>
                        <a:t>54,9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1" i="0" u="none" strike="noStrike" dirty="0">
                          <a:effectLst/>
                          <a:latin typeface="Arial"/>
                        </a:rPr>
                        <a:t>60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380521"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0" i="0" u="none" strike="noStrike" dirty="0" smtClean="0">
                          <a:effectLst/>
                          <a:latin typeface="Arial"/>
                        </a:rPr>
                        <a:t>      </a:t>
                      </a:r>
                      <a:r>
                        <a:rPr lang="lt-LT" sz="1400" b="0" i="0" u="none" strike="noStrike" dirty="0" smtClean="0">
                          <a:effectLst/>
                          <a:latin typeface="Arial"/>
                        </a:rPr>
                        <a:t>„</a:t>
                      </a:r>
                      <a:r>
                        <a:rPr lang="lt-LT" sz="1400" b="0" i="0" u="none" strike="noStrike" dirty="0">
                          <a:effectLst/>
                          <a:latin typeface="Arial"/>
                        </a:rPr>
                        <a:t>Princesė Srazdanėlė“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 dirty="0">
                          <a:effectLst/>
                          <a:latin typeface="Arial"/>
                        </a:rPr>
                        <a:t>15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 dirty="0">
                          <a:effectLst/>
                          <a:latin typeface="Arial"/>
                        </a:rPr>
                        <a:t>823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 dirty="0">
                          <a:effectLst/>
                          <a:latin typeface="Arial"/>
                        </a:rPr>
                        <a:t>54,9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1" i="0" u="none" strike="noStrike" dirty="0">
                          <a:effectLst/>
                          <a:latin typeface="Arial"/>
                        </a:rPr>
                        <a:t>60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380521"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0" i="0" u="none" strike="noStrike" dirty="0" smtClean="0">
                          <a:effectLst/>
                          <a:latin typeface="Arial"/>
                        </a:rPr>
                        <a:t>      </a:t>
                      </a:r>
                      <a:r>
                        <a:rPr lang="lt-LT" sz="1400" b="0" i="0" u="none" strike="noStrike" dirty="0" smtClean="0">
                          <a:effectLst/>
                          <a:latin typeface="Arial"/>
                        </a:rPr>
                        <a:t>„</a:t>
                      </a:r>
                      <a:r>
                        <a:rPr lang="lt-LT" sz="1400" b="0" i="0" u="none" strike="noStrike" dirty="0">
                          <a:effectLst/>
                          <a:latin typeface="Arial"/>
                        </a:rPr>
                        <a:t>Saulės spindulėlis“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38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>
                          <a:effectLst/>
                          <a:latin typeface="Arial"/>
                        </a:rPr>
                        <a:t>1762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 dirty="0">
                          <a:effectLst/>
                          <a:latin typeface="Arial"/>
                        </a:rPr>
                        <a:t>46,4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1" i="0" u="none" strike="noStrike" dirty="0">
                          <a:effectLst/>
                          <a:latin typeface="Arial"/>
                        </a:rPr>
                        <a:t>51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380521"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0" i="0" u="none" strike="noStrike" dirty="0" smtClean="0">
                          <a:effectLst/>
                          <a:latin typeface="Arial"/>
                        </a:rPr>
                        <a:t>      </a:t>
                      </a:r>
                      <a:r>
                        <a:rPr lang="lt-LT" sz="1400" b="0" i="0" u="none" strike="noStrike" dirty="0" smtClean="0">
                          <a:effectLst/>
                          <a:latin typeface="Arial"/>
                        </a:rPr>
                        <a:t>„</a:t>
                      </a:r>
                      <a:r>
                        <a:rPr lang="lt-LT" sz="1400" b="0" i="0" u="none" strike="noStrike" dirty="0">
                          <a:effectLst/>
                          <a:latin typeface="Arial"/>
                        </a:rPr>
                        <a:t>Mažojo automobiliuko nuotykiai“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5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24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5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 dirty="0">
                          <a:effectLst/>
                          <a:latin typeface="Arial"/>
                        </a:rPr>
                        <a:t>1015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5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 dirty="0">
                          <a:effectLst/>
                          <a:latin typeface="Arial"/>
                        </a:rPr>
                        <a:t>42,3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5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 dirty="0">
                          <a:effectLst/>
                          <a:latin typeface="Arial"/>
                        </a:rPr>
                        <a:t>46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5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380521"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0" i="0" u="none" strike="noStrike" dirty="0" smtClean="0">
                          <a:effectLst/>
                          <a:latin typeface="Arial"/>
                        </a:rPr>
                        <a:t>      </a:t>
                      </a:r>
                      <a:r>
                        <a:rPr lang="lt-LT" sz="1400" b="0" i="0" u="none" strike="noStrike" dirty="0" smtClean="0">
                          <a:effectLst/>
                          <a:latin typeface="Arial"/>
                        </a:rPr>
                        <a:t>„</a:t>
                      </a:r>
                      <a:r>
                        <a:rPr lang="lt-LT" sz="1400" b="0" i="0" u="none" strike="noStrike" dirty="0">
                          <a:effectLst/>
                          <a:latin typeface="Arial"/>
                        </a:rPr>
                        <a:t>Trys lokiai“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5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 dirty="0">
                          <a:effectLst/>
                          <a:latin typeface="Arial"/>
                        </a:rPr>
                        <a:t>14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5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 dirty="0">
                          <a:effectLst/>
                          <a:latin typeface="Arial"/>
                        </a:rPr>
                        <a:t>588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5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 dirty="0">
                          <a:effectLst/>
                          <a:latin typeface="Arial"/>
                        </a:rPr>
                        <a:t>42,0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5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 dirty="0">
                          <a:effectLst/>
                          <a:latin typeface="Arial"/>
                        </a:rPr>
                        <a:t>46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5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380521"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0" i="0" u="none" strike="noStrike" dirty="0" smtClean="0">
                          <a:effectLst/>
                          <a:latin typeface="Arial"/>
                        </a:rPr>
                        <a:t>      </a:t>
                      </a:r>
                      <a:r>
                        <a:rPr lang="lt-LT" sz="1400" b="0" i="0" u="none" strike="noStrike" dirty="0" smtClean="0">
                          <a:effectLst/>
                          <a:latin typeface="Arial"/>
                        </a:rPr>
                        <a:t>„</a:t>
                      </a:r>
                      <a:r>
                        <a:rPr lang="lt-LT" sz="1400" b="0" i="0" u="none" strike="noStrike" dirty="0">
                          <a:effectLst/>
                          <a:latin typeface="Arial"/>
                        </a:rPr>
                        <a:t>Sniego karalienė“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5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20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5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 dirty="0">
                          <a:effectLst/>
                          <a:latin typeface="Arial"/>
                        </a:rPr>
                        <a:t>827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5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 dirty="0">
                          <a:effectLst/>
                          <a:latin typeface="Arial"/>
                        </a:rPr>
                        <a:t>41,4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5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 dirty="0">
                          <a:effectLst/>
                          <a:latin typeface="Arial"/>
                        </a:rPr>
                        <a:t>45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5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380521">
                <a:tc>
                  <a:txBody>
                    <a:bodyPr/>
                    <a:lstStyle/>
                    <a:p>
                      <a:pPr algn="l" fontAlgn="b"/>
                      <a:r>
                        <a:rPr lang="lt-LT" sz="1400" b="1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135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6643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49,2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54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94703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10515600" cy="942392"/>
          </a:xfrm>
        </p:spPr>
        <p:txBody>
          <a:bodyPr>
            <a:noAutofit/>
          </a:bodyPr>
          <a:lstStyle/>
          <a:p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Lėlių vežimo teatras</a:t>
            </a:r>
            <a:b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POPULIARIAUSI SPEKTAKLIAI</a:t>
            </a:r>
            <a:r>
              <a:rPr lang="lt-LT" altLang="lt-LT" sz="1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1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</a:t>
            </a:r>
            <a:r>
              <a:rPr lang="en-GB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m.</a:t>
            </a:r>
            <a:endParaRPr lang="lt-LT" sz="1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Teksto vietos rezervavimo ženklas 3"/>
          <p:cNvSpPr>
            <a:spLocks noGrp="1"/>
          </p:cNvSpPr>
          <p:nvPr>
            <p:ph type="body" sz="half" idx="2"/>
          </p:nvPr>
        </p:nvSpPr>
        <p:spPr>
          <a:xfrm>
            <a:off x="839788" y="1488233"/>
            <a:ext cx="10515600" cy="377889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lt-LT" altLang="lt-LT" sz="1700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PAGAL VIENO SPEKTAKLIO </a:t>
            </a:r>
            <a:r>
              <a:rPr lang="lt-LT" sz="1700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UŽDIRBTAS VID. PAJAMAS </a:t>
            </a:r>
            <a:r>
              <a:rPr lang="en-GB" sz="1700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(teatre)</a:t>
            </a:r>
            <a:endParaRPr lang="lt-LT" sz="1700" b="1" i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Turinio vietos rezervavimo ženklas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91466595"/>
              </p:ext>
            </p:extLst>
          </p:nvPr>
        </p:nvGraphicFramePr>
        <p:xfrm>
          <a:off x="963168" y="1878228"/>
          <a:ext cx="10472927" cy="4364078"/>
        </p:xfrm>
        <a:graphic>
          <a:graphicData uri="http://schemas.openxmlformats.org/drawingml/2006/table">
            <a:tbl>
              <a:tblPr/>
              <a:tblGrid>
                <a:gridCol w="4989894"/>
                <a:gridCol w="1845773"/>
                <a:gridCol w="1900061"/>
                <a:gridCol w="1737199"/>
              </a:tblGrid>
              <a:tr h="1181582"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1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Spektaklio pavadinimas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1" i="0" u="none" strike="noStrike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Gautos pajamos (Eur)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1" i="0" u="none" strike="noStrike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Parodytų spektaklių skaičius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v-SE" sz="1400" b="1" i="0" u="none" strike="noStrike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Vieno spektaklio vid. pajamos (Eur)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347005"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0" i="0" u="none" strike="noStrike" dirty="0" smtClean="0">
                          <a:effectLst/>
                          <a:latin typeface="Arial"/>
                        </a:rPr>
                        <a:t>       </a:t>
                      </a:r>
                      <a:r>
                        <a:rPr lang="lt-LT" sz="1400" b="0" i="0" u="none" strike="noStrike" dirty="0" smtClean="0">
                          <a:effectLst/>
                          <a:latin typeface="Arial"/>
                        </a:rPr>
                        <a:t>„</a:t>
                      </a:r>
                      <a:r>
                        <a:rPr lang="lt-LT" sz="1400" b="0" i="0" u="none" strike="noStrike" dirty="0">
                          <a:effectLst/>
                          <a:latin typeface="Arial"/>
                        </a:rPr>
                        <a:t>Princesė </a:t>
                      </a:r>
                      <a:r>
                        <a:rPr lang="lt-LT" sz="1400" b="0" i="0" u="none" strike="noStrike" dirty="0" smtClean="0">
                          <a:effectLst/>
                          <a:latin typeface="Arial"/>
                        </a:rPr>
                        <a:t>S</a:t>
                      </a:r>
                      <a:r>
                        <a:rPr lang="en-GB" sz="1400" b="0" i="0" u="none" strike="noStrike" dirty="0" smtClean="0">
                          <a:effectLst/>
                          <a:latin typeface="Arial"/>
                        </a:rPr>
                        <a:t>t</a:t>
                      </a:r>
                      <a:r>
                        <a:rPr lang="lt-LT" sz="1400" b="0" i="0" u="none" strike="noStrike" dirty="0" smtClean="0">
                          <a:effectLst/>
                          <a:latin typeface="Arial"/>
                        </a:rPr>
                        <a:t>razdanėlė</a:t>
                      </a:r>
                      <a:r>
                        <a:rPr lang="lt-LT" sz="1400" b="0" i="0" u="none" strike="noStrike" dirty="0">
                          <a:effectLst/>
                          <a:latin typeface="Arial"/>
                        </a:rPr>
                        <a:t>“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2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1931,5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2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 dirty="0">
                          <a:effectLst/>
                          <a:latin typeface="Arial"/>
                        </a:rPr>
                        <a:t>3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2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1" i="0" u="none" strike="noStrike" dirty="0">
                          <a:effectLst/>
                          <a:latin typeface="Arial"/>
                        </a:rPr>
                        <a:t>644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2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347005"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0" i="0" u="none" strike="noStrike" dirty="0" smtClean="0">
                          <a:effectLst/>
                          <a:latin typeface="Arial"/>
                        </a:rPr>
                        <a:t>       </a:t>
                      </a:r>
                      <a:r>
                        <a:rPr lang="lt-LT" sz="1400" b="0" i="0" u="none" strike="noStrike" dirty="0" smtClean="0">
                          <a:effectLst/>
                          <a:latin typeface="Arial"/>
                        </a:rPr>
                        <a:t>„</a:t>
                      </a:r>
                      <a:r>
                        <a:rPr lang="lt-LT" sz="1400" b="0" i="0" u="none" strike="noStrike" dirty="0">
                          <a:effectLst/>
                          <a:latin typeface="Arial"/>
                        </a:rPr>
                        <a:t>Saulės spindulėlis“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2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 dirty="0">
                          <a:effectLst/>
                          <a:latin typeface="Arial"/>
                        </a:rPr>
                        <a:t>4792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2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 dirty="0">
                          <a:effectLst/>
                          <a:latin typeface="Arial"/>
                        </a:rPr>
                        <a:t>20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2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1" i="0" u="none" strike="noStrike" dirty="0">
                          <a:effectLst/>
                          <a:latin typeface="Arial"/>
                        </a:rPr>
                        <a:t>240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2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347005"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0" i="0" u="none" strike="noStrike" dirty="0" smtClean="0">
                          <a:effectLst/>
                          <a:latin typeface="Arial"/>
                        </a:rPr>
                        <a:t>       </a:t>
                      </a:r>
                      <a:r>
                        <a:rPr lang="lt-LT" sz="1400" b="0" i="0" u="none" strike="noStrike" dirty="0" smtClean="0">
                          <a:effectLst/>
                          <a:latin typeface="Arial"/>
                        </a:rPr>
                        <a:t>„</a:t>
                      </a:r>
                      <a:r>
                        <a:rPr lang="lt-LT" sz="1400" b="0" i="0" u="none" strike="noStrike" dirty="0">
                          <a:effectLst/>
                          <a:latin typeface="Arial"/>
                        </a:rPr>
                        <a:t>Trys lokiai“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2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1578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2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 dirty="0">
                          <a:effectLst/>
                          <a:latin typeface="Arial"/>
                        </a:rPr>
                        <a:t>10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2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1" i="0" u="none" strike="noStrike" dirty="0">
                          <a:effectLst/>
                          <a:latin typeface="Arial"/>
                        </a:rPr>
                        <a:t>158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2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347005"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0" i="0" u="none" strike="noStrike" dirty="0" smtClean="0">
                          <a:effectLst/>
                          <a:latin typeface="Arial"/>
                        </a:rPr>
                        <a:t>       </a:t>
                      </a:r>
                      <a:r>
                        <a:rPr lang="lt-LT" sz="1400" b="0" i="0" u="none" strike="noStrike" dirty="0" smtClean="0">
                          <a:effectLst/>
                          <a:latin typeface="Arial"/>
                        </a:rPr>
                        <a:t>„</a:t>
                      </a:r>
                      <a:r>
                        <a:rPr lang="lt-LT" sz="1400" b="0" i="0" u="none" strike="noStrike" dirty="0">
                          <a:effectLst/>
                          <a:latin typeface="Arial"/>
                        </a:rPr>
                        <a:t>Senosios burtininkės dovana“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2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1466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2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 dirty="0">
                          <a:effectLst/>
                          <a:latin typeface="Arial"/>
                        </a:rPr>
                        <a:t>11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2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1" i="0" u="none" strike="noStrike" dirty="0">
                          <a:effectLst/>
                          <a:latin typeface="Arial"/>
                        </a:rPr>
                        <a:t>133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2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347005"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       </a:t>
                      </a:r>
                      <a:r>
                        <a:rPr lang="lt-LT" sz="14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„</a:t>
                      </a:r>
                      <a:r>
                        <a:rPr lang="lt-LT" sz="1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Ką senelis padarys, viskas bus gerai“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5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 dirty="0">
                          <a:effectLst/>
                          <a:latin typeface="Arial"/>
                        </a:rPr>
                        <a:t>1809,5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5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 dirty="0">
                          <a:effectLst/>
                          <a:latin typeface="Arial"/>
                        </a:rPr>
                        <a:t>15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5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 dirty="0">
                          <a:effectLst/>
                          <a:latin typeface="Arial"/>
                        </a:rPr>
                        <a:t>121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5FF"/>
                    </a:solidFill>
                  </a:tcPr>
                </a:tc>
              </a:tr>
              <a:tr h="347005"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       </a:t>
                      </a:r>
                      <a:r>
                        <a:rPr lang="lt-LT" sz="14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„</a:t>
                      </a:r>
                      <a:r>
                        <a:rPr lang="lt-LT" sz="1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Mažojo automobiliuko nuotykiai“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5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 dirty="0">
                          <a:effectLst/>
                          <a:latin typeface="Arial"/>
                        </a:rPr>
                        <a:t>2679,5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5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 dirty="0">
                          <a:effectLst/>
                          <a:latin typeface="Arial"/>
                        </a:rPr>
                        <a:t>24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5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 dirty="0">
                          <a:effectLst/>
                          <a:latin typeface="Arial"/>
                        </a:rPr>
                        <a:t>112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5FF"/>
                    </a:solidFill>
                  </a:tcPr>
                </a:tc>
              </a:tr>
              <a:tr h="347005"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       </a:t>
                      </a:r>
                      <a:r>
                        <a:rPr lang="lt-LT" sz="14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„</a:t>
                      </a:r>
                      <a:r>
                        <a:rPr lang="lt-LT" sz="1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Sniego karalienė“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5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 dirty="0">
                          <a:effectLst/>
                          <a:latin typeface="Arial"/>
                        </a:rPr>
                        <a:t>2207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5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 dirty="0">
                          <a:effectLst/>
                          <a:latin typeface="Arial"/>
                        </a:rPr>
                        <a:t>38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5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 dirty="0">
                          <a:effectLst/>
                          <a:latin typeface="Arial"/>
                        </a:rPr>
                        <a:t>58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5FF"/>
                    </a:solidFill>
                  </a:tcPr>
                </a:tc>
              </a:tr>
              <a:tr h="330250"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       </a:t>
                      </a:r>
                      <a:r>
                        <a:rPr lang="lt-LT" sz="14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„</a:t>
                      </a:r>
                      <a:r>
                        <a:rPr lang="lt-LT" sz="1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Žuvėjėlis“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5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 dirty="0">
                          <a:effectLst/>
                          <a:latin typeface="Arial"/>
                        </a:rPr>
                        <a:t>392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5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 dirty="0">
                          <a:effectLst/>
                          <a:latin typeface="Arial"/>
                        </a:rPr>
                        <a:t>14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5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 dirty="0">
                          <a:effectLst/>
                          <a:latin typeface="Arial"/>
                        </a:rPr>
                        <a:t>28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5FF"/>
                    </a:solidFill>
                  </a:tcPr>
                </a:tc>
              </a:tr>
              <a:tr h="423211"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1" i="0" u="none" strike="noStrike" dirty="0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16855,5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135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125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68400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134491"/>
          </a:xfrm>
        </p:spPr>
        <p:txBody>
          <a:bodyPr>
            <a:normAutofit/>
          </a:bodyPr>
          <a:lstStyle/>
          <a:p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Lėlių vežimo teatras </a:t>
            </a:r>
            <a:b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SALĖS UŽIMTUMAS</a:t>
            </a:r>
            <a:r>
              <a:rPr lang="lt-LT" altLang="lt-LT" sz="1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1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2016-</a:t>
            </a: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</a:t>
            </a:r>
            <a:r>
              <a:rPr lang="en-GB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m.</a:t>
            </a:r>
            <a:endParaRPr lang="lt-LT" sz="1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Turinio vietos rezervavimo ženklas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05692206"/>
              </p:ext>
            </p:extLst>
          </p:nvPr>
        </p:nvGraphicFramePr>
        <p:xfrm>
          <a:off x="926592" y="1706875"/>
          <a:ext cx="10607040" cy="4608582"/>
        </p:xfrm>
        <a:graphic>
          <a:graphicData uri="http://schemas.openxmlformats.org/drawingml/2006/table">
            <a:tbl>
              <a:tblPr/>
              <a:tblGrid>
                <a:gridCol w="5803392"/>
                <a:gridCol w="1696101"/>
                <a:gridCol w="1514734"/>
                <a:gridCol w="1592813"/>
              </a:tblGrid>
              <a:tr h="653428"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Rodiklis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Pokytis </a:t>
                      </a:r>
                      <a:endParaRPr lang="en-GB" sz="1400" b="1" i="0" u="none" strike="noStrike" dirty="0" smtClean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 rtl="0" fontAlgn="ctr"/>
                      <a:r>
                        <a:rPr lang="lt-LT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lt-LT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proc.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</a:tr>
              <a:tr h="466864">
                <a:tc gridSpan="4">
                  <a:txBody>
                    <a:bodyPr/>
                    <a:lstStyle/>
                    <a:p>
                      <a:pPr algn="l" rtl="0" fontAlgn="b"/>
                      <a:r>
                        <a:rPr lang="lt-LT" sz="1400" b="1" i="1" u="none" strike="noStrike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Salės vietų skaičius – 91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5D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</a:tr>
              <a:tr h="315043"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</a:t>
                      </a:r>
                      <a:r>
                        <a:rPr lang="lt-LT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Turimų </a:t>
                      </a:r>
                      <a:r>
                        <a:rPr lang="lt-LT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repertuarinių spektaklių skaičius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chemeClr val="accent2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chemeClr val="accent2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chemeClr val="accent2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1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-47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chemeClr val="accent2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288477"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</a:t>
                      </a:r>
                      <a:r>
                        <a:rPr lang="lt-LT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Nauji </a:t>
                      </a:r>
                      <a:r>
                        <a:rPr lang="lt-LT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spektakliai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5D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5D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5D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5D6"/>
                    </a:solidFill>
                  </a:tcPr>
                </a:tc>
              </a:tr>
              <a:tr h="288477"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</a:t>
                      </a:r>
                      <a:r>
                        <a:rPr lang="lt-LT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Suvaidinta </a:t>
                      </a:r>
                      <a:r>
                        <a:rPr lang="lt-LT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spektaklių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chemeClr val="accent2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chemeClr val="accent2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chemeClr val="accent2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3,1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chemeClr val="accent2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288477"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</a:t>
                      </a:r>
                      <a:r>
                        <a:rPr lang="lt-LT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Vidutiniškai </a:t>
                      </a:r>
                      <a:r>
                        <a:rPr lang="lt-LT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per mėnesį įvyko spektaklių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5D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11,9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5D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11,9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5D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5D6"/>
                    </a:solidFill>
                  </a:tcPr>
                </a:tc>
              </a:tr>
              <a:tr h="288477"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</a:t>
                      </a:r>
                      <a:r>
                        <a:rPr lang="lt-LT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Vidutiniškai </a:t>
                      </a:r>
                      <a:r>
                        <a:rPr lang="lt-LT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per savaitę įvyko spektaklių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chemeClr val="accent2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2,98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chemeClr val="accent2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2,98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chemeClr val="accent2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chemeClr val="accent2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288477"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</a:t>
                      </a:r>
                      <a:r>
                        <a:rPr lang="lt-LT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Gastrolės </a:t>
                      </a:r>
                      <a:r>
                        <a:rPr lang="lt-LT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šalyje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5D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5D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5D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1" i="0" u="none" strike="noStrike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5D6"/>
                    </a:solidFill>
                  </a:tcPr>
                </a:tc>
              </a:tr>
              <a:tr h="288477"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</a:t>
                      </a:r>
                      <a:r>
                        <a:rPr lang="lt-LT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Gastrolės </a:t>
                      </a:r>
                      <a:r>
                        <a:rPr lang="lt-LT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užsienyje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chemeClr val="accent2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chemeClr val="accent2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chemeClr val="accent2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chemeClr val="accent2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288477"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</a:t>
                      </a:r>
                      <a:r>
                        <a:rPr lang="lt-LT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Žiūrovų </a:t>
                      </a:r>
                      <a:r>
                        <a:rPr lang="lt-LT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skaičius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5D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7067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5D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7533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5D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6,6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5D6"/>
                    </a:solidFill>
                  </a:tcPr>
                </a:tc>
              </a:tr>
              <a:tr h="288477"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</a:t>
                      </a:r>
                      <a:r>
                        <a:rPr lang="lt-LT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Vidutiniškai </a:t>
                      </a:r>
                      <a:r>
                        <a:rPr lang="lt-LT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per mėnesį apsilankė žiūrovų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chemeClr val="accent2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642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chemeClr val="accent2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685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chemeClr val="accent2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6,7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chemeClr val="accent2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288477"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</a:t>
                      </a:r>
                      <a:r>
                        <a:rPr lang="lt-LT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Vidutiniškai </a:t>
                      </a:r>
                      <a:r>
                        <a:rPr lang="lt-LT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per savaitę apsilankė žiūrovų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5D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5D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5D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6,3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5D6"/>
                    </a:solidFill>
                  </a:tcPr>
                </a:tc>
              </a:tr>
              <a:tr h="288477"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</a:t>
                      </a:r>
                      <a:r>
                        <a:rPr lang="lt-LT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Vidutiniškai </a:t>
                      </a:r>
                      <a:r>
                        <a:rPr lang="lt-LT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per metus apsilankė proc. panevėžiečių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chemeClr val="accent2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7,6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chemeClr val="accent2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chemeClr val="accent2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8,9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chemeClr val="accent2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288477"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</a:t>
                      </a:r>
                      <a:r>
                        <a:rPr lang="lt-LT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Vidutinis </a:t>
                      </a:r>
                      <a:r>
                        <a:rPr lang="lt-LT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salės užimtumas spektaklio metu proc.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5D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5D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5D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5D6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25027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Lėlių vežimo teatras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PROJEKTINĖ VEIKA</a:t>
            </a:r>
            <a:br>
              <a:rPr lang="lt-LT" altLang="lt-LT" sz="2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</a:t>
            </a:r>
            <a:r>
              <a:rPr lang="en-GB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3-2017</a:t>
            </a: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m. </a:t>
            </a:r>
            <a:endParaRPr lang="lt-LT" sz="1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Turinio vietos rezervavimo ženklas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31975772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949779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38200" y="2812801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lt-LT" altLang="lt-LT" sz="28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PANEVĖŽIO MUZIKINIS TEATRAS</a:t>
            </a:r>
            <a:endParaRPr lang="lt-LT" sz="28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Turinio vietos rezervavimo ženklas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1216657" y="4084367"/>
            <a:ext cx="9879399" cy="2290893"/>
          </a:xfrm>
          <a:prstGeom prst="rect">
            <a:avLst/>
          </a:prstGeom>
        </p:spPr>
      </p:pic>
      <p:pic>
        <p:nvPicPr>
          <p:cNvPr id="2050" name="Paveikslėlis 2" descr="http://www.paneveziomuzikinis.lt/wp-content/uploads/2017/12/IMG_662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9343" y="574754"/>
            <a:ext cx="3168712" cy="22368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 descr="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7953" y="574754"/>
            <a:ext cx="3361390" cy="22368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aveikslėlis 1" descr="http://www.paneveziomuzikinis.lt/wp-content/uploads/2018/01/Laima-gera-216x300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5808" y="574178"/>
            <a:ext cx="1608560" cy="22374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aveikslėlis 2" descr="http://www.paneveziomuzikinis.lt/wp-content/uploads/2017/12/plakattttt-206x300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60054" y="574754"/>
            <a:ext cx="1536002" cy="22368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5" name="Paveikslėlis 1" descr="http://www.paneveziomuzikinis.lt/wp-content/uploads/2017/12/1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05" r="24512"/>
          <a:stretch>
            <a:fillRect/>
          </a:stretch>
        </p:blipFill>
        <p:spPr bwMode="auto">
          <a:xfrm>
            <a:off x="1194783" y="574179"/>
            <a:ext cx="1897375" cy="22374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38126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207643"/>
          </a:xfrm>
        </p:spPr>
        <p:txBody>
          <a:bodyPr>
            <a:normAutofit/>
          </a:bodyPr>
          <a:lstStyle/>
          <a:p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Muzikinis teatras</a:t>
            </a:r>
            <a:b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VEIKLOS REZULTATŲ POKYTIS </a:t>
            </a:r>
            <a:r>
              <a:rPr lang="lt-LT" altLang="lt-LT" sz="1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1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</a:t>
            </a:r>
            <a:r>
              <a:rPr lang="en-GB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-201</a:t>
            </a:r>
            <a:r>
              <a:rPr lang="en-GB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m.</a:t>
            </a:r>
            <a:endParaRPr lang="lt-LT" sz="1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Turinio vietos rezervavimo ženklas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598890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140066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109112"/>
          </a:xfrm>
        </p:spPr>
        <p:txBody>
          <a:bodyPr>
            <a:normAutofit/>
          </a:bodyPr>
          <a:lstStyle/>
          <a:p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Muzikinis teatras</a:t>
            </a:r>
            <a:b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SEZONIŠKUMO ĮTAKA VEIKLAI</a:t>
            </a:r>
            <a:r>
              <a:rPr lang="lt-LT" altLang="lt-LT" sz="1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1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</a:t>
            </a:r>
            <a:r>
              <a:rPr lang="en-GB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m. I-IV ketv.</a:t>
            </a:r>
            <a:endParaRPr lang="lt-LT" sz="1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Turinio vietos rezervavimo ženklas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42386954"/>
              </p:ext>
            </p:extLst>
          </p:nvPr>
        </p:nvGraphicFramePr>
        <p:xfrm>
          <a:off x="765048" y="1898777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614534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altLang="lt-LT" sz="2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PROJEKTINĖ VEIKLA</a:t>
            </a:r>
            <a:r>
              <a:rPr lang="lt-LT" altLang="lt-LT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br>
              <a:rPr lang="lt-LT" altLang="lt-LT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</a:t>
            </a:r>
            <a:r>
              <a:rPr lang="en-GB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m.</a:t>
            </a:r>
            <a:endParaRPr lang="lt-LT" sz="1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Turinio vietos rezervavimo ženklas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17720740"/>
              </p:ext>
            </p:extLst>
          </p:nvPr>
        </p:nvGraphicFramePr>
        <p:xfrm>
          <a:off x="865633" y="1825624"/>
          <a:ext cx="10607039" cy="4382636"/>
        </p:xfrm>
        <a:graphic>
          <a:graphicData uri="http://schemas.openxmlformats.org/drawingml/2006/table">
            <a:tbl>
              <a:tblPr/>
              <a:tblGrid>
                <a:gridCol w="4544031"/>
                <a:gridCol w="1101583"/>
                <a:gridCol w="1222067"/>
                <a:gridCol w="1118795"/>
                <a:gridCol w="1432918"/>
                <a:gridCol w="1187645"/>
              </a:tblGrid>
              <a:tr h="309509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lt-LT" sz="1400" b="1" i="0" u="none" strike="noStrike" dirty="0" smtClean="0">
                          <a:effectLst/>
                          <a:latin typeface="Arial"/>
                        </a:rPr>
                        <a:t>Įstaigos </a:t>
                      </a:r>
                      <a:r>
                        <a:rPr lang="lt-LT" sz="1400" b="1" i="0" u="none" strike="noStrike" dirty="0">
                          <a:effectLst/>
                          <a:latin typeface="Arial"/>
                        </a:rPr>
                        <a:t>pavadinimas</a:t>
                      </a:r>
                    </a:p>
                  </a:txBody>
                  <a:tcPr marL="9103" marR="9103" marT="9103" marB="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trellis">
                      <a:fgClr>
                        <a:srgbClr val="FFCC99"/>
                      </a:fgClr>
                      <a:bgClr>
                        <a:schemeClr val="bg1"/>
                      </a:bgClr>
                    </a:pattFill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lt-LT" sz="1400" b="1" i="0" u="none" strike="noStrike" dirty="0">
                          <a:effectLst/>
                          <a:latin typeface="Arial"/>
                        </a:rPr>
                        <a:t>Pateikta projektų</a:t>
                      </a:r>
                    </a:p>
                  </a:txBody>
                  <a:tcPr marL="9103" marR="9103" marT="9103" marB="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trellis">
                      <a:fgClr>
                        <a:srgbClr val="FFCC99"/>
                      </a:fgClr>
                      <a:bgClr>
                        <a:schemeClr val="bg1"/>
                      </a:bgClr>
                    </a:pattFill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lt-LT" sz="1400" b="1" i="0" u="none" strike="noStrike" dirty="0">
                          <a:effectLst/>
                          <a:latin typeface="Arial"/>
                        </a:rPr>
                        <a:t>Finansuotų projektų</a:t>
                      </a:r>
                    </a:p>
                  </a:txBody>
                  <a:tcPr marL="9103" marR="9103" marT="9103" marB="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trellis">
                      <a:fgClr>
                        <a:srgbClr val="FFCC99"/>
                      </a:fgClr>
                      <a:bgClr>
                        <a:schemeClr val="bg1"/>
                      </a:bgClr>
                    </a:pattFill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lt-LT" sz="1400" b="1" i="0" u="none" strike="noStrike">
                          <a:effectLst/>
                          <a:latin typeface="Arial"/>
                        </a:rPr>
                        <a:t>Gautos lėšos (Eur)</a:t>
                      </a:r>
                    </a:p>
                  </a:txBody>
                  <a:tcPr marL="9103" marR="9103" marT="9103" marB="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trellis">
                      <a:fgClr>
                        <a:srgbClr val="FFCC99"/>
                      </a:fgClr>
                      <a:bgClr>
                        <a:schemeClr val="bg1"/>
                      </a:bgClr>
                    </a:pattFill>
                  </a:tcPr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</a:tr>
              <a:tr h="191168">
                <a:tc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lt-LT" sz="1400" b="1" i="0" u="none" strike="noStrike" dirty="0">
                          <a:effectLst/>
                          <a:latin typeface="Arial"/>
                        </a:rPr>
                        <a:t>Iš viso</a:t>
                      </a:r>
                    </a:p>
                  </a:txBody>
                  <a:tcPr marL="9103" marR="9103" marT="9103" marB="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trellis">
                      <a:fgClr>
                        <a:srgbClr val="FFCC99"/>
                      </a:fgClr>
                      <a:bgClr>
                        <a:schemeClr val="bg1"/>
                      </a:bgClr>
                    </a:patt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t-LT" sz="1400" b="1" i="0" u="none" strike="noStrike">
                          <a:effectLst/>
                          <a:latin typeface="Arial"/>
                        </a:rPr>
                        <a:t>t.sk.  </a:t>
                      </a:r>
                    </a:p>
                  </a:txBody>
                  <a:tcPr marL="9103" marR="9103" marT="9103" marB="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trellis">
                      <a:fgClr>
                        <a:srgbClr val="FFCC99"/>
                      </a:fgClr>
                      <a:bgClr>
                        <a:schemeClr val="bg1"/>
                      </a:bgClr>
                    </a:pattFill>
                  </a:tcPr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</a:tr>
              <a:tr h="573503">
                <a:tc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1" i="0" u="none" strike="noStrike" dirty="0">
                          <a:effectLst/>
                          <a:latin typeface="Arial"/>
                        </a:rPr>
                        <a:t>Savivaldybės biudžeto lėšos</a:t>
                      </a:r>
                    </a:p>
                  </a:txBody>
                  <a:tcPr marL="9103" marR="9103" marT="9103" marB="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trellis">
                      <a:fgClr>
                        <a:srgbClr val="FFCC99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1" i="0" u="none" strike="noStrike" dirty="0">
                          <a:effectLst/>
                          <a:latin typeface="Arial"/>
                        </a:rPr>
                        <a:t>kitos lėšos</a:t>
                      </a:r>
                    </a:p>
                  </a:txBody>
                  <a:tcPr marL="9103" marR="9103" marT="9103" marB="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trellis">
                      <a:fgClr>
                        <a:srgbClr val="FFCC99"/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364129">
                <a:tc>
                  <a:txBody>
                    <a:bodyPr/>
                    <a:lstStyle/>
                    <a:p>
                      <a:pPr algn="l" fontAlgn="ctr"/>
                      <a:r>
                        <a:rPr lang="lt-LT" sz="1400" b="0" i="0" u="none" strike="noStrike" dirty="0" smtClean="0">
                          <a:effectLst/>
                          <a:latin typeface="Arial"/>
                        </a:rPr>
                        <a:t>      Savivaldybės </a:t>
                      </a:r>
                      <a:r>
                        <a:rPr lang="lt-LT" sz="1400" b="0" i="0" u="none" strike="noStrike" dirty="0">
                          <a:effectLst/>
                          <a:latin typeface="Arial"/>
                        </a:rPr>
                        <a:t>viešoji biblioteka</a:t>
                      </a:r>
                    </a:p>
                  </a:txBody>
                  <a:tcPr marL="9103" marR="9103" marT="9103" marB="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2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 dirty="0">
                          <a:effectLst/>
                          <a:latin typeface="Arial"/>
                        </a:rPr>
                        <a:t>22</a:t>
                      </a:r>
                    </a:p>
                  </a:txBody>
                  <a:tcPr marL="9103" marR="9103" marT="9103" marB="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2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>
                          <a:effectLst/>
                          <a:latin typeface="Arial"/>
                        </a:rPr>
                        <a:t>8</a:t>
                      </a:r>
                    </a:p>
                  </a:txBody>
                  <a:tcPr marL="9103" marR="9103" marT="9103" marB="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2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>
                          <a:effectLst/>
                          <a:latin typeface="Arial"/>
                        </a:rPr>
                        <a:t>11,25</a:t>
                      </a:r>
                    </a:p>
                  </a:txBody>
                  <a:tcPr marL="9103" marR="9103" marT="9103" marB="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2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>
                          <a:effectLst/>
                          <a:latin typeface="Arial"/>
                        </a:rPr>
                        <a:t>11,25</a:t>
                      </a:r>
                    </a:p>
                  </a:txBody>
                  <a:tcPr marL="9103" marR="9103" marT="9103" marB="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2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9103" marR="9103" marT="9103" marB="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2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364129">
                <a:tc>
                  <a:txBody>
                    <a:bodyPr/>
                    <a:lstStyle/>
                    <a:p>
                      <a:pPr algn="l" fontAlgn="ctr"/>
                      <a:r>
                        <a:rPr lang="lt-LT" sz="1400" b="0" i="0" u="none" strike="noStrike" dirty="0" smtClean="0">
                          <a:effectLst/>
                          <a:latin typeface="Arial"/>
                        </a:rPr>
                        <a:t>      Kraštotyros </a:t>
                      </a:r>
                      <a:r>
                        <a:rPr lang="lt-LT" sz="1400" b="0" i="0" u="none" strike="noStrike" dirty="0">
                          <a:effectLst/>
                          <a:latin typeface="Arial"/>
                        </a:rPr>
                        <a:t>muziejus</a:t>
                      </a:r>
                    </a:p>
                  </a:txBody>
                  <a:tcPr marL="9103" marR="9103" marT="9103" marB="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2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 dirty="0">
                          <a:effectLst/>
                          <a:latin typeface="Arial"/>
                        </a:rPr>
                        <a:t>6</a:t>
                      </a:r>
                    </a:p>
                  </a:txBody>
                  <a:tcPr marL="9103" marR="9103" marT="9103" marB="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2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 dirty="0">
                          <a:effectLst/>
                          <a:latin typeface="Arial"/>
                        </a:rPr>
                        <a:t>4</a:t>
                      </a:r>
                    </a:p>
                  </a:txBody>
                  <a:tcPr marL="9103" marR="9103" marT="9103" marB="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2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>
                          <a:effectLst/>
                          <a:latin typeface="Arial"/>
                        </a:rPr>
                        <a:t>10,76</a:t>
                      </a:r>
                    </a:p>
                  </a:txBody>
                  <a:tcPr marL="9103" marR="9103" marT="9103" marB="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2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 dirty="0">
                          <a:effectLst/>
                          <a:latin typeface="Arial"/>
                        </a:rPr>
                        <a:t>2,86</a:t>
                      </a:r>
                    </a:p>
                  </a:txBody>
                  <a:tcPr marL="9103" marR="9103" marT="9103" marB="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2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1" i="0" u="none" strike="noStrike" dirty="0">
                          <a:effectLst/>
                          <a:latin typeface="Arial"/>
                        </a:rPr>
                        <a:t>7,9</a:t>
                      </a:r>
                    </a:p>
                  </a:txBody>
                  <a:tcPr marL="9103" marR="9103" marT="9103" marB="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2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364129">
                <a:tc>
                  <a:txBody>
                    <a:bodyPr/>
                    <a:lstStyle/>
                    <a:p>
                      <a:pPr algn="l" fontAlgn="ctr"/>
                      <a:r>
                        <a:rPr lang="lt-LT" sz="1400" b="0" i="0" u="none" strike="noStrike" dirty="0" smtClean="0">
                          <a:effectLst/>
                          <a:latin typeface="Arial"/>
                        </a:rPr>
                        <a:t>      Dailės </a:t>
                      </a:r>
                      <a:r>
                        <a:rPr lang="lt-LT" sz="1400" b="0" i="0" u="none" strike="noStrike" dirty="0">
                          <a:effectLst/>
                          <a:latin typeface="Arial"/>
                        </a:rPr>
                        <a:t>galerija</a:t>
                      </a:r>
                    </a:p>
                  </a:txBody>
                  <a:tcPr marL="9103" marR="9103" marT="9103" marB="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2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 dirty="0">
                          <a:effectLst/>
                          <a:latin typeface="Arial"/>
                        </a:rPr>
                        <a:t>12</a:t>
                      </a:r>
                    </a:p>
                  </a:txBody>
                  <a:tcPr marL="9103" marR="9103" marT="9103" marB="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2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 dirty="0">
                          <a:effectLst/>
                          <a:latin typeface="Arial"/>
                        </a:rPr>
                        <a:t>7</a:t>
                      </a:r>
                    </a:p>
                  </a:txBody>
                  <a:tcPr marL="9103" marR="9103" marT="9103" marB="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2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 dirty="0">
                          <a:effectLst/>
                          <a:latin typeface="Arial"/>
                        </a:rPr>
                        <a:t>31</a:t>
                      </a:r>
                    </a:p>
                  </a:txBody>
                  <a:tcPr marL="9103" marR="9103" marT="9103" marB="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2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 dirty="0">
                          <a:effectLst/>
                          <a:latin typeface="Arial"/>
                        </a:rPr>
                        <a:t>10</a:t>
                      </a:r>
                    </a:p>
                  </a:txBody>
                  <a:tcPr marL="9103" marR="9103" marT="9103" marB="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2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1" i="0" u="none" strike="noStrike" dirty="0">
                          <a:effectLst/>
                          <a:latin typeface="Arial"/>
                        </a:rPr>
                        <a:t>21</a:t>
                      </a:r>
                    </a:p>
                  </a:txBody>
                  <a:tcPr marL="9103" marR="9103" marT="9103" marB="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70">
                      <a:fgClr>
                        <a:schemeClr val="accent2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364129">
                <a:tc>
                  <a:txBody>
                    <a:bodyPr/>
                    <a:lstStyle/>
                    <a:p>
                      <a:pPr algn="l" fontAlgn="ctr"/>
                      <a:r>
                        <a:rPr lang="lt-LT" sz="1400" b="0" i="0" u="none" strike="noStrike" dirty="0" smtClean="0">
                          <a:effectLst/>
                          <a:latin typeface="Arial"/>
                        </a:rPr>
                        <a:t>      Teatras </a:t>
                      </a:r>
                      <a:r>
                        <a:rPr lang="lt-LT" sz="1400" b="0" i="0" u="none" strike="noStrike" dirty="0">
                          <a:effectLst/>
                          <a:latin typeface="Arial"/>
                        </a:rPr>
                        <a:t>„Menas“</a:t>
                      </a:r>
                    </a:p>
                  </a:txBody>
                  <a:tcPr marL="9103" marR="9103" marT="9103" marB="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2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i="0" u="none" strike="noStrike" dirty="0" smtClean="0">
                          <a:effectLst/>
                          <a:latin typeface="Arial"/>
                        </a:rPr>
                        <a:t>5</a:t>
                      </a:r>
                      <a:endParaRPr lang="lt-LT" sz="1400" b="0" i="0" u="none" strike="noStrike" dirty="0">
                        <a:effectLst/>
                        <a:latin typeface="Arial"/>
                      </a:endParaRPr>
                    </a:p>
                  </a:txBody>
                  <a:tcPr marL="9103" marR="9103" marT="9103" marB="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2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 dirty="0">
                          <a:effectLst/>
                          <a:latin typeface="Arial"/>
                        </a:rPr>
                        <a:t>1</a:t>
                      </a:r>
                    </a:p>
                  </a:txBody>
                  <a:tcPr marL="9103" marR="9103" marT="9103" marB="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2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 dirty="0">
                          <a:effectLst/>
                          <a:latin typeface="Arial"/>
                        </a:rPr>
                        <a:t>2,5</a:t>
                      </a:r>
                    </a:p>
                  </a:txBody>
                  <a:tcPr marL="9103" marR="9103" marT="9103" marB="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2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>
                          <a:effectLst/>
                          <a:latin typeface="Arial"/>
                        </a:rPr>
                        <a:t>2,5</a:t>
                      </a:r>
                    </a:p>
                  </a:txBody>
                  <a:tcPr marL="9103" marR="9103" marT="9103" marB="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2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1" i="0" u="none" strike="noStrike" dirty="0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9103" marR="9103" marT="9103" marB="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2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364129">
                <a:tc>
                  <a:txBody>
                    <a:bodyPr/>
                    <a:lstStyle/>
                    <a:p>
                      <a:pPr algn="l" fontAlgn="ctr"/>
                      <a:r>
                        <a:rPr lang="lt-LT" sz="1400" b="0" i="0" u="none" strike="noStrike" dirty="0" smtClean="0">
                          <a:effectLst/>
                          <a:latin typeface="Arial"/>
                        </a:rPr>
                        <a:t>      Lėlių </a:t>
                      </a:r>
                      <a:r>
                        <a:rPr lang="lt-LT" sz="1400" b="0" i="0" u="none" strike="noStrike" dirty="0">
                          <a:effectLst/>
                          <a:latin typeface="Arial"/>
                        </a:rPr>
                        <a:t>vežimo teatras</a:t>
                      </a:r>
                    </a:p>
                  </a:txBody>
                  <a:tcPr marL="9103" marR="9103" marT="9103" marB="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2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 dirty="0">
                          <a:effectLst/>
                          <a:latin typeface="Arial"/>
                        </a:rPr>
                        <a:t>5</a:t>
                      </a:r>
                    </a:p>
                  </a:txBody>
                  <a:tcPr marL="9103" marR="9103" marT="9103" marB="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2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 dirty="0">
                          <a:effectLst/>
                          <a:latin typeface="Arial"/>
                        </a:rPr>
                        <a:t>2</a:t>
                      </a:r>
                    </a:p>
                  </a:txBody>
                  <a:tcPr marL="9103" marR="9103" marT="9103" marB="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2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 dirty="0">
                          <a:effectLst/>
                          <a:latin typeface="Arial"/>
                        </a:rPr>
                        <a:t>4,84</a:t>
                      </a:r>
                    </a:p>
                  </a:txBody>
                  <a:tcPr marL="9103" marR="9103" marT="9103" marB="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2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 dirty="0">
                          <a:effectLst/>
                          <a:latin typeface="Arial"/>
                        </a:rPr>
                        <a:t>1,84</a:t>
                      </a:r>
                    </a:p>
                  </a:txBody>
                  <a:tcPr marL="9103" marR="9103" marT="9103" marB="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2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1" i="0" u="none" strike="noStrike" dirty="0">
                          <a:effectLst/>
                          <a:latin typeface="Arial"/>
                        </a:rPr>
                        <a:t>3</a:t>
                      </a:r>
                    </a:p>
                  </a:txBody>
                  <a:tcPr marL="9103" marR="9103" marT="9103" marB="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2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364129">
                <a:tc>
                  <a:txBody>
                    <a:bodyPr/>
                    <a:lstStyle/>
                    <a:p>
                      <a:pPr algn="l" fontAlgn="ctr"/>
                      <a:r>
                        <a:rPr lang="lt-LT" sz="1400" b="0" i="0" u="none" strike="noStrike" dirty="0" smtClean="0">
                          <a:effectLst/>
                          <a:latin typeface="Arial"/>
                        </a:rPr>
                        <a:t>      Muzikinis </a:t>
                      </a:r>
                      <a:r>
                        <a:rPr lang="lt-LT" sz="1400" b="0" i="0" u="none" strike="noStrike" dirty="0">
                          <a:effectLst/>
                          <a:latin typeface="Arial"/>
                        </a:rPr>
                        <a:t>teatras</a:t>
                      </a:r>
                    </a:p>
                  </a:txBody>
                  <a:tcPr marL="9103" marR="9103" marT="9103" marB="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2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 dirty="0">
                          <a:effectLst/>
                          <a:latin typeface="Arial"/>
                        </a:rPr>
                        <a:t>4</a:t>
                      </a:r>
                    </a:p>
                  </a:txBody>
                  <a:tcPr marL="9103" marR="9103" marT="9103" marB="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2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 dirty="0">
                          <a:effectLst/>
                          <a:latin typeface="Arial"/>
                        </a:rPr>
                        <a:t>3</a:t>
                      </a:r>
                    </a:p>
                  </a:txBody>
                  <a:tcPr marL="9103" marR="9103" marT="9103" marB="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2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 dirty="0">
                          <a:effectLst/>
                          <a:latin typeface="Arial"/>
                        </a:rPr>
                        <a:t>1,9</a:t>
                      </a:r>
                    </a:p>
                  </a:txBody>
                  <a:tcPr marL="9103" marR="9103" marT="9103" marB="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2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 dirty="0">
                          <a:effectLst/>
                          <a:latin typeface="Arial"/>
                        </a:rPr>
                        <a:t>1,9</a:t>
                      </a:r>
                    </a:p>
                  </a:txBody>
                  <a:tcPr marL="9103" marR="9103" marT="9103" marB="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2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1" i="0" u="none" strike="noStrike" dirty="0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9103" marR="9103" marT="9103" marB="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2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364129">
                <a:tc>
                  <a:txBody>
                    <a:bodyPr/>
                    <a:lstStyle/>
                    <a:p>
                      <a:pPr algn="l" fontAlgn="ctr"/>
                      <a:r>
                        <a:rPr lang="lt-LT" sz="1400" b="0" i="0" u="none" strike="noStrike" dirty="0" smtClean="0">
                          <a:effectLst/>
                          <a:latin typeface="Arial"/>
                        </a:rPr>
                        <a:t>      Kultūros </a:t>
                      </a:r>
                      <a:r>
                        <a:rPr lang="lt-LT" sz="1400" b="0" i="0" u="none" strike="noStrike" dirty="0">
                          <a:effectLst/>
                          <a:latin typeface="Arial"/>
                        </a:rPr>
                        <a:t>centras Panevėžio bendruomenių rūmai</a:t>
                      </a:r>
                    </a:p>
                  </a:txBody>
                  <a:tcPr marL="9103" marR="9103" marT="9103" marB="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2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>
                          <a:effectLst/>
                          <a:latin typeface="Arial"/>
                        </a:rPr>
                        <a:t>19</a:t>
                      </a:r>
                    </a:p>
                  </a:txBody>
                  <a:tcPr marL="9103" marR="9103" marT="9103" marB="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2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 dirty="0">
                          <a:effectLst/>
                          <a:latin typeface="Arial"/>
                        </a:rPr>
                        <a:t>7</a:t>
                      </a:r>
                    </a:p>
                  </a:txBody>
                  <a:tcPr marL="9103" marR="9103" marT="9103" marB="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2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 dirty="0">
                          <a:effectLst/>
                          <a:latin typeface="Arial"/>
                        </a:rPr>
                        <a:t>16,3</a:t>
                      </a:r>
                    </a:p>
                  </a:txBody>
                  <a:tcPr marL="9103" marR="9103" marT="9103" marB="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2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 dirty="0">
                          <a:effectLst/>
                          <a:latin typeface="Arial"/>
                        </a:rPr>
                        <a:t>9,4</a:t>
                      </a:r>
                    </a:p>
                  </a:txBody>
                  <a:tcPr marL="9103" marR="9103" marT="9103" marB="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2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1" i="0" u="none" strike="noStrike" dirty="0">
                          <a:effectLst/>
                          <a:latin typeface="Arial"/>
                        </a:rPr>
                        <a:t>6,9</a:t>
                      </a:r>
                    </a:p>
                  </a:txBody>
                  <a:tcPr marL="9103" marR="9103" marT="9103" marB="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2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364129">
                <a:tc>
                  <a:txBody>
                    <a:bodyPr/>
                    <a:lstStyle/>
                    <a:p>
                      <a:pPr algn="l" fontAlgn="ctr"/>
                      <a:r>
                        <a:rPr lang="lt-LT" sz="1400" b="0" i="0" u="none" strike="noStrike" dirty="0" smtClean="0">
                          <a:effectLst/>
                          <a:latin typeface="Arial"/>
                        </a:rPr>
                        <a:t>      Kino </a:t>
                      </a:r>
                      <a:r>
                        <a:rPr lang="lt-LT" sz="1400" b="0" i="0" u="none" strike="noStrike" dirty="0">
                          <a:effectLst/>
                          <a:latin typeface="Arial"/>
                        </a:rPr>
                        <a:t>centras „Garsas“</a:t>
                      </a:r>
                    </a:p>
                  </a:txBody>
                  <a:tcPr marL="9103" marR="9103" marT="9103" marB="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2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>
                          <a:effectLst/>
                          <a:latin typeface="Arial"/>
                        </a:rPr>
                        <a:t>7</a:t>
                      </a:r>
                    </a:p>
                  </a:txBody>
                  <a:tcPr marL="9103" marR="9103" marT="9103" marB="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2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>
                          <a:effectLst/>
                          <a:latin typeface="Arial"/>
                        </a:rPr>
                        <a:t>5</a:t>
                      </a:r>
                    </a:p>
                  </a:txBody>
                  <a:tcPr marL="9103" marR="9103" marT="9103" marB="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2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 dirty="0">
                          <a:effectLst/>
                          <a:latin typeface="Arial"/>
                        </a:rPr>
                        <a:t>34,44</a:t>
                      </a:r>
                    </a:p>
                  </a:txBody>
                  <a:tcPr marL="9103" marR="9103" marT="9103" marB="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2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 dirty="0">
                          <a:effectLst/>
                          <a:latin typeface="Arial"/>
                        </a:rPr>
                        <a:t>5,5</a:t>
                      </a:r>
                    </a:p>
                  </a:txBody>
                  <a:tcPr marL="9103" marR="9103" marT="9103" marB="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2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1" i="0" u="none" strike="noStrike" dirty="0">
                          <a:effectLst/>
                          <a:latin typeface="Arial"/>
                        </a:rPr>
                        <a:t>28,94</a:t>
                      </a:r>
                    </a:p>
                  </a:txBody>
                  <a:tcPr marL="9103" marR="9103" marT="9103" marB="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70">
                      <a:fgClr>
                        <a:schemeClr val="accent2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364129">
                <a:tc>
                  <a:txBody>
                    <a:bodyPr/>
                    <a:lstStyle/>
                    <a:p>
                      <a:pPr algn="r" fontAlgn="ctr"/>
                      <a:r>
                        <a:rPr lang="lt-LT" sz="1400" b="1" i="0" u="none" strike="noStrike" dirty="0">
                          <a:effectLst/>
                          <a:latin typeface="Arial"/>
                        </a:rPr>
                        <a:t>IŠ VISO:</a:t>
                      </a:r>
                    </a:p>
                  </a:txBody>
                  <a:tcPr marL="9103" marR="9103" marT="9103" marB="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90">
                      <a:fgClr>
                        <a:srgbClr val="FFCC99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1" i="0" u="none" strike="noStrike" dirty="0">
                          <a:effectLst/>
                          <a:latin typeface="Arial"/>
                        </a:rPr>
                        <a:t>76</a:t>
                      </a:r>
                    </a:p>
                  </a:txBody>
                  <a:tcPr marL="9103" marR="9103" marT="9103" marB="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90">
                      <a:fgClr>
                        <a:srgbClr val="FFCC99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1" i="0" u="none" strike="noStrike" dirty="0">
                          <a:effectLst/>
                          <a:latin typeface="Arial"/>
                        </a:rPr>
                        <a:t>37</a:t>
                      </a:r>
                    </a:p>
                  </a:txBody>
                  <a:tcPr marL="9103" marR="9103" marT="9103" marB="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90">
                      <a:fgClr>
                        <a:srgbClr val="FFCC99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1" i="0" u="none" strike="noStrike" dirty="0">
                          <a:effectLst/>
                          <a:latin typeface="Arial"/>
                        </a:rPr>
                        <a:t>113</a:t>
                      </a:r>
                    </a:p>
                  </a:txBody>
                  <a:tcPr marL="9103" marR="9103" marT="9103" marB="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90">
                      <a:fgClr>
                        <a:srgbClr val="FFCC99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1" i="0" u="none" strike="noStrike" dirty="0">
                          <a:effectLst/>
                          <a:latin typeface="Arial"/>
                        </a:rPr>
                        <a:t>45</a:t>
                      </a:r>
                    </a:p>
                  </a:txBody>
                  <a:tcPr marL="9103" marR="9103" marT="9103" marB="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90">
                      <a:fgClr>
                        <a:srgbClr val="FFCC99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1" i="0" u="none" strike="noStrike" dirty="0">
                          <a:effectLst/>
                          <a:latin typeface="Arial"/>
                        </a:rPr>
                        <a:t>68</a:t>
                      </a:r>
                    </a:p>
                  </a:txBody>
                  <a:tcPr marL="9103" marR="9103" marT="9103" marB="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90">
                      <a:fgClr>
                        <a:srgbClr val="FFCC99"/>
                      </a:fgClr>
                      <a:bgClr>
                        <a:schemeClr val="bg1"/>
                      </a:bgClr>
                    </a:patt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22251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/>
              </a:rPr>
              <a:t>Muzikinis teatras</a:t>
            </a:r>
            <a:b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/>
              </a:rPr>
            </a:br>
            <a:r>
              <a:rPr lang="lt-LT" altLang="lt-LT" sz="2400" b="1" dirty="0">
                <a:solidFill>
                  <a:schemeClr val="accent1">
                    <a:lumMod val="50000"/>
                  </a:schemeClr>
                </a:solidFill>
                <a:latin typeface="Arial"/>
              </a:rPr>
              <a:t>VEIKLOS REZULTATŲ POKYTIS 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/>
              </a:rPr>
              <a:t>(proc.)</a:t>
            </a:r>
            <a:r>
              <a:rPr lang="lt-LT" altLang="lt-LT" sz="2400" b="1" dirty="0">
                <a:solidFill>
                  <a:schemeClr val="accent1">
                    <a:lumMod val="50000"/>
                  </a:schemeClr>
                </a:solidFill>
                <a:latin typeface="Arial"/>
              </a:rPr>
              <a:t/>
            </a:r>
            <a:br>
              <a:rPr lang="lt-LT" altLang="lt-LT" sz="2400" b="1" dirty="0">
                <a:solidFill>
                  <a:schemeClr val="accent1">
                    <a:lumMod val="50000"/>
                  </a:schemeClr>
                </a:solidFill>
                <a:latin typeface="Arial"/>
              </a:rPr>
            </a:b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/>
              </a:rPr>
              <a:t>201</a:t>
            </a:r>
            <a:r>
              <a:rPr lang="en-GB" altLang="lt-LT" sz="1800" dirty="0" smtClean="0">
                <a:solidFill>
                  <a:schemeClr val="accent1">
                    <a:lumMod val="50000"/>
                  </a:schemeClr>
                </a:solidFill>
                <a:latin typeface="Arial"/>
              </a:rPr>
              <a:t>6</a:t>
            </a: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/>
              </a:rPr>
              <a:t>-201</a:t>
            </a:r>
            <a:r>
              <a:rPr lang="en-GB" altLang="lt-LT" sz="1800" dirty="0" smtClean="0">
                <a:solidFill>
                  <a:schemeClr val="accent1">
                    <a:lumMod val="50000"/>
                  </a:schemeClr>
                </a:solidFill>
                <a:latin typeface="Arial"/>
              </a:rPr>
              <a:t>7</a:t>
            </a: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/>
              </a:rPr>
              <a:t> 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/>
              </a:rPr>
              <a:t>m.</a:t>
            </a:r>
            <a:endParaRPr lang="lt-LT" sz="1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Turinio vietos rezervavimo ženklas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62554860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898100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/>
              </a:rPr>
              <a:t>Muzikinis teatras</a:t>
            </a:r>
            <a:b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/>
              </a:rPr>
            </a:br>
            <a:r>
              <a:rPr lang="lt-LT" altLang="lt-LT" sz="2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TEATRO VEIKLA PAGAL SRITIS </a:t>
            </a:r>
            <a:r>
              <a:rPr lang="lt-LT" altLang="lt-LT" sz="24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(proc.)</a:t>
            </a:r>
            <a:r>
              <a:rPr lang="lt-LT" altLang="lt-LT" sz="2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t-LT" altLang="lt-LT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</a:t>
            </a:r>
            <a:r>
              <a:rPr lang="en-GB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lt-LT" sz="1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Turinio vietos rezervavimo ženklas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33213250"/>
              </p:ext>
            </p:extLst>
          </p:nvPr>
        </p:nvGraphicFramePr>
        <p:xfrm>
          <a:off x="801624" y="1597152"/>
          <a:ext cx="10515600" cy="462857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80563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158875"/>
          </a:xfrm>
        </p:spPr>
        <p:txBody>
          <a:bodyPr>
            <a:normAutofit/>
          </a:bodyPr>
          <a:lstStyle/>
          <a:p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/>
              </a:rPr>
              <a:t>Muzikinis teatras</a:t>
            </a:r>
            <a:b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/>
              </a:rPr>
            </a:br>
            <a:r>
              <a:rPr lang="lt-LT" altLang="lt-LT" sz="2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VEIKLOS POKYTIS </a:t>
            </a: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(proc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.)</a:t>
            </a:r>
            <a:r>
              <a:rPr lang="lt-LT" altLang="lt-LT" sz="1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t-LT" altLang="lt-LT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2016-2</a:t>
            </a: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01</a:t>
            </a:r>
            <a:r>
              <a:rPr lang="en-GB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m.</a:t>
            </a:r>
            <a:endParaRPr lang="lt-LT" sz="1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7" name="Turinio vietos rezervavimo ženklas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83733353"/>
              </p:ext>
            </p:extLst>
          </p:nvPr>
        </p:nvGraphicFramePr>
        <p:xfrm>
          <a:off x="816862" y="1676895"/>
          <a:ext cx="10619233" cy="4394721"/>
        </p:xfrm>
        <a:graphic>
          <a:graphicData uri="http://schemas.openxmlformats.org/drawingml/2006/table">
            <a:tbl>
              <a:tblPr/>
              <a:tblGrid>
                <a:gridCol w="6234680"/>
                <a:gridCol w="1540548"/>
                <a:gridCol w="1533845"/>
                <a:gridCol w="1310160"/>
              </a:tblGrid>
              <a:tr h="678283">
                <a:tc>
                  <a:txBody>
                    <a:bodyPr/>
                    <a:lstStyle/>
                    <a:p>
                      <a:pPr algn="l" fontAlgn="b"/>
                      <a:r>
                        <a:rPr lang="lt-LT" sz="1000" b="0" i="0" u="none" strike="noStrike" dirty="0">
                          <a:effectLst/>
                          <a:latin typeface="Arial" panose="020B0604020202020204" pitchFamily="34" charset="0"/>
                        </a:rPr>
                        <a:t> </a:t>
                      </a:r>
                      <a:r>
                        <a:rPr lang="lt-LT" altLang="lt-LT" sz="14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PAGAL RENGINIŲ SKAIČIŲ </a:t>
                      </a:r>
                      <a:endParaRPr lang="lt-LT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600" b="1" i="0" u="none" strike="noStrike" dirty="0" smtClean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201</a:t>
                      </a:r>
                      <a:r>
                        <a:rPr lang="en-GB" sz="1600" b="1" i="0" u="none" strike="noStrike" dirty="0" smtClean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</a:t>
                      </a:r>
                      <a:endParaRPr lang="lt-LT" sz="1600" b="1" i="0" u="none" strike="noStrike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600" b="1" i="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2016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1" i="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Pokytis proc.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893"/>
                    </a:solidFill>
                  </a:tcPr>
                </a:tc>
              </a:tr>
              <a:tr h="339141"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b="0" i="0" u="none" strike="noStrike" dirty="0" smtClean="0">
                          <a:effectLst/>
                          <a:latin typeface="+mn-lt"/>
                        </a:rPr>
                        <a:t>      </a:t>
                      </a:r>
                      <a:r>
                        <a:rPr lang="lt-LT" sz="1600" b="0" i="0" u="none" strike="noStrike" dirty="0" smtClean="0">
                          <a:effectLst/>
                          <a:latin typeface="+mn-lt"/>
                        </a:rPr>
                        <a:t>Spektakliai</a:t>
                      </a:r>
                      <a:endParaRPr lang="lt-LT" sz="1600" b="0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600" b="0" i="0" u="none" strike="noStrike" dirty="0">
                          <a:effectLst/>
                          <a:latin typeface="+mn-lt"/>
                        </a:rPr>
                        <a:t>12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600" b="0" i="0" u="none" strike="noStrike">
                          <a:effectLst/>
                          <a:latin typeface="+mn-lt"/>
                        </a:rPr>
                        <a:t>11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600" b="1" i="0" u="none" strike="noStrike" dirty="0">
                          <a:effectLst/>
                          <a:latin typeface="+mn-lt"/>
                        </a:rPr>
                        <a:t>9,1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70">
                      <a:fgClr>
                        <a:schemeClr val="accent2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339141"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b="0" i="0" u="none" strike="noStrike" dirty="0" smtClean="0">
                          <a:effectLst/>
                          <a:latin typeface="+mn-lt"/>
                        </a:rPr>
                        <a:t>      </a:t>
                      </a:r>
                      <a:r>
                        <a:rPr lang="lt-LT" sz="1600" b="0" i="0" u="none" strike="noStrike" dirty="0" smtClean="0">
                          <a:effectLst/>
                          <a:latin typeface="+mn-lt"/>
                        </a:rPr>
                        <a:t>Koncertai</a:t>
                      </a:r>
                      <a:endParaRPr lang="lt-LT" sz="1600" b="0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600" b="0" i="0" u="none" strike="noStrike" dirty="0">
                          <a:effectLst/>
                          <a:latin typeface="+mn-lt"/>
                        </a:rPr>
                        <a:t>17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600" b="0" i="0" u="none" strike="noStrike">
                          <a:effectLst/>
                          <a:latin typeface="+mn-lt"/>
                        </a:rPr>
                        <a:t>8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600" b="1" i="0" u="none" strike="noStrike" dirty="0">
                          <a:effectLst/>
                          <a:latin typeface="+mn-lt"/>
                        </a:rPr>
                        <a:t>112,5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70">
                      <a:fgClr>
                        <a:schemeClr val="accent2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339141"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b="0" i="0" u="none" strike="noStrike" dirty="0" smtClean="0">
                          <a:effectLst/>
                          <a:latin typeface="+mn-lt"/>
                        </a:rPr>
                        <a:t>      </a:t>
                      </a:r>
                      <a:r>
                        <a:rPr lang="lt-LT" sz="1600" b="0" i="0" u="none" strike="noStrike" dirty="0" smtClean="0">
                          <a:effectLst/>
                          <a:latin typeface="+mn-lt"/>
                        </a:rPr>
                        <a:t>Renginiai</a:t>
                      </a:r>
                      <a:endParaRPr lang="lt-LT" sz="1600" b="0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600" b="0" i="0" u="none" strike="noStrike" dirty="0">
                          <a:effectLst/>
                          <a:latin typeface="+mn-lt"/>
                        </a:rPr>
                        <a:t>2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600" b="0" i="0" u="none" strike="noStrike"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600" b="0" i="0" u="none" strike="noStrike"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2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339141"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b="0" i="0" u="none" strike="noStrike" dirty="0" smtClean="0">
                          <a:effectLst/>
                          <a:latin typeface="+mn-lt"/>
                        </a:rPr>
                        <a:t>      </a:t>
                      </a:r>
                      <a:r>
                        <a:rPr lang="lt-LT" sz="1600" b="0" i="0" u="none" strike="noStrike" dirty="0" smtClean="0">
                          <a:effectLst/>
                          <a:latin typeface="+mn-lt"/>
                        </a:rPr>
                        <a:t>Renginiai </a:t>
                      </a:r>
                      <a:r>
                        <a:rPr lang="lt-LT" sz="1600" b="0" i="0" u="none" strike="noStrike" dirty="0">
                          <a:effectLst/>
                          <a:latin typeface="+mn-lt"/>
                        </a:rPr>
                        <a:t>lauke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600" b="0" i="0" u="none" strike="noStrike" dirty="0">
                          <a:effectLst/>
                          <a:latin typeface="+mn-lt"/>
                        </a:rPr>
                        <a:t>3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600" b="0" i="0" u="none" strike="noStrike" dirty="0">
                          <a:effectLst/>
                          <a:latin typeface="+mn-lt"/>
                        </a:rPr>
                        <a:t>3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600" b="0" i="0" u="none" strike="noStrike"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2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339141"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b="0" i="0" u="none" strike="noStrike" dirty="0" smtClean="0">
                          <a:effectLst/>
                          <a:latin typeface="+mn-lt"/>
                        </a:rPr>
                        <a:t>      </a:t>
                      </a:r>
                      <a:r>
                        <a:rPr lang="lt-LT" sz="1600" b="0" i="0" u="none" strike="noStrike" dirty="0" smtClean="0">
                          <a:effectLst/>
                          <a:latin typeface="+mn-lt"/>
                        </a:rPr>
                        <a:t>Gastroliniai </a:t>
                      </a:r>
                      <a:r>
                        <a:rPr lang="lt-LT" sz="1600" b="0" i="0" u="none" strike="noStrike" dirty="0">
                          <a:effectLst/>
                          <a:latin typeface="+mn-lt"/>
                        </a:rPr>
                        <a:t>koncertai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600" b="0" i="0" u="none" strike="noStrike" dirty="0">
                          <a:effectLst/>
                          <a:latin typeface="+mn-lt"/>
                        </a:rPr>
                        <a:t>29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600" b="0" i="0" u="none" strike="noStrike" dirty="0">
                          <a:effectLst/>
                          <a:latin typeface="+mn-lt"/>
                        </a:rPr>
                        <a:t>18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600" b="1" i="0" u="none" strike="noStrike" dirty="0">
                          <a:effectLst/>
                          <a:latin typeface="+mn-lt"/>
                        </a:rPr>
                        <a:t>61,1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70">
                      <a:fgClr>
                        <a:schemeClr val="accent2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339141"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b="0" i="0" u="none" strike="noStrike" dirty="0" smtClean="0">
                          <a:effectLst/>
                          <a:latin typeface="+mn-lt"/>
                        </a:rPr>
                        <a:t>      </a:t>
                      </a:r>
                      <a:r>
                        <a:rPr lang="lt-LT" sz="1600" b="0" i="0" u="none" strike="noStrike" dirty="0" smtClean="0">
                          <a:effectLst/>
                          <a:latin typeface="+mn-lt"/>
                        </a:rPr>
                        <a:t>Gastroliniai </a:t>
                      </a:r>
                      <a:r>
                        <a:rPr lang="lt-LT" sz="1600" b="0" i="0" u="none" strike="noStrike" dirty="0">
                          <a:effectLst/>
                          <a:latin typeface="+mn-lt"/>
                        </a:rPr>
                        <a:t>spektakliai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600" b="0" i="0" u="none" strike="noStrike" dirty="0"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600" b="0" i="0" u="none" strike="noStrike" dirty="0"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600" b="0" i="0" u="none" strike="noStrike"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2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339141"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b="0" i="0" u="none" strike="noStrike" dirty="0" smtClean="0">
                          <a:effectLst/>
                          <a:latin typeface="+mn-lt"/>
                        </a:rPr>
                        <a:t>      </a:t>
                      </a:r>
                      <a:r>
                        <a:rPr lang="lt-LT" sz="1600" b="0" i="0" u="none" strike="noStrike" dirty="0" smtClean="0">
                          <a:effectLst/>
                          <a:latin typeface="+mn-lt"/>
                        </a:rPr>
                        <a:t>Atvykstančių </a:t>
                      </a:r>
                      <a:r>
                        <a:rPr lang="lt-LT" sz="1600" b="0" i="0" u="none" strike="noStrike" dirty="0">
                          <a:effectLst/>
                          <a:latin typeface="+mn-lt"/>
                        </a:rPr>
                        <a:t>meno kolektyvų spektakliai, koncertai, renginiai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600" b="0" i="0" u="none" strike="noStrike" dirty="0">
                          <a:effectLst/>
                          <a:latin typeface="+mn-lt"/>
                        </a:rPr>
                        <a:t>22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600" b="0" i="0" u="none" strike="noStrike" dirty="0">
                          <a:effectLst/>
                          <a:latin typeface="+mn-lt"/>
                        </a:rPr>
                        <a:t>27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600" b="0" i="0" u="none" strike="noStrike">
                          <a:effectLst/>
                          <a:latin typeface="+mn-lt"/>
                        </a:rPr>
                        <a:t>-18,5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2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339141"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b="0" i="0" u="none" strike="noStrike" dirty="0" smtClean="0">
                          <a:effectLst/>
                          <a:latin typeface="+mn-lt"/>
                        </a:rPr>
                        <a:t>      </a:t>
                      </a:r>
                      <a:r>
                        <a:rPr lang="lt-LT" sz="1600" b="0" i="0" u="none" strike="noStrike" dirty="0" smtClean="0">
                          <a:effectLst/>
                          <a:latin typeface="+mn-lt"/>
                        </a:rPr>
                        <a:t>Salės </a:t>
                      </a:r>
                      <a:r>
                        <a:rPr lang="lt-LT" sz="1600" b="0" i="0" u="none" strike="noStrike" dirty="0">
                          <a:effectLst/>
                          <a:latin typeface="+mn-lt"/>
                        </a:rPr>
                        <a:t>nuoma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600" b="0" i="0" u="none" strike="noStrike">
                          <a:effectLst/>
                          <a:latin typeface="+mn-lt"/>
                        </a:rPr>
                        <a:t>28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600" b="0" i="0" u="none" strike="noStrike" dirty="0">
                          <a:effectLst/>
                          <a:latin typeface="+mn-lt"/>
                        </a:rPr>
                        <a:t>35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600" b="0" i="0" u="none" strike="noStrike">
                          <a:effectLst/>
                          <a:latin typeface="+mn-lt"/>
                        </a:rPr>
                        <a:t>-20,0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2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357326"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b="0" i="0" u="none" strike="noStrike" dirty="0" smtClean="0">
                          <a:effectLst/>
                          <a:latin typeface="+mn-lt"/>
                        </a:rPr>
                        <a:t>      </a:t>
                      </a:r>
                      <a:r>
                        <a:rPr lang="lt-LT" sz="1600" b="0" i="0" u="none" strike="noStrike" dirty="0" smtClean="0">
                          <a:effectLst/>
                          <a:latin typeface="+mn-lt"/>
                        </a:rPr>
                        <a:t>Kita </a:t>
                      </a:r>
                      <a:r>
                        <a:rPr lang="lt-LT" sz="1600" b="0" i="0" u="none" strike="noStrike" dirty="0">
                          <a:effectLst/>
                          <a:latin typeface="+mn-lt"/>
                        </a:rPr>
                        <a:t>veikla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600" b="0" i="0" u="none" strike="noStrike">
                          <a:effectLst/>
                          <a:latin typeface="+mn-lt"/>
                        </a:rPr>
                        <a:t>14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600" b="0" i="0" u="none" strike="noStrike" dirty="0">
                          <a:effectLst/>
                          <a:latin typeface="+mn-lt"/>
                        </a:rPr>
                        <a:t>4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600" b="1" i="0" u="none" strike="noStrike" dirty="0">
                          <a:effectLst/>
                          <a:latin typeface="+mn-lt"/>
                        </a:rPr>
                        <a:t>250,0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70">
                      <a:fgClr>
                        <a:schemeClr val="accent2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322992"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b="0" i="0" u="none" strike="noStrike" dirty="0" smtClean="0">
                          <a:effectLst/>
                          <a:latin typeface="+mn-lt"/>
                        </a:rPr>
                        <a:t>       </a:t>
                      </a:r>
                      <a:r>
                        <a:rPr lang="lt-LT" sz="1600" b="0" i="0" u="none" strike="noStrike" dirty="0" smtClean="0">
                          <a:effectLst/>
                          <a:latin typeface="+mn-lt"/>
                        </a:rPr>
                        <a:t>Edukacinės </a:t>
                      </a:r>
                      <a:r>
                        <a:rPr lang="lt-LT" sz="1600" b="0" i="0" u="none" strike="noStrike" dirty="0">
                          <a:effectLst/>
                          <a:latin typeface="+mn-lt"/>
                        </a:rPr>
                        <a:t>programos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600" b="0" i="0" u="none" strike="noStrike"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600" b="0" i="0" u="none" strike="noStrike"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600" b="0" i="0" u="none" strike="noStrike" dirty="0"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2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322992"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IŠ VISO: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6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101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6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106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600" b="0" i="0" u="none" strike="noStrike" dirty="0">
                          <a:effectLst/>
                          <a:latin typeface="+mn-lt"/>
                        </a:rPr>
                        <a:t>-4,7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893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20601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158875"/>
          </a:xfrm>
        </p:spPr>
        <p:txBody>
          <a:bodyPr>
            <a:normAutofit/>
          </a:bodyPr>
          <a:lstStyle/>
          <a:p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/>
              </a:rPr>
              <a:t>Muzikinis teatras</a:t>
            </a:r>
            <a:b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/>
              </a:rPr>
            </a:br>
            <a:r>
              <a:rPr lang="lt-LT" altLang="lt-LT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UŽDIRBTOS PAJAMOS </a:t>
            </a:r>
            <a:r>
              <a:rPr lang="lt-LT" altLang="lt-LT" sz="2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PAGAL VEIKLOS SRITIS </a:t>
            </a: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(proc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.)</a:t>
            </a:r>
            <a:r>
              <a:rPr lang="lt-LT" altLang="lt-LT" sz="1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t-LT" altLang="lt-LT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</a:t>
            </a:r>
            <a:r>
              <a:rPr lang="en-GB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m.</a:t>
            </a:r>
            <a:endParaRPr lang="lt-LT" sz="1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Turinio vietos rezervavimo ženklas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84435825"/>
              </p:ext>
            </p:extLst>
          </p:nvPr>
        </p:nvGraphicFramePr>
        <p:xfrm>
          <a:off x="862584" y="1609344"/>
          <a:ext cx="10515600" cy="455542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446575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158875"/>
          </a:xfrm>
        </p:spPr>
        <p:txBody>
          <a:bodyPr>
            <a:normAutofit/>
          </a:bodyPr>
          <a:lstStyle/>
          <a:p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/>
              </a:rPr>
              <a:t>Muzikinis teatras</a:t>
            </a:r>
            <a:b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/>
              </a:rPr>
            </a:br>
            <a:r>
              <a:rPr lang="lt-LT" altLang="lt-LT" sz="2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VEIKLOS POKYTIS </a:t>
            </a: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(proc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.)</a:t>
            </a:r>
            <a:r>
              <a:rPr lang="lt-LT" altLang="lt-LT" sz="1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t-LT" altLang="lt-LT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2016-201</a:t>
            </a:r>
            <a:r>
              <a:rPr lang="en-GB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m.</a:t>
            </a:r>
            <a:endParaRPr lang="lt-LT" sz="1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7" name="Turinio vietos rezervavimo ženklas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27835295"/>
              </p:ext>
            </p:extLst>
          </p:nvPr>
        </p:nvGraphicFramePr>
        <p:xfrm>
          <a:off x="877824" y="1755646"/>
          <a:ext cx="10619232" cy="4952784"/>
        </p:xfrm>
        <a:graphic>
          <a:graphicData uri="http://schemas.openxmlformats.org/drawingml/2006/table">
            <a:tbl>
              <a:tblPr/>
              <a:tblGrid>
                <a:gridCol w="6234682"/>
                <a:gridCol w="1540548"/>
                <a:gridCol w="1533844"/>
                <a:gridCol w="1310158"/>
              </a:tblGrid>
              <a:tr h="895055">
                <a:tc>
                  <a:txBody>
                    <a:bodyPr/>
                    <a:lstStyle/>
                    <a:p>
                      <a:pPr algn="l" fontAlgn="b"/>
                      <a:r>
                        <a:rPr lang="lt-LT" sz="1000" b="0" i="0" u="none" strike="noStrike" dirty="0">
                          <a:effectLst/>
                          <a:latin typeface="Arial" panose="020B0604020202020204" pitchFamily="34" charset="0"/>
                        </a:rPr>
                        <a:t> </a:t>
                      </a:r>
                      <a:r>
                        <a:rPr lang="lt-LT" altLang="lt-LT" sz="14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cs typeface="Arial" panose="020B0604020202020204" pitchFamily="34" charset="0"/>
                        </a:rPr>
                        <a:t>PAGAL UŽDIRBTAS PAJAMAS </a:t>
                      </a:r>
                      <a:endParaRPr lang="lt-LT" sz="1400" b="0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600" b="1" i="0" u="none" strike="noStrike" dirty="0" smtClean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201</a:t>
                      </a:r>
                      <a:r>
                        <a:rPr lang="en-GB" sz="1600" b="1" i="0" u="none" strike="noStrike" dirty="0" smtClean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</a:t>
                      </a:r>
                      <a:endParaRPr lang="lt-LT" sz="1600" b="1" i="0" u="none" strike="noStrike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600" b="1" i="0" u="none" strike="noStrike" dirty="0" smtClean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201</a:t>
                      </a:r>
                      <a:r>
                        <a:rPr lang="en-GB" sz="1600" b="1" i="0" u="none" strike="noStrike" dirty="0" smtClean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</a:t>
                      </a:r>
                      <a:endParaRPr lang="lt-LT" sz="1600" b="1" i="0" u="none" strike="noStrike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1" i="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Pokytis proc.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893"/>
                    </a:solidFill>
                  </a:tcPr>
                </a:tc>
              </a:tr>
              <a:tr h="447528"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b="0" i="0" u="none" strike="noStrike" dirty="0" smtClean="0">
                          <a:effectLst/>
                          <a:latin typeface="Arial"/>
                        </a:rPr>
                        <a:t>     </a:t>
                      </a:r>
                      <a:r>
                        <a:rPr lang="lt-LT" sz="1600" b="0" i="0" u="none" strike="noStrike" dirty="0" smtClean="0">
                          <a:effectLst/>
                          <a:latin typeface="Arial"/>
                        </a:rPr>
                        <a:t>Spektakliai</a:t>
                      </a:r>
                      <a:endParaRPr lang="lt-LT" sz="1600" b="0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600" b="0" i="0" u="none" strike="noStrike" dirty="0">
                          <a:effectLst/>
                          <a:latin typeface="Arial"/>
                        </a:rPr>
                        <a:t>20146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600" b="0" i="0" u="none" strike="noStrike" dirty="0">
                          <a:effectLst/>
                          <a:latin typeface="Arial"/>
                        </a:rPr>
                        <a:t>30417,92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600" b="0" i="0" u="none" strike="noStrike" dirty="0">
                          <a:effectLst/>
                          <a:latin typeface="Arial"/>
                        </a:rPr>
                        <a:t>51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2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447528"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b="0" i="0" u="none" strike="noStrike" dirty="0" smtClean="0">
                          <a:effectLst/>
                          <a:latin typeface="Arial"/>
                        </a:rPr>
                        <a:t>      </a:t>
                      </a:r>
                      <a:r>
                        <a:rPr lang="lt-LT" sz="1600" b="0" i="0" u="none" strike="noStrike" dirty="0" smtClean="0">
                          <a:effectLst/>
                          <a:latin typeface="Arial"/>
                        </a:rPr>
                        <a:t>Koncertai</a:t>
                      </a:r>
                      <a:endParaRPr lang="lt-LT" sz="1600" b="0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600" b="0" i="0" u="none" strike="noStrike" dirty="0">
                          <a:effectLst/>
                          <a:latin typeface="Arial"/>
                        </a:rPr>
                        <a:t>7496,5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600" b="0" i="0" u="none" strike="noStrike" dirty="0">
                          <a:effectLst/>
                          <a:latin typeface="Arial"/>
                        </a:rPr>
                        <a:t>20269,36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600" b="0" i="0" u="none" strike="noStrike" dirty="0">
                          <a:effectLst/>
                          <a:latin typeface="Arial"/>
                        </a:rPr>
                        <a:t>170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2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447528"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b="0" i="0" u="none" strike="noStrike" dirty="0" smtClean="0">
                          <a:effectLst/>
                          <a:latin typeface="Arial"/>
                        </a:rPr>
                        <a:t>      </a:t>
                      </a:r>
                      <a:r>
                        <a:rPr lang="lt-LT" sz="1600" b="0" i="0" u="none" strike="noStrike" dirty="0" smtClean="0">
                          <a:effectLst/>
                          <a:latin typeface="Arial"/>
                        </a:rPr>
                        <a:t>Gastroliniai </a:t>
                      </a:r>
                      <a:r>
                        <a:rPr lang="lt-LT" sz="1600" b="0" i="0" u="none" strike="noStrike" dirty="0">
                          <a:effectLst/>
                          <a:latin typeface="Arial"/>
                        </a:rPr>
                        <a:t>spektakliai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6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600" b="0" i="0" u="none" strike="noStrike" dirty="0">
                          <a:effectLst/>
                          <a:latin typeface="Arial"/>
                        </a:rPr>
                        <a:t>2860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600" b="0" i="0" u="none" strike="noStrike" dirty="0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2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447528"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b="0" i="0" u="none" strike="noStrike" dirty="0" smtClean="0">
                          <a:effectLst/>
                          <a:latin typeface="Arial"/>
                        </a:rPr>
                        <a:t>      </a:t>
                      </a:r>
                      <a:r>
                        <a:rPr lang="lt-LT" sz="1600" b="0" i="0" u="none" strike="noStrike" dirty="0" smtClean="0">
                          <a:effectLst/>
                          <a:latin typeface="Arial"/>
                        </a:rPr>
                        <a:t>Gastroliniai </a:t>
                      </a:r>
                      <a:r>
                        <a:rPr lang="lt-LT" sz="1600" b="0" i="0" u="none" strike="noStrike" dirty="0">
                          <a:effectLst/>
                          <a:latin typeface="Arial"/>
                        </a:rPr>
                        <a:t>koncertai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600" b="0" i="0" u="none" strike="noStrike" dirty="0">
                          <a:effectLst/>
                          <a:latin typeface="Arial"/>
                        </a:rPr>
                        <a:t>6350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600" b="0" i="0" u="none" strike="noStrike" dirty="0">
                          <a:effectLst/>
                          <a:latin typeface="Arial"/>
                        </a:rPr>
                        <a:t>15872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600" b="0" i="0" u="none" strike="noStrike" dirty="0">
                          <a:effectLst/>
                          <a:latin typeface="Arial"/>
                        </a:rPr>
                        <a:t>150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2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447528"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b="0" i="0" u="none" strike="noStrike" dirty="0" smtClean="0">
                          <a:effectLst/>
                          <a:latin typeface="Arial"/>
                        </a:rPr>
                        <a:t>      </a:t>
                      </a:r>
                      <a:r>
                        <a:rPr lang="en-GB" sz="1600" b="0" i="0" u="none" strike="noStrike" baseline="0" dirty="0" smtClean="0">
                          <a:effectLst/>
                          <a:latin typeface="Arial"/>
                        </a:rPr>
                        <a:t> </a:t>
                      </a:r>
                      <a:r>
                        <a:rPr lang="lt-LT" sz="1600" b="0" i="0" u="none" strike="noStrike" dirty="0" smtClean="0">
                          <a:effectLst/>
                          <a:latin typeface="Arial"/>
                        </a:rPr>
                        <a:t>Atvykstančių </a:t>
                      </a:r>
                      <a:r>
                        <a:rPr lang="lt-LT" sz="1600" b="0" i="0" u="none" strike="noStrike" dirty="0">
                          <a:effectLst/>
                          <a:latin typeface="Arial"/>
                        </a:rPr>
                        <a:t>meno kolektyvų spektakliai, koncertai, renginiai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600" b="0" i="0" u="none" strike="noStrike" dirty="0">
                          <a:effectLst/>
                          <a:latin typeface="Arial"/>
                        </a:rPr>
                        <a:t>7401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600" b="0" i="0" u="none" strike="noStrike" dirty="0">
                          <a:effectLst/>
                          <a:latin typeface="Arial"/>
                        </a:rPr>
                        <a:t>7024,86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600" b="0" i="0" u="none" strike="noStrike" dirty="0">
                          <a:effectLst/>
                          <a:latin typeface="Arial"/>
                        </a:rPr>
                        <a:t>-5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2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447528"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b="0" i="0" u="none" strike="noStrike" dirty="0" smtClean="0">
                          <a:effectLst/>
                          <a:latin typeface="Arial"/>
                        </a:rPr>
                        <a:t>      </a:t>
                      </a:r>
                      <a:r>
                        <a:rPr lang="lt-LT" sz="1600" b="0" i="0" u="none" strike="noStrike" dirty="0" smtClean="0">
                          <a:effectLst/>
                          <a:latin typeface="Arial"/>
                        </a:rPr>
                        <a:t>Salės </a:t>
                      </a:r>
                      <a:r>
                        <a:rPr lang="lt-LT" sz="1600" b="0" i="0" u="none" strike="noStrike" dirty="0">
                          <a:effectLst/>
                          <a:latin typeface="Arial"/>
                        </a:rPr>
                        <a:t>nuoma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600" b="0" i="0" u="none" strike="noStrike">
                          <a:effectLst/>
                          <a:latin typeface="Arial"/>
                        </a:rPr>
                        <a:t>6450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600" b="0" i="0" u="none" strike="noStrike" dirty="0">
                          <a:effectLst/>
                          <a:latin typeface="Arial"/>
                        </a:rPr>
                        <a:t>5495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600" b="0" i="0" u="none" strike="noStrike" dirty="0">
                          <a:effectLst/>
                          <a:latin typeface="Arial"/>
                        </a:rPr>
                        <a:t>-15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2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447528"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b="0" i="0" u="none" strike="noStrike" dirty="0" smtClean="0">
                          <a:effectLst/>
                          <a:latin typeface="Arial"/>
                        </a:rPr>
                        <a:t>      </a:t>
                      </a:r>
                      <a:r>
                        <a:rPr lang="lt-LT" sz="1600" b="0" i="0" u="none" strike="noStrike" dirty="0" smtClean="0">
                          <a:effectLst/>
                          <a:latin typeface="Arial"/>
                        </a:rPr>
                        <a:t>Kita </a:t>
                      </a:r>
                      <a:r>
                        <a:rPr lang="lt-LT" sz="1600" b="0" i="0" u="none" strike="noStrike" dirty="0">
                          <a:effectLst/>
                          <a:latin typeface="Arial"/>
                        </a:rPr>
                        <a:t>veikla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6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600" b="0" i="0" u="none" strike="noStrike" dirty="0">
                          <a:effectLst/>
                          <a:latin typeface="Arial"/>
                        </a:rPr>
                        <a:t>1329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600" b="0" i="0" u="none" strike="noStrike" dirty="0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2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447528"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b="0" i="0" u="none" strike="noStrike" dirty="0" smtClean="0">
                          <a:effectLst/>
                          <a:latin typeface="Arial"/>
                        </a:rPr>
                        <a:t>      </a:t>
                      </a:r>
                      <a:r>
                        <a:rPr lang="lt-LT" sz="1600" b="0" i="0" u="none" strike="noStrike" dirty="0" smtClean="0">
                          <a:effectLst/>
                          <a:latin typeface="Arial"/>
                        </a:rPr>
                        <a:t>Edukacinės </a:t>
                      </a:r>
                      <a:r>
                        <a:rPr lang="lt-LT" sz="1600" b="0" i="0" u="none" strike="noStrike" dirty="0">
                          <a:effectLst/>
                          <a:latin typeface="Arial"/>
                        </a:rPr>
                        <a:t>programos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6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600" b="0" i="0" u="none" strike="noStrike" dirty="0">
                          <a:effectLst/>
                          <a:latin typeface="Arial"/>
                        </a:rPr>
                        <a:t>130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600" b="0" i="0" u="none" strike="noStrike" dirty="0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2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477505"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IŠ VISO</a:t>
                      </a:r>
                      <a:r>
                        <a:rPr lang="lt-LT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:</a:t>
                      </a:r>
                      <a:r>
                        <a:rPr lang="en-GB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     </a:t>
                      </a:r>
                      <a:endParaRPr lang="lt-LT" sz="14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6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47843,5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83398,14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600" b="1" i="0" u="none" strike="noStrike" dirty="0">
                          <a:effectLst/>
                          <a:latin typeface="Arial"/>
                        </a:rPr>
                        <a:t>74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C5D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32500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/>
              </a:rPr>
              <a:t>Muzikinis teatras</a:t>
            </a:r>
            <a:b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/>
              </a:rPr>
            </a:br>
            <a:r>
              <a:rPr lang="lt-LT" altLang="lt-LT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RENGINIŲ LANKYTOJAI </a:t>
            </a:r>
            <a:r>
              <a:rPr lang="lt-LT" altLang="lt-LT" sz="2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PAGAL VEIKLOS SRITIS </a:t>
            </a:r>
            <a:r>
              <a:rPr lang="lt-LT" altLang="lt-LT" sz="24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(proc</a:t>
            </a:r>
            <a:r>
              <a:rPr lang="lt-LT" altLang="lt-LT" sz="2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.)</a:t>
            </a:r>
            <a:r>
              <a:rPr lang="lt-LT" altLang="lt-LT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t-LT" altLang="lt-LT" sz="2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2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</a:t>
            </a:r>
            <a:r>
              <a:rPr lang="en-GB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m.</a:t>
            </a:r>
            <a:endParaRPr lang="lt-LT" sz="1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Turinio vietos rezervavimo ženklas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59296976"/>
              </p:ext>
            </p:extLst>
          </p:nvPr>
        </p:nvGraphicFramePr>
        <p:xfrm>
          <a:off x="838200" y="1584960"/>
          <a:ext cx="10515600" cy="47304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437055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155765"/>
          </a:xfrm>
        </p:spPr>
        <p:txBody>
          <a:bodyPr>
            <a:normAutofit fontScale="90000"/>
          </a:bodyPr>
          <a:lstStyle/>
          <a:p>
            <a:r>
              <a:rPr lang="lt-LT" altLang="lt-LT" sz="2000" dirty="0">
                <a:solidFill>
                  <a:schemeClr val="accent1">
                    <a:lumMod val="50000"/>
                  </a:schemeClr>
                </a:solidFill>
                <a:latin typeface="Arial"/>
              </a:rPr>
              <a:t>Muzikinis</a:t>
            </a:r>
            <a:r>
              <a:rPr lang="lt-LT" altLang="lt-LT" dirty="0">
                <a:solidFill>
                  <a:schemeClr val="accent1">
                    <a:lumMod val="50000"/>
                  </a:schemeClr>
                </a:solidFill>
                <a:latin typeface="Arial"/>
              </a:rPr>
              <a:t> </a:t>
            </a:r>
            <a:r>
              <a:rPr lang="lt-LT" altLang="lt-LT" sz="2000" dirty="0">
                <a:solidFill>
                  <a:schemeClr val="accent1">
                    <a:lumMod val="50000"/>
                  </a:schemeClr>
                </a:solidFill>
                <a:latin typeface="Arial"/>
              </a:rPr>
              <a:t>teatras</a:t>
            </a:r>
            <a:r>
              <a:rPr lang="lt-LT" altLang="lt-LT" dirty="0">
                <a:solidFill>
                  <a:schemeClr val="accent1">
                    <a:lumMod val="50000"/>
                  </a:schemeClr>
                </a:solidFill>
                <a:latin typeface="Arial"/>
              </a:rPr>
              <a:t/>
            </a:r>
            <a:br>
              <a:rPr lang="lt-LT" altLang="lt-LT" dirty="0">
                <a:solidFill>
                  <a:schemeClr val="accent1">
                    <a:lumMod val="50000"/>
                  </a:schemeClr>
                </a:solidFill>
                <a:latin typeface="Arial"/>
              </a:rPr>
            </a:br>
            <a:r>
              <a:rPr lang="lt-LT" altLang="lt-LT" sz="27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VEIKLOS POKYTIS </a:t>
            </a:r>
            <a:r>
              <a:rPr lang="lt-LT" altLang="lt-LT" sz="27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(proc.)</a:t>
            </a:r>
            <a:r>
              <a:rPr lang="lt-LT" altLang="lt-LT" sz="27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lt-LT" altLang="lt-LT" sz="27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2016-201</a:t>
            </a:r>
            <a:r>
              <a:rPr lang="en-GB" altLang="lt-LT" sz="2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lt-LT" altLang="lt-LT" sz="2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t-LT" altLang="lt-LT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m.</a:t>
            </a:r>
            <a:endParaRPr lang="lt-LT" sz="2000" dirty="0"/>
          </a:p>
        </p:txBody>
      </p:sp>
      <p:graphicFrame>
        <p:nvGraphicFramePr>
          <p:cNvPr id="4" name="Turinio vietos rezervavimo ženklas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04836585"/>
              </p:ext>
            </p:extLst>
          </p:nvPr>
        </p:nvGraphicFramePr>
        <p:xfrm>
          <a:off x="585218" y="1865375"/>
          <a:ext cx="11070333" cy="4845996"/>
        </p:xfrm>
        <a:graphic>
          <a:graphicData uri="http://schemas.openxmlformats.org/drawingml/2006/table">
            <a:tbl>
              <a:tblPr/>
              <a:tblGrid>
                <a:gridCol w="5366835"/>
                <a:gridCol w="950583"/>
                <a:gridCol w="950583"/>
                <a:gridCol w="950583"/>
                <a:gridCol w="950583"/>
                <a:gridCol w="950583"/>
                <a:gridCol w="950583"/>
              </a:tblGrid>
              <a:tr h="475549">
                <a:tc rowSpan="2"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lt-LT" sz="1600" b="1" kern="12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PAGAL</a:t>
                      </a:r>
                      <a:r>
                        <a:rPr lang="lt-LT" sz="1600" b="1" kern="1200" baseline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L</a:t>
                      </a:r>
                      <a:r>
                        <a:rPr lang="lt-LT" sz="1600" b="1" kern="12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ANKYTOJŲ</a:t>
                      </a:r>
                      <a:r>
                        <a:rPr lang="lt-LT" sz="1600" b="1" kern="1200" baseline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SKAIČIŲ</a:t>
                      </a:r>
                      <a:endParaRPr lang="lt-LT" sz="1600" b="1" kern="12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lt-LT" sz="1600" b="1" i="0" u="none" strike="noStrike" dirty="0" smtClean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201</a:t>
                      </a:r>
                      <a:r>
                        <a:rPr lang="en-GB" sz="1600" b="1" i="0" u="none" strike="noStrike" dirty="0" smtClean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</a:t>
                      </a:r>
                      <a:endParaRPr lang="lt-LT" sz="1600" b="1" i="0" u="none" strike="noStrike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lt-LT" sz="1600" b="1" i="0" u="none" strike="noStrike" dirty="0" smtClean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201</a:t>
                      </a:r>
                      <a:r>
                        <a:rPr lang="en-GB" sz="1600" b="1" i="0" u="none" strike="noStrike" dirty="0" smtClean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</a:t>
                      </a:r>
                      <a:endParaRPr lang="lt-LT" sz="1600" b="1" i="0" u="none" strike="noStrike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lt-LT" sz="1400" b="1" i="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Pokytis proc.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89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</a:tr>
              <a:tr h="480151">
                <a:tc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 dirty="0" smtClean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su </a:t>
                      </a:r>
                      <a:r>
                        <a:rPr lang="lt-LT" sz="1400" b="0" i="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bilietais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be bilietų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 dirty="0" smtClean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su </a:t>
                      </a:r>
                      <a:r>
                        <a:rPr lang="lt-LT" sz="1400" b="0" i="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bilietais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be bilietų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 dirty="0" smtClean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su </a:t>
                      </a:r>
                      <a:r>
                        <a:rPr lang="lt-LT" sz="1400" b="0" i="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bilietais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89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be bilietų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893"/>
                    </a:solidFill>
                  </a:tcPr>
                </a:tc>
              </a:tr>
              <a:tr h="486287"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b="0" i="0" u="none" strike="noStrike" dirty="0" smtClean="0">
                          <a:effectLst/>
                          <a:latin typeface="+mn-lt"/>
                        </a:rPr>
                        <a:t>       </a:t>
                      </a:r>
                      <a:r>
                        <a:rPr lang="lt-LT" sz="1600" b="0" i="0" u="none" strike="noStrike" dirty="0" smtClean="0">
                          <a:effectLst/>
                          <a:latin typeface="+mn-lt"/>
                        </a:rPr>
                        <a:t>Spektakliai</a:t>
                      </a:r>
                      <a:endParaRPr lang="lt-LT" sz="1600" b="0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600" b="0" i="0" u="none" strike="noStrike" dirty="0">
                          <a:effectLst/>
                          <a:latin typeface="+mn-lt"/>
                        </a:rPr>
                        <a:t>1949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600" b="0" i="0" u="none" strike="noStrike" dirty="0">
                          <a:effectLst/>
                          <a:latin typeface="+mn-lt"/>
                        </a:rPr>
                        <a:t>52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600" b="0" i="0" u="none" strike="noStrike" dirty="0">
                          <a:effectLst/>
                          <a:latin typeface="+mn-lt"/>
                        </a:rPr>
                        <a:t>2788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600" b="0" i="0" u="none" strike="noStrike">
                          <a:effectLst/>
                          <a:latin typeface="+mn-lt"/>
                        </a:rPr>
                        <a:t>48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600" b="1" i="0" u="none" strike="noStrike" dirty="0">
                          <a:effectLst/>
                          <a:latin typeface="+mn-lt"/>
                        </a:rPr>
                        <a:t>43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2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600" b="1" i="0" u="none" strike="noStrike">
                          <a:effectLst/>
                          <a:latin typeface="+mn-lt"/>
                        </a:rPr>
                        <a:t>-8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2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486287"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b="0" i="0" u="none" strike="noStrike" dirty="0" smtClean="0">
                          <a:effectLst/>
                          <a:latin typeface="+mn-lt"/>
                        </a:rPr>
                        <a:t>       </a:t>
                      </a:r>
                      <a:r>
                        <a:rPr lang="lt-LT" sz="1600" b="0" i="0" u="none" strike="noStrike" dirty="0" smtClean="0">
                          <a:effectLst/>
                          <a:latin typeface="+mn-lt"/>
                        </a:rPr>
                        <a:t>Koncertai</a:t>
                      </a:r>
                      <a:endParaRPr lang="lt-LT" sz="1600" b="0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600" b="0" i="0" u="none" strike="noStrike" dirty="0">
                          <a:effectLst/>
                          <a:latin typeface="+mn-lt"/>
                        </a:rPr>
                        <a:t>792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600" b="0" i="0" u="none" strike="noStrike" dirty="0">
                          <a:effectLst/>
                          <a:latin typeface="+mn-lt"/>
                        </a:rPr>
                        <a:t>582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600" b="0" i="0" u="none" strike="noStrike" dirty="0">
                          <a:effectLst/>
                          <a:latin typeface="+mn-lt"/>
                        </a:rPr>
                        <a:t>2474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600" b="0" i="0" u="none" strike="noStrike" dirty="0">
                          <a:effectLst/>
                          <a:latin typeface="+mn-lt"/>
                        </a:rPr>
                        <a:t>250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600" b="1" i="0" u="none" strike="noStrike" dirty="0">
                          <a:effectLst/>
                          <a:latin typeface="+mn-lt"/>
                        </a:rPr>
                        <a:t>212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2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600" b="1" i="0" u="none" strike="noStrike">
                          <a:effectLst/>
                          <a:latin typeface="+mn-lt"/>
                        </a:rPr>
                        <a:t>-57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2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486287"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b="0" i="0" u="none" strike="noStrike" dirty="0" smtClean="0">
                          <a:effectLst/>
                          <a:latin typeface="+mn-lt"/>
                        </a:rPr>
                        <a:t>       </a:t>
                      </a:r>
                      <a:r>
                        <a:rPr lang="lt-LT" sz="1600" b="0" i="0" u="none" strike="noStrike" dirty="0" smtClean="0">
                          <a:effectLst/>
                          <a:latin typeface="+mn-lt"/>
                        </a:rPr>
                        <a:t>Renginiai</a:t>
                      </a:r>
                      <a:endParaRPr lang="lt-LT" sz="1600" b="0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600" b="0" i="0" u="none" strike="noStrike" dirty="0"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600" b="0" i="0" u="none" strike="noStrike" dirty="0"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600" b="0" i="0" u="none" strike="noStrike" dirty="0"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600" b="0" i="0" u="none" strike="noStrike" dirty="0">
                          <a:effectLst/>
                          <a:latin typeface="+mn-lt"/>
                        </a:rPr>
                        <a:t>320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600" b="1" i="0" u="none" strike="noStrike" dirty="0"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2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600" b="1" i="0" u="none" strike="noStrike"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2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486287"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b="0" i="0" u="none" strike="noStrike" dirty="0" smtClean="0">
                          <a:effectLst/>
                          <a:latin typeface="+mn-lt"/>
                        </a:rPr>
                        <a:t>      </a:t>
                      </a:r>
                      <a:r>
                        <a:rPr lang="lt-LT" sz="1600" b="0" i="0" u="none" strike="noStrike" dirty="0" smtClean="0">
                          <a:effectLst/>
                          <a:latin typeface="+mn-lt"/>
                        </a:rPr>
                        <a:t>Gastroliniai </a:t>
                      </a:r>
                      <a:r>
                        <a:rPr lang="lt-LT" sz="1600" b="0" i="0" u="none" strike="noStrike" dirty="0">
                          <a:effectLst/>
                          <a:latin typeface="+mn-lt"/>
                        </a:rPr>
                        <a:t>spektakliai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600" b="0" i="0" u="none" strike="noStrike"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600" b="0" i="0" u="none" strike="noStrike"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600" b="0" i="0" u="none" strike="noStrike" dirty="0">
                          <a:effectLst/>
                          <a:latin typeface="+mn-lt"/>
                        </a:rPr>
                        <a:t>286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600" b="0" i="0" u="none" strike="noStrike" dirty="0"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600" b="1" i="0" u="none" strike="noStrike" dirty="0"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2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600" b="1" i="0" u="none" strike="noStrike" dirty="0"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2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486287"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b="0" i="0" u="none" strike="noStrike" dirty="0" smtClean="0">
                          <a:effectLst/>
                          <a:latin typeface="+mn-lt"/>
                        </a:rPr>
                        <a:t>      </a:t>
                      </a:r>
                      <a:r>
                        <a:rPr lang="lt-LT" sz="1600" b="0" i="0" u="none" strike="noStrike" dirty="0" smtClean="0">
                          <a:effectLst/>
                          <a:latin typeface="+mn-lt"/>
                        </a:rPr>
                        <a:t>Gastroliniai </a:t>
                      </a:r>
                      <a:r>
                        <a:rPr lang="lt-LT" sz="1600" b="0" i="0" u="none" strike="noStrike" dirty="0">
                          <a:effectLst/>
                          <a:latin typeface="+mn-lt"/>
                        </a:rPr>
                        <a:t>koncertai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600" b="0" i="0" u="none" strike="noStrike" dirty="0"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600" b="0" i="0" u="none" strike="noStrike" dirty="0"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600" b="0" i="0" u="none" strike="noStrike">
                          <a:effectLst/>
                          <a:latin typeface="+mn-lt"/>
                        </a:rPr>
                        <a:t>491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600" b="0" i="0" u="none" strike="noStrike" dirty="0">
                          <a:effectLst/>
                          <a:latin typeface="+mn-lt"/>
                        </a:rPr>
                        <a:t>10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600" b="1" i="0" u="none" strike="noStrike" dirty="0"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2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600" b="1" i="0" u="none" strike="noStrike" dirty="0"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2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486287"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b="0" i="0" u="none" strike="noStrike" dirty="0" smtClean="0">
                          <a:effectLst/>
                          <a:latin typeface="+mn-lt"/>
                        </a:rPr>
                        <a:t>      </a:t>
                      </a:r>
                      <a:r>
                        <a:rPr lang="lt-LT" sz="1600" b="0" i="0" u="none" strike="noStrike" dirty="0" smtClean="0">
                          <a:effectLst/>
                          <a:latin typeface="+mn-lt"/>
                        </a:rPr>
                        <a:t>Atvykstančių </a:t>
                      </a:r>
                      <a:r>
                        <a:rPr lang="lt-LT" sz="1600" b="0" i="0" u="none" strike="noStrike" dirty="0">
                          <a:effectLst/>
                          <a:latin typeface="+mn-lt"/>
                        </a:rPr>
                        <a:t>meno kolektyvų spektakliai, koncertai, renginiai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600" b="0" i="0" u="none" strike="noStrike">
                          <a:effectLst/>
                          <a:latin typeface="+mn-lt"/>
                        </a:rPr>
                        <a:t>4121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600" b="0" i="0" u="none" strike="noStrike" dirty="0">
                          <a:effectLst/>
                          <a:latin typeface="+mn-lt"/>
                        </a:rPr>
                        <a:t>494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600" b="0" i="0" u="none" strike="noStrike" dirty="0">
                          <a:effectLst/>
                          <a:latin typeface="+mn-lt"/>
                        </a:rPr>
                        <a:t>3169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600" b="0" i="0" u="none" strike="noStrike" dirty="0">
                          <a:effectLst/>
                          <a:latin typeface="+mn-lt"/>
                        </a:rPr>
                        <a:t>96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600" b="1" i="0" u="none" strike="noStrike" dirty="0">
                          <a:effectLst/>
                          <a:latin typeface="+mn-lt"/>
                        </a:rPr>
                        <a:t>-23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2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600" b="1" i="0" u="none" strike="noStrike" dirty="0">
                          <a:effectLst/>
                          <a:latin typeface="+mn-lt"/>
                        </a:rPr>
                        <a:t>-81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2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486287"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b="0" i="0" u="none" strike="noStrike" dirty="0" smtClean="0">
                          <a:effectLst/>
                          <a:latin typeface="+mn-lt"/>
                        </a:rPr>
                        <a:t>      </a:t>
                      </a:r>
                      <a:r>
                        <a:rPr lang="lt-LT" sz="1600" b="0" i="0" u="none" strike="noStrike" dirty="0" smtClean="0">
                          <a:effectLst/>
                          <a:latin typeface="+mn-lt"/>
                        </a:rPr>
                        <a:t>Edukacinės </a:t>
                      </a:r>
                      <a:r>
                        <a:rPr lang="lt-LT" sz="1600" b="0" i="0" u="none" strike="noStrike" dirty="0">
                          <a:effectLst/>
                          <a:latin typeface="+mn-lt"/>
                        </a:rPr>
                        <a:t>programos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600" b="0" i="0" u="none" strike="noStrike"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600" b="0" i="0" u="none" strike="noStrike"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600" b="0" i="0" u="none" strike="noStrike" dirty="0">
                          <a:effectLst/>
                          <a:latin typeface="+mn-lt"/>
                        </a:rPr>
                        <a:t>70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600" b="0" i="0" u="none" strike="noStrike" dirty="0"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600" b="1" i="0" u="none" strike="noStrike" dirty="0"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2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600" b="1" i="0" u="none" strike="noStrike" dirty="0"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2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486287">
                <a:tc>
                  <a:txBody>
                    <a:bodyPr/>
                    <a:lstStyle/>
                    <a:p>
                      <a:pPr algn="r" fontAlgn="b"/>
                      <a:r>
                        <a:rPr lang="lt-LT" sz="1600" b="1" i="0" u="none" strike="noStrike" dirty="0">
                          <a:effectLst/>
                          <a:latin typeface="+mn-lt"/>
                        </a:rPr>
                        <a:t>IŠ VISO: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600" b="1" i="0" u="none" strike="noStrike" dirty="0">
                          <a:effectLst/>
                          <a:latin typeface="+mn-lt"/>
                        </a:rPr>
                        <a:t>6899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600" b="1" i="0" u="none" strike="noStrike" dirty="0">
                          <a:effectLst/>
                          <a:latin typeface="+mn-lt"/>
                        </a:rPr>
                        <a:t>1478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600" b="1" i="0" u="none" strike="noStrike" dirty="0">
                          <a:effectLst/>
                          <a:latin typeface="+mn-lt"/>
                        </a:rPr>
                        <a:t>9278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600" b="1" i="0" u="none" strike="noStrike" dirty="0">
                          <a:effectLst/>
                          <a:latin typeface="+mn-lt"/>
                        </a:rPr>
                        <a:t>724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600" b="1" i="0" u="none" strike="noStrike" dirty="0">
                          <a:effectLst/>
                          <a:latin typeface="+mn-lt"/>
                        </a:rPr>
                        <a:t>34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89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600" b="1" i="0" u="none" strike="noStrike" dirty="0">
                          <a:effectLst/>
                          <a:latin typeface="+mn-lt"/>
                        </a:rPr>
                        <a:t>-51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893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48620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219835"/>
          </a:xfrm>
        </p:spPr>
        <p:txBody>
          <a:bodyPr>
            <a:normAutofit/>
          </a:bodyPr>
          <a:lstStyle/>
          <a:p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/>
              </a:rPr>
              <a:t>Muzikinis teatras</a:t>
            </a:r>
            <a:b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/>
              </a:rPr>
            </a:br>
            <a:r>
              <a:rPr lang="lt-LT" altLang="lt-LT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SPEKTAKLIAI </a:t>
            </a:r>
            <a:br>
              <a:rPr lang="lt-LT" altLang="lt-LT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2016-201</a:t>
            </a:r>
            <a:r>
              <a:rPr lang="en-GB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m.</a:t>
            </a:r>
            <a:endParaRPr lang="lt-LT" sz="1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>
          <a:xfrm>
            <a:off x="838200" y="1912089"/>
            <a:ext cx="10515600" cy="4351338"/>
          </a:xfrm>
          <a:pattFill prst="smGrid">
            <a:fgClr>
              <a:schemeClr val="accent4">
                <a:lumMod val="40000"/>
                <a:lumOff val="60000"/>
              </a:schemeClr>
            </a:fgClr>
            <a:bgClr>
              <a:schemeClr val="bg1"/>
            </a:bgClr>
          </a:pattFill>
        </p:spPr>
        <p:txBody>
          <a:bodyPr/>
          <a:lstStyle/>
          <a:p>
            <a:pPr marL="0" lvl="0" indent="0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None/>
            </a:pPr>
            <a:r>
              <a:rPr lang="lt-LT" altLang="lt-LT" dirty="0">
                <a:solidFill>
                  <a:schemeClr val="accent5">
                    <a:lumMod val="50000"/>
                  </a:schemeClr>
                </a:solidFill>
                <a:latin typeface="Arial"/>
              </a:rPr>
              <a:t> </a:t>
            </a:r>
            <a:r>
              <a:rPr lang="lt-LT" altLang="lt-LT" dirty="0" smtClean="0">
                <a:solidFill>
                  <a:schemeClr val="accent5">
                    <a:lumMod val="50000"/>
                  </a:schemeClr>
                </a:solidFill>
                <a:latin typeface="Arial"/>
              </a:rPr>
              <a:t>   								</a:t>
            </a:r>
          </a:p>
          <a:p>
            <a:pPr marL="0" lvl="0" indent="0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None/>
            </a:pPr>
            <a:r>
              <a:rPr lang="lt-LT" altLang="lt-LT" dirty="0">
                <a:solidFill>
                  <a:schemeClr val="accent5">
                    <a:lumMod val="50000"/>
                  </a:schemeClr>
                </a:solidFill>
                <a:latin typeface="Arial"/>
              </a:rPr>
              <a:t>	</a:t>
            </a:r>
            <a:r>
              <a:rPr lang="lt-LT" altLang="lt-LT" dirty="0" smtClean="0">
                <a:solidFill>
                  <a:schemeClr val="accent5">
                    <a:lumMod val="50000"/>
                  </a:schemeClr>
                </a:solidFill>
                <a:latin typeface="Arial"/>
              </a:rPr>
              <a:t>							201</a:t>
            </a:r>
            <a:r>
              <a:rPr lang="en-GB" altLang="lt-LT" dirty="0" smtClean="0">
                <a:solidFill>
                  <a:schemeClr val="accent5">
                    <a:lumMod val="50000"/>
                  </a:schemeClr>
                </a:solidFill>
                <a:latin typeface="Arial"/>
              </a:rPr>
              <a:t>7</a:t>
            </a:r>
            <a:r>
              <a:rPr lang="lt-LT" altLang="lt-LT" dirty="0" smtClean="0">
                <a:solidFill>
                  <a:schemeClr val="accent5">
                    <a:lumMod val="50000"/>
                  </a:schemeClr>
                </a:solidFill>
                <a:latin typeface="Arial"/>
              </a:rPr>
              <a:t>		2016</a:t>
            </a:r>
            <a:endParaRPr lang="lt-LT" altLang="lt-LT" dirty="0">
              <a:solidFill>
                <a:schemeClr val="accent5">
                  <a:lumMod val="50000"/>
                </a:schemeClr>
              </a:solidFill>
              <a:latin typeface="Arial"/>
            </a:endParaRPr>
          </a:p>
          <a:p>
            <a:pPr marL="342900" lvl="0" indent="-342900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q"/>
            </a:pPr>
            <a:r>
              <a:rPr lang="lt-LT" altLang="lt-LT" dirty="0" smtClean="0">
                <a:solidFill>
                  <a:schemeClr val="accent5">
                    <a:lumMod val="50000"/>
                  </a:schemeClr>
                </a:solidFill>
                <a:latin typeface="Arial"/>
              </a:rPr>
              <a:t>     Repertuariniai </a:t>
            </a:r>
            <a:r>
              <a:rPr lang="lt-LT" altLang="lt-LT" dirty="0">
                <a:solidFill>
                  <a:schemeClr val="accent5">
                    <a:lumMod val="50000"/>
                  </a:schemeClr>
                </a:solidFill>
                <a:latin typeface="Arial"/>
              </a:rPr>
              <a:t>spektakliai			</a:t>
            </a:r>
            <a:r>
              <a:rPr lang="en-GB" altLang="lt-LT" b="1" dirty="0" smtClean="0">
                <a:solidFill>
                  <a:srgbClr val="C00000"/>
                </a:solidFill>
                <a:latin typeface="Arial"/>
              </a:rPr>
              <a:t>7</a:t>
            </a:r>
            <a:r>
              <a:rPr lang="lt-LT" altLang="lt-LT" b="1" dirty="0" smtClean="0">
                <a:solidFill>
                  <a:srgbClr val="C00000"/>
                </a:solidFill>
                <a:latin typeface="Arial"/>
              </a:rPr>
              <a:t>		6</a:t>
            </a:r>
            <a:endParaRPr lang="lt-LT" altLang="lt-LT" b="1" dirty="0">
              <a:solidFill>
                <a:srgbClr val="C00000"/>
              </a:solidFill>
              <a:latin typeface="Arial"/>
            </a:endParaRPr>
          </a:p>
          <a:p>
            <a:pPr marL="342900" lvl="0" indent="-342900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q"/>
            </a:pPr>
            <a:r>
              <a:rPr lang="lt-LT" altLang="lt-LT" dirty="0">
                <a:solidFill>
                  <a:schemeClr val="accent5">
                    <a:lumMod val="50000"/>
                  </a:schemeClr>
                </a:solidFill>
                <a:latin typeface="Arial"/>
              </a:rPr>
              <a:t>     Premjeriniai spektakliai			 	</a:t>
            </a:r>
            <a:r>
              <a:rPr lang="lt-LT" altLang="lt-LT" b="1" dirty="0" smtClean="0">
                <a:solidFill>
                  <a:srgbClr val="C00000"/>
                </a:solidFill>
                <a:latin typeface="Arial"/>
              </a:rPr>
              <a:t>1		1</a:t>
            </a:r>
            <a:endParaRPr lang="lt-LT" altLang="lt-LT" b="1" dirty="0">
              <a:solidFill>
                <a:srgbClr val="C00000"/>
              </a:solidFill>
              <a:latin typeface="Arial"/>
            </a:endParaRPr>
          </a:p>
          <a:p>
            <a:pPr marL="342900" lvl="0" indent="-342900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q"/>
            </a:pPr>
            <a:r>
              <a:rPr lang="lt-LT" altLang="lt-LT" dirty="0">
                <a:solidFill>
                  <a:schemeClr val="accent5">
                    <a:lumMod val="50000"/>
                  </a:schemeClr>
                </a:solidFill>
                <a:latin typeface="Arial"/>
              </a:rPr>
              <a:t>     Parodytų teatre spektaklių skaičius		</a:t>
            </a:r>
            <a:r>
              <a:rPr lang="lt-LT" altLang="lt-LT" b="1" dirty="0" smtClean="0">
                <a:solidFill>
                  <a:srgbClr val="C00000"/>
                </a:solidFill>
                <a:latin typeface="Arial"/>
              </a:rPr>
              <a:t>1</a:t>
            </a:r>
            <a:r>
              <a:rPr lang="en-GB" altLang="lt-LT" b="1" dirty="0" smtClean="0">
                <a:solidFill>
                  <a:srgbClr val="C00000"/>
                </a:solidFill>
                <a:latin typeface="Arial"/>
              </a:rPr>
              <a:t>2</a:t>
            </a:r>
            <a:r>
              <a:rPr lang="lt-LT" altLang="lt-LT" b="1" dirty="0" smtClean="0">
                <a:solidFill>
                  <a:srgbClr val="C00000"/>
                </a:solidFill>
                <a:latin typeface="Arial"/>
              </a:rPr>
              <a:t>		11</a:t>
            </a:r>
            <a:endParaRPr lang="lt-LT" altLang="lt-LT" b="1" dirty="0">
              <a:solidFill>
                <a:srgbClr val="C00000"/>
              </a:solidFill>
              <a:latin typeface="Arial"/>
            </a:endParaRPr>
          </a:p>
          <a:p>
            <a:pPr marL="342900" lvl="0" indent="-342900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q"/>
            </a:pPr>
            <a:r>
              <a:rPr lang="lt-LT" altLang="lt-LT" dirty="0">
                <a:solidFill>
                  <a:schemeClr val="accent5">
                    <a:lumMod val="50000"/>
                  </a:schemeClr>
                </a:solidFill>
                <a:latin typeface="Arial"/>
              </a:rPr>
              <a:t>     Gastrolinių spektaklių skaičius</a:t>
            </a:r>
            <a:r>
              <a:rPr lang="lt-LT" altLang="lt-LT" sz="3200" dirty="0">
                <a:solidFill>
                  <a:schemeClr val="accent5">
                    <a:lumMod val="50000"/>
                  </a:schemeClr>
                </a:solidFill>
                <a:latin typeface="Arial"/>
              </a:rPr>
              <a:t>		</a:t>
            </a:r>
            <a:r>
              <a:rPr lang="en-GB" altLang="lt-LT" b="1" dirty="0" smtClean="0">
                <a:solidFill>
                  <a:srgbClr val="C00000"/>
                </a:solidFill>
                <a:latin typeface="Arial"/>
              </a:rPr>
              <a:t>1</a:t>
            </a:r>
            <a:r>
              <a:rPr lang="lt-LT" altLang="lt-LT" b="1" dirty="0" smtClean="0">
                <a:solidFill>
                  <a:srgbClr val="C00000"/>
                </a:solidFill>
                <a:latin typeface="Arial"/>
              </a:rPr>
              <a:t>		0</a:t>
            </a:r>
            <a:endParaRPr lang="lt-LT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3253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/>
              </a:rPr>
              <a:t>Muzikinis teatras</a:t>
            </a:r>
            <a:b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/>
              </a:rPr>
            </a:br>
            <a:r>
              <a:rPr lang="lt-LT" altLang="lt-LT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SPEKTAKLIAI </a:t>
            </a:r>
            <a:br>
              <a:rPr lang="lt-LT" altLang="lt-LT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</a:t>
            </a:r>
            <a:r>
              <a:rPr lang="en-GB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m.</a:t>
            </a:r>
            <a:endParaRPr lang="lt-LT" sz="1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Turinio vietos rezervavimo ženklas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85488083"/>
              </p:ext>
            </p:extLst>
          </p:nvPr>
        </p:nvGraphicFramePr>
        <p:xfrm>
          <a:off x="536447" y="1914142"/>
          <a:ext cx="11155681" cy="4539491"/>
        </p:xfrm>
        <a:graphic>
          <a:graphicData uri="http://schemas.openxmlformats.org/drawingml/2006/table">
            <a:tbl>
              <a:tblPr/>
              <a:tblGrid>
                <a:gridCol w="2499361"/>
                <a:gridCol w="865632"/>
                <a:gridCol w="926592"/>
                <a:gridCol w="926592"/>
                <a:gridCol w="914400"/>
                <a:gridCol w="1011936"/>
                <a:gridCol w="697403"/>
                <a:gridCol w="936325"/>
                <a:gridCol w="1158240"/>
                <a:gridCol w="1219200"/>
              </a:tblGrid>
              <a:tr h="475490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lt-LT" sz="1200" b="1" i="0" u="none" strike="noStrike" dirty="0">
                          <a:effectLst/>
                          <a:latin typeface="Arial"/>
                        </a:rPr>
                        <a:t>Spektaklio pavadinimas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100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lt-LT" sz="1200" b="1" i="0" u="none" strike="noStrike" dirty="0">
                          <a:effectLst/>
                          <a:latin typeface="Arial"/>
                        </a:rPr>
                        <a:t>Pajamos už spektaklius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1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t-LT" sz="1200" b="1" i="0" u="none" strike="noStrike" dirty="0">
                          <a:effectLst/>
                          <a:latin typeface="Arial"/>
                        </a:rPr>
                        <a:t>Lankytojai (teatre)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1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t-LT" sz="1200" b="1" i="0" u="none" strike="noStrike" dirty="0">
                          <a:effectLst/>
                          <a:latin typeface="Arial"/>
                        </a:rPr>
                        <a:t>Spektaklių   </a:t>
                      </a:r>
                      <a:r>
                        <a:rPr lang="lt-LT" sz="1200" b="1" i="0" u="none" strike="noStrike" dirty="0" smtClean="0">
                          <a:effectLst/>
                          <a:latin typeface="Arial"/>
                        </a:rPr>
                        <a:t>skaičius</a:t>
                      </a:r>
                      <a:endParaRPr lang="lt-LT" sz="1200" b="1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1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lt-LT" sz="1200" b="1" i="0" u="none" strike="noStrike" dirty="0">
                          <a:effectLst/>
                          <a:latin typeface="Arial"/>
                        </a:rPr>
                        <a:t>Vieno spektaklio </a:t>
                      </a:r>
                      <a:r>
                        <a:rPr lang="en-GB" sz="1200" b="1" i="0" u="none" strike="noStrike" dirty="0" smtClean="0">
                          <a:effectLst/>
                          <a:latin typeface="Arial"/>
                        </a:rPr>
                        <a:t>teatre </a:t>
                      </a:r>
                      <a:r>
                        <a:rPr lang="lt-LT" sz="1200" b="1" i="0" u="none" strike="noStrike" dirty="0" smtClean="0">
                          <a:effectLst/>
                          <a:latin typeface="Arial"/>
                        </a:rPr>
                        <a:t>vid</a:t>
                      </a:r>
                      <a:r>
                        <a:rPr lang="lt-LT" sz="1200" b="1" i="0" u="none" strike="noStrike" dirty="0">
                          <a:effectLst/>
                          <a:latin typeface="Arial"/>
                        </a:rPr>
                        <a:t>. lankytojų skaičius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lt-LT" sz="1200" b="1" i="0" u="none" strike="noStrike" dirty="0">
                          <a:effectLst/>
                          <a:latin typeface="Arial"/>
                        </a:rPr>
                        <a:t>Vieno spektaklio vid. uždirbtos pajamos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</a:tr>
              <a:tr h="512064">
                <a:tc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1" i="0" u="none" strike="noStrike" dirty="0">
                          <a:effectLst/>
                          <a:latin typeface="Arial"/>
                        </a:rPr>
                        <a:t>Iš viso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1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1" i="0" u="none" strike="noStrike" dirty="0">
                          <a:effectLst/>
                          <a:latin typeface="Arial"/>
                        </a:rPr>
                        <a:t>teatre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1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1" i="0" u="none" strike="noStrike" dirty="0">
                          <a:effectLst/>
                          <a:latin typeface="Arial"/>
                        </a:rPr>
                        <a:t> gastrolėse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1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1" i="0" u="none" strike="noStrike">
                          <a:effectLst/>
                          <a:latin typeface="Arial"/>
                        </a:rPr>
                        <a:t>su bilietais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1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1" i="0" u="none" strike="noStrike">
                          <a:effectLst/>
                          <a:latin typeface="Arial"/>
                        </a:rPr>
                        <a:t>be bilietų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1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1" i="0" u="none" strike="noStrike" dirty="0">
                          <a:effectLst/>
                          <a:latin typeface="Arial"/>
                        </a:rPr>
                        <a:t>teatre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1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1" i="0" u="none" strike="noStrike" dirty="0">
                          <a:effectLst/>
                          <a:latin typeface="Arial"/>
                        </a:rPr>
                        <a:t>gastrolėse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1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</a:tr>
              <a:tr h="678689">
                <a:tc>
                  <a:txBody>
                    <a:bodyPr/>
                    <a:lstStyle/>
                    <a:p>
                      <a:pPr algn="l" fontAlgn="b"/>
                      <a:r>
                        <a:rPr lang="lt-LT" sz="1400" b="0" i="0" u="none" strike="noStrike" dirty="0">
                          <a:effectLst/>
                          <a:latin typeface="Arial"/>
                        </a:rPr>
                        <a:t>Miuziklas „Mano puikioji ledi“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rgbClr val="E6E100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 dirty="0">
                          <a:effectLst/>
                          <a:latin typeface="Arial"/>
                        </a:rPr>
                        <a:t>8120,02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rgbClr val="E6E100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 dirty="0">
                          <a:effectLst/>
                          <a:latin typeface="Arial"/>
                        </a:rPr>
                        <a:t>5260,02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rgbClr val="E6E100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 dirty="0">
                          <a:effectLst/>
                          <a:latin typeface="Arial"/>
                        </a:rPr>
                        <a:t>2860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rgbClr val="E6E100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 dirty="0">
                          <a:effectLst/>
                          <a:latin typeface="Arial"/>
                        </a:rPr>
                        <a:t>581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rgbClr val="E6E100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>
                          <a:effectLst/>
                          <a:latin typeface="Arial"/>
                        </a:rPr>
                        <a:t>12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rgbClr val="E6E100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>
                          <a:effectLst/>
                          <a:latin typeface="Arial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rgbClr val="E6E100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>
                          <a:effectLst/>
                          <a:latin typeface="Arial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rgbClr val="E6E100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1" i="0" u="none" strike="noStrike" dirty="0">
                          <a:effectLst/>
                          <a:latin typeface="Arial"/>
                        </a:rPr>
                        <a:t>148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1" i="0" u="none" strike="noStrike" dirty="0">
                          <a:effectLst/>
                          <a:latin typeface="Arial"/>
                        </a:rPr>
                        <a:t>2030,005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</a:tr>
              <a:tr h="690879">
                <a:tc>
                  <a:txBody>
                    <a:bodyPr/>
                    <a:lstStyle/>
                    <a:p>
                      <a:pPr algn="l" fontAlgn="b"/>
                      <a:r>
                        <a:rPr lang="lt-LT" sz="1400" b="0" i="0" u="none" strike="noStrike" dirty="0">
                          <a:effectLst/>
                          <a:latin typeface="Arial"/>
                        </a:rPr>
                        <a:t>Vienaveiksmė komiška opera  D.Cimarosa „Kapelmeisteris“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rgbClr val="E6E100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 dirty="0">
                          <a:effectLst/>
                          <a:latin typeface="Arial"/>
                        </a:rPr>
                        <a:t>1228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rgbClr val="E6E100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 dirty="0">
                          <a:effectLst/>
                          <a:latin typeface="Arial"/>
                        </a:rPr>
                        <a:t>1228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rgbClr val="E6E100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 dirty="0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rgbClr val="E6E100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 dirty="0">
                          <a:effectLst/>
                          <a:latin typeface="Arial"/>
                        </a:rPr>
                        <a:t>175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rgbClr val="E6E100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 dirty="0">
                          <a:effectLst/>
                          <a:latin typeface="Arial"/>
                        </a:rPr>
                        <a:t>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rgbClr val="E6E100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 dirty="0">
                          <a:effectLst/>
                          <a:latin typeface="Arial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rgbClr val="E6E100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 dirty="0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rgbClr val="E6E100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1" i="0" u="none" strike="noStrike" dirty="0">
                          <a:effectLst/>
                          <a:latin typeface="Arial"/>
                        </a:rPr>
                        <a:t>183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1" i="0" u="none" strike="noStrike" dirty="0">
                          <a:effectLst/>
                          <a:latin typeface="Arial"/>
                        </a:rPr>
                        <a:t>1228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</a:tr>
              <a:tr h="593344">
                <a:tc>
                  <a:txBody>
                    <a:bodyPr/>
                    <a:lstStyle/>
                    <a:p>
                      <a:pPr algn="l" fontAlgn="b"/>
                      <a:r>
                        <a:rPr lang="lt-LT" sz="1400" b="0" i="0" u="none" strike="noStrike" dirty="0">
                          <a:effectLst/>
                          <a:latin typeface="Arial"/>
                        </a:rPr>
                        <a:t>Operetė „Svajonių sala“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rgbClr val="E6E100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>
                          <a:effectLst/>
                          <a:latin typeface="Arial"/>
                        </a:rPr>
                        <a:t>1914,5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rgbClr val="E6E100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>
                          <a:effectLst/>
                          <a:latin typeface="Arial"/>
                        </a:rPr>
                        <a:t>1914,5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rgbClr val="E6E100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rgbClr val="E6E100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 dirty="0">
                          <a:effectLst/>
                          <a:latin typeface="Arial"/>
                        </a:rPr>
                        <a:t>209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rgbClr val="E6E100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 dirty="0">
                          <a:effectLst/>
                          <a:latin typeface="Arial"/>
                        </a:rPr>
                        <a:t>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rgbClr val="E6E100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 dirty="0">
                          <a:effectLst/>
                          <a:latin typeface="Arial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rgbClr val="E6E100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 dirty="0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rgbClr val="E6E100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1" i="0" u="none" strike="noStrike" dirty="0">
                          <a:effectLst/>
                          <a:latin typeface="Arial"/>
                        </a:rPr>
                        <a:t>211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1" i="0" u="none" strike="noStrike" dirty="0">
                          <a:effectLst/>
                          <a:latin typeface="Arial"/>
                        </a:rPr>
                        <a:t>1914,5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</a:tr>
              <a:tr h="597408">
                <a:tc>
                  <a:txBody>
                    <a:bodyPr/>
                    <a:lstStyle/>
                    <a:p>
                      <a:pPr algn="l" fontAlgn="b"/>
                      <a:r>
                        <a:rPr lang="lt-LT" sz="1400" b="0" i="0" u="none" strike="noStrike" dirty="0">
                          <a:effectLst/>
                          <a:latin typeface="Arial"/>
                        </a:rPr>
                        <a:t>Operetė „Linksmoji našlė“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rgbClr val="E6E100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>
                          <a:effectLst/>
                          <a:latin typeface="Arial"/>
                        </a:rPr>
                        <a:t>14190,32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rgbClr val="E6E100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>
                          <a:effectLst/>
                          <a:latin typeface="Arial"/>
                        </a:rPr>
                        <a:t>14190,32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rgbClr val="E6E100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rgbClr val="E6E100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>
                          <a:effectLst/>
                          <a:latin typeface="Arial"/>
                        </a:rPr>
                        <a:t>1137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rgbClr val="E6E100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>
                          <a:effectLst/>
                          <a:latin typeface="Arial"/>
                        </a:rPr>
                        <a:t>20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rgbClr val="E6E100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>
                          <a:effectLst/>
                          <a:latin typeface="Arial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rgbClr val="E6E100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 dirty="0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rgbClr val="E6E100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1" i="0" u="none" strike="noStrike" dirty="0">
                          <a:effectLst/>
                          <a:latin typeface="Arial"/>
                        </a:rPr>
                        <a:t>231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1" i="0" u="none" strike="noStrike" dirty="0">
                          <a:effectLst/>
                          <a:latin typeface="Arial"/>
                        </a:rPr>
                        <a:t>2838,064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</a:tr>
              <a:tr h="646176">
                <a:tc>
                  <a:txBody>
                    <a:bodyPr/>
                    <a:lstStyle/>
                    <a:p>
                      <a:pPr algn="l" fontAlgn="b"/>
                      <a:r>
                        <a:rPr lang="lt-LT" sz="1400" b="0" i="0" u="none" strike="noStrike" dirty="0">
                          <a:effectLst/>
                          <a:latin typeface="Arial"/>
                        </a:rPr>
                        <a:t>Miuziklas „Šnekučiai“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rgbClr val="E6E100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>
                          <a:effectLst/>
                          <a:latin typeface="Arial"/>
                        </a:rPr>
                        <a:t>7825,08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rgbClr val="E6E100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>
                          <a:effectLst/>
                          <a:latin typeface="Arial"/>
                        </a:rPr>
                        <a:t>7825,08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rgbClr val="E6E100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rgbClr val="E6E100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>
                          <a:effectLst/>
                          <a:latin typeface="Arial"/>
                        </a:rPr>
                        <a:t>686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rgbClr val="E6E100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>
                          <a:effectLst/>
                          <a:latin typeface="Arial"/>
                        </a:rPr>
                        <a:t>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rgbClr val="E6E100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>
                          <a:effectLst/>
                          <a:latin typeface="Arial"/>
                        </a:rPr>
                        <a:t>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rgbClr val="E6E100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rgbClr val="E6E100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1" i="0" u="none" strike="noStrike" dirty="0">
                          <a:effectLst/>
                          <a:latin typeface="Arial"/>
                        </a:rPr>
                        <a:t>346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1" i="0" u="none" strike="noStrike" dirty="0">
                          <a:effectLst/>
                          <a:latin typeface="Arial"/>
                        </a:rPr>
                        <a:t>3912,54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</a:tr>
              <a:tr h="345441">
                <a:tc>
                  <a:txBody>
                    <a:bodyPr/>
                    <a:lstStyle/>
                    <a:p>
                      <a:pPr algn="l" fontAlgn="b"/>
                      <a:endParaRPr lang="lt-LT" sz="14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1" i="0" u="none" strike="noStrike" dirty="0">
                          <a:effectLst/>
                          <a:latin typeface="Arial"/>
                        </a:rPr>
                        <a:t>33277,92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1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1" i="0" u="none" strike="noStrike" dirty="0">
                          <a:effectLst/>
                          <a:latin typeface="Arial"/>
                        </a:rPr>
                        <a:t>30417,92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1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1" i="0" u="none" strike="noStrike" dirty="0">
                          <a:effectLst/>
                          <a:latin typeface="Arial"/>
                        </a:rPr>
                        <a:t>2860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1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1" i="0" u="none" strike="noStrike" dirty="0">
                          <a:effectLst/>
                          <a:latin typeface="Arial"/>
                        </a:rPr>
                        <a:t>2788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1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1" i="0" u="none" strike="noStrike" dirty="0">
                          <a:effectLst/>
                          <a:latin typeface="Arial"/>
                        </a:rPr>
                        <a:t>48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1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1" i="0" u="none" strike="noStrike" dirty="0">
                          <a:effectLst/>
                          <a:latin typeface="Arial"/>
                        </a:rPr>
                        <a:t>12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1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1" i="0" u="none" strike="noStrike" dirty="0">
                          <a:effectLst/>
                          <a:latin typeface="Arial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1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1" i="0" u="none" strike="noStrike" dirty="0">
                          <a:effectLst/>
                          <a:latin typeface="Arial"/>
                        </a:rPr>
                        <a:t>218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1" i="0" u="none" strike="noStrike" dirty="0">
                          <a:effectLst/>
                          <a:latin typeface="Arial"/>
                        </a:rPr>
                        <a:t>2559,84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6972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/>
              </a:rPr>
              <a:t>Muzikinis teatras</a:t>
            </a:r>
            <a:b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/>
              </a:rPr>
            </a:br>
            <a:r>
              <a:rPr lang="lt-LT" altLang="lt-LT" sz="2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KONCERTINĖ VEIKLA</a:t>
            </a:r>
            <a:r>
              <a:rPr lang="lt-LT" altLang="lt-LT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</a:t>
            </a:r>
            <a:r>
              <a:rPr lang="en-GB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m.</a:t>
            </a:r>
            <a:endParaRPr lang="lt-LT" sz="1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Turinio vietos rezervavimo ženklas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51757637"/>
              </p:ext>
            </p:extLst>
          </p:nvPr>
        </p:nvGraphicFramePr>
        <p:xfrm>
          <a:off x="719326" y="1816607"/>
          <a:ext cx="10936225" cy="3967250"/>
        </p:xfrm>
        <a:graphic>
          <a:graphicData uri="http://schemas.openxmlformats.org/drawingml/2006/table">
            <a:tbl>
              <a:tblPr/>
              <a:tblGrid>
                <a:gridCol w="2633474"/>
                <a:gridCol w="780288"/>
                <a:gridCol w="829056"/>
                <a:gridCol w="914400"/>
                <a:gridCol w="963168"/>
                <a:gridCol w="963168"/>
                <a:gridCol w="780288"/>
                <a:gridCol w="909259"/>
                <a:gridCol w="1073781"/>
                <a:gridCol w="1089343"/>
              </a:tblGrid>
              <a:tr h="670561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lt-LT" sz="1200" b="1" i="0" u="none" strike="noStrike" dirty="0">
                          <a:effectLst/>
                          <a:latin typeface="Arial"/>
                        </a:rPr>
                        <a:t>Spektaklio pavadinimas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lt-LT" sz="1200" b="1" i="0" u="none" strike="noStrike" dirty="0">
                          <a:effectLst/>
                          <a:latin typeface="Arial"/>
                        </a:rPr>
                        <a:t>Pajamos už koncertus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t-LT" sz="1200" b="1" i="0" u="none" strike="noStrike" dirty="0">
                          <a:effectLst/>
                          <a:latin typeface="Arial"/>
                        </a:rPr>
                        <a:t>Lankytojai (teatre)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t-LT" sz="1200" b="1" i="0" u="none" strike="noStrike" dirty="0">
                          <a:effectLst/>
                          <a:latin typeface="Arial"/>
                        </a:rPr>
                        <a:t>Koncertų   skaičius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lt-LT" sz="1200" b="1" i="0" u="none" strike="noStrike" dirty="0">
                          <a:effectLst/>
                          <a:latin typeface="Arial"/>
                        </a:rPr>
                        <a:t>Vieno koncerto vid. lankytojų (teatre) skaičius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D5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lt-LT" sz="1200" b="1" i="0" u="none" strike="noStrike" dirty="0">
                          <a:effectLst/>
                          <a:latin typeface="Arial"/>
                        </a:rPr>
                        <a:t>Vieno koncerto vid. uždirbtos pajamos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</a:tr>
              <a:tr h="476844">
                <a:tc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1" i="0" u="none" strike="noStrike" dirty="0">
                          <a:effectLst/>
                          <a:latin typeface="Arial"/>
                        </a:rPr>
                        <a:t>Iš viso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1" i="0" u="none" strike="noStrike" dirty="0">
                          <a:effectLst/>
                          <a:latin typeface="Arial"/>
                        </a:rPr>
                        <a:t>teatre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1" i="0" u="none" strike="noStrike" dirty="0">
                          <a:effectLst/>
                          <a:latin typeface="Arial"/>
                        </a:rPr>
                        <a:t> gastrolėse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1" i="0" u="none" strike="noStrike" dirty="0">
                          <a:effectLst/>
                          <a:latin typeface="Arial"/>
                        </a:rPr>
                        <a:t>su bilietais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1" i="0" u="none" strike="noStrike" dirty="0">
                          <a:effectLst/>
                          <a:latin typeface="Arial"/>
                        </a:rPr>
                        <a:t>be bilietų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1" i="0" u="none" strike="noStrike" dirty="0">
                          <a:effectLst/>
                          <a:latin typeface="Arial"/>
                        </a:rPr>
                        <a:t>teatre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1" i="0" u="none" strike="noStrike" dirty="0">
                          <a:effectLst/>
                          <a:latin typeface="Arial"/>
                        </a:rPr>
                        <a:t>gastrolėse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</a:tr>
              <a:tr h="596052">
                <a:tc>
                  <a:txBody>
                    <a:bodyPr/>
                    <a:lstStyle/>
                    <a:p>
                      <a:pPr algn="l" fontAlgn="ctr"/>
                      <a:r>
                        <a:rPr lang="en-GB" sz="1400" b="0" i="0" u="none" strike="noStrike" dirty="0" smtClean="0">
                          <a:effectLst/>
                          <a:latin typeface="Arial"/>
                        </a:rPr>
                        <a:t>     </a:t>
                      </a:r>
                      <a:r>
                        <a:rPr lang="lt-LT" sz="1400" b="0" i="0" u="none" strike="noStrike" dirty="0" smtClean="0">
                          <a:effectLst/>
                          <a:latin typeface="Arial"/>
                        </a:rPr>
                        <a:t>Teatro </a:t>
                      </a:r>
                      <a:r>
                        <a:rPr lang="lt-LT" sz="1400" b="0" i="0" u="none" strike="noStrike" dirty="0">
                          <a:effectLst/>
                          <a:latin typeface="Arial"/>
                        </a:rPr>
                        <a:t>orkestras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 dirty="0">
                          <a:effectLst/>
                          <a:latin typeface="Arial"/>
                        </a:rPr>
                        <a:t>21112,52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 dirty="0">
                          <a:effectLst/>
                          <a:latin typeface="Arial"/>
                        </a:rPr>
                        <a:t>16682,52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 dirty="0">
                          <a:effectLst/>
                          <a:latin typeface="Arial"/>
                        </a:rPr>
                        <a:t>4430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 dirty="0">
                          <a:effectLst/>
                          <a:latin typeface="Arial"/>
                        </a:rPr>
                        <a:t>1228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 dirty="0">
                          <a:effectLst/>
                          <a:latin typeface="Arial"/>
                        </a:rPr>
                        <a:t>22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>
                          <a:effectLst/>
                          <a:latin typeface="Arial"/>
                        </a:rPr>
                        <a:t>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>
                          <a:effectLst/>
                          <a:latin typeface="Arial"/>
                        </a:rPr>
                        <a:t>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 dirty="0">
                          <a:effectLst/>
                          <a:latin typeface="Arial"/>
                        </a:rPr>
                        <a:t>208,3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D5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 dirty="0">
                          <a:effectLst/>
                          <a:latin typeface="Arial"/>
                        </a:rPr>
                        <a:t>2111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</a:tr>
              <a:tr h="548640"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0" i="0" u="none" strike="noStrike" dirty="0" smtClean="0">
                          <a:effectLst/>
                          <a:latin typeface="Arial"/>
                        </a:rPr>
                        <a:t>      </a:t>
                      </a:r>
                      <a:r>
                        <a:rPr lang="lt-LT" sz="1400" b="0" i="0" u="none" strike="noStrike" dirty="0" smtClean="0">
                          <a:effectLst/>
                          <a:latin typeface="Arial"/>
                        </a:rPr>
                        <a:t>Styginių </a:t>
                      </a:r>
                      <a:r>
                        <a:rPr lang="lt-LT" sz="1400" b="0" i="0" u="none" strike="noStrike" dirty="0">
                          <a:effectLst/>
                          <a:latin typeface="Arial"/>
                        </a:rPr>
                        <a:t>kvartetas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 dirty="0">
                          <a:effectLst/>
                          <a:latin typeface="Arial"/>
                        </a:rPr>
                        <a:t>2771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 dirty="0">
                          <a:effectLst/>
                          <a:latin typeface="Arial"/>
                        </a:rPr>
                        <a:t>2217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 dirty="0">
                          <a:effectLst/>
                          <a:latin typeface="Arial"/>
                        </a:rPr>
                        <a:t>554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 dirty="0">
                          <a:effectLst/>
                          <a:latin typeface="Arial"/>
                        </a:rPr>
                        <a:t>291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 dirty="0">
                          <a:effectLst/>
                          <a:latin typeface="Arial"/>
                        </a:rPr>
                        <a:t>18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 dirty="0">
                          <a:effectLst/>
                          <a:latin typeface="Arial"/>
                        </a:rPr>
                        <a:t>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 dirty="0">
                          <a:effectLst/>
                          <a:latin typeface="Arial"/>
                        </a:rPr>
                        <a:t>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 dirty="0">
                          <a:effectLst/>
                          <a:latin typeface="Arial"/>
                        </a:rPr>
                        <a:t>154,5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D5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 dirty="0">
                          <a:effectLst/>
                          <a:latin typeface="Arial"/>
                        </a:rPr>
                        <a:t>462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</a:tr>
              <a:tr h="633984"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0" i="0" u="none" strike="noStrike" dirty="0" smtClean="0">
                          <a:effectLst/>
                          <a:latin typeface="Arial"/>
                        </a:rPr>
                        <a:t>      </a:t>
                      </a:r>
                      <a:r>
                        <a:rPr lang="lt-LT" sz="1400" b="0" i="0" u="none" strike="noStrike" dirty="0" smtClean="0">
                          <a:effectLst/>
                          <a:latin typeface="Arial"/>
                        </a:rPr>
                        <a:t>Muzikinio </a:t>
                      </a:r>
                      <a:r>
                        <a:rPr lang="lt-LT" sz="1400" b="0" i="0" u="none" strike="noStrike" dirty="0">
                          <a:effectLst/>
                          <a:latin typeface="Arial"/>
                        </a:rPr>
                        <a:t>teatro choras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>
                          <a:effectLst/>
                          <a:latin typeface="Arial"/>
                        </a:rPr>
                        <a:t>320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>
                          <a:effectLst/>
                          <a:latin typeface="Arial"/>
                        </a:rPr>
                        <a:t>320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>
                          <a:effectLst/>
                          <a:latin typeface="Arial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 dirty="0">
                          <a:effectLst/>
                          <a:latin typeface="Arial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 dirty="0">
                          <a:effectLst/>
                          <a:latin typeface="Arial"/>
                        </a:rPr>
                        <a:t>320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 dirty="0">
                          <a:effectLst/>
                          <a:latin typeface="Arial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 dirty="0">
                          <a:effectLst/>
                          <a:latin typeface="Arial"/>
                        </a:rPr>
                        <a:t>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 dirty="0">
                          <a:effectLst/>
                          <a:latin typeface="Arial"/>
                        </a:rPr>
                        <a:t>320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D5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 dirty="0">
                          <a:effectLst/>
                          <a:latin typeface="Arial"/>
                        </a:rPr>
                        <a:t>107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</a:tr>
              <a:tr h="621792"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0" i="0" u="none" strike="noStrike" dirty="0" smtClean="0">
                          <a:effectLst/>
                          <a:latin typeface="Arial"/>
                        </a:rPr>
                        <a:t>      </a:t>
                      </a:r>
                      <a:r>
                        <a:rPr lang="lt-LT" sz="1400" b="0" i="0" u="none" strike="noStrike" dirty="0" smtClean="0">
                          <a:effectLst/>
                          <a:latin typeface="Arial"/>
                        </a:rPr>
                        <a:t>Pučiamųjų </a:t>
                      </a:r>
                      <a:r>
                        <a:rPr lang="lt-LT" sz="1400" b="0" i="0" u="none" strike="noStrike" dirty="0">
                          <a:effectLst/>
                          <a:latin typeface="Arial"/>
                        </a:rPr>
                        <a:t>orkestras </a:t>
                      </a:r>
                      <a:endParaRPr lang="en-GB" sz="1400" b="0" i="0" u="none" strike="noStrike" dirty="0" smtClean="0">
                        <a:effectLst/>
                        <a:latin typeface="Arial"/>
                      </a:endParaRPr>
                    </a:p>
                    <a:p>
                      <a:pPr algn="l" fontAlgn="b"/>
                      <a:r>
                        <a:rPr lang="en-GB" sz="1400" b="0" i="0" u="none" strike="noStrike" dirty="0" smtClean="0">
                          <a:effectLst/>
                          <a:latin typeface="Arial"/>
                        </a:rPr>
                        <a:t>      </a:t>
                      </a:r>
                      <a:r>
                        <a:rPr lang="lt-LT" sz="1400" b="0" i="0" u="none" strike="noStrike" dirty="0" smtClean="0">
                          <a:effectLst/>
                          <a:latin typeface="Arial"/>
                        </a:rPr>
                        <a:t>„</a:t>
                      </a:r>
                      <a:r>
                        <a:rPr lang="lt-LT" sz="1400" b="0" i="0" u="none" strike="noStrike" dirty="0">
                          <a:effectLst/>
                          <a:latin typeface="Arial"/>
                        </a:rPr>
                        <a:t>Panevėžio garsas“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11694,84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806,84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10888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600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 dirty="0">
                          <a:effectLst/>
                          <a:latin typeface="Arial"/>
                        </a:rPr>
                        <a:t>114,3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D5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 dirty="0">
                          <a:effectLst/>
                          <a:latin typeface="Arial"/>
                        </a:rPr>
                        <a:t>450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</a:tr>
              <a:tr h="419377"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IŠ VISO: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36141,36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20269,36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15872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2154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570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1" i="0" u="none" strike="noStrike" dirty="0">
                          <a:effectLst/>
                          <a:latin typeface="Arial"/>
                        </a:rPr>
                        <a:t>160,2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D5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1" i="0" u="none" strike="noStrike" dirty="0">
                          <a:effectLst/>
                          <a:latin typeface="Arial"/>
                        </a:rPr>
                        <a:t>786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02805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altLang="lt-LT" sz="2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FINANSUOTŲ  PROJEKTŲ     </a:t>
            </a:r>
            <a:br>
              <a:rPr lang="lt-LT" altLang="lt-LT" sz="2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</a:t>
            </a:r>
            <a:r>
              <a:rPr lang="en-GB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m.</a:t>
            </a:r>
            <a:endParaRPr lang="lt-LT" sz="1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Turinio vietos rezervavimo ženklas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57258781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649178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Muzikinis teatras</a:t>
            </a:r>
            <a:b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PROJEKTINĖ VEIKLA</a:t>
            </a:r>
            <a:r>
              <a:rPr lang="lt-LT" altLang="lt-LT" sz="2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2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</a:t>
            </a:r>
            <a:r>
              <a:rPr lang="en-GB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3-2017</a:t>
            </a: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m.</a:t>
            </a:r>
            <a:endParaRPr lang="lt-LT" sz="1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Turinio vietos rezervavimo ženklas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65910355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2312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962630" y="2714888"/>
            <a:ext cx="10260287" cy="1110459"/>
          </a:xfrm>
        </p:spPr>
        <p:txBody>
          <a:bodyPr>
            <a:normAutofit/>
          </a:bodyPr>
          <a:lstStyle/>
          <a:p>
            <a:pPr algn="ctr"/>
            <a:r>
              <a:rPr lang="lt-LT" altLang="lt-LT" sz="28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KULTŪROS CENTRAS </a:t>
            </a:r>
            <a:br>
              <a:rPr lang="lt-LT" altLang="lt-LT" sz="28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8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PANEVĖŽIO BENDRUOMENIŲ RŪMAI</a:t>
            </a:r>
            <a:endParaRPr lang="lt-LT" sz="28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Paveikslėlis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630" y="621379"/>
            <a:ext cx="2706160" cy="1862740"/>
          </a:xfrm>
          <a:prstGeom prst="rect">
            <a:avLst/>
          </a:prstGeom>
        </p:spPr>
      </p:pic>
      <p:pic>
        <p:nvPicPr>
          <p:cNvPr id="14" name="Paveikslėlis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630" y="4049141"/>
            <a:ext cx="2720546" cy="1926503"/>
          </a:xfrm>
          <a:prstGeom prst="rect">
            <a:avLst/>
          </a:prstGeom>
        </p:spPr>
      </p:pic>
      <p:pic>
        <p:nvPicPr>
          <p:cNvPr id="16" name="Paveikslėlis 1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1726" y="4049141"/>
            <a:ext cx="2771191" cy="1923669"/>
          </a:xfrm>
          <a:prstGeom prst="rect">
            <a:avLst/>
          </a:prstGeom>
        </p:spPr>
      </p:pic>
      <p:pic>
        <p:nvPicPr>
          <p:cNvPr id="2051" name="Paveikslėlis 11" descr="http://www.panevezys.lt/images/67399/78184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58517" y="621379"/>
            <a:ext cx="2564400" cy="18627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aveikslėlis 2" descr="http://www.panevezys.lt/images/64030/73630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8790" y="621380"/>
            <a:ext cx="2404586" cy="18627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3" descr="77128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44" r="-1"/>
          <a:stretch/>
        </p:blipFill>
        <p:spPr bwMode="auto">
          <a:xfrm>
            <a:off x="3668790" y="4056117"/>
            <a:ext cx="2400429" cy="19166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 descr="82726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1012" y="621379"/>
            <a:ext cx="2647505" cy="18627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5" descr="82516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9219" y="4056117"/>
            <a:ext cx="2856681" cy="19166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05860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Kultūros centras Panevėžio bendruomenių rūmai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VEIKLOS REZULTATŲ POKYTIS 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</a:t>
            </a:r>
            <a:r>
              <a:rPr lang="en-GB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-201</a:t>
            </a:r>
            <a:r>
              <a:rPr lang="en-GB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m.</a:t>
            </a:r>
            <a:endParaRPr lang="lt-LT" sz="1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Turinio vietos rezervavimo ženklas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72618276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999095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Kultūros centras Panevėžio bendruomenių rūmai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SEZONIŠKUMO ĮTAKA VEIKLAI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</a:t>
            </a:r>
            <a:r>
              <a:rPr lang="en-GB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I-IV ketv.</a:t>
            </a:r>
            <a:endParaRPr lang="lt-LT" sz="1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Turinio vietos rezervavimo ženklas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25004116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55978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Kultūros centras Panevėžio bendruomenių rūmai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VEIKLOS REZULTATŲ POKYTIS </a:t>
            </a: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(proc.)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</a:t>
            </a:r>
            <a:r>
              <a:rPr lang="en-GB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-201</a:t>
            </a:r>
            <a:r>
              <a:rPr lang="en-GB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m.</a:t>
            </a:r>
            <a:endParaRPr lang="lt-LT" sz="1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Turinio vietos rezervavimo ženklas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10739776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832535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Kultūros centras Panevėžio bendruomenių rūmai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CENTRO </a:t>
            </a:r>
            <a:r>
              <a:rPr lang="lt-LT" altLang="lt-LT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VEIKLA</a:t>
            </a:r>
            <a:r>
              <a:rPr lang="lt-LT" altLang="lt-LT" sz="2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t-LT" altLang="lt-LT" sz="2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PAGAL SRITIS </a:t>
            </a: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(proc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.)</a:t>
            </a:r>
            <a:r>
              <a:rPr lang="lt-LT" altLang="lt-LT" sz="1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t-LT" altLang="lt-LT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</a:t>
            </a:r>
            <a:r>
              <a:rPr lang="en-GB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m.</a:t>
            </a:r>
            <a:endParaRPr lang="lt-LT" sz="1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Turinio vietos rezervavimo ženklas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52298711"/>
              </p:ext>
            </p:extLst>
          </p:nvPr>
        </p:nvGraphicFramePr>
        <p:xfrm>
          <a:off x="813816" y="1813433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573099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10208" y="383786"/>
            <a:ext cx="10515600" cy="1325563"/>
          </a:xfrm>
        </p:spPr>
        <p:txBody>
          <a:bodyPr/>
          <a:lstStyle/>
          <a:p>
            <a:r>
              <a:rPr lang="lt-LT" altLang="lt-LT" sz="1800" dirty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Kultūros centras Panevėžio bendruomenių rūmai</a:t>
            </a:r>
            <a:br>
              <a:rPr lang="lt-LT" altLang="lt-LT" sz="1800" dirty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 smtClean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VEIKLOS POKYTIS</a:t>
            </a:r>
            <a:r>
              <a:rPr lang="lt-LT" altLang="lt-LT" sz="2400" dirty="0" smtClean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t-LT" altLang="lt-LT" sz="1800" dirty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(proc.)</a:t>
            </a:r>
            <a:r>
              <a:rPr lang="lt-LT" altLang="lt-LT" sz="1800" b="1" dirty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t-LT" altLang="lt-LT" sz="2400" b="1" dirty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2400" b="1" dirty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2016-201</a:t>
            </a:r>
            <a:r>
              <a:rPr lang="en-GB" altLang="lt-LT" sz="1800" dirty="0" smtClean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lt-LT" altLang="lt-LT" sz="1800" dirty="0" smtClean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t-LT" altLang="lt-LT" sz="1800" dirty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m.</a:t>
            </a:r>
            <a:endParaRPr lang="lt-LT" dirty="0"/>
          </a:p>
        </p:txBody>
      </p:sp>
      <p:graphicFrame>
        <p:nvGraphicFramePr>
          <p:cNvPr id="4" name="Turinio vietos rezervavimo ženklas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40581314"/>
              </p:ext>
            </p:extLst>
          </p:nvPr>
        </p:nvGraphicFramePr>
        <p:xfrm>
          <a:off x="926592" y="2324068"/>
          <a:ext cx="10375393" cy="3859765"/>
        </p:xfrm>
        <a:graphic>
          <a:graphicData uri="http://schemas.openxmlformats.org/drawingml/2006/table">
            <a:tbl>
              <a:tblPr/>
              <a:tblGrid>
                <a:gridCol w="5921707"/>
                <a:gridCol w="1543809"/>
                <a:gridCol w="1447321"/>
                <a:gridCol w="1462556"/>
              </a:tblGrid>
              <a:tr h="699797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t-LT" altLang="lt-LT" sz="16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cs typeface="Arial" panose="020B0604020202020204" pitchFamily="34" charset="0"/>
                        </a:rPr>
                        <a:t>PAGAL RENGINIŲ SKAIČIŲ </a:t>
                      </a:r>
                      <a:endParaRPr lang="lt-LT" sz="1600" b="0" i="0" u="none" strike="noStrike" dirty="0" smtClean="0">
                        <a:effectLst/>
                        <a:latin typeface="+mn-lt"/>
                      </a:endParaRPr>
                    </a:p>
                    <a:p>
                      <a:pPr algn="l" fontAlgn="b"/>
                      <a:endParaRPr lang="lt-LT" sz="1000" b="0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600" b="1" i="0" u="none" strike="noStrike" dirty="0" smtClean="0">
                          <a:effectLst/>
                          <a:latin typeface="+mn-lt"/>
                        </a:rPr>
                        <a:t>201</a:t>
                      </a:r>
                      <a:r>
                        <a:rPr lang="en-GB" sz="1600" b="1" i="0" u="none" strike="noStrike" dirty="0" smtClean="0">
                          <a:effectLst/>
                          <a:latin typeface="+mn-lt"/>
                        </a:rPr>
                        <a:t>6</a:t>
                      </a:r>
                      <a:endParaRPr lang="lt-LT" sz="1600" b="1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600" b="1" i="0" u="none" strike="noStrike" dirty="0" smtClean="0">
                          <a:effectLst/>
                          <a:latin typeface="+mn-lt"/>
                        </a:rPr>
                        <a:t>201</a:t>
                      </a:r>
                      <a:r>
                        <a:rPr lang="en-GB" sz="1600" b="1" i="0" u="none" strike="noStrike" dirty="0" smtClean="0">
                          <a:effectLst/>
                          <a:latin typeface="+mn-lt"/>
                        </a:rPr>
                        <a:t>7</a:t>
                      </a:r>
                      <a:endParaRPr lang="lt-LT" sz="1600" b="1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600" b="1" i="0" u="none" strike="noStrike" dirty="0">
                          <a:effectLst/>
                          <a:latin typeface="+mn-lt"/>
                        </a:rPr>
                        <a:t>Pokytis proc.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A893"/>
                    </a:solidFill>
                  </a:tcPr>
                </a:tc>
              </a:tr>
              <a:tr h="394996"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1" i="0" u="none" strike="noStrike" dirty="0" smtClean="0">
                          <a:effectLst/>
                          <a:latin typeface="+mn-lt"/>
                        </a:rPr>
                        <a:t>       </a:t>
                      </a:r>
                      <a:r>
                        <a:rPr lang="lt-LT" sz="1400" b="1" i="0" u="none" strike="noStrike" dirty="0" smtClean="0">
                          <a:effectLst/>
                          <a:latin typeface="+mn-lt"/>
                        </a:rPr>
                        <a:t>Renginiai</a:t>
                      </a:r>
                      <a:endParaRPr lang="lt-LT" sz="1400" b="1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600" b="0" i="0" u="none" strike="noStrike" dirty="0">
                          <a:effectLst/>
                          <a:latin typeface="+mn-lt"/>
                        </a:rPr>
                        <a:t>95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pattFill prst="smGrid">
                      <a:fgClr>
                        <a:schemeClr val="accent1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600" b="0" i="0" u="none" strike="noStrike">
                          <a:effectLst/>
                          <a:latin typeface="+mn-lt"/>
                        </a:rPr>
                        <a:t>68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pattFill prst="smGrid">
                      <a:fgClr>
                        <a:schemeClr val="accent4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600" b="0" i="0" u="none" strike="noStrike" dirty="0">
                          <a:effectLst/>
                          <a:latin typeface="+mn-lt"/>
                        </a:rPr>
                        <a:t>-28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pattFill prst="narHorz">
                      <a:fgClr>
                        <a:srgbClr val="FFA893"/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394996"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1" i="0" u="none" strike="noStrike" dirty="0" smtClean="0">
                          <a:effectLst/>
                          <a:latin typeface="+mn-lt"/>
                        </a:rPr>
                        <a:t>       </a:t>
                      </a:r>
                      <a:r>
                        <a:rPr lang="lt-LT" sz="1400" b="1" i="0" u="none" strike="noStrike" dirty="0" smtClean="0">
                          <a:effectLst/>
                          <a:latin typeface="+mn-lt"/>
                        </a:rPr>
                        <a:t>Renginiai </a:t>
                      </a:r>
                      <a:r>
                        <a:rPr lang="lt-LT" sz="1400" b="1" i="0" u="none" strike="noStrike" dirty="0">
                          <a:effectLst/>
                          <a:latin typeface="+mn-lt"/>
                        </a:rPr>
                        <a:t>lauke, masiniai renginiai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600" b="0" i="0" u="none" strike="noStrike" dirty="0">
                          <a:effectLst/>
                          <a:latin typeface="+mn-lt"/>
                        </a:rPr>
                        <a:t>106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pattFill prst="smGrid">
                      <a:fgClr>
                        <a:schemeClr val="accent1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600" b="0" i="0" u="none" strike="noStrike" dirty="0">
                          <a:effectLst/>
                          <a:latin typeface="+mn-lt"/>
                        </a:rPr>
                        <a:t>77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pattFill prst="smGrid">
                      <a:fgClr>
                        <a:schemeClr val="accent4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600" b="0" i="0" u="none" strike="noStrike" dirty="0">
                          <a:effectLst/>
                          <a:latin typeface="+mn-lt"/>
                        </a:rPr>
                        <a:t>-27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pattFill prst="narHorz">
                      <a:fgClr>
                        <a:srgbClr val="FFA893"/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394996"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1" i="0" u="none" strike="noStrike" dirty="0" smtClean="0">
                          <a:effectLst/>
                          <a:latin typeface="+mn-lt"/>
                        </a:rPr>
                        <a:t>       </a:t>
                      </a:r>
                      <a:r>
                        <a:rPr lang="lt-LT" sz="1400" b="1" i="0" u="none" strike="noStrike" dirty="0" smtClean="0">
                          <a:effectLst/>
                          <a:latin typeface="+mn-lt"/>
                        </a:rPr>
                        <a:t>Atvykstančių </a:t>
                      </a:r>
                      <a:r>
                        <a:rPr lang="lt-LT" sz="1400" b="1" i="0" u="none" strike="noStrike" dirty="0">
                          <a:effectLst/>
                          <a:latin typeface="+mn-lt"/>
                        </a:rPr>
                        <a:t>meno kolektyvų spektakliai, koncertai renginiai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600" b="0" i="0" u="none" strike="noStrike" dirty="0">
                          <a:effectLst/>
                          <a:latin typeface="+mn-lt"/>
                        </a:rPr>
                        <a:t>60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pattFill prst="smGrid">
                      <a:fgClr>
                        <a:schemeClr val="accent1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600" b="0" i="0" u="none" strike="noStrike" dirty="0">
                          <a:effectLst/>
                          <a:latin typeface="+mn-lt"/>
                        </a:rPr>
                        <a:t>66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pattFill prst="smGrid">
                      <a:fgClr>
                        <a:schemeClr val="accent4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600" b="0" i="0" u="none" strike="noStrike" dirty="0">
                          <a:effectLst/>
                          <a:latin typeface="+mn-lt"/>
                        </a:rPr>
                        <a:t>10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pattFill prst="smGrid">
                      <a:fgClr>
                        <a:srgbClr val="FFA893"/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394996"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1" i="0" u="none" strike="noStrike" dirty="0" smtClean="0">
                          <a:effectLst/>
                          <a:latin typeface="+mn-lt"/>
                        </a:rPr>
                        <a:t>       </a:t>
                      </a:r>
                      <a:r>
                        <a:rPr lang="lt-LT" sz="1400" b="1" i="0" u="none" strike="noStrike" dirty="0" smtClean="0">
                          <a:effectLst/>
                          <a:latin typeface="+mn-lt"/>
                        </a:rPr>
                        <a:t>Patalpų </a:t>
                      </a:r>
                      <a:r>
                        <a:rPr lang="lt-LT" sz="1400" b="1" i="0" u="none" strike="noStrike" dirty="0">
                          <a:effectLst/>
                          <a:latin typeface="+mn-lt"/>
                        </a:rPr>
                        <a:t>nuoma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600" b="0" i="0" u="none" strike="noStrike">
                          <a:effectLst/>
                          <a:latin typeface="+mn-lt"/>
                        </a:rPr>
                        <a:t>138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pattFill prst="smGrid">
                      <a:fgClr>
                        <a:schemeClr val="accent1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600" b="0" i="0" u="none" strike="noStrike" dirty="0">
                          <a:effectLst/>
                          <a:latin typeface="+mn-lt"/>
                        </a:rPr>
                        <a:t>80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pattFill prst="smGrid">
                      <a:fgClr>
                        <a:schemeClr val="accent4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600" b="0" i="0" u="none" strike="noStrike" dirty="0">
                          <a:effectLst/>
                          <a:latin typeface="+mn-lt"/>
                        </a:rPr>
                        <a:t>-42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pattFill prst="narVert">
                      <a:fgClr>
                        <a:srgbClr val="FFA893"/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394996"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1" i="0" u="none" strike="noStrike" dirty="0" smtClean="0">
                          <a:effectLst/>
                          <a:latin typeface="+mn-lt"/>
                        </a:rPr>
                        <a:t>       </a:t>
                      </a:r>
                      <a:r>
                        <a:rPr lang="lt-LT" sz="1400" b="1" i="0" u="none" strike="noStrike" dirty="0" smtClean="0">
                          <a:effectLst/>
                          <a:latin typeface="+mn-lt"/>
                        </a:rPr>
                        <a:t>Bendruomenės </a:t>
                      </a:r>
                      <a:r>
                        <a:rPr lang="lt-LT" sz="1400" b="1" i="0" u="none" strike="noStrike" dirty="0">
                          <a:effectLst/>
                          <a:latin typeface="+mn-lt"/>
                        </a:rPr>
                        <a:t>užimtumas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600" b="0" i="0" u="none" strike="noStrike" dirty="0">
                          <a:effectLst/>
                          <a:latin typeface="+mn-lt"/>
                        </a:rPr>
                        <a:t>185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pattFill prst="smGrid">
                      <a:fgClr>
                        <a:schemeClr val="accent1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600" b="0" i="0" u="none" strike="noStrike" dirty="0">
                          <a:effectLst/>
                          <a:latin typeface="+mn-lt"/>
                        </a:rPr>
                        <a:t>69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pattFill prst="smGrid">
                      <a:fgClr>
                        <a:schemeClr val="accent4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600" b="0" i="0" u="none" strike="noStrike" dirty="0">
                          <a:effectLst/>
                          <a:latin typeface="+mn-lt"/>
                        </a:rPr>
                        <a:t>-63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pattFill prst="narVert">
                      <a:fgClr>
                        <a:srgbClr val="FFA893"/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394996"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1" i="0" u="none" strike="noStrike" dirty="0" smtClean="0">
                          <a:effectLst/>
                          <a:latin typeface="+mn-lt"/>
                        </a:rPr>
                        <a:t>       </a:t>
                      </a:r>
                      <a:r>
                        <a:rPr lang="lt-LT" sz="1400" b="1" i="0" u="none" strike="noStrike" dirty="0" smtClean="0">
                          <a:effectLst/>
                          <a:latin typeface="+mn-lt"/>
                        </a:rPr>
                        <a:t>Mėgėjų </a:t>
                      </a:r>
                      <a:r>
                        <a:rPr lang="lt-LT" sz="1400" b="1" i="0" u="none" strike="noStrike" dirty="0">
                          <a:effectLst/>
                          <a:latin typeface="+mn-lt"/>
                        </a:rPr>
                        <a:t>meno kolektyvų veikla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600" b="0" i="0" u="none" strike="noStrike" dirty="0">
                          <a:effectLst/>
                          <a:latin typeface="+mn-lt"/>
                        </a:rPr>
                        <a:t>142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pattFill prst="smGrid">
                      <a:fgClr>
                        <a:schemeClr val="accent1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600" b="0" i="0" u="none" strike="noStrike" dirty="0">
                          <a:effectLst/>
                          <a:latin typeface="+mn-lt"/>
                        </a:rPr>
                        <a:t>146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pattFill prst="smGrid">
                      <a:fgClr>
                        <a:schemeClr val="accent4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600" b="0" i="0" u="none" strike="noStrike" dirty="0">
                          <a:effectLst/>
                          <a:latin typeface="+mn-lt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pattFill prst="smGrid">
                      <a:fgClr>
                        <a:srgbClr val="FFA893"/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394996"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1" i="0" u="none" strike="noStrike" dirty="0" smtClean="0">
                          <a:effectLst/>
                          <a:latin typeface="+mn-lt"/>
                        </a:rPr>
                        <a:t>       </a:t>
                      </a:r>
                      <a:r>
                        <a:rPr lang="lt-LT" sz="1400" b="1" i="0" u="none" strike="noStrike" dirty="0" smtClean="0">
                          <a:effectLst/>
                          <a:latin typeface="+mn-lt"/>
                        </a:rPr>
                        <a:t>Kita </a:t>
                      </a:r>
                      <a:r>
                        <a:rPr lang="lt-LT" sz="1400" b="1" i="0" u="none" strike="noStrike" dirty="0">
                          <a:effectLst/>
                          <a:latin typeface="+mn-lt"/>
                        </a:rPr>
                        <a:t>veikla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600" b="0" i="0" u="none" strike="noStrike">
                          <a:effectLst/>
                          <a:latin typeface="+mn-lt"/>
                        </a:rPr>
                        <a:t>16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pattFill prst="smGrid">
                      <a:fgClr>
                        <a:schemeClr val="accent1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600" b="0" i="0" u="none" strike="noStrike" dirty="0">
                          <a:effectLst/>
                          <a:latin typeface="+mn-lt"/>
                        </a:rPr>
                        <a:t>24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pattFill prst="smGrid">
                      <a:fgClr>
                        <a:schemeClr val="accent4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600" b="0" i="0" u="none" strike="noStrike" dirty="0">
                          <a:effectLst/>
                          <a:latin typeface="+mn-lt"/>
                        </a:rPr>
                        <a:t>50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pattFill prst="smGrid">
                      <a:fgClr>
                        <a:srgbClr val="FFA893"/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394996"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b="1" i="0" u="none" strike="noStrike" dirty="0">
                          <a:effectLst/>
                          <a:latin typeface="+mn-lt"/>
                        </a:rPr>
                        <a:t>IŠ VISO: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600" b="1" i="0" u="none" strike="noStrike">
                          <a:effectLst/>
                          <a:latin typeface="+mn-lt"/>
                        </a:rPr>
                        <a:t>742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600" b="1" i="0" u="none" strike="noStrike">
                          <a:effectLst/>
                          <a:latin typeface="+mn-lt"/>
                        </a:rPr>
                        <a:t>530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600" b="1" i="0" u="none" strike="noStrike" dirty="0">
                          <a:effectLst/>
                          <a:latin typeface="+mn-lt"/>
                        </a:rPr>
                        <a:t>-29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A893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79380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Kultūros centras Panevėžio bendruomenių rūmai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UŽDIRBTOS PAJAMOS </a:t>
            </a:r>
            <a:r>
              <a:rPr lang="lt-LT" altLang="lt-LT" sz="2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PAGAL VEIKLOS SRITIS </a:t>
            </a:r>
            <a:r>
              <a:rPr lang="lt-LT" altLang="lt-LT" sz="24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(proc</a:t>
            </a:r>
            <a:r>
              <a:rPr lang="lt-LT" altLang="lt-LT" sz="2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.)</a:t>
            </a:r>
            <a:r>
              <a:rPr lang="lt-LT" altLang="lt-LT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</a:t>
            </a:r>
            <a:r>
              <a:rPr lang="en-GB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m.</a:t>
            </a:r>
            <a:endParaRPr lang="lt-LT" sz="1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Turinio vietos rezervavimo ženklas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80139579"/>
              </p:ext>
            </p:extLst>
          </p:nvPr>
        </p:nvGraphicFramePr>
        <p:xfrm>
          <a:off x="838200" y="1609344"/>
          <a:ext cx="10515600" cy="456761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214310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altLang="lt-LT" sz="1800" dirty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Kultūros centras Panevėžio bendruomenių rūmai</a:t>
            </a:r>
            <a:br>
              <a:rPr lang="lt-LT" altLang="lt-LT" sz="1800" dirty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VEIKLOS POKYTIS</a:t>
            </a:r>
            <a:r>
              <a:rPr lang="lt-LT" altLang="lt-LT" sz="2400" dirty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t-LT" altLang="lt-LT" sz="1800" dirty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(proc.)</a:t>
            </a:r>
            <a:r>
              <a:rPr lang="lt-LT" altLang="lt-LT" sz="1800" b="1" dirty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t-LT" altLang="lt-LT" sz="2400" b="1" dirty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2400" b="1" dirty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2016-201</a:t>
            </a:r>
            <a:r>
              <a:rPr lang="en-GB" altLang="lt-LT" sz="1800" dirty="0" smtClean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lt-LT" altLang="lt-LT" sz="1800" dirty="0" smtClean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t-LT" altLang="lt-LT" sz="1800" dirty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m.</a:t>
            </a:r>
            <a:endParaRPr lang="lt-LT" dirty="0"/>
          </a:p>
        </p:txBody>
      </p:sp>
      <p:graphicFrame>
        <p:nvGraphicFramePr>
          <p:cNvPr id="4" name="Turinio vietos rezervavimo ženklas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14894302"/>
              </p:ext>
            </p:extLst>
          </p:nvPr>
        </p:nvGraphicFramePr>
        <p:xfrm>
          <a:off x="938783" y="1987300"/>
          <a:ext cx="10448545" cy="3825675"/>
        </p:xfrm>
        <a:graphic>
          <a:graphicData uri="http://schemas.openxmlformats.org/drawingml/2006/table">
            <a:tbl>
              <a:tblPr/>
              <a:tblGrid>
                <a:gridCol w="5785248"/>
                <a:gridCol w="1616467"/>
                <a:gridCol w="1515438"/>
                <a:gridCol w="1531392"/>
              </a:tblGrid>
              <a:tr h="546525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t-LT" altLang="lt-LT" sz="16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cs typeface="Arial" panose="020B0604020202020204" pitchFamily="34" charset="0"/>
                        </a:rPr>
                        <a:t>PAGAL UŽDIRBTAS PAJAMAS </a:t>
                      </a:r>
                      <a:endParaRPr lang="lt-LT" sz="1600" b="0" i="0" u="none" strike="noStrike" dirty="0" smtClean="0">
                        <a:effectLst/>
                        <a:latin typeface="+mn-lt"/>
                      </a:endParaRPr>
                    </a:p>
                    <a:p>
                      <a:pPr algn="l" fontAlgn="b"/>
                      <a:endParaRPr lang="lt-LT" sz="1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600" b="1" i="0" u="none" strike="noStrike" dirty="0" smtClean="0">
                          <a:effectLst/>
                          <a:latin typeface="+mn-lt"/>
                        </a:rPr>
                        <a:t>201</a:t>
                      </a:r>
                      <a:r>
                        <a:rPr lang="en-GB" sz="1600" b="1" i="0" u="none" strike="noStrike" dirty="0" smtClean="0">
                          <a:effectLst/>
                          <a:latin typeface="+mn-lt"/>
                        </a:rPr>
                        <a:t>6</a:t>
                      </a:r>
                      <a:endParaRPr lang="lt-LT" sz="1600" b="1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600" b="1" i="0" u="none" strike="noStrike" dirty="0" smtClean="0">
                          <a:effectLst/>
                          <a:latin typeface="+mn-lt"/>
                        </a:rPr>
                        <a:t>201</a:t>
                      </a:r>
                      <a:r>
                        <a:rPr lang="en-GB" sz="1600" b="1" i="0" u="none" strike="noStrike" dirty="0" smtClean="0">
                          <a:effectLst/>
                          <a:latin typeface="+mn-lt"/>
                        </a:rPr>
                        <a:t>7</a:t>
                      </a:r>
                      <a:endParaRPr lang="lt-LT" sz="1600" b="1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600" b="1" i="0" u="none" strike="noStrike" dirty="0">
                          <a:effectLst/>
                          <a:latin typeface="+mn-lt"/>
                        </a:rPr>
                        <a:t>Pokytis proc.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893"/>
                    </a:solidFill>
                  </a:tcPr>
                </a:tc>
              </a:tr>
              <a:tr h="546525"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1" i="0" u="none" strike="noStrike" dirty="0" smtClean="0">
                          <a:effectLst/>
                          <a:latin typeface="Calibri" panose="020F0502020204030204" pitchFamily="34" charset="0"/>
                        </a:rPr>
                        <a:t>      </a:t>
                      </a:r>
                      <a:r>
                        <a:rPr lang="lt-LT" sz="1400" b="1" i="0" u="none" strike="noStrike" dirty="0" smtClean="0">
                          <a:effectLst/>
                          <a:latin typeface="Calibri" panose="020F0502020204030204" pitchFamily="34" charset="0"/>
                        </a:rPr>
                        <a:t>Renginiai</a:t>
                      </a:r>
                      <a:endParaRPr lang="lt-LT" sz="14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600" b="0" i="0" u="none" strike="noStrike" dirty="0">
                          <a:effectLst/>
                          <a:latin typeface="Calibri" panose="020F0502020204030204" pitchFamily="34" charset="0"/>
                        </a:rPr>
                        <a:t>32323,69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600" b="0" i="0" u="none" strike="noStrike">
                          <a:effectLst/>
                          <a:latin typeface="Calibri" panose="020F0502020204030204" pitchFamily="34" charset="0"/>
                        </a:rPr>
                        <a:t>29278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600" b="0" i="0" u="none" strike="noStrike" dirty="0">
                          <a:effectLst/>
                          <a:latin typeface="Calibri" panose="020F0502020204030204" pitchFamily="34" charset="0"/>
                        </a:rPr>
                        <a:t>-9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narVert">
                      <a:fgClr>
                        <a:srgbClr val="FFA893"/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546525"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1" i="0" u="none" strike="noStrike" dirty="0" smtClean="0">
                          <a:effectLst/>
                          <a:latin typeface="Calibri" panose="020F0502020204030204" pitchFamily="34" charset="0"/>
                        </a:rPr>
                        <a:t>      </a:t>
                      </a:r>
                      <a:r>
                        <a:rPr lang="lt-LT" sz="1400" b="1" i="0" u="none" strike="noStrike" dirty="0" smtClean="0">
                          <a:effectLst/>
                          <a:latin typeface="Calibri" panose="020F0502020204030204" pitchFamily="34" charset="0"/>
                        </a:rPr>
                        <a:t>Atvykstančių </a:t>
                      </a:r>
                      <a:r>
                        <a:rPr lang="lt-LT" sz="1400" b="1" i="0" u="none" strike="noStrike" dirty="0">
                          <a:effectLst/>
                          <a:latin typeface="Calibri" panose="020F0502020204030204" pitchFamily="34" charset="0"/>
                        </a:rPr>
                        <a:t>meno kolektyvų spektakliai, koncertai renginiai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600" b="0" i="0" u="none" strike="noStrike" dirty="0">
                          <a:effectLst/>
                          <a:latin typeface="Calibri" panose="020F0502020204030204" pitchFamily="34" charset="0"/>
                        </a:rPr>
                        <a:t>42152,51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600" b="0" i="0" u="none" strike="noStrike">
                          <a:effectLst/>
                          <a:latin typeface="Calibri" panose="020F0502020204030204" pitchFamily="34" charset="0"/>
                        </a:rPr>
                        <a:t>46150,37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600" b="0" i="0" u="none" strike="noStrike" dirty="0"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rgbClr val="FFA893"/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546525"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1" i="0" u="none" strike="noStrike" dirty="0" smtClean="0">
                          <a:effectLst/>
                          <a:latin typeface="Calibri" panose="020F0502020204030204" pitchFamily="34" charset="0"/>
                        </a:rPr>
                        <a:t>      </a:t>
                      </a:r>
                      <a:r>
                        <a:rPr lang="lt-LT" sz="1400" b="1" i="0" u="none" strike="noStrike" dirty="0" smtClean="0">
                          <a:effectLst/>
                          <a:latin typeface="Calibri" panose="020F0502020204030204" pitchFamily="34" charset="0"/>
                        </a:rPr>
                        <a:t>Patalpų </a:t>
                      </a:r>
                      <a:r>
                        <a:rPr lang="lt-LT" sz="1400" b="1" i="0" u="none" strike="noStrike" dirty="0">
                          <a:effectLst/>
                          <a:latin typeface="Calibri" panose="020F0502020204030204" pitchFamily="34" charset="0"/>
                        </a:rPr>
                        <a:t>nuoma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600" b="0" i="0" u="none" strike="noStrike" dirty="0">
                          <a:effectLst/>
                          <a:latin typeface="Calibri" panose="020F0502020204030204" pitchFamily="34" charset="0"/>
                        </a:rPr>
                        <a:t>20923,96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600" b="0" i="0" u="none" strike="noStrike" dirty="0">
                          <a:effectLst/>
                          <a:latin typeface="Calibri" panose="020F0502020204030204" pitchFamily="34" charset="0"/>
                        </a:rPr>
                        <a:t>19913,13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600" b="0" i="0" u="none" strike="noStrike" dirty="0">
                          <a:effectLst/>
                          <a:latin typeface="Calibri" panose="020F0502020204030204" pitchFamily="34" charset="0"/>
                        </a:rPr>
                        <a:t>-5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narVert">
                      <a:fgClr>
                        <a:srgbClr val="FFA893"/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546525"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1" i="0" u="none" strike="noStrike" dirty="0" smtClean="0">
                          <a:effectLst/>
                          <a:latin typeface="Calibri" panose="020F0502020204030204" pitchFamily="34" charset="0"/>
                        </a:rPr>
                        <a:t>      </a:t>
                      </a:r>
                      <a:r>
                        <a:rPr lang="lt-LT" sz="1400" b="1" i="0" u="none" strike="noStrike" dirty="0" smtClean="0">
                          <a:effectLst/>
                          <a:latin typeface="Calibri" panose="020F0502020204030204" pitchFamily="34" charset="0"/>
                        </a:rPr>
                        <a:t>Bendruomenės </a:t>
                      </a:r>
                      <a:r>
                        <a:rPr lang="lt-LT" sz="1400" b="1" i="0" u="none" strike="noStrike" dirty="0">
                          <a:effectLst/>
                          <a:latin typeface="Calibri" panose="020F0502020204030204" pitchFamily="34" charset="0"/>
                        </a:rPr>
                        <a:t>užimtumas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600" b="0" i="0" u="none" strike="noStrike">
                          <a:effectLst/>
                          <a:latin typeface="Calibri" panose="020F0502020204030204" pitchFamily="34" charset="0"/>
                        </a:rPr>
                        <a:t>7959,31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600" b="0" i="0" u="none" strike="noStrike" dirty="0">
                          <a:effectLst/>
                          <a:latin typeface="Calibri" panose="020F0502020204030204" pitchFamily="34" charset="0"/>
                        </a:rPr>
                        <a:t>6814,5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600" b="0" i="0" u="none" strike="noStrike" dirty="0">
                          <a:effectLst/>
                          <a:latin typeface="Calibri" panose="020F0502020204030204" pitchFamily="34" charset="0"/>
                        </a:rPr>
                        <a:t>-14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narVert">
                      <a:fgClr>
                        <a:srgbClr val="FFA893"/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546525"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1" i="0" u="none" strike="noStrike" dirty="0" smtClean="0">
                          <a:effectLst/>
                          <a:latin typeface="Calibri" panose="020F0502020204030204" pitchFamily="34" charset="0"/>
                        </a:rPr>
                        <a:t>      </a:t>
                      </a:r>
                      <a:r>
                        <a:rPr lang="lt-LT" sz="1400" b="1" i="0" u="none" strike="noStrike" dirty="0" smtClean="0">
                          <a:effectLst/>
                          <a:latin typeface="Calibri" panose="020F0502020204030204" pitchFamily="34" charset="0"/>
                        </a:rPr>
                        <a:t>Kita </a:t>
                      </a:r>
                      <a:r>
                        <a:rPr lang="lt-LT" sz="1400" b="1" i="0" u="none" strike="noStrike" dirty="0">
                          <a:effectLst/>
                          <a:latin typeface="Calibri" panose="020F0502020204030204" pitchFamily="34" charset="0"/>
                        </a:rPr>
                        <a:t>veikla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600" b="0" i="0" u="none" strike="noStrike">
                          <a:effectLst/>
                          <a:latin typeface="Calibri" panose="020F0502020204030204" pitchFamily="34" charset="0"/>
                        </a:rPr>
                        <a:t>13141,53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600" b="0" i="0" u="none" strike="noStrike" dirty="0">
                          <a:effectLst/>
                          <a:latin typeface="Calibri" panose="020F0502020204030204" pitchFamily="34" charset="0"/>
                        </a:rPr>
                        <a:t>1551,44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600" b="0" i="0" u="none" strike="noStrike" dirty="0">
                          <a:effectLst/>
                          <a:latin typeface="Calibri" panose="020F0502020204030204" pitchFamily="34" charset="0"/>
                        </a:rPr>
                        <a:t>-88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narVert">
                      <a:fgClr>
                        <a:srgbClr val="FFA893"/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546525"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b="1" i="0" u="none" strike="noStrike" dirty="0">
                          <a:effectLst/>
                          <a:latin typeface="Calibri" panose="020F0502020204030204" pitchFamily="34" charset="0"/>
                        </a:rPr>
                        <a:t>IŠ VISO</a:t>
                      </a:r>
                      <a:r>
                        <a:rPr lang="lt-LT" sz="1400" b="1" i="0" u="none" strike="noStrike" dirty="0" smtClean="0">
                          <a:effectLst/>
                          <a:latin typeface="Calibri" panose="020F0502020204030204" pitchFamily="34" charset="0"/>
                        </a:rPr>
                        <a:t>:</a:t>
                      </a:r>
                      <a:r>
                        <a:rPr lang="en-GB" sz="1400" b="1" i="0" u="none" strike="noStrike" dirty="0" smtClean="0">
                          <a:effectLst/>
                          <a:latin typeface="Calibri" panose="020F0502020204030204" pitchFamily="34" charset="0"/>
                        </a:rPr>
                        <a:t>  </a:t>
                      </a:r>
                      <a:endParaRPr lang="lt-LT" sz="14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600" b="1" i="0" u="none" strike="noStrike">
                          <a:effectLst/>
                          <a:latin typeface="Calibri" panose="020F0502020204030204" pitchFamily="34" charset="0"/>
                        </a:rPr>
                        <a:t>116501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600" b="1" i="0" u="none" strike="noStrike">
                          <a:effectLst/>
                          <a:latin typeface="Calibri" panose="020F0502020204030204" pitchFamily="34" charset="0"/>
                        </a:rPr>
                        <a:t>103707,44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600" b="1" i="0" u="none" strike="noStrike" dirty="0">
                          <a:effectLst/>
                          <a:latin typeface="Calibri" panose="020F0502020204030204" pitchFamily="34" charset="0"/>
                        </a:rPr>
                        <a:t>-11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893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44795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Kultūros centras Panevėžio bendruomenių rūmai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RENGINIŲ </a:t>
            </a:r>
            <a:r>
              <a:rPr lang="lt-LT" altLang="lt-LT" sz="2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LANKYTOJAI PAGAL VEIKLOS SRITIS </a:t>
            </a: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proc.)</a:t>
            </a:r>
            <a:r>
              <a:rPr lang="lt-LT" altLang="lt-LT" sz="2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2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</a:t>
            </a:r>
            <a:r>
              <a:rPr lang="en-GB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m.</a:t>
            </a:r>
            <a:endParaRPr lang="lt-LT" sz="1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Turinio vietos rezervavimo ženklas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30828980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860305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„Office“ 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„Office“ 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0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9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0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9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0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9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40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9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50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5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5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5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5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5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5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5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5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59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60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6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6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6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6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6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6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6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6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69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70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7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7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7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7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7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7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7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7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79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80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8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8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8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8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9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15954</TotalTime>
  <Words>3556</Words>
  <Application>Microsoft Office PowerPoint</Application>
  <PresentationFormat>Plačiaekranė</PresentationFormat>
  <Paragraphs>1816</Paragraphs>
  <Slides>122</Slides>
  <Notes>0</Notes>
  <HiddenSlides>0</HiddenSlides>
  <MMClips>0</MMClips>
  <ScaleCrop>false</ScaleCrop>
  <HeadingPairs>
    <vt:vector size="6" baseType="variant">
      <vt:variant>
        <vt:lpstr>Naudojami šriftai</vt:lpstr>
      </vt:variant>
      <vt:variant>
        <vt:i4>5</vt:i4>
      </vt:variant>
      <vt:variant>
        <vt:lpstr>Tema</vt:lpstr>
      </vt:variant>
      <vt:variant>
        <vt:i4>1</vt:i4>
      </vt:variant>
      <vt:variant>
        <vt:lpstr>Skaidrių pavadinimai</vt:lpstr>
      </vt:variant>
      <vt:variant>
        <vt:i4>122</vt:i4>
      </vt:variant>
    </vt:vector>
  </HeadingPairs>
  <TitlesOfParts>
    <vt:vector size="128" baseType="lpstr">
      <vt:lpstr>Arial</vt:lpstr>
      <vt:lpstr>Calibri</vt:lpstr>
      <vt:lpstr>Calibri Light</vt:lpstr>
      <vt:lpstr>Times New Roman</vt:lpstr>
      <vt:lpstr>Wingdings</vt:lpstr>
      <vt:lpstr>„Office“ tema</vt:lpstr>
      <vt:lpstr>2017 m. kultūros ir meno įstaigų V E I K L A</vt:lpstr>
      <vt:lpstr>KULTŪRAI SKIRTAS PROC. NUO BENDRO BIUDŽETO 2004-2017 m. </vt:lpstr>
      <vt:lpstr>KULTŪROS IR MENO PROGRAMOS LĖŠŲ PASKIRSTYMAS PAGAL  KULTŪROS FINANSAVIMO KRYPTIS (Eur)  2004-2017 m.</vt:lpstr>
      <vt:lpstr>SKIRIAMŲ LĖŠŲ KULTŪROS IR MENO ĮSTAIGOMS IR JŲ LANKYTOJŲ SANTYKIO ANALIZĖ  2017 m.</vt:lpstr>
      <vt:lpstr>BIUDŽETO IR ETATŲ SANTYKIS 2017 m.</vt:lpstr>
      <vt:lpstr>„PowerPoint“ pateiktis</vt:lpstr>
      <vt:lpstr>KULTŪROS IR MENO ĮSTAIGŲ LANKYTOJŲ SKAIČIUS      2017 m.</vt:lpstr>
      <vt:lpstr>PROJEKTINĖ VEIKLA       2017 m.</vt:lpstr>
      <vt:lpstr>FINANSUOTŲ  PROJEKTŲ      2017 m.</vt:lpstr>
      <vt:lpstr>GAUTAS  FINANSAVIMAS (tūkst. Eur)  2017 m.</vt:lpstr>
      <vt:lpstr>IŠ KITŲ ŠALTINIŲ (tūkst. Eur) 2017 m.</vt:lpstr>
      <vt:lpstr>IŠ SAVIVALDYBĖS BIUDŽETO  (tūkst. Eur) 2017 m.</vt:lpstr>
      <vt:lpstr>PANEVĖŽIO MIESTO SAVIVALDYBĖS  VIEŠOJI BIBLIOTEKA</vt:lpstr>
      <vt:lpstr>Savivaldybės viešoji biblioteka  VEIKLOS REZULTATŲ POKYTIS  2013-2017 m.</vt:lpstr>
      <vt:lpstr>Savivaldybės viešoji biblioteka  SEZONIŠKUMO ĮTAKA VEIKLAI 2017 m. I-IV ketv.</vt:lpstr>
      <vt:lpstr>Savivaldybės viešoji biblioteka  VEIKLOS REZULTATŲ POKYTIS (proc.)  2016-2017 m.</vt:lpstr>
      <vt:lpstr>Savivaldybės viešoji biblioteka  RENGINIŲ IR RENGINIŲ LANKYTOJŲ SKAIČIAUS  POKYTIS  2013-2017 m.</vt:lpstr>
      <vt:lpstr>Savivaldybės viešoji biblioteka  SEZONIŠKUMO ĮTAKA  RENGINIŲ IR RENGINIŲ LANKYTOJŲ SKAIČIUI (proc.)  2017 m. I-IV ketv.</vt:lpstr>
      <vt:lpstr>Savivaldybės viešoji biblioteka  RENGINIŲ IR RENGINIŲ LANKYTOJŲ SKAIČIAUS  POKYTIS (proc.) 2016-2017 m.</vt:lpstr>
      <vt:lpstr>Savivaldybės viešoji biblioteka  PROJEKTINĖ VEIKLA  2013-2017 m.</vt:lpstr>
      <vt:lpstr>PANEVĖŽIO KRAŠTOTYROS MUZIEJUS</vt:lpstr>
      <vt:lpstr>Kraštotyros muziejus  VEIKLOS REZULTATŲ POKYTIS  2013-2017 m.</vt:lpstr>
      <vt:lpstr>Kraštotyros muziejus  SEZONIŠKUMO ĮTAKA VEIKLAI 2017 m. I-IV ketv.</vt:lpstr>
      <vt:lpstr>Kraštotyros muziejus  VEIKLOS REZULTATŲ POKYTIS (proc.)  2016-2017 m. </vt:lpstr>
      <vt:lpstr>Kraštotyros muziejus  MUZIEJAUS LANKYTOJŲ (SU BILIETAIS IR BE BILIETŲ) SKAIČIAUS SANTYKIS (proc.)  2017 m.</vt:lpstr>
      <vt:lpstr>Kraštotyros muziejus  EDUKACINIŲ PROGRAMŲ LANKYTOJŲ (SU BILIETAIS IR BE BILIETŲ) SKAIČIAUS SANTYKIS (proc.) 2017 m.</vt:lpstr>
      <vt:lpstr>Kraštotyros muziejus  MUZIEJINĖ VEIKLA (proc.) 2013-2017 m.</vt:lpstr>
      <vt:lpstr>Kraštotyros muziejus  MUZIEJINĖ VEIKLA (proc.) 2013-2017 m.</vt:lpstr>
      <vt:lpstr>Kraštotyros muziejus  MUZIEJAUS VEIKLA PAGAL SRITIS (proc.)  2017 m. </vt:lpstr>
      <vt:lpstr>Kraštotyros muziejus  MUZIEJAUS RENGINIŲ LANKYTOJAI PAGAL VEIKLOS SRITIS (proc.)  2017 m.</vt:lpstr>
      <vt:lpstr>Kraštotyros muziejus  UŽDIRBTOS LĖŠOS PAGAL VEIKLOS SRITIS (proc.)  2017 m.</vt:lpstr>
      <vt:lpstr>Kraštotyros muziejus  PROJEKTINĖ VEIKLA  2013-2017 m.</vt:lpstr>
      <vt:lpstr>PANEVĖŽIO DAILĖS GALERIJA</vt:lpstr>
      <vt:lpstr>Dailės galerija  VEIKLOS REZULTATŲ POKYTIS  2013-2017 m.</vt:lpstr>
      <vt:lpstr>Dailės galerija SEZONIŠKUMO ĮTAKA VEIKLAI 2017 m. I-IV ketv.</vt:lpstr>
      <vt:lpstr>Dailės galerija VEIKLOS REZULTATŲ POKYTIS (proc.) 2016-2017 m. </vt:lpstr>
      <vt:lpstr>Dailės galerija ĮSTAIGOS VEIKLA PAGAL SRITIS (proc.) 2017 m.</vt:lpstr>
      <vt:lpstr>Dailės galerija UŽDIRBTOS PAJAMOS PAGAL SRITIS (proc.) 2017 m.</vt:lpstr>
      <vt:lpstr>Dailės galerija GALERIJOS LANKYTOJAI PAGAL VEIKLOS SRITIS (proc.) 2017 m.</vt:lpstr>
      <vt:lpstr>Dailės galerija PARODINĖ VEIKLA 2016-2017 m.</vt:lpstr>
      <vt:lpstr>Dailės galerija PARODINĖ VEIKLA 2017 m.</vt:lpstr>
      <vt:lpstr>Dailės galerija PARODINĖ VEIKLA 2017 m.</vt:lpstr>
      <vt:lpstr>Dailės galerija PARODINĖ VEIKLA 2017 m.</vt:lpstr>
      <vt:lpstr>Dailės galerija PARODINĖ VEIKLA 2017 m.</vt:lpstr>
      <vt:lpstr>Dailės galerija EDUKACININĖ VEIKLA (edukacinės kūrybinės programos) 2017 m.</vt:lpstr>
      <vt:lpstr>Dailės galerija EDUKACININĖ VEIKLA (edukacinės pažintinės programos) 2015-2017 m.</vt:lpstr>
      <vt:lpstr>Dailės galerija EDUKACININĖ VEIKLA 2017 m.</vt:lpstr>
      <vt:lpstr>Dailės galerija EDUKACININĖ VEIKLA 2017 m.</vt:lpstr>
      <vt:lpstr>Dailės galerija EDUKACININĖ VEIKLA 2017 m.</vt:lpstr>
      <vt:lpstr>Dailės galerija PROJEKTINĖ VEIKLA 2013-2017 m.</vt:lpstr>
      <vt:lpstr>PANEVĖŽIO TEATRAS „MENAS“</vt:lpstr>
      <vt:lpstr>Teatras „Menas“ VEIKLOS REZULTATŲ POKYTIS  2013-2017 m. </vt:lpstr>
      <vt:lpstr>Teatras „Menas“ SEZONIŠKUMO ĮTAKA VEIKLAI 2017 m. I-IV ketv.</vt:lpstr>
      <vt:lpstr>Teatras „Menas“ VEIKLOS REZULTATŲ POKYTIS (proc.)  2016-2017 m. </vt:lpstr>
      <vt:lpstr>Teatras „Menas“ TEATRO VEIKLA PAGAL SRITIS (proc.) 2017 m.</vt:lpstr>
      <vt:lpstr>Teatras „Menas“ UŽDIRBTOS PAJAMOS  PAGAL SRITIS (proc.)  2017 m.</vt:lpstr>
      <vt:lpstr>Teatras „Menas“ RENGINIŲ LANKYTOJAI PAGAL SRITIS (proc.) 2017 m. </vt:lpstr>
      <vt:lpstr>Teatras „Menas“ TEATRO LANKYTOJŲ (SU BILIETAIS IR BE BILIETŲ) SKAIČIAUS SANTYKIS (proc.)  2013-2017 m. </vt:lpstr>
      <vt:lpstr>Teatras „Menas“ SPEKTAKLIAI 2016-2017 m. </vt:lpstr>
      <vt:lpstr>Teatras „Menas“ POPULIARIAUSI SPEKTAKLIAI 2017 m.</vt:lpstr>
      <vt:lpstr>Teatras „Menas“ POPULIARIAUSI SPEKTAKLIAI 2017 m.</vt:lpstr>
      <vt:lpstr>Teatras „Menas“ SALĖS UŽIMTUMAS 2017 m. </vt:lpstr>
      <vt:lpstr>Teatras „Menas“  BENDRUOMENĖS UŽIMTUMAS 2016-2017 m.</vt:lpstr>
      <vt:lpstr>Teatras „Menas“ PROJEKTINĖ VEIKA 2013-2017 m. </vt:lpstr>
      <vt:lpstr>PANEVĖŽIO LĖLIŲ VEŽIMO TEATRAS</vt:lpstr>
      <vt:lpstr>Lėlių vežimo teatras VEIKLOS REZULTATŲ POKYTIS  2013-2017 m.</vt:lpstr>
      <vt:lpstr>Lėlių vežimo teatras SEZONIŠKUMO ĮTAKA VEIKLAI  2017 m. I-IV ketv.</vt:lpstr>
      <vt:lpstr>Lėlių vežimo teatras VEIKLOS REZULTATŲ POKYTIS (proc.) 2016-2017 m.</vt:lpstr>
      <vt:lpstr>Lėlių vežimo teatras TEATRO VEIKLA PAGAL SRITIS (proc.) 2017 m.</vt:lpstr>
      <vt:lpstr>Lėlių vežimo teatras UŽDIRBTOS PAJAMOS PAGAL SRITIS (proc.) 2017 m.</vt:lpstr>
      <vt:lpstr>Lėlių vežimo teatras LANKYTOJŲ SKAIČIAUS (SU BIBLIETAIS IR BE BILIETŲ)  POKYTIS (proc.) 2013-2017 m.</vt:lpstr>
      <vt:lpstr>Lėlių vežimo teatras SPEKTAKLIAI  2016-2017 m.</vt:lpstr>
      <vt:lpstr>Lėlių vežimo teatras POPULIARIAUSI SPEKTAKLIAI 2017 m.</vt:lpstr>
      <vt:lpstr>Lėlių vežimo teatras POPULIARIAUSI SPEKTAKLIAI 2017 m.</vt:lpstr>
      <vt:lpstr>Lėlių vežimo teatras  SALĖS UŽIMTUMAS 2016-2017 m.</vt:lpstr>
      <vt:lpstr>Lėlių vežimo teatras PROJEKTINĖ VEIKA 2013-2017 m. </vt:lpstr>
      <vt:lpstr>PANEVĖŽIO MUZIKINIS TEATRAS</vt:lpstr>
      <vt:lpstr>Muzikinis teatras VEIKLOS REZULTATŲ POKYTIS  2013-2017 m.</vt:lpstr>
      <vt:lpstr>Muzikinis teatras SEZONIŠKUMO ĮTAKA VEIKLAI 2017 m. I-IV ketv.</vt:lpstr>
      <vt:lpstr>Muzikinis teatras VEIKLOS REZULTATŲ POKYTIS (proc.) 2016-2017 m.</vt:lpstr>
      <vt:lpstr>Muzikinis teatras TEATRO VEIKLA PAGAL SRITIS (proc.)  2017 m.</vt:lpstr>
      <vt:lpstr>Muzikinis teatras VEIKLOS POKYTIS (proc.)  2016-2017 m.</vt:lpstr>
      <vt:lpstr>Muzikinis teatras UŽDIRBTOS PAJAMOS PAGAL VEIKLOS SRITIS (proc.)  2017 m.</vt:lpstr>
      <vt:lpstr>Muzikinis teatras VEIKLOS POKYTIS (proc.)  2016-2017 m.</vt:lpstr>
      <vt:lpstr>Muzikinis teatras RENGINIŲ LANKYTOJAI PAGAL VEIKLOS SRITIS (proc.)  2017 m.</vt:lpstr>
      <vt:lpstr>Muzikinis teatras VEIKLOS POKYTIS (proc.)  2016-2017 m.</vt:lpstr>
      <vt:lpstr>Muzikinis teatras SPEKTAKLIAI  2016-2017 m.</vt:lpstr>
      <vt:lpstr>Muzikinis teatras SPEKTAKLIAI  2017 m.</vt:lpstr>
      <vt:lpstr>Muzikinis teatras KONCERTINĖ VEIKLA 2017 m.</vt:lpstr>
      <vt:lpstr>Muzikinis teatras PROJEKTINĖ VEIKLA 2013-2017 m.</vt:lpstr>
      <vt:lpstr>KULTŪROS CENTRAS  PANEVĖŽIO BENDRUOMENIŲ RŪMAI</vt:lpstr>
      <vt:lpstr>Kultūros centras Panevėžio bendruomenių rūmai VEIKLOS REZULTATŲ POKYTIS  2013-2017 m.</vt:lpstr>
      <vt:lpstr>Kultūros centras Panevėžio bendruomenių rūmai SEZONIŠKUMO ĮTAKA VEIKLAI 2017 m. I-IV ketv.</vt:lpstr>
      <vt:lpstr>Kultūros centras Panevėžio bendruomenių rūmai VEIKLOS REZULTATŲ POKYTIS (proc.) 2016-2017 m.</vt:lpstr>
      <vt:lpstr>Kultūros centras Panevėžio bendruomenių rūmai CENTRO VEIKLA PAGAL SRITIS (proc.)  2017 m.</vt:lpstr>
      <vt:lpstr>Kultūros centras Panevėžio bendruomenių rūmai VEIKLOS POKYTIS (proc.)  2016-2017 m.</vt:lpstr>
      <vt:lpstr>Kultūros centras Panevėžio bendruomenių rūmai UŽDIRBTOS PAJAMOS PAGAL VEIKLOS SRITIS (proc.) 2017 m.</vt:lpstr>
      <vt:lpstr>Kultūros centras Panevėžio bendruomenių rūmai VEIKLOS POKYTIS (proc.)  2016-2017 m.</vt:lpstr>
      <vt:lpstr>Kultūros centras Panevėžio bendruomenių rūmai RENGINIŲ LANKYTOJAI PAGAL VEIKLOS SRITIS (proc.) 2017 m.</vt:lpstr>
      <vt:lpstr>Kultūros centras Panevėžio bendruomenių rūmai VEIKLOS POKYTIS (proc.)  2016-2017 m.</vt:lpstr>
      <vt:lpstr>Kultūros centras Panevėžio bendruomenių rūmai RENGINIŲ LANKYTOJŲ (SU BIBLIETAIS IR BE BILIETŲ) POKYTIS (proc.) 2013-2017 m.</vt:lpstr>
      <vt:lpstr>Kultūros centras Panevėžio bendruomenių rūmai VEIKLA PAGAL SALES (proc.) 2017 m.</vt:lpstr>
      <vt:lpstr>Kultūros centras Panevėžio bendruomenių rūmai MASINIAI LAUKO RENGINIAI 2017 m.</vt:lpstr>
      <vt:lpstr>Kultūros centras Panevėžio bendruomenių rūmai BENDRUOMENĖS UŽIMTUMAS 2017 m.</vt:lpstr>
      <vt:lpstr>Kultūros centras Panevėžio bendruomenių rūmai PROJEKTINĖ VEIKLA 2013-2017 m.</vt:lpstr>
      <vt:lpstr>KINO CENTRAS „GARSAS“</vt:lpstr>
      <vt:lpstr>Kino centras „Garsas“ VEIKLOS REZULTATŲ POKYTIS 2013-2017 m.</vt:lpstr>
      <vt:lpstr>Kino centras „Garsas“ SEZONIŠKUMO ĮTAKA VEIKLAI 2017 m. I-IV ketv.</vt:lpstr>
      <vt:lpstr>Kino centras „Garsas“ LANKYTOJŲ SKAIČIAUS (SU BILIETAIS IR BE BILIETŲ) POKYTIS (proc.) 2013-2017 m.</vt:lpstr>
      <vt:lpstr>Kino centras „Garsas“ VEIKLOS REZULTATŲ POKYTIS (proc.)  2016-2017 m..</vt:lpstr>
      <vt:lpstr>Kino centras „Garsas“ CENTRO  VEIKLA  PAGAL SRITIS (proc.) 2017 m.</vt:lpstr>
      <vt:lpstr>Kino centras „Garsas“ VEIKLOS POKYTIS (proc.) 2016-2017 m.</vt:lpstr>
      <vt:lpstr>Kino centras „Garsas“ PAJAMOS PAGAL VEIKLOS SRITIS (proc.) 2017 m.</vt:lpstr>
      <vt:lpstr>Kino centras „Garsas“ VEIKLOS POKYTIS (proc.) 2016-2017 m.</vt:lpstr>
      <vt:lpstr>Kino centras „Garsas“ LANKYTOJAI PAGAL VEIKLOS SRITIS (proc.) 2017 m.</vt:lpstr>
      <vt:lpstr>Kino centras „Garsas“ VEIKLOS POKYTIS (proc.) 2016-2017 m.</vt:lpstr>
      <vt:lpstr>Kino centras „Garsas“ VEIKLOS POKYTIS (pagal sales) 2017 m.</vt:lpstr>
      <vt:lpstr>Kino centras „Garsas“ KOMERCINIŲ IR NEKOMERCINIŲ FILMŲ, JŲ ŽIŪROVŲ BEI PAJAMŲ UŽ PARDUOTUS BILIETUS  PASISKIRSTYMAS (proc.) 2017 m.</vt:lpstr>
      <vt:lpstr>Kino centras „Garsas“ LIETUVIŠKŲ, EUROPINIŲ BEI KITŲ FILMŲ, JŲ ŽIŪROVŲ BEI PAJAMŲ UŽ PARDUOTUS BILIETUS PASISKIRSTYMAS proc. 2017 m.</vt:lpstr>
      <vt:lpstr>Kino centras „Garsas“ EDUKACINĖ VEIKLA 2017 m.</vt:lpstr>
      <vt:lpstr>Kino centras „Garsas“ PROJEKTINĖ VEIKLA 2013-2017 m.</vt:lpstr>
      <vt:lpstr> AČIŪ  UŽ  DĖMESĮ   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2014 m.  kultūros ir meno įstaigų veiklos   A N A L I Z Ė</dc:title>
  <dc:creator>Danguolė Čepukienė</dc:creator>
  <cp:lastModifiedBy>Danguolė Čepukienė</cp:lastModifiedBy>
  <cp:revision>679</cp:revision>
  <cp:lastPrinted>2017-04-03T13:04:16Z</cp:lastPrinted>
  <dcterms:created xsi:type="dcterms:W3CDTF">2015-01-27T06:14:45Z</dcterms:created>
  <dcterms:modified xsi:type="dcterms:W3CDTF">2018-03-02T09:07:43Z</dcterms:modified>
</cp:coreProperties>
</file>