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theme/themeOverride12.xml" ContentType="application/vnd.openxmlformats-officedocument.themeOverride+xml"/>
  <Override PartName="/ppt/charts/chart13.xml" ContentType="application/vnd.openxmlformats-officedocument.drawingml.chart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theme/themeOverride14.xml" ContentType="application/vnd.openxmlformats-officedocument.themeOverride+xml"/>
  <Override PartName="/ppt/charts/chart15.xml" ContentType="application/vnd.openxmlformats-officedocument.drawingml.chart+xml"/>
  <Override PartName="/ppt/theme/themeOverride15.xml" ContentType="application/vnd.openxmlformats-officedocument.themeOverride+xml"/>
  <Override PartName="/ppt/charts/chart16.xml" ContentType="application/vnd.openxmlformats-officedocument.drawingml.chart+xml"/>
  <Override PartName="/ppt/theme/themeOverride16.xml" ContentType="application/vnd.openxmlformats-officedocument.themeOverride+xml"/>
  <Override PartName="/ppt/charts/chart17.xml" ContentType="application/vnd.openxmlformats-officedocument.drawingml.chart+xml"/>
  <Override PartName="/ppt/theme/themeOverride17.xml" ContentType="application/vnd.openxmlformats-officedocument.themeOverride+xml"/>
  <Override PartName="/ppt/charts/chart18.xml" ContentType="application/vnd.openxmlformats-officedocument.drawingml.chart+xml"/>
  <Override PartName="/ppt/theme/themeOverride18.xml" ContentType="application/vnd.openxmlformats-officedocument.themeOverride+xml"/>
  <Override PartName="/ppt/charts/chart19.xml" ContentType="application/vnd.openxmlformats-officedocument.drawingml.chart+xml"/>
  <Override PartName="/ppt/theme/themeOverride19.xml" ContentType="application/vnd.openxmlformats-officedocument.themeOverride+xml"/>
  <Override PartName="/ppt/charts/chart20.xml" ContentType="application/vnd.openxmlformats-officedocument.drawingml.chart+xml"/>
  <Override PartName="/ppt/theme/themeOverride20.xml" ContentType="application/vnd.openxmlformats-officedocument.themeOverride+xml"/>
  <Override PartName="/ppt/charts/chart21.xml" ContentType="application/vnd.openxmlformats-officedocument.drawingml.chart+xml"/>
  <Override PartName="/ppt/theme/themeOverride21.xml" ContentType="application/vnd.openxmlformats-officedocument.themeOverride+xml"/>
  <Override PartName="/ppt/charts/chart22.xml" ContentType="application/vnd.openxmlformats-officedocument.drawingml.chart+xml"/>
  <Override PartName="/ppt/theme/themeOverride22.xml" ContentType="application/vnd.openxmlformats-officedocument.themeOverride+xml"/>
  <Override PartName="/ppt/charts/chart23.xml" ContentType="application/vnd.openxmlformats-officedocument.drawingml.chart+xml"/>
  <Override PartName="/ppt/theme/themeOverride23.xml" ContentType="application/vnd.openxmlformats-officedocument.themeOverride+xml"/>
  <Override PartName="/ppt/charts/chart24.xml" ContentType="application/vnd.openxmlformats-officedocument.drawingml.chart+xml"/>
  <Override PartName="/ppt/theme/themeOverride24.xml" ContentType="application/vnd.openxmlformats-officedocument.themeOverride+xml"/>
  <Override PartName="/ppt/charts/chart25.xml" ContentType="application/vnd.openxmlformats-officedocument.drawingml.chart+xml"/>
  <Override PartName="/ppt/theme/themeOverride25.xml" ContentType="application/vnd.openxmlformats-officedocument.themeOverride+xml"/>
  <Override PartName="/ppt/charts/chart26.xml" ContentType="application/vnd.openxmlformats-officedocument.drawingml.chart+xml"/>
  <Override PartName="/ppt/theme/themeOverride26.xml" ContentType="application/vnd.openxmlformats-officedocument.themeOverride+xml"/>
  <Override PartName="/ppt/charts/chart27.xml" ContentType="application/vnd.openxmlformats-officedocument.drawingml.chart+xml"/>
  <Override PartName="/ppt/theme/themeOverride27.xml" ContentType="application/vnd.openxmlformats-officedocument.themeOverride+xml"/>
  <Override PartName="/ppt/charts/chart28.xml" ContentType="application/vnd.openxmlformats-officedocument.drawingml.chart+xml"/>
  <Override PartName="/ppt/theme/themeOverride28.xml" ContentType="application/vnd.openxmlformats-officedocument.themeOverride+xml"/>
  <Override PartName="/ppt/charts/chart29.xml" ContentType="application/vnd.openxmlformats-officedocument.drawingml.chart+xml"/>
  <Override PartName="/ppt/theme/themeOverride29.xml" ContentType="application/vnd.openxmlformats-officedocument.themeOverride+xml"/>
  <Override PartName="/ppt/charts/chart30.xml" ContentType="application/vnd.openxmlformats-officedocument.drawingml.chart+xml"/>
  <Override PartName="/ppt/theme/themeOverride30.xml" ContentType="application/vnd.openxmlformats-officedocument.themeOverride+xml"/>
  <Override PartName="/ppt/charts/chart31.xml" ContentType="application/vnd.openxmlformats-officedocument.drawingml.chart+xml"/>
  <Override PartName="/ppt/theme/themeOverride31.xml" ContentType="application/vnd.openxmlformats-officedocument.themeOverride+xml"/>
  <Override PartName="/ppt/charts/chart32.xml" ContentType="application/vnd.openxmlformats-officedocument.drawingml.chart+xml"/>
  <Override PartName="/ppt/theme/themeOverride32.xml" ContentType="application/vnd.openxmlformats-officedocument.themeOverride+xml"/>
  <Override PartName="/ppt/charts/chart33.xml" ContentType="application/vnd.openxmlformats-officedocument.drawingml.chart+xml"/>
  <Override PartName="/ppt/theme/themeOverride33.xml" ContentType="application/vnd.openxmlformats-officedocument.themeOverride+xml"/>
  <Override PartName="/ppt/charts/chart34.xml" ContentType="application/vnd.openxmlformats-officedocument.drawingml.chart+xml"/>
  <Override PartName="/ppt/theme/themeOverride34.xml" ContentType="application/vnd.openxmlformats-officedocument.themeOverride+xml"/>
  <Override PartName="/ppt/charts/chart35.xml" ContentType="application/vnd.openxmlformats-officedocument.drawingml.chart+xml"/>
  <Override PartName="/ppt/theme/themeOverride35.xml" ContentType="application/vnd.openxmlformats-officedocument.themeOverride+xml"/>
  <Override PartName="/ppt/charts/chart36.xml" ContentType="application/vnd.openxmlformats-officedocument.drawingml.chart+xml"/>
  <Override PartName="/ppt/theme/themeOverride36.xml" ContentType="application/vnd.openxmlformats-officedocument.themeOverride+xml"/>
  <Override PartName="/ppt/charts/chart37.xml" ContentType="application/vnd.openxmlformats-officedocument.drawingml.chart+xml"/>
  <Override PartName="/ppt/theme/themeOverride37.xml" ContentType="application/vnd.openxmlformats-officedocument.themeOverride+xml"/>
  <Override PartName="/ppt/charts/chart38.xml" ContentType="application/vnd.openxmlformats-officedocument.drawingml.chart+xml"/>
  <Override PartName="/ppt/theme/themeOverride38.xml" ContentType="application/vnd.openxmlformats-officedocument.themeOverride+xml"/>
  <Override PartName="/ppt/charts/chart39.xml" ContentType="application/vnd.openxmlformats-officedocument.drawingml.chart+xml"/>
  <Override PartName="/ppt/theme/themeOverride39.xml" ContentType="application/vnd.openxmlformats-officedocument.themeOverride+xml"/>
  <Override PartName="/ppt/charts/chart40.xml" ContentType="application/vnd.openxmlformats-officedocument.drawingml.chart+xml"/>
  <Override PartName="/ppt/theme/themeOverride40.xml" ContentType="application/vnd.openxmlformats-officedocument.themeOverride+xml"/>
  <Override PartName="/ppt/charts/chart41.xml" ContentType="application/vnd.openxmlformats-officedocument.drawingml.chart+xml"/>
  <Override PartName="/ppt/theme/themeOverride41.xml" ContentType="application/vnd.openxmlformats-officedocument.themeOverride+xml"/>
  <Override PartName="/ppt/charts/chart42.xml" ContentType="application/vnd.openxmlformats-officedocument.drawingml.chart+xml"/>
  <Override PartName="/ppt/theme/themeOverride42.xml" ContentType="application/vnd.openxmlformats-officedocument.themeOverride+xml"/>
  <Override PartName="/ppt/charts/chart43.xml" ContentType="application/vnd.openxmlformats-officedocument.drawingml.chart+xml"/>
  <Override PartName="/ppt/theme/themeOverride43.xml" ContentType="application/vnd.openxmlformats-officedocument.themeOverride+xml"/>
  <Override PartName="/ppt/charts/chart44.xml" ContentType="application/vnd.openxmlformats-officedocument.drawingml.chart+xml"/>
  <Override PartName="/ppt/theme/themeOverride44.xml" ContentType="application/vnd.openxmlformats-officedocument.themeOverride+xml"/>
  <Override PartName="/ppt/charts/chart45.xml" ContentType="application/vnd.openxmlformats-officedocument.drawingml.chart+xml"/>
  <Override PartName="/ppt/theme/themeOverride45.xml" ContentType="application/vnd.openxmlformats-officedocument.themeOverride+xml"/>
  <Override PartName="/ppt/charts/chart46.xml" ContentType="application/vnd.openxmlformats-officedocument.drawingml.chart+xml"/>
  <Override PartName="/ppt/theme/themeOverride46.xml" ContentType="application/vnd.openxmlformats-officedocument.themeOverride+xml"/>
  <Override PartName="/ppt/charts/chart47.xml" ContentType="application/vnd.openxmlformats-officedocument.drawingml.chart+xml"/>
  <Override PartName="/ppt/theme/themeOverride47.xml" ContentType="application/vnd.openxmlformats-officedocument.themeOverride+xml"/>
  <Override PartName="/ppt/charts/chart48.xml" ContentType="application/vnd.openxmlformats-officedocument.drawingml.chart+xml"/>
  <Override PartName="/ppt/theme/themeOverride48.xml" ContentType="application/vnd.openxmlformats-officedocument.themeOverride+xml"/>
  <Override PartName="/ppt/charts/chart49.xml" ContentType="application/vnd.openxmlformats-officedocument.drawingml.chart+xml"/>
  <Override PartName="/ppt/theme/themeOverride49.xml" ContentType="application/vnd.openxmlformats-officedocument.themeOverride+xml"/>
  <Override PartName="/ppt/charts/chart50.xml" ContentType="application/vnd.openxmlformats-officedocument.drawingml.chart+xml"/>
  <Override PartName="/ppt/theme/themeOverride50.xml" ContentType="application/vnd.openxmlformats-officedocument.themeOverride+xml"/>
  <Override PartName="/ppt/charts/chart51.xml" ContentType="application/vnd.openxmlformats-officedocument.drawingml.chart+xml"/>
  <Override PartName="/ppt/theme/themeOverride51.xml" ContentType="application/vnd.openxmlformats-officedocument.themeOverride+xml"/>
  <Override PartName="/ppt/charts/chart52.xml" ContentType="application/vnd.openxmlformats-officedocument.drawingml.chart+xml"/>
  <Override PartName="/ppt/theme/themeOverride52.xml" ContentType="application/vnd.openxmlformats-officedocument.themeOverride+xml"/>
  <Override PartName="/ppt/charts/chart53.xml" ContentType="application/vnd.openxmlformats-officedocument.drawingml.chart+xml"/>
  <Override PartName="/ppt/theme/themeOverride53.xml" ContentType="application/vnd.openxmlformats-officedocument.themeOverride+xml"/>
  <Override PartName="/ppt/charts/chart54.xml" ContentType="application/vnd.openxmlformats-officedocument.drawingml.chart+xml"/>
  <Override PartName="/ppt/theme/themeOverride54.xml" ContentType="application/vnd.openxmlformats-officedocument.themeOverride+xml"/>
  <Override PartName="/ppt/charts/chart55.xml" ContentType="application/vnd.openxmlformats-officedocument.drawingml.chart+xml"/>
  <Override PartName="/ppt/theme/themeOverride55.xml" ContentType="application/vnd.openxmlformats-officedocument.themeOverride+xml"/>
  <Override PartName="/ppt/charts/chart56.xml" ContentType="application/vnd.openxmlformats-officedocument.drawingml.chart+xml"/>
  <Override PartName="/ppt/theme/themeOverride56.xml" ContentType="application/vnd.openxmlformats-officedocument.themeOverride+xml"/>
  <Override PartName="/ppt/charts/chart57.xml" ContentType="application/vnd.openxmlformats-officedocument.drawingml.chart+xml"/>
  <Override PartName="/ppt/theme/themeOverride57.xml" ContentType="application/vnd.openxmlformats-officedocument.themeOverride+xml"/>
  <Override PartName="/ppt/charts/chart58.xml" ContentType="application/vnd.openxmlformats-officedocument.drawingml.chart+xml"/>
  <Override PartName="/ppt/theme/themeOverride58.xml" ContentType="application/vnd.openxmlformats-officedocument.themeOverride+xml"/>
  <Override PartName="/ppt/charts/chart59.xml" ContentType="application/vnd.openxmlformats-officedocument.drawingml.chart+xml"/>
  <Override PartName="/ppt/theme/themeOverride59.xml" ContentType="application/vnd.openxmlformats-officedocument.themeOverride+xml"/>
  <Override PartName="/ppt/charts/chart60.xml" ContentType="application/vnd.openxmlformats-officedocument.drawingml.chart+xml"/>
  <Override PartName="/ppt/theme/themeOverride60.xml" ContentType="application/vnd.openxmlformats-officedocument.themeOverride+xml"/>
  <Override PartName="/ppt/charts/chart61.xml" ContentType="application/vnd.openxmlformats-officedocument.drawingml.chart+xml"/>
  <Override PartName="/ppt/theme/themeOverride61.xml" ContentType="application/vnd.openxmlformats-officedocument.themeOverride+xml"/>
  <Override PartName="/ppt/charts/chart62.xml" ContentType="application/vnd.openxmlformats-officedocument.drawingml.chart+xml"/>
  <Override PartName="/ppt/theme/themeOverride62.xml" ContentType="application/vnd.openxmlformats-officedocument.themeOverride+xml"/>
  <Override PartName="/ppt/charts/chart63.xml" ContentType="application/vnd.openxmlformats-officedocument.drawingml.chart+xml"/>
  <Override PartName="/ppt/theme/themeOverride63.xml" ContentType="application/vnd.openxmlformats-officedocument.themeOverride+xml"/>
  <Override PartName="/ppt/charts/chart64.xml" ContentType="application/vnd.openxmlformats-officedocument.drawingml.chart+xml"/>
  <Override PartName="/ppt/theme/themeOverride64.xml" ContentType="application/vnd.openxmlformats-officedocument.themeOverride+xml"/>
  <Override PartName="/ppt/charts/chart65.xml" ContentType="application/vnd.openxmlformats-officedocument.drawingml.chart+xml"/>
  <Override PartName="/ppt/theme/themeOverride65.xml" ContentType="application/vnd.openxmlformats-officedocument.themeOverride+xml"/>
  <Override PartName="/ppt/charts/chart66.xml" ContentType="application/vnd.openxmlformats-officedocument.drawingml.chart+xml"/>
  <Override PartName="/ppt/theme/themeOverride66.xml" ContentType="application/vnd.openxmlformats-officedocument.themeOverride+xml"/>
  <Override PartName="/ppt/charts/chart67.xml" ContentType="application/vnd.openxmlformats-officedocument.drawingml.chart+xml"/>
  <Override PartName="/ppt/theme/themeOverride67.xml" ContentType="application/vnd.openxmlformats-officedocument.themeOverride+xml"/>
  <Override PartName="/ppt/charts/chart68.xml" ContentType="application/vnd.openxmlformats-officedocument.drawingml.chart+xml"/>
  <Override PartName="/ppt/theme/themeOverride68.xml" ContentType="application/vnd.openxmlformats-officedocument.themeOverride+xml"/>
  <Override PartName="/ppt/charts/chart69.xml" ContentType="application/vnd.openxmlformats-officedocument.drawingml.chart+xml"/>
  <Override PartName="/ppt/theme/themeOverride69.xml" ContentType="application/vnd.openxmlformats-officedocument.themeOverride+xml"/>
  <Override PartName="/ppt/charts/chart70.xml" ContentType="application/vnd.openxmlformats-officedocument.drawingml.chart+xml"/>
  <Override PartName="/ppt/theme/themeOverride70.xml" ContentType="application/vnd.openxmlformats-officedocument.themeOverride+xml"/>
  <Override PartName="/ppt/charts/chart71.xml" ContentType="application/vnd.openxmlformats-officedocument.drawingml.chart+xml"/>
  <Override PartName="/ppt/theme/themeOverride71.xml" ContentType="application/vnd.openxmlformats-officedocument.themeOverride+xml"/>
  <Override PartName="/ppt/charts/chart72.xml" ContentType="application/vnd.openxmlformats-officedocument.drawingml.chart+xml"/>
  <Override PartName="/ppt/theme/themeOverride72.xml" ContentType="application/vnd.openxmlformats-officedocument.themeOverride+xml"/>
  <Override PartName="/ppt/charts/chart73.xml" ContentType="application/vnd.openxmlformats-officedocument.drawingml.chart+xml"/>
  <Override PartName="/ppt/theme/themeOverride73.xml" ContentType="application/vnd.openxmlformats-officedocument.themeOverride+xml"/>
  <Override PartName="/ppt/charts/chart74.xml" ContentType="application/vnd.openxmlformats-officedocument.drawingml.chart+xml"/>
  <Override PartName="/ppt/theme/themeOverride74.xml" ContentType="application/vnd.openxmlformats-officedocument.themeOverride+xml"/>
  <Override PartName="/ppt/charts/chart75.xml" ContentType="application/vnd.openxmlformats-officedocument.drawingml.chart+xml"/>
  <Override PartName="/ppt/theme/themeOverride75.xml" ContentType="application/vnd.openxmlformats-officedocument.themeOverride+xml"/>
  <Override PartName="/ppt/charts/chart76.xml" ContentType="application/vnd.openxmlformats-officedocument.drawingml.chart+xml"/>
  <Override PartName="/ppt/theme/themeOverride76.xml" ContentType="application/vnd.openxmlformats-officedocument.themeOverride+xml"/>
  <Override PartName="/ppt/charts/chart77.xml" ContentType="application/vnd.openxmlformats-officedocument.drawingml.chart+xml"/>
  <Override PartName="/ppt/theme/themeOverride77.xml" ContentType="application/vnd.openxmlformats-officedocument.themeOverride+xml"/>
  <Override PartName="/ppt/charts/chart78.xml" ContentType="application/vnd.openxmlformats-officedocument.drawingml.chart+xml"/>
  <Override PartName="/ppt/theme/themeOverride78.xml" ContentType="application/vnd.openxmlformats-officedocument.themeOverride+xml"/>
  <Override PartName="/ppt/charts/chart79.xml" ContentType="application/vnd.openxmlformats-officedocument.drawingml.chart+xml"/>
  <Override PartName="/ppt/theme/themeOverride79.xml" ContentType="application/vnd.openxmlformats-officedocument.themeOverride+xml"/>
  <Override PartName="/ppt/charts/chart80.xml" ContentType="application/vnd.openxmlformats-officedocument.drawingml.chart+xml"/>
  <Override PartName="/ppt/theme/themeOverride80.xml" ContentType="application/vnd.openxmlformats-officedocument.themeOverride+xml"/>
  <Override PartName="/ppt/charts/chart81.xml" ContentType="application/vnd.openxmlformats-officedocument.drawingml.chart+xml"/>
  <Override PartName="/ppt/theme/themeOverride81.xml" ContentType="application/vnd.openxmlformats-officedocument.themeOverride+xml"/>
  <Override PartName="/ppt/charts/chart82.xml" ContentType="application/vnd.openxmlformats-officedocument.drawingml.chart+xml"/>
  <Override PartName="/ppt/theme/themeOverride82.xml" ContentType="application/vnd.openxmlformats-officedocument.themeOverride+xml"/>
  <Override PartName="/ppt/charts/chart83.xml" ContentType="application/vnd.openxmlformats-officedocument.drawingml.chart+xml"/>
  <Override PartName="/ppt/theme/themeOverride83.xml" ContentType="application/vnd.openxmlformats-officedocument.themeOverride+xml"/>
  <Override PartName="/ppt/charts/chart84.xml" ContentType="application/vnd.openxmlformats-officedocument.drawingml.chart+xml"/>
  <Override PartName="/ppt/theme/themeOverride84.xml" ContentType="application/vnd.openxmlformats-officedocument.themeOverride+xml"/>
  <Override PartName="/ppt/charts/chart85.xml" ContentType="application/vnd.openxmlformats-officedocument.drawingml.chart+xml"/>
  <Override PartName="/ppt/theme/themeOverride85.xml" ContentType="application/vnd.openxmlformats-officedocument.themeOverride+xml"/>
  <Override PartName="/ppt/charts/chart86.xml" ContentType="application/vnd.openxmlformats-officedocument.drawingml.chart+xml"/>
  <Override PartName="/ppt/theme/themeOverride86.xml" ContentType="application/vnd.openxmlformats-officedocument.themeOverride+xml"/>
  <Override PartName="/ppt/charts/chart87.xml" ContentType="application/vnd.openxmlformats-officedocument.drawingml.chart+xml"/>
  <Override PartName="/ppt/theme/themeOverride87.xml" ContentType="application/vnd.openxmlformats-officedocument.themeOverride+xml"/>
  <Override PartName="/ppt/charts/chart88.xml" ContentType="application/vnd.openxmlformats-officedocument.drawingml.chart+xml"/>
  <Override PartName="/ppt/theme/themeOverride88.xml" ContentType="application/vnd.openxmlformats-officedocument.themeOverride+xml"/>
  <Override PartName="/ppt/charts/chart89.xml" ContentType="application/vnd.openxmlformats-officedocument.drawingml.chart+xml"/>
  <Override PartName="/ppt/theme/themeOverride89.xml" ContentType="application/vnd.openxmlformats-officedocument.themeOverride+xml"/>
  <Override PartName="/ppt/charts/chart90.xml" ContentType="application/vnd.openxmlformats-officedocument.drawingml.chart+xml"/>
  <Override PartName="/ppt/theme/themeOverride90.xml" ContentType="application/vnd.openxmlformats-officedocument.themeOverride+xml"/>
  <Override PartName="/ppt/charts/chart91.xml" ContentType="application/vnd.openxmlformats-officedocument.drawingml.chart+xml"/>
  <Override PartName="/ppt/theme/themeOverride9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colors5.xml" ContentType="application/vnd.ms-office.chartcolorstyle+xml"/>
  <Override PartName="/ppt/charts/style5.xml" ContentType="application/vnd.ms-office.chartstyle+xml"/>
  <Override PartName="/ppt/charts/colors6.xml" ContentType="application/vnd.ms-office.chartcolorstyle+xml"/>
  <Override PartName="/ppt/charts/style6.xml" ContentType="application/vnd.ms-office.chartstyle+xml"/>
  <Override PartName="/ppt/charts/colors7.xml" ContentType="application/vnd.ms-office.chartcolorstyle+xml"/>
  <Override PartName="/ppt/charts/style7.xml" ContentType="application/vnd.ms-office.chartstyle+xml"/>
  <Override PartName="/ppt/charts/colors8.xml" ContentType="application/vnd.ms-office.chartcolorstyle+xml"/>
  <Override PartName="/ppt/charts/style8.xml" ContentType="application/vnd.ms-office.chartstyle+xml"/>
  <Override PartName="/ppt/charts/colors9.xml" ContentType="application/vnd.ms-office.chartcolorstyle+xml"/>
  <Override PartName="/ppt/charts/style9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9"/>
  </p:handoutMasterIdLst>
  <p:sldIdLst>
    <p:sldId id="271" r:id="rId2"/>
    <p:sldId id="257" r:id="rId3"/>
    <p:sldId id="258" r:id="rId4"/>
    <p:sldId id="377" r:id="rId5"/>
    <p:sldId id="261" r:id="rId6"/>
    <p:sldId id="378" r:id="rId7"/>
    <p:sldId id="265" r:id="rId8"/>
    <p:sldId id="266" r:id="rId9"/>
    <p:sldId id="267" r:id="rId10"/>
    <p:sldId id="268" r:id="rId11"/>
    <p:sldId id="270" r:id="rId12"/>
    <p:sldId id="269" r:id="rId13"/>
    <p:sldId id="379" r:id="rId14"/>
    <p:sldId id="273" r:id="rId15"/>
    <p:sldId id="272" r:id="rId16"/>
    <p:sldId id="274" r:id="rId17"/>
    <p:sldId id="276" r:id="rId18"/>
    <p:sldId id="277" r:id="rId19"/>
    <p:sldId id="275" r:id="rId20"/>
    <p:sldId id="278" r:id="rId21"/>
    <p:sldId id="279" r:id="rId22"/>
    <p:sldId id="281" r:id="rId23"/>
    <p:sldId id="280" r:id="rId24"/>
    <p:sldId id="282" r:id="rId25"/>
    <p:sldId id="283" r:id="rId26"/>
    <p:sldId id="284" r:id="rId27"/>
    <p:sldId id="295" r:id="rId28"/>
    <p:sldId id="294" r:id="rId29"/>
    <p:sldId id="286" r:id="rId30"/>
    <p:sldId id="287" r:id="rId31"/>
    <p:sldId id="288" r:id="rId32"/>
    <p:sldId id="291" r:id="rId33"/>
    <p:sldId id="293" r:id="rId34"/>
    <p:sldId id="292" r:id="rId35"/>
    <p:sldId id="290" r:id="rId36"/>
    <p:sldId id="300" r:id="rId37"/>
    <p:sldId id="296" r:id="rId38"/>
    <p:sldId id="289" r:id="rId39"/>
    <p:sldId id="380" r:id="rId40"/>
    <p:sldId id="299" r:id="rId41"/>
    <p:sldId id="385" r:id="rId42"/>
    <p:sldId id="386" r:id="rId43"/>
    <p:sldId id="312" r:id="rId44"/>
    <p:sldId id="313" r:id="rId45"/>
    <p:sldId id="316" r:id="rId46"/>
    <p:sldId id="315" r:id="rId47"/>
    <p:sldId id="309" r:id="rId48"/>
    <p:sldId id="304" r:id="rId49"/>
    <p:sldId id="314" r:id="rId50"/>
    <p:sldId id="305" r:id="rId51"/>
    <p:sldId id="303" r:id="rId52"/>
    <p:sldId id="308" r:id="rId53"/>
    <p:sldId id="306" r:id="rId54"/>
    <p:sldId id="302" r:id="rId55"/>
    <p:sldId id="307" r:id="rId56"/>
    <p:sldId id="317" r:id="rId57"/>
    <p:sldId id="318" r:id="rId58"/>
    <p:sldId id="326" r:id="rId59"/>
    <p:sldId id="327" r:id="rId60"/>
    <p:sldId id="321" r:id="rId61"/>
    <p:sldId id="383" r:id="rId62"/>
    <p:sldId id="320" r:id="rId63"/>
    <p:sldId id="323" r:id="rId64"/>
    <p:sldId id="325" r:id="rId65"/>
    <p:sldId id="322" r:id="rId66"/>
    <p:sldId id="319" r:id="rId67"/>
    <p:sldId id="328" r:id="rId68"/>
    <p:sldId id="329" r:id="rId69"/>
    <p:sldId id="330" r:id="rId70"/>
    <p:sldId id="331" r:id="rId71"/>
    <p:sldId id="332" r:id="rId72"/>
    <p:sldId id="339" r:id="rId73"/>
    <p:sldId id="340" r:id="rId74"/>
    <p:sldId id="335" r:id="rId75"/>
    <p:sldId id="324" r:id="rId76"/>
    <p:sldId id="338" r:id="rId77"/>
    <p:sldId id="334" r:id="rId78"/>
    <p:sldId id="336" r:id="rId79"/>
    <p:sldId id="337" r:id="rId80"/>
    <p:sldId id="341" r:id="rId81"/>
    <p:sldId id="344" r:id="rId82"/>
    <p:sldId id="387" r:id="rId83"/>
    <p:sldId id="388" r:id="rId84"/>
    <p:sldId id="342" r:id="rId85"/>
    <p:sldId id="389" r:id="rId86"/>
    <p:sldId id="343" r:id="rId87"/>
    <p:sldId id="345" r:id="rId88"/>
    <p:sldId id="346" r:id="rId89"/>
    <p:sldId id="347" r:id="rId90"/>
    <p:sldId id="348" r:id="rId91"/>
    <p:sldId id="353" r:id="rId92"/>
    <p:sldId id="333" r:id="rId93"/>
    <p:sldId id="349" r:id="rId94"/>
    <p:sldId id="350" r:id="rId95"/>
    <p:sldId id="390" r:id="rId96"/>
    <p:sldId id="351" r:id="rId97"/>
    <p:sldId id="391" r:id="rId98"/>
    <p:sldId id="352" r:id="rId99"/>
    <p:sldId id="354" r:id="rId100"/>
    <p:sldId id="359" r:id="rId101"/>
    <p:sldId id="357" r:id="rId102"/>
    <p:sldId id="360" r:id="rId103"/>
    <p:sldId id="358" r:id="rId104"/>
    <p:sldId id="395" r:id="rId105"/>
    <p:sldId id="361" r:id="rId106"/>
    <p:sldId id="396" r:id="rId107"/>
    <p:sldId id="362" r:id="rId108"/>
    <p:sldId id="397" r:id="rId109"/>
    <p:sldId id="367" r:id="rId110"/>
    <p:sldId id="363" r:id="rId111"/>
    <p:sldId id="382" r:id="rId112"/>
    <p:sldId id="364" r:id="rId113"/>
    <p:sldId id="366" r:id="rId114"/>
    <p:sldId id="355" r:id="rId115"/>
    <p:sldId id="368" r:id="rId116"/>
    <p:sldId id="376" r:id="rId117"/>
    <p:sldId id="373" r:id="rId118"/>
    <p:sldId id="369" r:id="rId119"/>
    <p:sldId id="371" r:id="rId120"/>
    <p:sldId id="392" r:id="rId121"/>
    <p:sldId id="372" r:id="rId122"/>
    <p:sldId id="393" r:id="rId123"/>
    <p:sldId id="370" r:id="rId124"/>
    <p:sldId id="394" r:id="rId125"/>
    <p:sldId id="374" r:id="rId126"/>
    <p:sldId id="375" r:id="rId127"/>
    <p:sldId id="365" r:id="rId128"/>
  </p:sldIdLst>
  <p:sldSz cx="12192000" cy="6858000"/>
  <p:notesSz cx="7010400" cy="92964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umatytoji sekcija" id="{598C4E47-5946-46DB-B003-F0F983D0FBBE}">
          <p14:sldIdLst>
            <p14:sldId id="271"/>
            <p14:sldId id="257"/>
            <p14:sldId id="258"/>
            <p14:sldId id="377"/>
            <p14:sldId id="261"/>
            <p14:sldId id="378"/>
            <p14:sldId id="265"/>
            <p14:sldId id="266"/>
            <p14:sldId id="267"/>
            <p14:sldId id="268"/>
            <p14:sldId id="270"/>
            <p14:sldId id="269"/>
            <p14:sldId id="379"/>
            <p14:sldId id="273"/>
            <p14:sldId id="272"/>
            <p14:sldId id="274"/>
            <p14:sldId id="276"/>
            <p14:sldId id="277"/>
            <p14:sldId id="275"/>
            <p14:sldId id="278"/>
            <p14:sldId id="279"/>
            <p14:sldId id="281"/>
            <p14:sldId id="280"/>
            <p14:sldId id="282"/>
            <p14:sldId id="283"/>
            <p14:sldId id="284"/>
            <p14:sldId id="295"/>
            <p14:sldId id="294"/>
            <p14:sldId id="286"/>
            <p14:sldId id="287"/>
            <p14:sldId id="288"/>
            <p14:sldId id="291"/>
            <p14:sldId id="293"/>
            <p14:sldId id="292"/>
            <p14:sldId id="290"/>
            <p14:sldId id="300"/>
            <p14:sldId id="296"/>
            <p14:sldId id="289"/>
            <p14:sldId id="380"/>
            <p14:sldId id="299"/>
            <p14:sldId id="385"/>
            <p14:sldId id="386"/>
            <p14:sldId id="312"/>
            <p14:sldId id="313"/>
            <p14:sldId id="316"/>
            <p14:sldId id="315"/>
            <p14:sldId id="309"/>
            <p14:sldId id="304"/>
            <p14:sldId id="314"/>
            <p14:sldId id="305"/>
            <p14:sldId id="303"/>
            <p14:sldId id="308"/>
            <p14:sldId id="306"/>
            <p14:sldId id="302"/>
            <p14:sldId id="307"/>
            <p14:sldId id="317"/>
            <p14:sldId id="318"/>
            <p14:sldId id="326"/>
            <p14:sldId id="327"/>
            <p14:sldId id="321"/>
            <p14:sldId id="383"/>
            <p14:sldId id="320"/>
            <p14:sldId id="323"/>
            <p14:sldId id="325"/>
            <p14:sldId id="322"/>
            <p14:sldId id="319"/>
            <p14:sldId id="328"/>
            <p14:sldId id="329"/>
            <p14:sldId id="330"/>
            <p14:sldId id="331"/>
            <p14:sldId id="332"/>
            <p14:sldId id="339"/>
            <p14:sldId id="340"/>
            <p14:sldId id="335"/>
            <p14:sldId id="324"/>
            <p14:sldId id="338"/>
            <p14:sldId id="334"/>
            <p14:sldId id="336"/>
            <p14:sldId id="337"/>
            <p14:sldId id="341"/>
            <p14:sldId id="344"/>
            <p14:sldId id="387"/>
            <p14:sldId id="388"/>
            <p14:sldId id="342"/>
            <p14:sldId id="389"/>
            <p14:sldId id="343"/>
            <p14:sldId id="345"/>
            <p14:sldId id="346"/>
            <p14:sldId id="347"/>
            <p14:sldId id="348"/>
            <p14:sldId id="353"/>
            <p14:sldId id="333"/>
            <p14:sldId id="349"/>
            <p14:sldId id="350"/>
            <p14:sldId id="390"/>
            <p14:sldId id="351"/>
            <p14:sldId id="391"/>
            <p14:sldId id="352"/>
            <p14:sldId id="354"/>
            <p14:sldId id="359"/>
            <p14:sldId id="357"/>
            <p14:sldId id="360"/>
            <p14:sldId id="358"/>
            <p14:sldId id="395"/>
            <p14:sldId id="361"/>
            <p14:sldId id="396"/>
            <p14:sldId id="362"/>
            <p14:sldId id="397"/>
            <p14:sldId id="367"/>
            <p14:sldId id="363"/>
            <p14:sldId id="382"/>
            <p14:sldId id="364"/>
            <p14:sldId id="366"/>
            <p14:sldId id="355"/>
            <p14:sldId id="368"/>
            <p14:sldId id="376"/>
            <p14:sldId id="373"/>
            <p14:sldId id="369"/>
            <p14:sldId id="371"/>
            <p14:sldId id="392"/>
            <p14:sldId id="372"/>
            <p14:sldId id="393"/>
            <p14:sldId id="370"/>
            <p14:sldId id="394"/>
            <p14:sldId id="374"/>
            <p14:sldId id="375"/>
            <p14:sldId id="365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BF00"/>
    <a:srgbClr val="FFA893"/>
    <a:srgbClr val="DAD500"/>
    <a:srgbClr val="FF7453"/>
    <a:srgbClr val="B8B400"/>
    <a:srgbClr val="808000"/>
    <a:srgbClr val="A29E00"/>
    <a:srgbClr val="B854A5"/>
    <a:srgbClr val="FF99CC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eminis stilius 1 – paryškinima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28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handoutMaster" Target="handoutMasters/handoutMaster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presProps" Target="pres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theme" Target="theme/theme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1_SVB_2016_1.xls" TargetMode="External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1_SVB_2016_1.xls" TargetMode="External"/><Relationship Id="rId1" Type="http://schemas.openxmlformats.org/officeDocument/2006/relationships/themeOverride" Target="../theme/themeOverride11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Projektin&#279;%20veikla_2016.xls" TargetMode="External"/><Relationship Id="rId1" Type="http://schemas.openxmlformats.org/officeDocument/2006/relationships/themeOverride" Target="../theme/themeOverride12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2_KM_2016.xls" TargetMode="External"/><Relationship Id="rId1" Type="http://schemas.openxmlformats.org/officeDocument/2006/relationships/themeOverride" Target="../theme/themeOverride13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2_KM_2016.xls" TargetMode="External"/><Relationship Id="rId1" Type="http://schemas.openxmlformats.org/officeDocument/2006/relationships/themeOverride" Target="../theme/themeOverride14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2_KM_2016.xls" TargetMode="External"/><Relationship Id="rId1" Type="http://schemas.openxmlformats.org/officeDocument/2006/relationships/themeOverride" Target="../theme/themeOverride15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2_KM_2016.xls" TargetMode="External"/><Relationship Id="rId1" Type="http://schemas.openxmlformats.org/officeDocument/2006/relationships/themeOverride" Target="../theme/themeOverride16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2_KM_2016.xls" TargetMode="External"/><Relationship Id="rId1" Type="http://schemas.openxmlformats.org/officeDocument/2006/relationships/themeOverride" Target="../theme/themeOverride17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2_KM_2016.xls" TargetMode="External"/><Relationship Id="rId1" Type="http://schemas.openxmlformats.org/officeDocument/2006/relationships/themeOverride" Target="../theme/themeOverride18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2_KM_2016.xls" TargetMode="External"/><Relationship Id="rId1" Type="http://schemas.openxmlformats.org/officeDocument/2006/relationships/themeOverride" Target="../theme/themeOverride19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2_KM_2016.xls" TargetMode="External"/><Relationship Id="rId1" Type="http://schemas.openxmlformats.org/officeDocument/2006/relationships/themeOverride" Target="../theme/themeOverride20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2_KM_2016.xls" TargetMode="External"/><Relationship Id="rId1" Type="http://schemas.openxmlformats.org/officeDocument/2006/relationships/themeOverride" Target="../theme/themeOverride21.xml"/></Relationships>
</file>

<file path=ppt/charts/_rels/chart22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oleObject" Target="file:///C:\Users\Danguole2\Desktop\1_%20VEIKLOS%20ATASKAITOS\2014_&#302;staig&#371;%20veiklos%20ataskaitos\2_KM_2014.xls" TargetMode="External"/><Relationship Id="rId1" Type="http://schemas.openxmlformats.org/officeDocument/2006/relationships/themeOverride" Target="../theme/themeOverride22.xml"/><Relationship Id="rId4" Type="http://schemas.microsoft.com/office/2011/relationships/chartStyle" Target="style1.xm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2_KM_2016.xls" TargetMode="External"/><Relationship Id="rId1" Type="http://schemas.openxmlformats.org/officeDocument/2006/relationships/themeOverride" Target="../theme/themeOverride23.xm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2_KM_2016.xls" TargetMode="External"/><Relationship Id="rId1" Type="http://schemas.openxmlformats.org/officeDocument/2006/relationships/themeOverride" Target="../theme/themeOverride24.xml"/></Relationships>
</file>

<file path=ppt/charts/_rels/chart25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oleObject" Target="file:///C:\Users\Danguole2\Desktop\1_%20VEIKLOS%20ATASKAITOS\2014_&#302;staig&#371;%20veiklos%20ataskaitos\2_KM_2014.xls" TargetMode="External"/><Relationship Id="rId1" Type="http://schemas.openxmlformats.org/officeDocument/2006/relationships/themeOverride" Target="../theme/themeOverride25.xml"/><Relationship Id="rId4" Type="http://schemas.microsoft.com/office/2011/relationships/chartStyle" Target="style2.xml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2_KM_2016.xls" TargetMode="External"/><Relationship Id="rId1" Type="http://schemas.openxmlformats.org/officeDocument/2006/relationships/themeOverride" Target="../theme/themeOverride26.xml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Projektin&#279;%20veikla_2016.xls" TargetMode="External"/><Relationship Id="rId1" Type="http://schemas.openxmlformats.org/officeDocument/2006/relationships/themeOverride" Target="../theme/themeOverride27.xml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3_DG_2016.xls" TargetMode="External"/><Relationship Id="rId1" Type="http://schemas.openxmlformats.org/officeDocument/2006/relationships/themeOverride" Target="../theme/themeOverride28.xml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3_DG_2016.xls" TargetMode="External"/><Relationship Id="rId1" Type="http://schemas.openxmlformats.org/officeDocument/2006/relationships/themeOverride" Target="../theme/themeOverride29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3_DG_2016.xls" TargetMode="External"/><Relationship Id="rId1" Type="http://schemas.openxmlformats.org/officeDocument/2006/relationships/themeOverride" Target="../theme/themeOverride30.xml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3_DG_2016.xls" TargetMode="External"/><Relationship Id="rId1" Type="http://schemas.openxmlformats.org/officeDocument/2006/relationships/themeOverride" Target="../theme/themeOverride31.xml"/></Relationships>
</file>

<file path=ppt/charts/_rels/chart3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4_&#302;staig&#371;%20veiklos%20ataskaitos\3_DG_2014_1.xls" TargetMode="External"/><Relationship Id="rId1" Type="http://schemas.openxmlformats.org/officeDocument/2006/relationships/themeOverride" Target="../theme/themeOverride32.xml"/></Relationships>
</file>

<file path=ppt/charts/_rels/chart3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4_&#302;staig&#371;%20veiklos%20ataskaitos\3_DG_2014_1.xls" TargetMode="External"/><Relationship Id="rId1" Type="http://schemas.openxmlformats.org/officeDocument/2006/relationships/themeOverride" Target="../theme/themeOverride33.xml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3_DG_2016.xls" TargetMode="External"/><Relationship Id="rId1" Type="http://schemas.openxmlformats.org/officeDocument/2006/relationships/themeOverride" Target="../theme/themeOverride34.xml"/></Relationships>
</file>

<file path=ppt/charts/_rels/chart35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openxmlformats.org/officeDocument/2006/relationships/oleObject" Target="file:///C:\Users\Danguole2\Desktop\1_%20VEIKLOS%20ATASKAITOS\2014_&#302;staig&#371;%20veiklos%20ataskaitos\3_DG_2014_1.xls" TargetMode="External"/><Relationship Id="rId1" Type="http://schemas.openxmlformats.org/officeDocument/2006/relationships/themeOverride" Target="../theme/themeOverride35.xml"/><Relationship Id="rId4" Type="http://schemas.microsoft.com/office/2011/relationships/chartStyle" Target="style3.xml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3_DG_2016.xls" TargetMode="External"/><Relationship Id="rId1" Type="http://schemas.openxmlformats.org/officeDocument/2006/relationships/themeOverride" Target="../theme/themeOverride36.xml"/></Relationships>
</file>

<file path=ppt/charts/_rels/chart3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4_&#302;staig&#371;%20veiklos%20ataskaitos\3_DG_2014_1.xls" TargetMode="External"/><Relationship Id="rId1" Type="http://schemas.openxmlformats.org/officeDocument/2006/relationships/themeOverride" Target="../theme/themeOverride37.xml"/></Relationships>
</file>

<file path=ppt/charts/_rels/chart3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3_DG_2016.xls" TargetMode="External"/><Relationship Id="rId1" Type="http://schemas.openxmlformats.org/officeDocument/2006/relationships/themeOverride" Target="../theme/themeOverride38.xml"/></Relationships>
</file>

<file path=ppt/charts/_rels/chart3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Projektin&#279;%20veikla_2016.xls" TargetMode="External"/><Relationship Id="rId1" Type="http://schemas.openxmlformats.org/officeDocument/2006/relationships/themeOverride" Target="../theme/themeOverride39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4.xml"/></Relationships>
</file>

<file path=ppt/charts/_rels/chart4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4_TM_2016.xls" TargetMode="External"/><Relationship Id="rId1" Type="http://schemas.openxmlformats.org/officeDocument/2006/relationships/themeOverride" Target="../theme/themeOverride40.xml"/></Relationships>
</file>

<file path=ppt/charts/_rels/chart4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4_TM_2016.xls" TargetMode="External"/><Relationship Id="rId1" Type="http://schemas.openxmlformats.org/officeDocument/2006/relationships/themeOverride" Target="../theme/themeOverride41.xml"/></Relationships>
</file>

<file path=ppt/charts/_rels/chart4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4_TM_2016.xls" TargetMode="External"/><Relationship Id="rId1" Type="http://schemas.openxmlformats.org/officeDocument/2006/relationships/themeOverride" Target="../theme/themeOverride42.xml"/></Relationships>
</file>

<file path=ppt/charts/_rels/chart43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openxmlformats.org/officeDocument/2006/relationships/oleObject" Target="file:///C:\Users\Danguole2\Desktop\1_%20VEIKLOS%20ATASKAITOS\2014_&#302;staig&#371;%20veiklos%20ataskaitos\4_TM_2014.xls" TargetMode="External"/><Relationship Id="rId1" Type="http://schemas.openxmlformats.org/officeDocument/2006/relationships/themeOverride" Target="../theme/themeOverride43.xml"/><Relationship Id="rId4" Type="http://schemas.microsoft.com/office/2011/relationships/chartStyle" Target="style4.xml"/></Relationships>
</file>

<file path=ppt/charts/_rels/chart4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4_TM_2016.xls" TargetMode="External"/><Relationship Id="rId1" Type="http://schemas.openxmlformats.org/officeDocument/2006/relationships/themeOverride" Target="../theme/themeOverride44.xml"/></Relationships>
</file>

<file path=ppt/charts/_rels/chart45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openxmlformats.org/officeDocument/2006/relationships/oleObject" Target="file:///C:\Users\Danguole2\Desktop\1_%20VEIKLOS%20ATASKAITOS\2014_&#302;staig&#371;%20veiklos%20ataskaitos\4_TM_2014.xls" TargetMode="External"/><Relationship Id="rId1" Type="http://schemas.openxmlformats.org/officeDocument/2006/relationships/themeOverride" Target="../theme/themeOverride45.xml"/><Relationship Id="rId4" Type="http://schemas.microsoft.com/office/2011/relationships/chartStyle" Target="style5.xml"/></Relationships>
</file>

<file path=ppt/charts/_rels/chart4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4_TM_2016.xls" TargetMode="External"/><Relationship Id="rId1" Type="http://schemas.openxmlformats.org/officeDocument/2006/relationships/themeOverride" Target="../theme/themeOverride46.xml"/></Relationships>
</file>

<file path=ppt/charts/_rels/chart47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openxmlformats.org/officeDocument/2006/relationships/oleObject" Target="file:///C:\Users\Danguole2\Desktop\1_%20VEIKLOS%20ATASKAITOS\2014_&#302;staig&#371;%20veiklos%20ataskaitos\4_TM_2014.xls" TargetMode="External"/><Relationship Id="rId1" Type="http://schemas.openxmlformats.org/officeDocument/2006/relationships/themeOverride" Target="../theme/themeOverride47.xml"/><Relationship Id="rId4" Type="http://schemas.microsoft.com/office/2011/relationships/chartStyle" Target="style6.xml"/></Relationships>
</file>

<file path=ppt/charts/_rels/chart4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4_TM_2016.xls" TargetMode="External"/><Relationship Id="rId1" Type="http://schemas.openxmlformats.org/officeDocument/2006/relationships/themeOverride" Target="../theme/themeOverride48.xml"/></Relationships>
</file>

<file path=ppt/charts/_rels/chart4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4_TM_2016.xls" TargetMode="External"/><Relationship Id="rId1" Type="http://schemas.openxmlformats.org/officeDocument/2006/relationships/themeOverride" Target="../theme/themeOverride49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5.xml"/></Relationships>
</file>

<file path=ppt/charts/_rels/chart5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Projektin&#279;%20veikla_2016.xls" TargetMode="External"/><Relationship Id="rId1" Type="http://schemas.openxmlformats.org/officeDocument/2006/relationships/themeOverride" Target="../theme/themeOverride50.xml"/></Relationships>
</file>

<file path=ppt/charts/_rels/chart5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5_LVT_2016_1.xls" TargetMode="External"/><Relationship Id="rId1" Type="http://schemas.openxmlformats.org/officeDocument/2006/relationships/themeOverride" Target="../theme/themeOverride51.xml"/></Relationships>
</file>

<file path=ppt/charts/_rels/chart5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5_LVT_2016_1.xls" TargetMode="External"/><Relationship Id="rId1" Type="http://schemas.openxmlformats.org/officeDocument/2006/relationships/themeOverride" Target="../theme/themeOverride52.xml"/></Relationships>
</file>

<file path=ppt/charts/_rels/chart5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5_LVT_2016_1.xls" TargetMode="External"/><Relationship Id="rId1" Type="http://schemas.openxmlformats.org/officeDocument/2006/relationships/themeOverride" Target="../theme/themeOverride53.xml"/></Relationships>
</file>

<file path=ppt/charts/_rels/chart54.xml.rels><?xml version="1.0" encoding="UTF-8" standalone="yes"?>
<Relationships xmlns="http://schemas.openxmlformats.org/package/2006/relationships"><Relationship Id="rId3" Type="http://schemas.microsoft.com/office/2011/relationships/chartColorStyle" Target="colors7.xml"/><Relationship Id="rId2" Type="http://schemas.openxmlformats.org/officeDocument/2006/relationships/oleObject" Target="file:///C:\Users\Danguole2\Desktop\1_%20VEIKLOS%20ATASKAITOS\2014_&#302;staig&#371;%20veiklos%20ataskaitos\5_LVT_2014_1.xls" TargetMode="External"/><Relationship Id="rId1" Type="http://schemas.openxmlformats.org/officeDocument/2006/relationships/themeOverride" Target="../theme/themeOverride54.xml"/><Relationship Id="rId4" Type="http://schemas.microsoft.com/office/2011/relationships/chartStyle" Target="style7.xml"/></Relationships>
</file>

<file path=ppt/charts/_rels/chart5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5_LVT_2016_1.xls" TargetMode="External"/><Relationship Id="rId1" Type="http://schemas.openxmlformats.org/officeDocument/2006/relationships/themeOverride" Target="../theme/themeOverride55.xml"/></Relationships>
</file>

<file path=ppt/charts/_rels/chart5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5_LVT_2016_1.xls" TargetMode="External"/><Relationship Id="rId1" Type="http://schemas.openxmlformats.org/officeDocument/2006/relationships/themeOverride" Target="../theme/themeOverride56.xml"/></Relationships>
</file>

<file path=ppt/charts/_rels/chart5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5_LVT_2016_1.xls" TargetMode="External"/><Relationship Id="rId1" Type="http://schemas.openxmlformats.org/officeDocument/2006/relationships/themeOverride" Target="../theme/themeOverride57.xml"/></Relationships>
</file>

<file path=ppt/charts/_rels/chart5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Projektin&#279;%20veikla_2016.xls" TargetMode="External"/><Relationship Id="rId1" Type="http://schemas.openxmlformats.org/officeDocument/2006/relationships/themeOverride" Target="../theme/themeOverride58.xml"/></Relationships>
</file>

<file path=ppt/charts/_rels/chart5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6_MT_2016_1.xls" TargetMode="External"/><Relationship Id="rId1" Type="http://schemas.openxmlformats.org/officeDocument/2006/relationships/themeOverride" Target="../theme/themeOverride59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1_SVB_2016_1.xls" TargetMode="External"/><Relationship Id="rId1" Type="http://schemas.openxmlformats.org/officeDocument/2006/relationships/themeOverride" Target="../theme/themeOverride6.xml"/></Relationships>
</file>

<file path=ppt/charts/_rels/chart6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6_MT_2016_1.xls" TargetMode="External"/><Relationship Id="rId1" Type="http://schemas.openxmlformats.org/officeDocument/2006/relationships/themeOverride" Target="../theme/themeOverride60.xml"/></Relationships>
</file>

<file path=ppt/charts/_rels/chart6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6_MT_2016_1.xls" TargetMode="External"/><Relationship Id="rId1" Type="http://schemas.openxmlformats.org/officeDocument/2006/relationships/themeOverride" Target="../theme/themeOverride61.xml"/></Relationships>
</file>

<file path=ppt/charts/_rels/chart6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6_MT_2016_1.xls" TargetMode="External"/><Relationship Id="rId1" Type="http://schemas.openxmlformats.org/officeDocument/2006/relationships/themeOverride" Target="../theme/themeOverride62.xml"/></Relationships>
</file>

<file path=ppt/charts/_rels/chart6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6_MT_2016_1.xls" TargetMode="External"/><Relationship Id="rId1" Type="http://schemas.openxmlformats.org/officeDocument/2006/relationships/themeOverride" Target="../theme/themeOverride63.xml"/></Relationships>
</file>

<file path=ppt/charts/_rels/chart6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6_MT_2016_1.xls" TargetMode="External"/><Relationship Id="rId1" Type="http://schemas.openxmlformats.org/officeDocument/2006/relationships/themeOverride" Target="../theme/themeOverride64.xml"/></Relationships>
</file>

<file path=ppt/charts/_rels/chart6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Projektin&#279;%20veikla_2016.xls" TargetMode="External"/><Relationship Id="rId1" Type="http://schemas.openxmlformats.org/officeDocument/2006/relationships/themeOverride" Target="../theme/themeOverride65.xml"/></Relationships>
</file>

<file path=ppt/charts/_rels/chart6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7_POG_2016_1.xls" TargetMode="External"/><Relationship Id="rId1" Type="http://schemas.openxmlformats.org/officeDocument/2006/relationships/themeOverride" Target="../theme/themeOverride66.xml"/></Relationships>
</file>

<file path=ppt/charts/_rels/chart6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7_POG_2016_1.xls" TargetMode="External"/><Relationship Id="rId1" Type="http://schemas.openxmlformats.org/officeDocument/2006/relationships/themeOverride" Target="../theme/themeOverride67.xml"/></Relationships>
</file>

<file path=ppt/charts/_rels/chart68.xml.rels><?xml version="1.0" encoding="UTF-8" standalone="yes"?>
<Relationships xmlns="http://schemas.openxmlformats.org/package/2006/relationships"><Relationship Id="rId3" Type="http://schemas.microsoft.com/office/2011/relationships/chartColorStyle" Target="colors8.xml"/><Relationship Id="rId2" Type="http://schemas.openxmlformats.org/officeDocument/2006/relationships/oleObject" Target="file:///C:\Users\Danguole2\Desktop\1_%20VEIKLOS%20ATASKAITOS\2014_&#302;staig&#371;%20veiklos%20ataskaitos\7_POG_2014_1.xls" TargetMode="External"/><Relationship Id="rId1" Type="http://schemas.openxmlformats.org/officeDocument/2006/relationships/themeOverride" Target="../theme/themeOverride68.xml"/><Relationship Id="rId4" Type="http://schemas.microsoft.com/office/2011/relationships/chartStyle" Target="style8.xml"/></Relationships>
</file>

<file path=ppt/charts/_rels/chart6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7_POG_2016_1.xls" TargetMode="External"/><Relationship Id="rId1" Type="http://schemas.openxmlformats.org/officeDocument/2006/relationships/themeOverride" Target="../theme/themeOverride69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1_SVB_2016_1.xls" TargetMode="External"/><Relationship Id="rId1" Type="http://schemas.openxmlformats.org/officeDocument/2006/relationships/themeOverride" Target="../theme/themeOverride7.xml"/></Relationships>
</file>

<file path=ppt/charts/_rels/chart70.xml.rels><?xml version="1.0" encoding="UTF-8" standalone="yes"?>
<Relationships xmlns="http://schemas.openxmlformats.org/package/2006/relationships"><Relationship Id="rId3" Type="http://schemas.microsoft.com/office/2011/relationships/chartColorStyle" Target="colors9.xml"/><Relationship Id="rId2" Type="http://schemas.openxmlformats.org/officeDocument/2006/relationships/oleObject" Target="file:///C:\Users\Danguole2\Desktop\1_%20VEIKLOS%20ATASKAITOS\2014_&#302;staig&#371;%20veiklos%20ataskaitos\7_POG_2014_1.xls" TargetMode="External"/><Relationship Id="rId1" Type="http://schemas.openxmlformats.org/officeDocument/2006/relationships/themeOverride" Target="../theme/themeOverride70.xml"/><Relationship Id="rId4" Type="http://schemas.microsoft.com/office/2011/relationships/chartStyle" Target="style9.xml"/></Relationships>
</file>

<file path=ppt/charts/_rels/chart7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7_POG_2016_1.xls" TargetMode="External"/><Relationship Id="rId1" Type="http://schemas.openxmlformats.org/officeDocument/2006/relationships/themeOverride" Target="../theme/themeOverride71.xml"/></Relationships>
</file>

<file path=ppt/charts/_rels/chart7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7_POG_2016_1.xls" TargetMode="External"/><Relationship Id="rId1" Type="http://schemas.openxmlformats.org/officeDocument/2006/relationships/themeOverride" Target="../theme/themeOverride72.xml"/></Relationships>
</file>

<file path=ppt/charts/_rels/chart7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Projektin&#279;%20veikla_2016.xls" TargetMode="External"/><Relationship Id="rId1" Type="http://schemas.openxmlformats.org/officeDocument/2006/relationships/themeOverride" Target="../theme/themeOverride73.xml"/></Relationships>
</file>

<file path=ppt/charts/_rels/chart7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8_KC_BR_2016_1.xls" TargetMode="External"/><Relationship Id="rId1" Type="http://schemas.openxmlformats.org/officeDocument/2006/relationships/themeOverride" Target="../theme/themeOverride74.xml"/></Relationships>
</file>

<file path=ppt/charts/_rels/chart7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8_KC_BR_2016_1.xls" TargetMode="External"/><Relationship Id="rId1" Type="http://schemas.openxmlformats.org/officeDocument/2006/relationships/themeOverride" Target="../theme/themeOverride75.xml"/></Relationships>
</file>

<file path=ppt/charts/_rels/chart7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8_KC_BR_2016_1.xls" TargetMode="External"/><Relationship Id="rId1" Type="http://schemas.openxmlformats.org/officeDocument/2006/relationships/themeOverride" Target="../theme/themeOverride76.xml"/></Relationships>
</file>

<file path=ppt/charts/_rels/chart7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8_KC_BR_2016_1.xls" TargetMode="External"/><Relationship Id="rId1" Type="http://schemas.openxmlformats.org/officeDocument/2006/relationships/themeOverride" Target="../theme/themeOverride77.xml"/></Relationships>
</file>

<file path=ppt/charts/_rels/chart7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8_KC_BR_2016_1.xls" TargetMode="External"/><Relationship Id="rId1" Type="http://schemas.openxmlformats.org/officeDocument/2006/relationships/themeOverride" Target="../theme/themeOverride78.xml"/></Relationships>
</file>

<file path=ppt/charts/_rels/chart7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8_KC_BR_2016_1.xls" TargetMode="External"/><Relationship Id="rId1" Type="http://schemas.openxmlformats.org/officeDocument/2006/relationships/themeOverride" Target="../theme/themeOverride79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1_SVB_2016_1.xls" TargetMode="External"/><Relationship Id="rId1" Type="http://schemas.openxmlformats.org/officeDocument/2006/relationships/themeOverride" Target="../theme/themeOverride8.xml"/></Relationships>
</file>

<file path=ppt/charts/_rels/chart8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8_KC_BR_2016_1.xls" TargetMode="External"/><Relationship Id="rId1" Type="http://schemas.openxmlformats.org/officeDocument/2006/relationships/themeOverride" Target="../theme/themeOverride80.xml"/></Relationships>
</file>

<file path=ppt/charts/_rels/chart8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8_KC_BR_2016_1.xls" TargetMode="External"/><Relationship Id="rId1" Type="http://schemas.openxmlformats.org/officeDocument/2006/relationships/themeOverride" Target="../theme/themeOverride81.xml"/></Relationships>
</file>

<file path=ppt/charts/_rels/chart8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Projektin&#279;%20veikla_2016.xls" TargetMode="External"/><Relationship Id="rId1" Type="http://schemas.openxmlformats.org/officeDocument/2006/relationships/themeOverride" Target="../theme/themeOverride82.xml"/></Relationships>
</file>

<file path=ppt/charts/_rels/chart8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9_KC_G_2016_1%20(1).xls" TargetMode="External"/><Relationship Id="rId1" Type="http://schemas.openxmlformats.org/officeDocument/2006/relationships/themeOverride" Target="../theme/themeOverride83.xml"/></Relationships>
</file>

<file path=ppt/charts/_rels/chart8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9_KC_G_2016_1%20(1).xls" TargetMode="External"/><Relationship Id="rId1" Type="http://schemas.openxmlformats.org/officeDocument/2006/relationships/themeOverride" Target="../theme/themeOverride84.xml"/></Relationships>
</file>

<file path=ppt/charts/_rels/chart8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9_KC_G_2016_1%20(1).xls" TargetMode="External"/><Relationship Id="rId1" Type="http://schemas.openxmlformats.org/officeDocument/2006/relationships/themeOverride" Target="../theme/themeOverride85.xml"/></Relationships>
</file>

<file path=ppt/charts/_rels/chart8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9_KC_G_2016_1%20(1).xls" TargetMode="External"/><Relationship Id="rId1" Type="http://schemas.openxmlformats.org/officeDocument/2006/relationships/themeOverride" Target="../theme/themeOverride86.xml"/></Relationships>
</file>

<file path=ppt/charts/_rels/chart8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9_KC_G_2016_1%20(1).xls" TargetMode="External"/><Relationship Id="rId1" Type="http://schemas.openxmlformats.org/officeDocument/2006/relationships/themeOverride" Target="../theme/themeOverride87.xml"/></Relationships>
</file>

<file path=ppt/charts/_rels/chart8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9_KC_G_2016_1%20(1).xls" TargetMode="External"/><Relationship Id="rId1" Type="http://schemas.openxmlformats.org/officeDocument/2006/relationships/themeOverride" Target="../theme/themeOverride88.xml"/></Relationships>
</file>

<file path=ppt/charts/_rels/chart8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9_KC_G_2016_1%20(1).xls" TargetMode="External"/><Relationship Id="rId1" Type="http://schemas.openxmlformats.org/officeDocument/2006/relationships/themeOverride" Target="../theme/themeOverride89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1_SVB_2016_1.xls" TargetMode="External"/><Relationship Id="rId1" Type="http://schemas.openxmlformats.org/officeDocument/2006/relationships/themeOverride" Target="../theme/themeOverride9.xml"/></Relationships>
</file>

<file path=ppt/charts/_rels/chart9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9_KC_G_2016_1%20(1).xls" TargetMode="External"/><Relationship Id="rId1" Type="http://schemas.openxmlformats.org/officeDocument/2006/relationships/themeOverride" Target="../theme/themeOverride90.xml"/></Relationships>
</file>

<file path=ppt/charts/_rels/chart9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6\&#302;staig&#371;%20veiklos%20ataskaitos_2016\Projektin&#279;%20veikla_2016.xls" TargetMode="External"/><Relationship Id="rId1" Type="http://schemas.openxmlformats.org/officeDocument/2006/relationships/themeOverride" Target="../theme/themeOverride9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rgbClr val="C00000"/>
              </a:solidFill>
              <a:ln w="254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Lapas1!$B$28:$B$40</c:f>
              <c:numCache>
                <c:formatCode>General</c:formatCode>
                <c:ptCount val="13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</c:numCache>
            </c:numRef>
          </c:cat>
          <c:val>
            <c:numRef>
              <c:f>Lapas1!$C$28:$C$40</c:f>
              <c:numCache>
                <c:formatCode>General</c:formatCode>
                <c:ptCount val="13"/>
                <c:pt idx="0">
                  <c:v>3.65</c:v>
                </c:pt>
                <c:pt idx="1">
                  <c:v>3.97</c:v>
                </c:pt>
                <c:pt idx="2">
                  <c:v>4.1500000000000004</c:v>
                </c:pt>
                <c:pt idx="3">
                  <c:v>4.4000000000000004</c:v>
                </c:pt>
                <c:pt idx="4">
                  <c:v>3.94</c:v>
                </c:pt>
                <c:pt idx="5">
                  <c:v>4.1900000000000004</c:v>
                </c:pt>
                <c:pt idx="6">
                  <c:v>3.48</c:v>
                </c:pt>
                <c:pt idx="7">
                  <c:v>3.28</c:v>
                </c:pt>
                <c:pt idx="8">
                  <c:v>3.19</c:v>
                </c:pt>
                <c:pt idx="9">
                  <c:v>3.87</c:v>
                </c:pt>
                <c:pt idx="10">
                  <c:v>4.04</c:v>
                </c:pt>
                <c:pt idx="11">
                  <c:v>4.32</c:v>
                </c:pt>
                <c:pt idx="12">
                  <c:v>4.95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6311424"/>
        <c:axId val="284891904"/>
      </c:lineChart>
      <c:catAx>
        <c:axId val="286311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84891904"/>
        <c:crosses val="autoZero"/>
        <c:auto val="1"/>
        <c:lblAlgn val="ctr"/>
        <c:lblOffset val="100"/>
        <c:noMultiLvlLbl val="0"/>
      </c:catAx>
      <c:valAx>
        <c:axId val="284891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86311424"/>
        <c:crosses val="autoZero"/>
        <c:crossBetween val="between"/>
      </c:valAx>
      <c:spPr>
        <a:pattFill prst="smGrid">
          <a:fgClr>
            <a:srgbClr val="ED7D31">
              <a:lumMod val="20000"/>
              <a:lumOff val="80000"/>
            </a:srgbClr>
          </a:fgClr>
          <a:bgClr>
            <a:sysClr val="window" lastClr="FFFFFF"/>
          </a:bgClr>
        </a:pattFill>
        <a:ln>
          <a:noFill/>
        </a:ln>
        <a:effectLst/>
      </c:spPr>
    </c:plotArea>
    <c:plotVisOnly val="1"/>
    <c:dispBlanksAs val="gap"/>
    <c:showDLblsOverMax val="0"/>
  </c:chart>
  <c:spPr>
    <a:pattFill prst="smGrid">
      <a:fgClr>
        <a:srgbClr val="ED7D31">
          <a:lumMod val="20000"/>
          <a:lumOff val="80000"/>
        </a:srgbClr>
      </a:fgClr>
      <a:bgClr>
        <a:sysClr val="window" lastClr="FFFFFF"/>
      </a:bgClr>
    </a:pattFill>
    <a:ln w="9525" cap="flat" cmpd="sng" algn="ctr">
      <a:noFill/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'2016'!$AA$232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>
              <a:solidFill>
                <a:srgbClr val="70AD47">
                  <a:lumMod val="75000"/>
                </a:srgbClr>
              </a:solidFill>
            </a:ln>
          </c:spPr>
          <c:marker>
            <c:symbol val="square"/>
            <c:size val="7"/>
            <c:spPr>
              <a:solidFill>
                <a:srgbClr val="70AD47">
                  <a:lumMod val="75000"/>
                </a:srgbClr>
              </a:solidFill>
              <a:ln>
                <a:solidFill>
                  <a:srgbClr val="70AD47">
                    <a:lumMod val="75000"/>
                  </a:srgbClr>
                </a:solidFill>
              </a:ln>
            </c:spPr>
          </c:marker>
          <c:dLbls>
            <c:dLbl>
              <c:idx val="2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'2016'!$AB$231:$AE$231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'2016'!$AB$232:$AE$232</c:f>
              <c:numCache>
                <c:formatCode>General</c:formatCode>
                <c:ptCount val="4"/>
                <c:pt idx="0">
                  <c:v>335</c:v>
                </c:pt>
                <c:pt idx="1">
                  <c:v>314</c:v>
                </c:pt>
                <c:pt idx="2">
                  <c:v>77</c:v>
                </c:pt>
                <c:pt idx="3">
                  <c:v>298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'2016'!$AA$233</c:f>
              <c:strCache>
                <c:ptCount val="1"/>
                <c:pt idx="0">
                  <c:v>Renginių lankytojų skaičius</c:v>
                </c:pt>
              </c:strCache>
            </c:strRef>
          </c:tx>
          <c:marker>
            <c:spPr>
              <a:solidFill>
                <a:srgbClr val="C00000"/>
              </a:solidFill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'2016'!$AB$231:$AE$231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'2016'!$AB$233:$AE$233</c:f>
              <c:numCache>
                <c:formatCode>General</c:formatCode>
                <c:ptCount val="4"/>
                <c:pt idx="0">
                  <c:v>3355</c:v>
                </c:pt>
                <c:pt idx="1">
                  <c:v>4607</c:v>
                </c:pt>
                <c:pt idx="2">
                  <c:v>637</c:v>
                </c:pt>
                <c:pt idx="3">
                  <c:v>4115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5771648"/>
        <c:axId val="255829696"/>
      </c:lineChart>
      <c:catAx>
        <c:axId val="255771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5829696"/>
        <c:crosses val="autoZero"/>
        <c:auto val="1"/>
        <c:lblAlgn val="ctr"/>
        <c:lblOffset val="100"/>
        <c:noMultiLvlLbl val="0"/>
      </c:catAx>
      <c:valAx>
        <c:axId val="255829696"/>
        <c:scaling>
          <c:orientation val="minMax"/>
        </c:scaling>
        <c:delete val="0"/>
        <c:axPos val="l"/>
        <c:majorGridlines>
          <c:spPr>
            <a:ln>
              <a:solidFill>
                <a:sysClr val="window" lastClr="FFFFFF">
                  <a:lumMod val="65000"/>
                </a:sys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5771648"/>
        <c:crosses val="autoZero"/>
        <c:crossBetween val="between"/>
      </c:valAx>
      <c:spPr>
        <a:pattFill prst="smGrid">
          <a:fgClr>
            <a:srgbClr val="FFC000">
              <a:lumMod val="20000"/>
              <a:lumOff val="80000"/>
            </a:srgbClr>
          </a:fgClr>
          <a:bgClr>
            <a:sysClr val="window" lastClr="FFFFFF"/>
          </a:bgClr>
        </a:pattFill>
      </c:spPr>
    </c:plotArea>
    <c:legend>
      <c:legendPos val="b"/>
      <c:layout>
        <c:manualLayout>
          <c:xMode val="edge"/>
          <c:yMode val="edge"/>
          <c:x val="2.5165621420610091E-2"/>
          <c:y val="0.92125548509446975"/>
          <c:w val="0.94705949427554426"/>
          <c:h val="5.350790952116339E-2"/>
        </c:manualLayout>
      </c:layout>
      <c:overlay val="0"/>
      <c:txPr>
        <a:bodyPr/>
        <a:lstStyle/>
        <a:p>
          <a:pPr>
            <a:defRPr sz="101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txPr>
        <a:bodyPr/>
        <a:lstStyle/>
        <a:p>
          <a:pPr>
            <a:defRPr sz="18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pattFill prst="pct5">
          <a:fgClr>
            <a:srgbClr val="FFC000">
              <a:lumMod val="20000"/>
              <a:lumOff val="80000"/>
            </a:srgbClr>
          </a:fgClr>
          <a:bgClr>
            <a:sysClr val="window" lastClr="FFFFFF"/>
          </a:bgClr>
        </a:pattFill>
      </c:spPr>
    </c:floor>
    <c:sideWall>
      <c:thickness val="0"/>
      <c:spPr>
        <a:pattFill prst="smGrid">
          <a:fgClr>
            <a:srgbClr val="FFC000">
              <a:lumMod val="20000"/>
              <a:lumOff val="80000"/>
            </a:srgbClr>
          </a:fgClr>
          <a:bgClr>
            <a:sysClr val="window" lastClr="FFFFFF"/>
          </a:bgClr>
        </a:pattFill>
      </c:spPr>
    </c:sideWall>
    <c:backWall>
      <c:thickness val="0"/>
      <c:spPr>
        <a:pattFill prst="smGrid">
          <a:fgClr>
            <a:srgbClr val="FFC000">
              <a:lumMod val="20000"/>
              <a:lumOff val="80000"/>
            </a:srgbClr>
          </a:fgClr>
          <a:bgClr>
            <a:sysClr val="window" lastClr="FFFFFF"/>
          </a:bgClr>
        </a:pattFill>
      </c:spPr>
    </c:backWall>
    <c:plotArea>
      <c:layout>
        <c:manualLayout>
          <c:layoutTarget val="inner"/>
          <c:xMode val="edge"/>
          <c:yMode val="edge"/>
          <c:x val="7.1988379169995051E-2"/>
          <c:y val="0.20406275035402904"/>
          <c:w val="0.89745603674540686"/>
          <c:h val="0.632711796442111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'2016'!$AB$208</c:f>
              <c:strCache>
                <c:ptCount val="1"/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330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3.8526570048309221E-2"/>
                  <c:y val="-9.571216945224669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4444444444444342E-2"/>
                  <c:y val="0.20833369787109945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'2016'!$AA$209:$AA$210</c:f>
              <c:strCache>
                <c:ptCount val="2"/>
                <c:pt idx="0">
                  <c:v>Renginių skaičius</c:v>
                </c:pt>
                <c:pt idx="1">
                  <c:v>Renginių lankytojų skaičius</c:v>
                </c:pt>
              </c:strCache>
            </c:strRef>
          </c:cat>
          <c:val>
            <c:numRef>
              <c:f>'2016'!$AB$209:$AB$210</c:f>
              <c:numCache>
                <c:formatCode>0</c:formatCode>
                <c:ptCount val="2"/>
                <c:pt idx="0">
                  <c:v>10.46386192017259</c:v>
                </c:pt>
                <c:pt idx="1">
                  <c:v>-1.7844727694090352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shape val="box"/>
        <c:axId val="256722944"/>
        <c:axId val="255834304"/>
        <c:axId val="0"/>
      </c:bar3DChart>
      <c:catAx>
        <c:axId val="256722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5834304"/>
        <c:crosses val="autoZero"/>
        <c:auto val="1"/>
        <c:lblAlgn val="ctr"/>
        <c:lblOffset val="100"/>
        <c:noMultiLvlLbl val="0"/>
      </c:catAx>
      <c:valAx>
        <c:axId val="255834304"/>
        <c:scaling>
          <c:orientation val="minMax"/>
        </c:scaling>
        <c:delete val="0"/>
        <c:axPos val="l"/>
        <c:majorGridlines/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672294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pattFill prst="smGrid">
      <a:fgClr>
        <a:srgbClr val="FFC000">
          <a:lumMod val="20000"/>
          <a:lumOff val="80000"/>
        </a:srgbClr>
      </a:fgClr>
      <a:bgClr>
        <a:sysClr val="window" lastClr="FFFFFF"/>
      </a:bgClr>
    </a:pattFill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smGrid">
          <a:fgClr>
            <a:srgbClr val="FFC000">
              <a:lumMod val="40000"/>
              <a:lumOff val="60000"/>
            </a:srgbClr>
          </a:fgClr>
          <a:bgClr>
            <a:sysClr val="window" lastClr="FFFFFF"/>
          </a:bgClr>
        </a:pattFill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'Sheet1 (2)'!$A$40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69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6.0386473429950805E-3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2077294685991224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'Sheet1 (2)'!$B$39:$E$39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(2)'!$B$40:$E$40</c:f>
              <c:numCache>
                <c:formatCode>0.00</c:formatCode>
                <c:ptCount val="4"/>
                <c:pt idx="0" formatCode="General">
                  <c:v>7</c:v>
                </c:pt>
                <c:pt idx="1">
                  <c:v>6.690222428174236</c:v>
                </c:pt>
                <c:pt idx="2">
                  <c:v>4.662882298424468</c:v>
                </c:pt>
                <c:pt idx="3">
                  <c:v>2.0273401297497684</c:v>
                </c:pt>
              </c:numCache>
            </c:numRef>
          </c:val>
        </c:ser>
        <c:ser>
          <c:idx val="1"/>
          <c:order val="1"/>
          <c:tx>
            <c:strRef>
              <c:f>'Sheet1 (2)'!$A$41</c:f>
              <c:strCache>
                <c:ptCount val="1"/>
                <c:pt idx="0">
                  <c:v>2013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618357487922701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4154589371980233E-3"/>
                  <c:y val="-2.91864249571056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8.4541062801932361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9.6618357487922701E-3"/>
                  <c:y val="-1.16745699828421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(2)'!$B$39:$E$39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(2)'!$B$41:$E$41</c:f>
              <c:numCache>
                <c:formatCode>0.00</c:formatCode>
                <c:ptCount val="4"/>
                <c:pt idx="0" formatCode="General">
                  <c:v>11</c:v>
                </c:pt>
                <c:pt idx="1">
                  <c:v>19.983781278962002</c:v>
                </c:pt>
                <c:pt idx="2">
                  <c:v>6.0820203892493048</c:v>
                </c:pt>
                <c:pt idx="3" formatCode="0.0">
                  <c:v>13.901760889712698</c:v>
                </c:pt>
              </c:numCache>
            </c:numRef>
          </c:val>
        </c:ser>
        <c:ser>
          <c:idx val="2"/>
          <c:order val="2"/>
          <c:tx>
            <c:strRef>
              <c:f>'Sheet1 (2)'!$A$42</c:f>
              <c:strCache>
                <c:ptCount val="1"/>
                <c:pt idx="0">
                  <c:v>2014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618357487922493E-3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6.038647342995169E-3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3285024154589372E-2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'Sheet1 (2)'!$B$39:$E$39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(2)'!$B$42:$E$42</c:f>
              <c:numCache>
                <c:formatCode>0.00</c:formatCode>
                <c:ptCount val="4"/>
                <c:pt idx="0" formatCode="General">
                  <c:v>8</c:v>
                </c:pt>
                <c:pt idx="1">
                  <c:v>9.615384615384615</c:v>
                </c:pt>
                <c:pt idx="2">
                  <c:v>6.4295644114921222</c:v>
                </c:pt>
                <c:pt idx="3">
                  <c:v>3.1858202038924932</c:v>
                </c:pt>
              </c:numCache>
            </c:numRef>
          </c:val>
        </c:ser>
        <c:ser>
          <c:idx val="3"/>
          <c:order val="3"/>
          <c:tx>
            <c:strRef>
              <c:f>'Sheet1 (2)'!$A$43</c:f>
              <c:strCache>
                <c:ptCount val="1"/>
                <c:pt idx="0">
                  <c:v>2015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0869565217391304E-2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6.0386473429950805E-3"/>
                  <c:y val="-5.83728499142104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7.2463768115941145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9.6618357487922701E-3"/>
                  <c:y val="-8.75592748713155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(2)'!$B$39:$E$39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(2)'!$B$43:$E$43</c:f>
              <c:numCache>
                <c:formatCode>0.00</c:formatCode>
                <c:ptCount val="4"/>
                <c:pt idx="0" formatCode="General">
                  <c:v>10</c:v>
                </c:pt>
                <c:pt idx="1">
                  <c:v>31.419999999999998</c:v>
                </c:pt>
                <c:pt idx="2" formatCode="General">
                  <c:v>1.2</c:v>
                </c:pt>
                <c:pt idx="3" formatCode="General">
                  <c:v>30.22</c:v>
                </c:pt>
              </c:numCache>
            </c:numRef>
          </c:val>
        </c:ser>
        <c:ser>
          <c:idx val="4"/>
          <c:order val="4"/>
          <c:tx>
            <c:strRef>
              <c:f>'Sheet1 (2)'!$A$44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2077294685990338E-2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570048309178744E-2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4492753623188229E-2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6908212560386472E-2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(2)'!$B$39:$E$39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(2)'!$B$44:$E$44</c:f>
              <c:numCache>
                <c:formatCode>0.0</c:formatCode>
                <c:ptCount val="4"/>
                <c:pt idx="0" formatCode="General">
                  <c:v>8</c:v>
                </c:pt>
                <c:pt idx="1">
                  <c:v>28.5</c:v>
                </c:pt>
                <c:pt idx="2">
                  <c:v>7.5</c:v>
                </c:pt>
                <c:pt idx="3" formatCode="0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6723968"/>
        <c:axId val="256016960"/>
        <c:axId val="0"/>
      </c:bar3DChart>
      <c:catAx>
        <c:axId val="256723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6016960"/>
        <c:crosses val="autoZero"/>
        <c:auto val="1"/>
        <c:lblAlgn val="ctr"/>
        <c:lblOffset val="100"/>
        <c:noMultiLvlLbl val="0"/>
      </c:catAx>
      <c:valAx>
        <c:axId val="256016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672396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3033417018524857"/>
          <c:y val="0.91267720411514808"/>
          <c:w val="0.55140895431549319"/>
          <c:h val="6.6892298414878371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FFC000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KM_2016!$H$19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38100" cap="rnd">
              <a:solidFill>
                <a:srgbClr val="5B9BD5">
                  <a:lumMod val="75000"/>
                </a:srgb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38100">
                <a:solidFill>
                  <a:srgbClr val="5B9BD5">
                    <a:lumMod val="75000"/>
                  </a:srgbClr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KM_2016!$I$18:$M$18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KM_2016!$I$19:$M$19</c:f>
              <c:numCache>
                <c:formatCode>General</c:formatCode>
                <c:ptCount val="5"/>
                <c:pt idx="0">
                  <c:v>555</c:v>
                </c:pt>
                <c:pt idx="1">
                  <c:v>518</c:v>
                </c:pt>
                <c:pt idx="2">
                  <c:v>494</c:v>
                </c:pt>
                <c:pt idx="3">
                  <c:v>562</c:v>
                </c:pt>
                <c:pt idx="4">
                  <c:v>595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KM_2016!$H$20</c:f>
              <c:strCache>
                <c:ptCount val="1"/>
                <c:pt idx="0">
                  <c:v>Pajamos Eur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38100">
                <a:solidFill>
                  <a:srgbClr val="C00000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KM_2016!$I$18:$M$18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KM_2016!$I$20:$M$20</c:f>
              <c:numCache>
                <c:formatCode>0.0</c:formatCode>
                <c:ptCount val="5"/>
                <c:pt idx="0">
                  <c:v>10120.192307692309</c:v>
                </c:pt>
                <c:pt idx="1">
                  <c:v>9238.5889712696953</c:v>
                </c:pt>
                <c:pt idx="2">
                  <c:v>8794.6014828544958</c:v>
                </c:pt>
                <c:pt idx="3">
                  <c:v>9911</c:v>
                </c:pt>
                <c:pt idx="4" formatCode="0">
                  <c:v>15137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KM_2016!$H$21</c:f>
              <c:strCache>
                <c:ptCount val="1"/>
                <c:pt idx="0">
                  <c:v>Renginių lankytojų skaičius</c:v>
                </c:pt>
              </c:strCache>
            </c:strRef>
          </c:tx>
          <c:spPr>
            <a:ln w="38100" cap="rnd">
              <a:solidFill>
                <a:srgbClr val="70AD47">
                  <a:lumMod val="75000"/>
                </a:srgb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38100">
                <a:solidFill>
                  <a:srgbClr val="70AD47">
                    <a:lumMod val="75000"/>
                  </a:srgbClr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KM_2016!$I$18:$M$18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KM_2016!$I$21:$M$21</c:f>
              <c:numCache>
                <c:formatCode>General</c:formatCode>
                <c:ptCount val="5"/>
                <c:pt idx="0">
                  <c:v>24463</c:v>
                </c:pt>
                <c:pt idx="1">
                  <c:v>19173</c:v>
                </c:pt>
                <c:pt idx="2">
                  <c:v>21076</c:v>
                </c:pt>
                <c:pt idx="3">
                  <c:v>22749</c:v>
                </c:pt>
                <c:pt idx="4">
                  <c:v>23362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7178624"/>
        <c:axId val="256021568"/>
      </c:lineChart>
      <c:catAx>
        <c:axId val="257178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6021568"/>
        <c:crosses val="autoZero"/>
        <c:auto val="1"/>
        <c:lblAlgn val="ctr"/>
        <c:lblOffset val="100"/>
        <c:noMultiLvlLbl val="0"/>
      </c:catAx>
      <c:valAx>
        <c:axId val="256021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7178624"/>
        <c:crosses val="autoZero"/>
        <c:crossBetween val="between"/>
      </c:valAx>
      <c:spPr>
        <a:pattFill prst="smGrid">
          <a:fgClr>
            <a:srgbClr val="70AD47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0.18474171706797518"/>
          <c:y val="0.92971058557161035"/>
          <c:w val="0.65708651907641979"/>
          <c:h val="5.2777559454126523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0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" lastClr="FFFFFF"/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KM_2016!$O$158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38100" cap="rnd">
              <a:solidFill>
                <a:srgbClr val="5B9BD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38100">
                <a:solidFill>
                  <a:srgbClr val="5B9BD5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3.0442890442890443E-2"/>
                  <c:y val="-3.005796150481189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KM_2016!$P$157:$S$157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KM_2016!$P$158:$S$158</c:f>
              <c:numCache>
                <c:formatCode>General</c:formatCode>
                <c:ptCount val="4"/>
                <c:pt idx="0">
                  <c:v>183</c:v>
                </c:pt>
                <c:pt idx="1">
                  <c:v>161</c:v>
                </c:pt>
                <c:pt idx="2">
                  <c:v>73</c:v>
                </c:pt>
                <c:pt idx="3">
                  <c:v>178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KM_2016!$O$159</c:f>
              <c:strCache>
                <c:ptCount val="1"/>
                <c:pt idx="0">
                  <c:v>Pajamos Eur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38100">
                <a:solidFill>
                  <a:srgbClr val="C00000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KM_2016!$P$157:$S$157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KM_2016!$P$159:$S$159</c:f>
              <c:numCache>
                <c:formatCode>General</c:formatCode>
                <c:ptCount val="4"/>
                <c:pt idx="0">
                  <c:v>4192</c:v>
                </c:pt>
                <c:pt idx="1">
                  <c:v>3260.5</c:v>
                </c:pt>
                <c:pt idx="2">
                  <c:v>1095.5</c:v>
                </c:pt>
                <c:pt idx="3">
                  <c:v>6589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KM_2016!$O$160</c:f>
              <c:strCache>
                <c:ptCount val="1"/>
                <c:pt idx="0">
                  <c:v>Renginių lankytojų skaičius</c:v>
                </c:pt>
              </c:strCache>
            </c:strRef>
          </c:tx>
          <c:spPr>
            <a:ln w="38100" cap="rnd">
              <a:solidFill>
                <a:srgbClr val="70AD47">
                  <a:lumMod val="75000"/>
                </a:srgb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38100">
                <a:solidFill>
                  <a:srgbClr val="70AD47">
                    <a:lumMod val="75000"/>
                  </a:srgbClr>
                </a:solidFill>
              </a:ln>
              <a:effectLst/>
            </c:spPr>
          </c:marker>
          <c:dLbls>
            <c:dLbl>
              <c:idx val="3"/>
              <c:layout>
                <c:manualLayout>
                  <c:x val="-2.0096618357487921E-2"/>
                  <c:y val="4.05617766305443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KM_2016!$P$157:$S$157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KM_2016!$P$160:$S$160</c:f>
              <c:numCache>
                <c:formatCode>General</c:formatCode>
                <c:ptCount val="4"/>
                <c:pt idx="0">
                  <c:v>7266</c:v>
                </c:pt>
                <c:pt idx="1">
                  <c:v>7072</c:v>
                </c:pt>
                <c:pt idx="2">
                  <c:v>2941</c:v>
                </c:pt>
                <c:pt idx="3">
                  <c:v>6083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6830976"/>
        <c:axId val="256019264"/>
      </c:lineChart>
      <c:catAx>
        <c:axId val="256830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6019264"/>
        <c:crosses val="autoZero"/>
        <c:auto val="1"/>
        <c:lblAlgn val="ctr"/>
        <c:lblOffset val="100"/>
        <c:noMultiLvlLbl val="0"/>
      </c:catAx>
      <c:valAx>
        <c:axId val="256019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6830976"/>
        <c:crosses val="autoZero"/>
        <c:crossBetween val="between"/>
      </c:valAx>
      <c:spPr>
        <a:pattFill prst="smGrid">
          <a:fgClr>
            <a:srgbClr val="70AD47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0.21829947886948914"/>
          <c:y val="0.9326866816597561"/>
          <c:w val="0.60446374909658018"/>
          <c:h val="4.9801463365980764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000" b="0" i="0" u="none" strike="noStrike" baseline="0">
              <a:solidFill>
                <a:srgbClr val="333333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" lastClr="FFFFFF"/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4F81BD"/>
            </a:solidFill>
            <a:ln w="25400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4F81BD"/>
              </a:solidFill>
              <a:ln w="25400"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invertIfNegative val="0"/>
            <c:bubble3D val="0"/>
            <c:spPr>
              <a:solidFill>
                <a:srgbClr val="4F81BD"/>
              </a:solidFill>
              <a:ln w="25400"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invertIfNegative val="0"/>
            <c:bubble3D val="0"/>
            <c:spPr>
              <a:solidFill>
                <a:srgbClr val="4F81BD"/>
              </a:solidFill>
              <a:ln w="25400"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KM_2016!$O$24:$O$26</c:f>
              <c:strCache>
                <c:ptCount val="3"/>
                <c:pt idx="0">
                  <c:v>Renginių skaičius</c:v>
                </c:pt>
                <c:pt idx="1">
                  <c:v>Pajamos</c:v>
                </c:pt>
                <c:pt idx="2">
                  <c:v>Renginių lankytojų skaičius</c:v>
                </c:pt>
              </c:strCache>
            </c:strRef>
          </c:cat>
          <c:val>
            <c:numRef>
              <c:f>KM_2016!$P$24:$P$26</c:f>
              <c:numCache>
                <c:formatCode>0</c:formatCode>
                <c:ptCount val="3"/>
                <c:pt idx="0">
                  <c:v>5.8718861209964501</c:v>
                </c:pt>
                <c:pt idx="1">
                  <c:v>52.729290687115309</c:v>
                </c:pt>
                <c:pt idx="2">
                  <c:v>2.6946239395138321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6255488"/>
        <c:axId val="256023872"/>
      </c:barChart>
      <c:catAx>
        <c:axId val="256255488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6023872"/>
        <c:crosses val="autoZero"/>
        <c:auto val="1"/>
        <c:lblAlgn val="ctr"/>
        <c:lblOffset val="100"/>
        <c:noMultiLvlLbl val="0"/>
      </c:catAx>
      <c:valAx>
        <c:axId val="256023872"/>
        <c:scaling>
          <c:orientation val="minMax"/>
        </c:scaling>
        <c:delete val="0"/>
        <c:axPos val="b"/>
        <c:majorGridlines>
          <c:spPr>
            <a:ln>
              <a:solidFill>
                <a:srgbClr val="70AD47">
                  <a:lumMod val="20000"/>
                  <a:lumOff val="80000"/>
                </a:srgbClr>
              </a:solidFill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6255488"/>
        <c:crosses val="autoZero"/>
        <c:crossBetween val="between"/>
      </c:valAx>
      <c:spPr>
        <a:pattFill prst="smGrid">
          <a:fgClr>
            <a:srgbClr val="70AD47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" lastClr="FFFFFF"/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6364806251070466E-2"/>
          <c:y val="6.1684460260972719E-2"/>
          <c:w val="0.91776805677068141"/>
          <c:h val="0.737480501770019"/>
        </c:manualLayout>
      </c:layout>
      <c:lineChart>
        <c:grouping val="standard"/>
        <c:varyColors val="0"/>
        <c:ser>
          <c:idx val="0"/>
          <c:order val="0"/>
          <c:tx>
            <c:strRef>
              <c:f>KM_2016!$H$42</c:f>
              <c:strCache>
                <c:ptCount val="1"/>
                <c:pt idx="0">
                  <c:v>Lankytojų skaičius su bilietais</c:v>
                </c:pt>
              </c:strCache>
            </c:strRef>
          </c:tx>
          <c:spPr>
            <a:ln w="38100" cap="rnd">
              <a:solidFill>
                <a:srgbClr val="70AD47">
                  <a:lumMod val="75000"/>
                </a:srgb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ysClr val="window" lastClr="FFFFFF">
                  <a:lumMod val="65000"/>
                </a:sysClr>
              </a:solidFill>
              <a:ln w="38100">
                <a:solidFill>
                  <a:srgbClr val="70AD47">
                    <a:lumMod val="75000"/>
                  </a:srgbClr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1.5772946859903426E-2"/>
                  <c:y val="-3.35862210657963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KM_2016!$I$41:$M$41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KM_2016!$I$42:$M$42</c:f>
              <c:numCache>
                <c:formatCode>0</c:formatCode>
                <c:ptCount val="5"/>
                <c:pt idx="0">
                  <c:v>38</c:v>
                </c:pt>
                <c:pt idx="1">
                  <c:v>52</c:v>
                </c:pt>
                <c:pt idx="2">
                  <c:v>44</c:v>
                </c:pt>
                <c:pt idx="3">
                  <c:v>47</c:v>
                </c:pt>
                <c:pt idx="4">
                  <c:v>48.647376080815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KM_2016!$H$43</c:f>
              <c:strCache>
                <c:ptCount val="1"/>
                <c:pt idx="0">
                  <c:v>Lankytojų skaičius be bilietų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38100">
                <a:solidFill>
                  <a:srgbClr val="C00000"/>
                </a:solidFill>
              </a:ln>
              <a:effectLst/>
            </c:spPr>
          </c:marker>
          <c:dLbls>
            <c:dLbl>
              <c:idx val="0"/>
              <c:spPr>
                <a:noFill/>
                <a:ln w="25400">
                  <a:noFill/>
                </a:ln>
              </c:spPr>
              <c:txPr>
                <a:bodyPr anchor="t" anchorCtr="1"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638888888888889E-2"/>
                  <c:y val="3.764313413483393E-2"/>
                </c:manualLayout>
              </c:layout>
              <c:spPr>
                <a:noFill/>
                <a:ln w="25400">
                  <a:noFill/>
                </a:ln>
              </c:spPr>
              <c:txPr>
                <a:bodyPr anchor="t" anchorCtr="1"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spPr>
                <a:noFill/>
                <a:ln w="25400">
                  <a:noFill/>
                </a:ln>
              </c:spPr>
              <c:txPr>
                <a:bodyPr anchor="t" anchorCtr="1"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t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KM_2016!$I$41:$M$41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KM_2016!$I$43:$M$43</c:f>
              <c:numCache>
                <c:formatCode>0</c:formatCode>
                <c:ptCount val="5"/>
                <c:pt idx="0">
                  <c:v>62</c:v>
                </c:pt>
                <c:pt idx="1">
                  <c:v>48</c:v>
                </c:pt>
                <c:pt idx="2">
                  <c:v>56</c:v>
                </c:pt>
                <c:pt idx="3">
                  <c:v>53</c:v>
                </c:pt>
                <c:pt idx="4">
                  <c:v>51.352623919185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6438272"/>
        <c:axId val="256632512"/>
      </c:lineChart>
      <c:catAx>
        <c:axId val="256438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6632512"/>
        <c:crosses val="autoZero"/>
        <c:auto val="1"/>
        <c:lblAlgn val="ctr"/>
        <c:lblOffset val="100"/>
        <c:noMultiLvlLbl val="0"/>
      </c:catAx>
      <c:valAx>
        <c:axId val="256632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6438272"/>
        <c:crosses val="autoZero"/>
        <c:crossBetween val="between"/>
      </c:valAx>
      <c:spPr>
        <a:pattFill prst="smGrid">
          <a:fgClr>
            <a:srgbClr val="70AD47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/>
        <a:lstStyle/>
        <a:p>
          <a:pPr>
            <a:defRPr sz="100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" lastClr="FFFFFF"/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KM_2016!$H$137</c:f>
              <c:strCache>
                <c:ptCount val="1"/>
                <c:pt idx="0">
                  <c:v>Lankytojų skaičius su bilietais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>
                  <a:lumMod val="20000"/>
                  <a:lumOff val="80000"/>
                </a:srgbClr>
              </a:solidFill>
              <a:ln w="38100">
                <a:solidFill>
                  <a:srgbClr val="C00000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KM_2016!$I$136:$M$136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KM_2016!$I$137:$M$137</c:f>
              <c:numCache>
                <c:formatCode>0</c:formatCode>
                <c:ptCount val="5"/>
                <c:pt idx="0">
                  <c:v>83</c:v>
                </c:pt>
                <c:pt idx="1">
                  <c:v>91</c:v>
                </c:pt>
                <c:pt idx="2">
                  <c:v>90</c:v>
                </c:pt>
                <c:pt idx="3">
                  <c:v>88</c:v>
                </c:pt>
                <c:pt idx="4">
                  <c:v>79.17396380618797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KM_2016!$H$138</c:f>
              <c:strCache>
                <c:ptCount val="1"/>
                <c:pt idx="0">
                  <c:v>Lankytojų skaičius be bilietų</c:v>
                </c:pt>
              </c:strCache>
            </c:strRef>
          </c:tx>
          <c:spPr>
            <a:ln w="38100" cap="rnd">
              <a:solidFill>
                <a:srgbClr val="70AD47">
                  <a:lumMod val="75000"/>
                </a:srgb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92D050"/>
              </a:solidFill>
              <a:ln w="38100">
                <a:solidFill>
                  <a:srgbClr val="70AD47">
                    <a:lumMod val="75000"/>
                  </a:srgbClr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KM_2016!$I$136:$M$136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KM_2016!$I$138:$M$138</c:f>
              <c:numCache>
                <c:formatCode>0</c:formatCode>
                <c:ptCount val="5"/>
                <c:pt idx="0">
                  <c:v>17</c:v>
                </c:pt>
                <c:pt idx="1">
                  <c:v>9</c:v>
                </c:pt>
                <c:pt idx="2">
                  <c:v>10</c:v>
                </c:pt>
                <c:pt idx="3">
                  <c:v>12</c:v>
                </c:pt>
                <c:pt idx="4">
                  <c:v>20.826036193812026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6934912"/>
        <c:axId val="256637120"/>
      </c:lineChart>
      <c:catAx>
        <c:axId val="256934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6637120"/>
        <c:crosses val="autoZero"/>
        <c:auto val="1"/>
        <c:lblAlgn val="ctr"/>
        <c:lblOffset val="100"/>
        <c:noMultiLvlLbl val="0"/>
      </c:catAx>
      <c:valAx>
        <c:axId val="256637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6934912"/>
        <c:crosses val="autoZero"/>
        <c:crossBetween val="between"/>
      </c:valAx>
      <c:spPr>
        <a:pattFill prst="smGrid">
          <a:fgClr>
            <a:srgbClr val="70AD47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0.23324650994712617"/>
          <c:y val="0.92971058557161035"/>
          <c:w val="0.58664698162729656"/>
          <c:h val="5.2777559454126523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0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" lastClr="FFFFFF"/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smGrid">
          <a:fgClr>
            <a:srgbClr val="70AD47">
              <a:lumMod val="20000"/>
              <a:lumOff val="80000"/>
            </a:srgbClr>
          </a:fgClr>
          <a:bgClr>
            <a:sysClr val="window" lastClr="FFFFFF"/>
          </a:bgClr>
        </a:pattFill>
        <a:ln w="9525">
          <a:noFill/>
        </a:ln>
      </c:spPr>
    </c:floor>
    <c:sideWall>
      <c:thickness val="0"/>
      <c:spPr>
        <a:pattFill prst="smGrid">
          <a:fgClr>
            <a:srgbClr val="70AD47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sideWall>
    <c:backWall>
      <c:thickness val="0"/>
      <c:spPr>
        <a:pattFill prst="smGrid">
          <a:fgClr>
            <a:srgbClr val="70AD47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9.2035156490087477E-2"/>
          <c:y val="7.0853426222158206E-2"/>
          <c:w val="0.86286510370071912"/>
          <c:h val="0.6323777334612786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DARBINĖ!$B$16</c:f>
              <c:strCache>
                <c:ptCount val="1"/>
                <c:pt idx="0">
                  <c:v>Konservuota eksponatų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 w="127000"/>
            </a:sp3d>
          </c:spPr>
          <c:invertIfNegative val="0"/>
          <c:dLbls>
            <c:dLbl>
              <c:idx val="0"/>
              <c:layout>
                <c:manualLayout>
                  <c:x val="1.3888888888888888E-2"/>
                  <c:y val="-8.647698843183391E-17"/>
                </c:manualLayout>
              </c:layout>
              <c:numFmt formatCode="General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8.3333333333332829E-3"/>
                  <c:y val="-8.647698843183391E-17"/>
                </c:manualLayout>
              </c:layout>
              <c:numFmt formatCode="General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3888888888888788E-2"/>
                  <c:y val="-1.3888888888888931E-2"/>
                </c:manualLayout>
              </c:layout>
              <c:numFmt formatCode="General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1111111111111009E-2"/>
                  <c:y val="-4.6296296296296294E-3"/>
                </c:manualLayout>
              </c:layout>
              <c:numFmt formatCode="General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6666666666666462E-2"/>
                  <c:y val="-1.3888888888888931E-2"/>
                </c:manualLayout>
              </c:layout>
              <c:numFmt formatCode="General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General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DARBINĖ!$E$15:$I$15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DARBINĖ!$E$16:$I$16</c:f>
              <c:numCache>
                <c:formatCode>General</c:formatCode>
                <c:ptCount val="5"/>
                <c:pt idx="0">
                  <c:v>97</c:v>
                </c:pt>
                <c:pt idx="1">
                  <c:v>168</c:v>
                </c:pt>
                <c:pt idx="2">
                  <c:v>97</c:v>
                </c:pt>
                <c:pt idx="3">
                  <c:v>450</c:v>
                </c:pt>
                <c:pt idx="4">
                  <c:v>347</c:v>
                </c:pt>
              </c:numCache>
            </c:numRef>
          </c:val>
        </c:ser>
        <c:ser>
          <c:idx val="1"/>
          <c:order val="1"/>
          <c:tx>
            <c:strRef>
              <c:f>DARBINĖ!$B$17</c:f>
              <c:strCache>
                <c:ptCount val="1"/>
                <c:pt idx="0">
                  <c:v>Restauruota eksponatų</c:v>
                </c:pt>
              </c:strCache>
            </c:strRef>
          </c:tx>
          <c:spPr>
            <a:solidFill>
              <a:srgbClr val="C0504D"/>
            </a:solidFill>
            <a:ln w="25400">
              <a:noFill/>
            </a:ln>
            <a:scene3d>
              <a:camera prst="orthographicFront"/>
              <a:lightRig rig="threePt" dir="t"/>
            </a:scene3d>
            <a:sp3d/>
          </c:spPr>
          <c:invertIfNegative val="0"/>
          <c:dLbls>
            <c:dLbl>
              <c:idx val="0"/>
              <c:layout>
                <c:manualLayout>
                  <c:x val="1.3888888888888888E-2"/>
                  <c:y val="-8.647698843183391E-1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3888888888888838E-2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5.5555555555554534E-3"/>
                  <c:y val="-8.647698843183391E-1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0784313725490196E-2"/>
                  <c:y val="-8.0779750963956374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1111111111110907E-2"/>
                  <c:y val="-8.647698843183391E-1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DARBINĖ!$E$15:$I$15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DARBINĖ!$E$17:$I$17</c:f>
              <c:numCache>
                <c:formatCode>General</c:formatCode>
                <c:ptCount val="5"/>
                <c:pt idx="0">
                  <c:v>1</c:v>
                </c:pt>
                <c:pt idx="1">
                  <c:v>3</c:v>
                </c:pt>
                <c:pt idx="2">
                  <c:v>1</c:v>
                </c:pt>
                <c:pt idx="3">
                  <c:v>1</c:v>
                </c:pt>
                <c:pt idx="4">
                  <c:v>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6937472"/>
        <c:axId val="257540672"/>
        <c:axId val="0"/>
      </c:bar3DChart>
      <c:catAx>
        <c:axId val="256937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7540672"/>
        <c:crosses val="autoZero"/>
        <c:auto val="1"/>
        <c:lblAlgn val="ctr"/>
        <c:lblOffset val="100"/>
        <c:noMultiLvlLbl val="0"/>
      </c:catAx>
      <c:valAx>
        <c:axId val="257540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70AD47">
                  <a:lumMod val="20000"/>
                  <a:lumOff val="8000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693747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223614327620812"/>
          <c:y val="0.79714400490148096"/>
          <c:w val="0.60919870310328861"/>
          <c:h val="0.13864586019288783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" lastClr="FFFFFF"/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smGrid">
          <a:fgClr>
            <a:srgbClr val="70AD47">
              <a:lumMod val="20000"/>
              <a:lumOff val="80000"/>
            </a:srgbClr>
          </a:fgClr>
          <a:bgClr>
            <a:sysClr val="window" lastClr="FFFFFF"/>
          </a:bgClr>
        </a:pattFill>
        <a:ln w="9525">
          <a:noFill/>
        </a:ln>
      </c:spPr>
    </c:floor>
    <c:sideWall>
      <c:thickness val="0"/>
      <c:spPr>
        <a:pattFill prst="smGrid">
          <a:fgClr>
            <a:srgbClr val="70AD47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sideWall>
    <c:backWall>
      <c:thickness val="0"/>
      <c:spPr>
        <a:pattFill prst="smGrid">
          <a:fgClr>
            <a:srgbClr val="70AD47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8.1100818280067932E-2"/>
          <c:y val="3.2105067452815661E-2"/>
          <c:w val="0.89193839740620662"/>
          <c:h val="0.6785565727139559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DARBINĖ!$B$20</c:f>
              <c:strCache>
                <c:ptCount val="1"/>
                <c:pt idx="0">
                  <c:v>Ekspozicinės išvaizdos  suteikimas</c:v>
                </c:pt>
              </c:strCache>
            </c:strRef>
          </c:tx>
          <c:spPr>
            <a:solidFill>
              <a:srgbClr val="70AD47">
                <a:lumMod val="75000"/>
              </a:srgbClr>
            </a:solidFill>
            <a:ln w="25400">
              <a:noFill/>
            </a:ln>
          </c:spPr>
          <c:invertIfNegative val="0"/>
          <c:dLbls>
            <c:dLbl>
              <c:idx val="0"/>
              <c:layout>
                <c:manualLayout>
                  <c:x val="3.1595576619273301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DARBINĖ!$E$19:$I$19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DARBINĖ!$E$20:$I$20</c:f>
              <c:numCache>
                <c:formatCode>General</c:formatCode>
                <c:ptCount val="5"/>
                <c:pt idx="0">
                  <c:v>25</c:v>
                </c:pt>
                <c:pt idx="1">
                  <c:v>31</c:v>
                </c:pt>
                <c:pt idx="2">
                  <c:v>25</c:v>
                </c:pt>
                <c:pt idx="3">
                  <c:v>32</c:v>
                </c:pt>
                <c:pt idx="4">
                  <c:v>30</c:v>
                </c:pt>
              </c:numCache>
            </c:numRef>
          </c:val>
        </c:ser>
        <c:ser>
          <c:idx val="1"/>
          <c:order val="1"/>
          <c:tx>
            <c:strRef>
              <c:f>DARBINĖ!$B$21</c:f>
              <c:strCache>
                <c:ptCount val="1"/>
                <c:pt idx="0">
                  <c:v>Ekspozicinės būklės stabilizavimas</c:v>
                </c:pt>
              </c:strCache>
            </c:strRef>
          </c:tx>
          <c:spPr>
            <a:solidFill>
              <a:srgbClr val="FFC000">
                <a:lumMod val="75000"/>
              </a:srgbClr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2638230647709321E-2"/>
                  <c:y val="6.4882384075104172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6.3191153238546603E-3"/>
                  <c:y val="1.297647681502080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2638230647709263E-2"/>
                  <c:y val="6.4882384075104172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9.4786729857819912E-3"/>
                  <c:y val="6.4882384075103574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9.4786729857821057E-3"/>
                  <c:y val="6.4882384075104172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DARBINĖ!$E$19:$I$19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DARBINĖ!$E$21:$I$21</c:f>
              <c:numCache>
                <c:formatCode>General</c:formatCode>
                <c:ptCount val="5"/>
                <c:pt idx="0">
                  <c:v>729</c:v>
                </c:pt>
                <c:pt idx="1">
                  <c:v>370</c:v>
                </c:pt>
                <c:pt idx="2">
                  <c:v>729</c:v>
                </c:pt>
                <c:pt idx="3">
                  <c:v>341</c:v>
                </c:pt>
                <c:pt idx="4">
                  <c:v>2743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7856512"/>
        <c:axId val="257540096"/>
        <c:axId val="0"/>
      </c:bar3DChart>
      <c:catAx>
        <c:axId val="257856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7540096"/>
        <c:crosses val="autoZero"/>
        <c:auto val="1"/>
        <c:lblAlgn val="ctr"/>
        <c:lblOffset val="100"/>
        <c:noMultiLvlLbl val="0"/>
      </c:catAx>
      <c:valAx>
        <c:axId val="257540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785651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7499999999999999"/>
          <c:y val="0.83800499984142807"/>
          <c:w val="0.70392156862745103"/>
          <c:h val="0.12697129021004575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ysClr val="window" lastClr="FFFFFF"/>
    </a:solidFill>
    <a:ln w="9525" cap="flat" cmpd="sng" algn="ctr">
      <a:solidFill>
        <a:sysClr val="window" lastClr="FFFFFF"/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5B9BD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 w="127000" h="127000"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'Sheet1 (2)'!$H$7:$H$15</c:f>
              <c:strCache>
                <c:ptCount val="9"/>
                <c:pt idx="0">
                  <c:v>Koncertinė įstaiga „Panevėžio garsas“</c:v>
                </c:pt>
                <c:pt idx="1">
                  <c:v>Kraštotyros muziejus</c:v>
                </c:pt>
                <c:pt idx="2">
                  <c:v>Teatras „Menas“</c:v>
                </c:pt>
                <c:pt idx="3">
                  <c:v>Muzikinis teatras</c:v>
                </c:pt>
                <c:pt idx="4">
                  <c:v>Lėlių vežimo teatras</c:v>
                </c:pt>
                <c:pt idx="5">
                  <c:v>Savivaldybės viešoji biblioteka</c:v>
                </c:pt>
                <c:pt idx="6">
                  <c:v>Kino centras „Garsas“</c:v>
                </c:pt>
                <c:pt idx="7">
                  <c:v>Dailės galerija</c:v>
                </c:pt>
                <c:pt idx="8">
                  <c:v>Kultūros centras Panevėžio bendruomenių rūmai</c:v>
                </c:pt>
              </c:strCache>
            </c:strRef>
          </c:cat>
          <c:val>
            <c:numRef>
              <c:f>'Sheet1 (2)'!$I$7:$I$15</c:f>
              <c:numCache>
                <c:formatCode>General</c:formatCode>
                <c:ptCount val="9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3</c:v>
                </c:pt>
                <c:pt idx="5">
                  <c:v>7</c:v>
                </c:pt>
                <c:pt idx="6">
                  <c:v>7</c:v>
                </c:pt>
                <c:pt idx="7">
                  <c:v>8</c:v>
                </c:pt>
                <c:pt idx="8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97882624"/>
        <c:axId val="285356544"/>
      </c:barChart>
      <c:catAx>
        <c:axId val="2978826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5356544"/>
        <c:crosses val="autoZero"/>
        <c:auto val="1"/>
        <c:lblAlgn val="ctr"/>
        <c:lblOffset val="100"/>
        <c:noMultiLvlLbl val="0"/>
      </c:catAx>
      <c:valAx>
        <c:axId val="2853565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9788262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pattFill prst="smGrid">
      <a:fgClr>
        <a:srgbClr val="FFC000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smGrid">
          <a:fgClr>
            <a:srgbClr val="70AD47">
              <a:lumMod val="20000"/>
              <a:lumOff val="80000"/>
            </a:srgbClr>
          </a:fgClr>
          <a:bgClr>
            <a:sysClr val="window" lastClr="FFFFFF"/>
          </a:bgClr>
        </a:pattFill>
        <a:ln w="9525">
          <a:noFill/>
        </a:ln>
      </c:spPr>
    </c:floor>
    <c:sideWall>
      <c:thickness val="0"/>
      <c:spPr>
        <a:pattFill prst="smGrid">
          <a:fgClr>
            <a:srgbClr val="70AD47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sideWall>
    <c:backWall>
      <c:thickness val="0"/>
      <c:spPr>
        <a:pattFill prst="smGrid">
          <a:fgClr>
            <a:srgbClr val="70AD47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8.1100818280067932E-2"/>
          <c:y val="3.2105067452815661E-2"/>
          <c:w val="0.89193839740620662"/>
          <c:h val="0.7598506482373926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DARBINĖ!$E$23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3.4632159950594411E-3"/>
                  <c:y val="4.2839696663417096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4509803921568627E-2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6.9264050376234686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DARBINĖ!$B$24:$B$25</c:f>
              <c:strCache>
                <c:ptCount val="2"/>
                <c:pt idx="0">
                  <c:v>Surinkta  pagrindinio fondo eksponatų</c:v>
                </c:pt>
                <c:pt idx="1">
                  <c:v>Surinkta pagalbinio fondo eksponatų</c:v>
                </c:pt>
              </c:strCache>
            </c:strRef>
          </c:cat>
          <c:val>
            <c:numRef>
              <c:f>DARBINĖ!$E$24:$E$25</c:f>
              <c:numCache>
                <c:formatCode>General</c:formatCode>
                <c:ptCount val="2"/>
                <c:pt idx="0">
                  <c:v>933</c:v>
                </c:pt>
                <c:pt idx="1">
                  <c:v>415</c:v>
                </c:pt>
              </c:numCache>
            </c:numRef>
          </c:val>
        </c:ser>
        <c:ser>
          <c:idx val="1"/>
          <c:order val="1"/>
          <c:tx>
            <c:strRef>
              <c:f>DARBINĖ!$F$23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8.830805049292444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241411919098339E-2"/>
                  <c:y val="-1.5533153250793204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7316012594058672E-2"/>
                  <c:y val="2.6079862906169479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316012594058672E-2"/>
                  <c:y val="-5.9765662075276759E-17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0779215112870404E-2"/>
                  <c:y val="1.9559897179627108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DARBINĖ!$B$24:$B$25</c:f>
              <c:strCache>
                <c:ptCount val="2"/>
                <c:pt idx="0">
                  <c:v>Surinkta  pagrindinio fondo eksponatų</c:v>
                </c:pt>
                <c:pt idx="1">
                  <c:v>Surinkta pagalbinio fondo eksponatų</c:v>
                </c:pt>
              </c:strCache>
            </c:strRef>
          </c:cat>
          <c:val>
            <c:numRef>
              <c:f>DARBINĖ!$F$24:$F$25</c:f>
              <c:numCache>
                <c:formatCode>General</c:formatCode>
                <c:ptCount val="2"/>
                <c:pt idx="0">
                  <c:v>2780</c:v>
                </c:pt>
                <c:pt idx="1">
                  <c:v>232</c:v>
                </c:pt>
              </c:numCache>
            </c:numRef>
          </c:val>
        </c:ser>
        <c:ser>
          <c:idx val="2"/>
          <c:order val="2"/>
          <c:tx>
            <c:strRef>
              <c:f>DARBINĖ!$G$23</c:f>
              <c:strCache>
                <c:ptCount val="1"/>
                <c:pt idx="0">
                  <c:v>2014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7156862745098041E-2"/>
                  <c:y val="2.9186424957104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960784313725490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DARBINĖ!$B$24:$B$25</c:f>
              <c:strCache>
                <c:ptCount val="2"/>
                <c:pt idx="0">
                  <c:v>Surinkta  pagrindinio fondo eksponatų</c:v>
                </c:pt>
                <c:pt idx="1">
                  <c:v>Surinkta pagalbinio fondo eksponatų</c:v>
                </c:pt>
              </c:strCache>
            </c:strRef>
          </c:cat>
          <c:val>
            <c:numRef>
              <c:f>DARBINĖ!$G$24:$G$25</c:f>
              <c:numCache>
                <c:formatCode>General</c:formatCode>
                <c:ptCount val="2"/>
                <c:pt idx="0">
                  <c:v>933</c:v>
                </c:pt>
                <c:pt idx="1">
                  <c:v>415</c:v>
                </c:pt>
              </c:numCache>
            </c:numRef>
          </c:val>
        </c:ser>
        <c:ser>
          <c:idx val="3"/>
          <c:order val="3"/>
          <c:tx>
            <c:strRef>
              <c:f>DARBINĖ!$H$23</c:f>
              <c:strCache>
                <c:ptCount val="1"/>
                <c:pt idx="0">
                  <c:v>2015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715686274509808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7156862745097951E-2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DARBINĖ!$B$24:$B$25</c:f>
              <c:strCache>
                <c:ptCount val="2"/>
                <c:pt idx="0">
                  <c:v>Surinkta  pagrindinio fondo eksponatų</c:v>
                </c:pt>
                <c:pt idx="1">
                  <c:v>Surinkta pagalbinio fondo eksponatų</c:v>
                </c:pt>
              </c:strCache>
            </c:strRef>
          </c:cat>
          <c:val>
            <c:numRef>
              <c:f>DARBINĖ!$H$24:$H$25</c:f>
              <c:numCache>
                <c:formatCode>General</c:formatCode>
                <c:ptCount val="2"/>
                <c:pt idx="0">
                  <c:v>917</c:v>
                </c:pt>
                <c:pt idx="1">
                  <c:v>207</c:v>
                </c:pt>
              </c:numCache>
            </c:numRef>
          </c:val>
        </c:ser>
        <c:ser>
          <c:idx val="4"/>
          <c:order val="4"/>
          <c:tx>
            <c:strRef>
              <c:f>DARBINĖ!$I$23</c:f>
              <c:strCache>
                <c:ptCount val="1"/>
                <c:pt idx="0">
                  <c:v>2016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9607843137254902E-2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715686274509804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DARBINĖ!$B$24:$B$25</c:f>
              <c:strCache>
                <c:ptCount val="2"/>
                <c:pt idx="0">
                  <c:v>Surinkta  pagrindinio fondo eksponatų</c:v>
                </c:pt>
                <c:pt idx="1">
                  <c:v>Surinkta pagalbinio fondo eksponatų</c:v>
                </c:pt>
              </c:strCache>
            </c:strRef>
          </c:cat>
          <c:val>
            <c:numRef>
              <c:f>DARBINĖ!$I$24:$I$25</c:f>
              <c:numCache>
                <c:formatCode>General</c:formatCode>
                <c:ptCount val="2"/>
                <c:pt idx="0">
                  <c:v>833</c:v>
                </c:pt>
                <c:pt idx="1">
                  <c:v>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7974272"/>
        <c:axId val="257544704"/>
        <c:axId val="0"/>
      </c:bar3DChart>
      <c:catAx>
        <c:axId val="257974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7544704"/>
        <c:crosses val="autoZero"/>
        <c:auto val="1"/>
        <c:lblAlgn val="ctr"/>
        <c:lblOffset val="100"/>
        <c:noMultiLvlLbl val="0"/>
      </c:catAx>
      <c:valAx>
        <c:axId val="257544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797427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0878435232360661"/>
          <c:y val="0.92265528442056211"/>
          <c:w val="0.82287189285162887"/>
          <c:h val="4.1091039124057933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0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" lastClr="FFFFFF"/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smGrid">
          <a:fgClr>
            <a:srgbClr val="70AD47">
              <a:lumMod val="20000"/>
              <a:lumOff val="80000"/>
            </a:srgbClr>
          </a:fgClr>
          <a:bgClr>
            <a:sysClr val="window" lastClr="FFFFFF"/>
          </a:bgClr>
        </a:pattFill>
        <a:ln w="9525">
          <a:noFill/>
        </a:ln>
      </c:spPr>
    </c:floor>
    <c:sideWall>
      <c:thickness val="0"/>
      <c:spPr>
        <a:pattFill prst="smGrid">
          <a:fgClr>
            <a:srgbClr val="70AD47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sideWall>
    <c:backWall>
      <c:thickness val="0"/>
      <c:spPr>
        <a:pattFill prst="smGrid">
          <a:fgClr>
            <a:srgbClr val="70AD47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7.5945653852092024E-2"/>
          <c:y val="3.2404285762218425E-2"/>
          <c:w val="0.89709356183418254"/>
          <c:h val="0.7595950946582407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DARBINĖ!$E$27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4.071046860347885E-3"/>
                  <c:y val="-7.9194031812754274E-4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4614400720575263E-3"/>
                  <c:y val="2.126702177582972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6.1936732212949808E-3"/>
                  <c:y val="3.6276198263614549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1354975190053495E-16"/>
                  <c:y val="6.546155551088363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3.0968471900988674E-3"/>
                  <c:y val="-6.0005732693632089E-1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DARBINĖ!$B$28:$B$31</c:f>
              <c:strCache>
                <c:ptCount val="4"/>
                <c:pt idx="0">
                  <c:v>Istorinės ekspedicijos, išvykos</c:v>
                </c:pt>
                <c:pt idx="1">
                  <c:v>Etnografinės ekspedicijos</c:v>
                </c:pt>
                <c:pt idx="2">
                  <c:v>Archeologiniai  žvalgomieji tyrimai</c:v>
                </c:pt>
                <c:pt idx="3">
                  <c:v>Konsultacijos</c:v>
                </c:pt>
              </c:strCache>
            </c:strRef>
          </c:cat>
          <c:val>
            <c:numRef>
              <c:f>DARBINĖ!$E$28:$E$31</c:f>
              <c:numCache>
                <c:formatCode>General</c:formatCode>
                <c:ptCount val="4"/>
                <c:pt idx="0">
                  <c:v>40</c:v>
                </c:pt>
                <c:pt idx="1">
                  <c:v>38</c:v>
                </c:pt>
                <c:pt idx="2">
                  <c:v>3</c:v>
                </c:pt>
                <c:pt idx="3">
                  <c:v>316</c:v>
                </c:pt>
              </c:numCache>
            </c:numRef>
          </c:val>
        </c:ser>
        <c:ser>
          <c:idx val="1"/>
          <c:order val="1"/>
          <c:tx>
            <c:strRef>
              <c:f>DARBINĖ!$F$27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C0504D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0825921634544769E-3"/>
                  <c:y val="3.6276198263613477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9.2905098319424704E-3"/>
                  <c:y val="1.417724846932139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3.0968471900988674E-3"/>
                  <c:y val="6.546155551088363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6.1936943801976212E-3"/>
                  <c:y val="6.546155551088363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DARBINĖ!$B$28:$B$31</c:f>
              <c:strCache>
                <c:ptCount val="4"/>
                <c:pt idx="0">
                  <c:v>Istorinės ekspedicijos, išvykos</c:v>
                </c:pt>
                <c:pt idx="1">
                  <c:v>Etnografinės ekspedicijos</c:v>
                </c:pt>
                <c:pt idx="2">
                  <c:v>Archeologiniai  žvalgomieji tyrimai</c:v>
                </c:pt>
                <c:pt idx="3">
                  <c:v>Konsultacijos</c:v>
                </c:pt>
              </c:strCache>
            </c:strRef>
          </c:cat>
          <c:val>
            <c:numRef>
              <c:f>DARBINĖ!$F$28:$F$31</c:f>
              <c:numCache>
                <c:formatCode>General</c:formatCode>
                <c:ptCount val="4"/>
                <c:pt idx="0">
                  <c:v>17</c:v>
                </c:pt>
                <c:pt idx="1">
                  <c:v>48</c:v>
                </c:pt>
                <c:pt idx="2">
                  <c:v>3</c:v>
                </c:pt>
                <c:pt idx="3">
                  <c:v>433</c:v>
                </c:pt>
              </c:numCache>
            </c:numRef>
          </c:val>
        </c:ser>
        <c:ser>
          <c:idx val="2"/>
          <c:order val="2"/>
          <c:tx>
            <c:strRef>
              <c:f>DARBINĖ!$G$27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9BBB59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0825921634544769E-3"/>
                  <c:y val="5.0453446732935938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5.3275566466762531E-3"/>
                  <c:y val="5.0453446732934872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5.3277322939231852E-3"/>
                  <c:y val="3.6625516105619777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7.5582766827048528E-3"/>
                  <c:y val="4.3363673426425999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3.0968471900987538E-3"/>
                  <c:y val="1.309231110217660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DARBINĖ!$B$28:$B$31</c:f>
              <c:strCache>
                <c:ptCount val="4"/>
                <c:pt idx="0">
                  <c:v>Istorinės ekspedicijos, išvykos</c:v>
                </c:pt>
                <c:pt idx="1">
                  <c:v>Etnografinės ekspedicijos</c:v>
                </c:pt>
                <c:pt idx="2">
                  <c:v>Archeologiniai  žvalgomieji tyrimai</c:v>
                </c:pt>
                <c:pt idx="3">
                  <c:v>Konsultacijos</c:v>
                </c:pt>
              </c:strCache>
            </c:strRef>
          </c:cat>
          <c:val>
            <c:numRef>
              <c:f>DARBINĖ!$G$28:$G$31</c:f>
              <c:numCache>
                <c:formatCode>General</c:formatCode>
                <c:ptCount val="4"/>
                <c:pt idx="0">
                  <c:v>40</c:v>
                </c:pt>
                <c:pt idx="1">
                  <c:v>38</c:v>
                </c:pt>
                <c:pt idx="2">
                  <c:v>3</c:v>
                </c:pt>
                <c:pt idx="3">
                  <c:v>316</c:v>
                </c:pt>
              </c:numCache>
            </c:numRef>
          </c:val>
        </c:ser>
        <c:ser>
          <c:idx val="3"/>
          <c:order val="3"/>
          <c:tx>
            <c:strRef>
              <c:f>DARBINĖ!$H$27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5.3275566466762531E-3"/>
                  <c:y val="3.6276198263614549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7.5582766827049352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6.1936732212949808E-3"/>
                  <c:y val="3.6276198263614549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6.1936943801977349E-3"/>
                  <c:y val="6.5461555510883474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3.0968471900988674E-3"/>
                  <c:y val="1.309231110217672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DARBINĖ!$B$28:$B$31</c:f>
              <c:strCache>
                <c:ptCount val="4"/>
                <c:pt idx="0">
                  <c:v>Istorinės ekspedicijos, išvykos</c:v>
                </c:pt>
                <c:pt idx="1">
                  <c:v>Etnografinės ekspedicijos</c:v>
                </c:pt>
                <c:pt idx="2">
                  <c:v>Archeologiniai  žvalgomieji tyrimai</c:v>
                </c:pt>
                <c:pt idx="3">
                  <c:v>Konsultacijos</c:v>
                </c:pt>
              </c:strCache>
            </c:strRef>
          </c:cat>
          <c:val>
            <c:numRef>
              <c:f>DARBINĖ!$H$28:$H$31</c:f>
              <c:numCache>
                <c:formatCode>General</c:formatCode>
                <c:ptCount val="4"/>
                <c:pt idx="0">
                  <c:v>21</c:v>
                </c:pt>
                <c:pt idx="1">
                  <c:v>20</c:v>
                </c:pt>
                <c:pt idx="2">
                  <c:v>4</c:v>
                </c:pt>
                <c:pt idx="3">
                  <c:v>302</c:v>
                </c:pt>
              </c:numCache>
            </c:numRef>
          </c:val>
        </c:ser>
        <c:ser>
          <c:idx val="4"/>
          <c:order val="4"/>
          <c:tx>
            <c:strRef>
              <c:f>DARBINĖ!$I$27</c:f>
              <c:strCache>
                <c:ptCount val="1"/>
                <c:pt idx="0">
                  <c:v>2016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398682652921564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6.692160108086289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6.2267752315551391E-3"/>
                  <c:y val="6.528723814419740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-5400000" vert="horz" wrap="square" lIns="38100" tIns="19050" rIns="38100" bIns="19050" anchor="ctr">
                  <a:spAutoFit/>
                </a:bodyPr>
                <a:lstStyle/>
                <a:p>
                  <a:pPr>
                    <a:defRPr sz="1200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DARBINĖ!$B$28:$B$31</c:f>
              <c:strCache>
                <c:ptCount val="4"/>
                <c:pt idx="0">
                  <c:v>Istorinės ekspedicijos, išvykos</c:v>
                </c:pt>
                <c:pt idx="1">
                  <c:v>Etnografinės ekspedicijos</c:v>
                </c:pt>
                <c:pt idx="2">
                  <c:v>Archeologiniai  žvalgomieji tyrimai</c:v>
                </c:pt>
                <c:pt idx="3">
                  <c:v>Konsultacijos</c:v>
                </c:pt>
              </c:strCache>
            </c:strRef>
          </c:cat>
          <c:val>
            <c:numRef>
              <c:f>DARBINĖ!$I$28:$I$31</c:f>
              <c:numCache>
                <c:formatCode>General</c:formatCode>
                <c:ptCount val="4"/>
                <c:pt idx="0">
                  <c:v>14</c:v>
                </c:pt>
                <c:pt idx="1">
                  <c:v>12</c:v>
                </c:pt>
                <c:pt idx="2">
                  <c:v>5</c:v>
                </c:pt>
                <c:pt idx="3">
                  <c:v>343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8293760"/>
        <c:axId val="257546432"/>
        <c:axId val="0"/>
      </c:bar3DChart>
      <c:catAx>
        <c:axId val="258293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7546432"/>
        <c:crosses val="autoZero"/>
        <c:auto val="1"/>
        <c:lblAlgn val="ctr"/>
        <c:lblOffset val="100"/>
        <c:noMultiLvlLbl val="0"/>
      </c:catAx>
      <c:valAx>
        <c:axId val="257546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8293760"/>
        <c:crosses val="autoZero"/>
        <c:crossBetween val="between"/>
        <c:majorUnit val="100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7.9883537813587244E-2"/>
          <c:y val="0.92235078038065532"/>
          <c:w val="0.86509699078312885"/>
          <c:h val="3.852883871581568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0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" lastClr="FFFFFF"/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3.6559458270285353E-2"/>
          <c:w val="1"/>
          <c:h val="0.76821290370915796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7258080158332918"/>
          <c:w val="0.98897656814637314"/>
          <c:h val="9.38042505546569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3.9319681464312806E-2"/>
          <c:w val="1"/>
          <c:h val="0.70040434627679049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00B0F0"/>
              </a:solidFill>
              <a:ln w="25400">
                <a:solidFill>
                  <a:srgbClr val="5B9BD5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rgbClr val="C00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chemeClr val="accent3">
                  <a:lumMod val="75000"/>
                </a:schemeClr>
              </a:solidFill>
              <a:ln w="25400">
                <a:solidFill>
                  <a:srgbClr val="70AD47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rgbClr val="8F45C7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4"/>
            <c:bubble3D val="0"/>
            <c:spPr>
              <a:solidFill>
                <a:srgbClr val="B854A5"/>
              </a:solidFill>
              <a:ln w="25400">
                <a:solidFill>
                  <a:srgbClr val="B854A5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rgbClr val="FF7C5D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rgbClr val="4472C4">
                    <a:lumMod val="5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darbinis!$C$87:$C$93</c:f>
              <c:strCache>
                <c:ptCount val="7"/>
                <c:pt idx="0">
                  <c:v>Ekspozicijos</c:v>
                </c:pt>
                <c:pt idx="1">
                  <c:v>Parodos</c:v>
                </c:pt>
                <c:pt idx="2">
                  <c:v>Edukacinės programos, pamokos</c:v>
                </c:pt>
                <c:pt idx="3">
                  <c:v>Renginiai muziejaus patalpose</c:v>
                </c:pt>
                <c:pt idx="4">
                  <c:v>Renginiai lauke</c:v>
                </c:pt>
                <c:pt idx="5">
                  <c:v>Renginiai ne muziejaus patalpose</c:v>
                </c:pt>
                <c:pt idx="6">
                  <c:v>Bendruomenės užimtumas</c:v>
                </c:pt>
              </c:strCache>
            </c:strRef>
          </c:cat>
          <c:val>
            <c:numRef>
              <c:f>darbinis!$D$87:$D$93</c:f>
              <c:numCache>
                <c:formatCode>0.0</c:formatCode>
                <c:ptCount val="7"/>
                <c:pt idx="0">
                  <c:v>1.1764705882352942</c:v>
                </c:pt>
                <c:pt idx="1">
                  <c:v>2.8571428571428572</c:v>
                </c:pt>
                <c:pt idx="2">
                  <c:v>65.210084033613441</c:v>
                </c:pt>
                <c:pt idx="3">
                  <c:v>5.3781512605042021</c:v>
                </c:pt>
                <c:pt idx="4">
                  <c:v>1.1764705882352942</c:v>
                </c:pt>
                <c:pt idx="5">
                  <c:v>6.8907563025210088</c:v>
                </c:pt>
                <c:pt idx="6">
                  <c:v>17.310924369747898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egendEntry>
        <c:idx val="3"/>
        <c:txPr>
          <a:bodyPr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</c:legendEntry>
      <c:layout>
        <c:manualLayout>
          <c:xMode val="edge"/>
          <c:yMode val="edge"/>
          <c:x val="0.19610305910323086"/>
          <c:y val="0.78995218692840929"/>
          <c:w val="0.71608930174667917"/>
          <c:h val="0.16895189392994001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70AD47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8007246376811599E-2"/>
          <c:y val="3.5440363400866592E-2"/>
          <c:w val="0.90398550724637683"/>
          <c:h val="0.80846052409626656"/>
        </c:manualLayout>
      </c:layout>
      <c:pie3DChart>
        <c:varyColors val="1"/>
        <c:ser>
          <c:idx val="0"/>
          <c:order val="0"/>
          <c:spPr>
            <a:ln>
              <a:solidFill>
                <a:srgbClr val="5B9BD5">
                  <a:lumMod val="60000"/>
                  <a:lumOff val="40000"/>
                </a:srgbClr>
              </a:solidFill>
            </a:ln>
          </c:spPr>
          <c:dPt>
            <c:idx val="0"/>
            <c:bubble3D val="0"/>
            <c:spPr>
              <a:solidFill>
                <a:srgbClr val="00B0F0"/>
              </a:solidFill>
              <a:ln w="25400">
                <a:solidFill>
                  <a:srgbClr val="5B9BD5">
                    <a:lumMod val="60000"/>
                    <a:lumOff val="4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3">
                  <a:lumMod val="75000"/>
                </a:schemeClr>
              </a:solidFill>
              <a:ln w="25400">
                <a:solidFill>
                  <a:srgbClr val="70AD47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25400">
                <a:solidFill>
                  <a:srgbClr val="8F45C7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solidFill>
                <a:schemeClr val="tx2">
                  <a:lumMod val="75000"/>
                </a:schemeClr>
              </a:solidFill>
              <a:ln w="25400">
                <a:solidFill>
                  <a:srgbClr val="4472C4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darbinis!$C$137:$C$140</c:f>
              <c:strCache>
                <c:ptCount val="4"/>
                <c:pt idx="0">
                  <c:v>Ekspozicijos</c:v>
                </c:pt>
                <c:pt idx="1">
                  <c:v>Edukacinės programos, pamokos</c:v>
                </c:pt>
                <c:pt idx="2">
                  <c:v>Renginiai muziejaus patalpose</c:v>
                </c:pt>
                <c:pt idx="3">
                  <c:v>Bendruomenės užimtumas</c:v>
                </c:pt>
              </c:strCache>
            </c:strRef>
          </c:cat>
          <c:val>
            <c:numRef>
              <c:f>darbinis!$D$137:$D$140</c:f>
              <c:numCache>
                <c:formatCode>0</c:formatCode>
                <c:ptCount val="4"/>
                <c:pt idx="0">
                  <c:v>52.084581799503468</c:v>
                </c:pt>
                <c:pt idx="1">
                  <c:v>29.329680678024143</c:v>
                </c:pt>
                <c:pt idx="2">
                  <c:v>6.1724167451416827</c:v>
                </c:pt>
                <c:pt idx="3">
                  <c:v>12.413320777330709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/>
        <a:lstStyle/>
        <a:p>
          <a:pPr>
            <a:defRPr sz="12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70AD47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5591787439613528E-2"/>
          <c:y val="1.8385985426578304E-2"/>
          <c:w val="0.91123188405797106"/>
          <c:h val="0.81113851510167645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695880406253566"/>
          <c:y val="0.88288700528518071"/>
          <c:w val="0.68419823880710562"/>
          <c:h val="9.12394870288997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158594150828011"/>
          <c:y val="7.9896217791991797E-2"/>
          <c:w val="0.8186702734134701"/>
          <c:h val="0.74366710706586237"/>
        </c:manualLayout>
      </c:layout>
      <c:pie3DChart>
        <c:varyColors val="1"/>
        <c:ser>
          <c:idx val="0"/>
          <c:order val="0"/>
          <c:spPr>
            <a:ln>
              <a:solidFill>
                <a:srgbClr val="70AD47">
                  <a:lumMod val="75000"/>
                </a:srgb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3">
                  <a:lumMod val="75000"/>
                </a:schemeClr>
              </a:solidFill>
              <a:ln w="25400">
                <a:solidFill>
                  <a:srgbClr val="70AD47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darbinis!$C$111:$C$113</c:f>
              <c:strCache>
                <c:ptCount val="3"/>
                <c:pt idx="0">
                  <c:v>Ekspozicijos</c:v>
                </c:pt>
                <c:pt idx="1">
                  <c:v>Edukacinės programos, pamokos</c:v>
                </c:pt>
                <c:pt idx="2">
                  <c:v>Kita veikla</c:v>
                </c:pt>
              </c:strCache>
            </c:strRef>
          </c:cat>
          <c:val>
            <c:numRef>
              <c:f>darbinis!$D$111:$D$113</c:f>
              <c:numCache>
                <c:formatCode>0</c:formatCode>
                <c:ptCount val="3"/>
                <c:pt idx="0">
                  <c:v>25.563189535575081</c:v>
                </c:pt>
                <c:pt idx="1">
                  <c:v>40.7280174407082</c:v>
                </c:pt>
                <c:pt idx="2">
                  <c:v>33.708793023716723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3051395417799811"/>
          <c:y val="0.90303855087628582"/>
          <c:w val="0.53667282676427241"/>
          <c:h val="5.3009745104545612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70AD47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rgbClr val="70AD47">
          <a:lumMod val="20000"/>
          <a:lumOff val="80000"/>
        </a:srgb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smGrid">
          <a:fgClr>
            <a:srgbClr val="70AD47">
              <a:lumMod val="40000"/>
              <a:lumOff val="60000"/>
            </a:srgbClr>
          </a:fgClr>
          <a:bgClr>
            <a:sysClr val="window" lastClr="FFFFFF"/>
          </a:bgClr>
        </a:pattFill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'Sheet1 (2)'!$A$69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3.6231884057971015E-3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6.0386473429951248E-3"/>
                  <c:y val="-5.8372849914210293E-3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25,2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4.830917874396135E-3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6.0386473429952575E-3"/>
                  <c:y val="-2.91864249571062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(2)'!$B$68:$E$68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(2)'!$B$69:$E$69</c:f>
              <c:numCache>
                <c:formatCode>0.00</c:formatCode>
                <c:ptCount val="4"/>
                <c:pt idx="0" formatCode="General">
                  <c:v>6</c:v>
                </c:pt>
                <c:pt idx="1">
                  <c:v>25.196941612604267</c:v>
                </c:pt>
                <c:pt idx="2">
                  <c:v>2.6065801668211308</c:v>
                </c:pt>
                <c:pt idx="3">
                  <c:v>22.590361445783135</c:v>
                </c:pt>
              </c:numCache>
            </c:numRef>
          </c:val>
        </c:ser>
        <c:ser>
          <c:idx val="1"/>
          <c:order val="1"/>
          <c:tx>
            <c:strRef>
              <c:f>'Sheet1 (2)'!$A$70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473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9.6618357487922701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9.6618357487922701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9.6618357487921816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(2)'!$B$68:$E$68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(2)'!$B$70:$E$70</c:f>
              <c:numCache>
                <c:formatCode>0.00</c:formatCode>
                <c:ptCount val="4"/>
                <c:pt idx="0" formatCode="General">
                  <c:v>9</c:v>
                </c:pt>
                <c:pt idx="1">
                  <c:v>20.273401297497685</c:v>
                </c:pt>
                <c:pt idx="2">
                  <c:v>3.1858202038924932</c:v>
                </c:pt>
                <c:pt idx="3">
                  <c:v>17.087581093605191</c:v>
                </c:pt>
              </c:numCache>
            </c:numRef>
          </c:val>
        </c:ser>
        <c:ser>
          <c:idx val="2"/>
          <c:order val="2"/>
          <c:tx>
            <c:strRef>
              <c:f>'Sheet1 (2)'!$A$71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A5A5A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69E-3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8.4541062801932361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9.6618357487921816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8.4541062801932361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(2)'!$B$68:$E$68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(2)'!$B$71:$E$71</c:f>
              <c:numCache>
                <c:formatCode>0.00</c:formatCode>
                <c:ptCount val="4"/>
                <c:pt idx="0" formatCode="General">
                  <c:v>10</c:v>
                </c:pt>
                <c:pt idx="1">
                  <c:v>51.17585727525487</c:v>
                </c:pt>
                <c:pt idx="2">
                  <c:v>2.8093141797961074</c:v>
                </c:pt>
                <c:pt idx="3">
                  <c:v>48.366543095458759</c:v>
                </c:pt>
              </c:numCache>
            </c:numRef>
          </c:val>
        </c:ser>
        <c:ser>
          <c:idx val="3"/>
          <c:order val="3"/>
          <c:tx>
            <c:strRef>
              <c:f>'Sheet1 (2)'!$A$72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246376811594203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2077294685990338E-2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9.6618357487921816E-3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4154589371978906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(2)'!$B$68:$E$68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(2)'!$B$72:$E$72</c:f>
              <c:numCache>
                <c:formatCode>0.00</c:formatCode>
                <c:ptCount val="4"/>
                <c:pt idx="0" formatCode="General">
                  <c:v>8</c:v>
                </c:pt>
                <c:pt idx="1">
                  <c:v>30.51</c:v>
                </c:pt>
                <c:pt idx="2" formatCode="General">
                  <c:v>2.6</c:v>
                </c:pt>
                <c:pt idx="3" formatCode="General">
                  <c:v>27.91</c:v>
                </c:pt>
              </c:numCache>
            </c:numRef>
          </c:val>
        </c:ser>
        <c:ser>
          <c:idx val="4"/>
          <c:order val="4"/>
          <c:tx>
            <c:strRef>
              <c:f>'Sheet1 (2)'!$A$73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2463768115941588E-3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9.6618357487922701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9.6618357487921816E-3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9.6618357487922701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(2)'!$B$68:$E$68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(2)'!$B$73:$E$73</c:f>
              <c:numCache>
                <c:formatCode>0</c:formatCode>
                <c:ptCount val="4"/>
                <c:pt idx="0" formatCode="General">
                  <c:v>1</c:v>
                </c:pt>
                <c:pt idx="1">
                  <c:v>35</c:v>
                </c:pt>
                <c:pt idx="2" formatCode="General">
                  <c:v>0</c:v>
                </c:pt>
                <c:pt idx="3" formatCode="General">
                  <c:v>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7321984"/>
        <c:axId val="255500288"/>
        <c:axId val="0"/>
      </c:bar3DChart>
      <c:catAx>
        <c:axId val="257321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1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5500288"/>
        <c:crosses val="autoZero"/>
        <c:auto val="1"/>
        <c:lblAlgn val="ctr"/>
        <c:lblOffset val="100"/>
        <c:noMultiLvlLbl val="0"/>
      </c:catAx>
      <c:valAx>
        <c:axId val="255500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732198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4937787667845862"/>
          <c:y val="0.922645632217033"/>
          <c:w val="0.51332154132907304"/>
          <c:h val="5.9842512808703896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70AD47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9668872912625055E-2"/>
          <c:y val="3.2404285762218425E-2"/>
          <c:w val="0.93704610293278556"/>
          <c:h val="0.75711815538117244"/>
        </c:manualLayout>
      </c:layout>
      <c:lineChart>
        <c:grouping val="standard"/>
        <c:varyColors val="0"/>
        <c:ser>
          <c:idx val="0"/>
          <c:order val="0"/>
          <c:tx>
            <c:strRef>
              <c:f>DG_2016!$H$21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38100">
                <a:solidFill>
                  <a:srgbClr val="5B9BD5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DG_2016!$I$20:$M$20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DG_2016!$I$21:$M$21</c:f>
              <c:numCache>
                <c:formatCode>General</c:formatCode>
                <c:ptCount val="5"/>
                <c:pt idx="0">
                  <c:v>480</c:v>
                </c:pt>
                <c:pt idx="1">
                  <c:v>526</c:v>
                </c:pt>
                <c:pt idx="2">
                  <c:v>470</c:v>
                </c:pt>
                <c:pt idx="3">
                  <c:v>467</c:v>
                </c:pt>
                <c:pt idx="4">
                  <c:v>493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DG_2016!$H$22</c:f>
              <c:strCache>
                <c:ptCount val="1"/>
                <c:pt idx="0">
                  <c:v>Pajamos Eur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38100">
                <a:solidFill>
                  <a:srgbClr val="C00000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DG_2016!$I$20:$M$20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DG_2016!$I$22:$M$22</c:f>
              <c:numCache>
                <c:formatCode>0.0</c:formatCode>
                <c:ptCount val="5"/>
                <c:pt idx="0">
                  <c:v>6023.5171455050977</c:v>
                </c:pt>
                <c:pt idx="1">
                  <c:v>5476.7145505097315</c:v>
                </c:pt>
                <c:pt idx="2">
                  <c:v>5549.6987951807232</c:v>
                </c:pt>
                <c:pt idx="3">
                  <c:v>6433.84</c:v>
                </c:pt>
                <c:pt idx="4" formatCode="General">
                  <c:v>8668.5500000000011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DG_2016!$H$23</c:f>
              <c:strCache>
                <c:ptCount val="1"/>
                <c:pt idx="0">
                  <c:v>Renginių lankytojų skaičius </c:v>
                </c:pt>
              </c:strCache>
            </c:strRef>
          </c:tx>
          <c:spPr>
            <a:ln w="38100" cap="rnd">
              <a:solidFill>
                <a:srgbClr val="70AD47">
                  <a:lumMod val="75000"/>
                </a:srgb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38100">
                <a:solidFill>
                  <a:srgbClr val="70AD47">
                    <a:lumMod val="75000"/>
                  </a:srgbClr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DG_2016!$I$20:$M$20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DG_2016!$I$23:$M$23</c:f>
              <c:numCache>
                <c:formatCode>General</c:formatCode>
                <c:ptCount val="5"/>
                <c:pt idx="0">
                  <c:v>15047</c:v>
                </c:pt>
                <c:pt idx="1">
                  <c:v>13190</c:v>
                </c:pt>
                <c:pt idx="2">
                  <c:v>13741</c:v>
                </c:pt>
                <c:pt idx="3">
                  <c:v>12213</c:v>
                </c:pt>
                <c:pt idx="4">
                  <c:v>14787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8942464"/>
        <c:axId val="255502592"/>
      </c:lineChart>
      <c:catAx>
        <c:axId val="258942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5502592"/>
        <c:crosses val="autoZero"/>
        <c:auto val="1"/>
        <c:lblAlgn val="ctr"/>
        <c:lblOffset val="100"/>
        <c:noMultiLvlLbl val="0"/>
      </c:catAx>
      <c:valAx>
        <c:axId val="255502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8942464"/>
        <c:crosses val="autoZero"/>
        <c:crossBetween val="between"/>
      </c:valAx>
      <c:spPr>
        <a:pattFill prst="smGrid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0.19213045380197041"/>
          <c:y val="0.9326866816597561"/>
          <c:w val="0.61090817452166302"/>
          <c:h val="4.9801463365980764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0" i="0" u="none" strike="noStrike" baseline="0">
              <a:solidFill>
                <a:srgbClr val="333333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" lastClr="FFFFFF"/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rgbClr val="FFC000"/>
        </a:solidFill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5.9620061005887778E-2"/>
          <c:y val="3.2105060074611516E-2"/>
          <c:w val="0.92056011917429237"/>
          <c:h val="0.6481749640742769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IV_DG_2016!$Q$85</c:f>
              <c:strCache>
                <c:ptCount val="1"/>
                <c:pt idx="0">
                  <c:v> I ketv.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096114274169774E-3"/>
                  <c:y val="-6.8051660210950391E-18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7.2072085705627339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4414417141125468E-2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IV_DG_2016!$P$86:$P$88</c:f>
              <c:strCache>
                <c:ptCount val="3"/>
                <c:pt idx="0">
                  <c:v>Pajamos Eur</c:v>
                </c:pt>
                <c:pt idx="1">
                  <c:v>Renginių lankytojų skaičius (su bilietais)</c:v>
                </c:pt>
                <c:pt idx="2">
                  <c:v>Renginių lankytojų skaičius (be bilietų)</c:v>
                </c:pt>
              </c:strCache>
            </c:strRef>
          </c:cat>
          <c:val>
            <c:numRef>
              <c:f>IV_DG_2016!$Q$86:$Q$88</c:f>
              <c:numCache>
                <c:formatCode>General</c:formatCode>
                <c:ptCount val="3"/>
                <c:pt idx="0">
                  <c:v>2153.2600000000002</c:v>
                </c:pt>
                <c:pt idx="1">
                  <c:v>1772</c:v>
                </c:pt>
                <c:pt idx="2">
                  <c:v>1475</c:v>
                </c:pt>
              </c:numCache>
            </c:numRef>
          </c:val>
        </c:ser>
        <c:ser>
          <c:idx val="1"/>
          <c:order val="1"/>
          <c:tx>
            <c:strRef>
              <c:f>IV_DG_2016!$R$85</c:f>
              <c:strCache>
                <c:ptCount val="1"/>
                <c:pt idx="0">
                  <c:v>II ketv.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2072085705626896E-3"/>
                  <c:y val="-2.7220664084380156E-17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4414417141125379E-2"/>
                  <c:y val="-5.4441328168760313E-17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4.8048057137084887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IV_DG_2016!$P$86:$P$88</c:f>
              <c:strCache>
                <c:ptCount val="3"/>
                <c:pt idx="0">
                  <c:v>Pajamos Eur</c:v>
                </c:pt>
                <c:pt idx="1">
                  <c:v>Renginių lankytojų skaičius (su bilietais)</c:v>
                </c:pt>
                <c:pt idx="2">
                  <c:v>Renginių lankytojų skaičius (be bilietų)</c:v>
                </c:pt>
              </c:strCache>
            </c:strRef>
          </c:cat>
          <c:val>
            <c:numRef>
              <c:f>IV_DG_2016!$R$86:$R$88</c:f>
              <c:numCache>
                <c:formatCode>General</c:formatCode>
                <c:ptCount val="3"/>
                <c:pt idx="0">
                  <c:v>2309.6999999999998</c:v>
                </c:pt>
                <c:pt idx="1">
                  <c:v>2068</c:v>
                </c:pt>
                <c:pt idx="2">
                  <c:v>1818</c:v>
                </c:pt>
              </c:numCache>
            </c:numRef>
          </c:val>
        </c:ser>
        <c:ser>
          <c:idx val="2"/>
          <c:order val="2"/>
          <c:tx>
            <c:strRef>
              <c:f>IV_DG_2016!$S$85</c:f>
              <c:strCache>
                <c:ptCount val="1"/>
                <c:pt idx="0">
                  <c:v>III ketv.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096114274169774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7.2072085705627339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9.6096114274169774E-3"/>
                  <c:y val="-5.4441328168760313E-17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IV_DG_2016!$P$86:$P$88</c:f>
              <c:strCache>
                <c:ptCount val="3"/>
                <c:pt idx="0">
                  <c:v>Pajamos Eur</c:v>
                </c:pt>
                <c:pt idx="1">
                  <c:v>Renginių lankytojų skaičius (su bilietais)</c:v>
                </c:pt>
                <c:pt idx="2">
                  <c:v>Renginių lankytojų skaičius (be bilietų)</c:v>
                </c:pt>
              </c:strCache>
            </c:strRef>
          </c:cat>
          <c:val>
            <c:numRef>
              <c:f>IV_DG_2016!$S$86:$S$88</c:f>
              <c:numCache>
                <c:formatCode>General</c:formatCode>
                <c:ptCount val="3"/>
                <c:pt idx="0">
                  <c:v>1312.5</c:v>
                </c:pt>
                <c:pt idx="1">
                  <c:v>1323</c:v>
                </c:pt>
                <c:pt idx="2">
                  <c:v>2487</c:v>
                </c:pt>
              </c:numCache>
            </c:numRef>
          </c:val>
        </c:ser>
        <c:ser>
          <c:idx val="3"/>
          <c:order val="3"/>
          <c:tx>
            <c:strRef>
              <c:f>IV_DG_2016!$T$85</c:f>
              <c:strCache>
                <c:ptCount val="1"/>
                <c:pt idx="0">
                  <c:v>IV ketv.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1411364120025471E-2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2012014284271223E-2"/>
                  <c:y val="5.9391225905049798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6816819997979713E-2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IV_DG_2016!$P$86:$P$88</c:f>
              <c:strCache>
                <c:ptCount val="3"/>
                <c:pt idx="0">
                  <c:v>Pajamos Eur</c:v>
                </c:pt>
                <c:pt idx="1">
                  <c:v>Renginių lankytojų skaičius (su bilietais)</c:v>
                </c:pt>
                <c:pt idx="2">
                  <c:v>Renginių lankytojų skaičius (be bilietų)</c:v>
                </c:pt>
              </c:strCache>
            </c:strRef>
          </c:cat>
          <c:val>
            <c:numRef>
              <c:f>IV_DG_2016!$T$86:$T$88</c:f>
              <c:numCache>
                <c:formatCode>General</c:formatCode>
                <c:ptCount val="3"/>
                <c:pt idx="0">
                  <c:v>2893.0899999999997</c:v>
                </c:pt>
                <c:pt idx="1">
                  <c:v>1969</c:v>
                </c:pt>
                <c:pt idx="2">
                  <c:v>1875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8944512"/>
        <c:axId val="255504896"/>
        <c:axId val="0"/>
      </c:bar3DChart>
      <c:catAx>
        <c:axId val="258944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1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5504896"/>
        <c:crosses val="autoZero"/>
        <c:auto val="1"/>
        <c:lblAlgn val="ctr"/>
        <c:lblOffset val="100"/>
        <c:noMultiLvlLbl val="0"/>
      </c:catAx>
      <c:valAx>
        <c:axId val="255504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8944512"/>
        <c:crosses val="autoZero"/>
        <c:crossBetween val="between"/>
      </c:valAx>
      <c:spPr>
        <a:pattFill prst="smGrid">
          <a:fgClr>
            <a:srgbClr val="5B9BD5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0.17162034475420301"/>
          <c:y val="0.7970130573600448"/>
          <c:w val="0.59069310443646883"/>
          <c:h val="8.8548605383308443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" lastClr="FFFFFF"/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C00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 w="127000" h="127000"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'Sheet1 (2)'!$K$7:$K$15</c:f>
              <c:strCache>
                <c:ptCount val="9"/>
                <c:pt idx="0">
                  <c:v>Koncertinė įstaiga „Panevėžio garsas“</c:v>
                </c:pt>
                <c:pt idx="1">
                  <c:v>Kraštotyros muziejus</c:v>
                </c:pt>
                <c:pt idx="2">
                  <c:v>Teatras „Menas“</c:v>
                </c:pt>
                <c:pt idx="3">
                  <c:v>Muzikinis teatras</c:v>
                </c:pt>
                <c:pt idx="4">
                  <c:v>Savivaldybės viešoji biblioteka</c:v>
                </c:pt>
                <c:pt idx="5">
                  <c:v>Kino centras „Garsas“</c:v>
                </c:pt>
                <c:pt idx="6">
                  <c:v>Lėlių vežimo teatras</c:v>
                </c:pt>
                <c:pt idx="7">
                  <c:v>Dailės galerija</c:v>
                </c:pt>
                <c:pt idx="8">
                  <c:v>Kultūros centras Panevėžio bendruomenių rūmai</c:v>
                </c:pt>
              </c:strCache>
            </c:strRef>
          </c:cat>
          <c:val>
            <c:numRef>
              <c:f>'Sheet1 (2)'!$L$7:$L$15</c:f>
              <c:numCache>
                <c:formatCode>0.0</c:formatCode>
                <c:ptCount val="9"/>
                <c:pt idx="0" formatCode="0">
                  <c:v>0</c:v>
                </c:pt>
                <c:pt idx="1">
                  <c:v>3.5</c:v>
                </c:pt>
                <c:pt idx="2" formatCode="0">
                  <c:v>9.25</c:v>
                </c:pt>
                <c:pt idx="3" formatCode="0">
                  <c:v>10</c:v>
                </c:pt>
                <c:pt idx="4" formatCode="0.00">
                  <c:v>17.329999999999998</c:v>
                </c:pt>
                <c:pt idx="5" formatCode="0.00">
                  <c:v>19.64</c:v>
                </c:pt>
                <c:pt idx="6">
                  <c:v>27.2</c:v>
                </c:pt>
                <c:pt idx="7">
                  <c:v>28.5</c:v>
                </c:pt>
                <c:pt idx="8">
                  <c:v>33.5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97883136"/>
        <c:axId val="285355968"/>
      </c:barChart>
      <c:catAx>
        <c:axId val="2978831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5355968"/>
        <c:crosses val="autoZero"/>
        <c:auto val="1"/>
        <c:lblAlgn val="ctr"/>
        <c:lblOffset val="100"/>
        <c:noMultiLvlLbl val="0"/>
      </c:catAx>
      <c:valAx>
        <c:axId val="2853559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9788313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pattFill prst="smGrid">
      <a:fgClr>
        <a:srgbClr val="70AD47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IV_DG_2016!$P$83</c:f>
              <c:strCache>
                <c:ptCount val="1"/>
                <c:pt idx="0">
                  <c:v>Renginių skaičius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IV_DG_2016!$Q$82:$T$82</c:f>
              <c:strCache>
                <c:ptCount val="4"/>
                <c:pt idx="0">
                  <c:v> 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IV_DG_2016!$Q$83:$T$83</c:f>
              <c:numCache>
                <c:formatCode>General</c:formatCode>
                <c:ptCount val="4"/>
                <c:pt idx="0">
                  <c:v>145</c:v>
                </c:pt>
                <c:pt idx="1">
                  <c:v>163</c:v>
                </c:pt>
                <c:pt idx="2">
                  <c:v>69</c:v>
                </c:pt>
                <c:pt idx="3">
                  <c:v>116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58378752"/>
        <c:axId val="255506624"/>
      </c:barChart>
      <c:catAx>
        <c:axId val="2583787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5506624"/>
        <c:crosses val="autoZero"/>
        <c:auto val="1"/>
        <c:lblAlgn val="ctr"/>
        <c:lblOffset val="100"/>
        <c:noMultiLvlLbl val="0"/>
      </c:catAx>
      <c:valAx>
        <c:axId val="2555066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8378752"/>
        <c:crosses val="autoZero"/>
        <c:crossBetween val="between"/>
      </c:valAx>
      <c:spPr>
        <a:pattFill prst="smGrid">
          <a:fgClr>
            <a:srgbClr val="5B9BD5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" lastClr="FFFFFF"/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FFCC66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4.670353158569715E-3"/>
                  <c:y val="8.4875562720133283E-1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4010507880910683E-2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6345960257594792E-2"/>
                  <c:y val="9.2592592592592587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DG_2016!$N$58:$N$60</c:f>
              <c:strCache>
                <c:ptCount val="3"/>
                <c:pt idx="0">
                  <c:v>Renginių skaičius</c:v>
                </c:pt>
                <c:pt idx="1">
                  <c:v>Pajamos</c:v>
                </c:pt>
                <c:pt idx="2">
                  <c:v>Renginių lankytojų skaičius </c:v>
                </c:pt>
              </c:strCache>
            </c:strRef>
          </c:cat>
          <c:val>
            <c:numRef>
              <c:f>DG_2016!$O$58:$O$60</c:f>
              <c:numCache>
                <c:formatCode>0</c:formatCode>
                <c:ptCount val="3"/>
                <c:pt idx="0">
                  <c:v>5.5674518201284826</c:v>
                </c:pt>
                <c:pt idx="1">
                  <c:v>34.733689367469509</c:v>
                </c:pt>
                <c:pt idx="2">
                  <c:v>21.075902726602806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59089920"/>
        <c:axId val="257507904"/>
      </c:barChart>
      <c:catAx>
        <c:axId val="25908992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endParaRPr lang="lt-LT"/>
          </a:p>
        </c:txPr>
        <c:crossAx val="257507904"/>
        <c:crosses val="autoZero"/>
        <c:auto val="1"/>
        <c:lblAlgn val="ctr"/>
        <c:lblOffset val="100"/>
        <c:noMultiLvlLbl val="0"/>
      </c:catAx>
      <c:valAx>
        <c:axId val="2575079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0" sourceLinked="1"/>
        <c:majorTickMark val="out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1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9089920"/>
        <c:crosses val="autoZero"/>
        <c:crossBetween val="between"/>
      </c:valAx>
      <c:spPr>
        <a:pattFill prst="smGrid">
          <a:fgClr>
            <a:srgbClr val="5B9BD5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5.1242859092996224E-2"/>
          <c:w val="1"/>
          <c:h val="0.78487766291655592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71122169778583044"/>
          <c:w val="0.72986914679143378"/>
          <c:h val="0.2878520341207349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5.1242859092996224E-2"/>
          <c:w val="1"/>
          <c:h val="0.78487766291655592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71122169778583044"/>
          <c:w val="0.72986914679143378"/>
          <c:h val="0.2878520341207349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4855073876438233E-2"/>
          <c:y val="3.9832582655563116E-2"/>
          <c:w val="0.98514492612356175"/>
          <c:h val="0.68863171708799553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0000CC"/>
              </a:solidFill>
              <a:ln w="25400">
                <a:solidFill>
                  <a:srgbClr val="0000CC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rgbClr val="C00000"/>
              </a:solidFill>
              <a:ln w="25400">
                <a:solidFill>
                  <a:srgbClr val="C00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chemeClr val="accent3">
                  <a:lumMod val="75000"/>
                </a:schemeClr>
              </a:solidFill>
              <a:ln w="25400">
                <a:solidFill>
                  <a:srgbClr val="70AD47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solidFill>
                <a:schemeClr val="accent4">
                  <a:lumMod val="75000"/>
                </a:schemeClr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4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 w="25400">
                <a:solidFill>
                  <a:srgbClr val="4472C4">
                    <a:lumMod val="40000"/>
                    <a:lumOff val="6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5"/>
            <c:bubble3D val="0"/>
            <c:spPr>
              <a:solidFill>
                <a:srgbClr val="92D050"/>
              </a:solidFill>
              <a:ln w="25400">
                <a:solidFill>
                  <a:srgbClr val="92D05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6"/>
            <c:bubble3D val="0"/>
            <c:spPr>
              <a:solidFill>
                <a:schemeClr val="accent2">
                  <a:lumMod val="75000"/>
                </a:schemeClr>
              </a:solidFill>
              <a:ln w="25400">
                <a:solidFill>
                  <a:schemeClr val="accent2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7"/>
            <c:bubble3D val="0"/>
            <c:spPr>
              <a:solidFill>
                <a:srgbClr val="FFFF00"/>
              </a:solidFill>
              <a:ln w="25400">
                <a:solidFill>
                  <a:srgbClr val="FFC000">
                    <a:lumMod val="60000"/>
                    <a:lumOff val="40000"/>
                  </a:srgb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8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>
                <a:outerShdw blurRad="50800" dist="50800" dir="5400000" algn="ctr" rotWithShape="0">
                  <a:srgbClr val="00B0F0"/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Lbls>
            <c:dLbl>
              <c:idx val="8"/>
              <c:layout>
                <c:manualLayout>
                  <c:x val="2.1739132502104731E-2"/>
                  <c:y val="-2.046783625730994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DG_2016!$AE$6:$AE$14</c:f>
              <c:strCache>
                <c:ptCount val="9"/>
                <c:pt idx="0">
                  <c:v>Parodos</c:v>
                </c:pt>
                <c:pt idx="1">
                  <c:v>Edukacinės kūrybinės programos</c:v>
                </c:pt>
                <c:pt idx="2">
                  <c:v>Edukacinės pažintinės programos</c:v>
                </c:pt>
                <c:pt idx="3">
                  <c:v>Galerijos organizuojami renginiai</c:v>
                </c:pt>
                <c:pt idx="4">
                  <c:v>Paslaugos Lietuvos nacionalinei filharmonijai, kitoms organizacijoms ir atlikėjams pagal bendradarbiavimo sutartį</c:v>
                </c:pt>
                <c:pt idx="5">
                  <c:v>Parodos ir ekspozicijos, renginiai ne galerijos patalpose</c:v>
                </c:pt>
                <c:pt idx="6">
                  <c:v>Patalpų nuoma</c:v>
                </c:pt>
                <c:pt idx="7">
                  <c:v>Ekspozicijos</c:v>
                </c:pt>
                <c:pt idx="8">
                  <c:v>Kita veikla</c:v>
                </c:pt>
              </c:strCache>
            </c:strRef>
          </c:cat>
          <c:val>
            <c:numRef>
              <c:f>DG_2016!$AF$6:$AF$14</c:f>
              <c:numCache>
                <c:formatCode>0.0</c:formatCode>
                <c:ptCount val="9"/>
                <c:pt idx="0">
                  <c:v>6.4908722109533468</c:v>
                </c:pt>
                <c:pt idx="1">
                  <c:v>25.557809330628803</c:v>
                </c:pt>
                <c:pt idx="2">
                  <c:v>48.478701825557806</c:v>
                </c:pt>
                <c:pt idx="3">
                  <c:v>11.561866125760648</c:v>
                </c:pt>
                <c:pt idx="4">
                  <c:v>2.4340770791075053</c:v>
                </c:pt>
                <c:pt idx="5">
                  <c:v>1.6227180527383367</c:v>
                </c:pt>
                <c:pt idx="6">
                  <c:v>2.2312373225152129</c:v>
                </c:pt>
                <c:pt idx="7">
                  <c:v>1.4198782961460445</c:v>
                </c:pt>
                <c:pt idx="8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2.039151549997294E-2"/>
          <c:y val="0.62629467612844691"/>
          <c:w val="0.92189810147313433"/>
          <c:h val="0.37370532387155303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4472C4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4.2673311059724613E-2"/>
          <c:w val="1"/>
          <c:h val="0.74981856155508964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63865872979759331"/>
          <c:w val="0.82942143101677512"/>
          <c:h val="0.33996422383262997"/>
        </c:manualLayout>
      </c:layout>
      <c:overlay val="0"/>
      <c:spPr>
        <a:noFill/>
        <a:ln>
          <a:noFill/>
        </a:ln>
        <a:effectLst>
          <a:glow rad="127000">
            <a:srgbClr val="CCFFFF"/>
          </a:glow>
        </a:effectLst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5046014387063963E-2"/>
          <c:y val="6.9545201627483261E-2"/>
          <c:w val="0.89310046896653528"/>
          <c:h val="0.72858486889913188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rgbClr val="4472C4">
                    <a:lumMod val="60000"/>
                    <a:lumOff val="4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rgbClr val="C00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rgbClr val="70AD47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rgbClr val="8F45C7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4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rgbClr val="FF7C5D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rgbClr val="4472C4">
                    <a:lumMod val="5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Lbls>
            <c:dLbl>
              <c:idx val="6"/>
              <c:layout>
                <c:manualLayout>
                  <c:x val="7.1748885679543866E-3"/>
                  <c:y val="-2.9928922344344272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DG_2016!$AH$6:$AH$12</c:f>
              <c:strCache>
                <c:ptCount val="7"/>
                <c:pt idx="0">
                  <c:v>Parodos</c:v>
                </c:pt>
                <c:pt idx="1">
                  <c:v>Edukacinės kūrybinės programos</c:v>
                </c:pt>
                <c:pt idx="2">
                  <c:v>Edukacinės pažintinės programos</c:v>
                </c:pt>
                <c:pt idx="3">
                  <c:v>Galerijos organizuojami renginiai</c:v>
                </c:pt>
                <c:pt idx="4">
                  <c:v>Paslaugos Lietuvos nacionalinei filharmonijai, kitoms organizacijoms ir atlikėjams pagal bendradarbiavimo sutartį</c:v>
                </c:pt>
                <c:pt idx="5">
                  <c:v>Patalpų nuoma</c:v>
                </c:pt>
                <c:pt idx="6">
                  <c:v>Kita veikla</c:v>
                </c:pt>
              </c:strCache>
            </c:strRef>
          </c:cat>
          <c:val>
            <c:numRef>
              <c:f>DG_2016!$AI$6:$AI$12</c:f>
              <c:numCache>
                <c:formatCode>0.0</c:formatCode>
                <c:ptCount val="7"/>
                <c:pt idx="0">
                  <c:v>55.841634414060017</c:v>
                </c:pt>
                <c:pt idx="1">
                  <c:v>20.707038662752129</c:v>
                </c:pt>
                <c:pt idx="2">
                  <c:v>5.8083531847886896</c:v>
                </c:pt>
                <c:pt idx="3">
                  <c:v>1.9957201608112081</c:v>
                </c:pt>
                <c:pt idx="4">
                  <c:v>6.7702210865715715</c:v>
                </c:pt>
                <c:pt idx="5">
                  <c:v>6.6128706646440287</c:v>
                </c:pt>
                <c:pt idx="6">
                  <c:v>2.2641618263723458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73590883885914715"/>
          <c:w val="0.87889693371041"/>
          <c:h val="0.26409116114085279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4472C4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ysClr val="window" lastClr="FFFFFF"/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5.1342592592592592E-2"/>
          <c:w val="1"/>
          <c:h val="0.77061814090286718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1.2662041780093473E-2"/>
          <c:y val="0.78570687539797168"/>
          <c:w val="0.77576277150138839"/>
          <c:h val="0.21429312460202829"/>
        </c:manualLayout>
      </c:layout>
      <c:overlay val="0"/>
      <c:spPr>
        <a:noFill/>
        <a:ln>
          <a:noFill/>
        </a:ln>
        <a:effectLst>
          <a:glow rad="127000">
            <a:srgbClr val="CCFFFF"/>
          </a:glow>
        </a:effectLst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5.1342592592592592E-2"/>
          <c:w val="1"/>
          <c:h val="0.72637474113204215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rgbClr val="4472C4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rgbClr val="C00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rgbClr val="70AD47">
                    <a:lumMod val="60000"/>
                    <a:lumOff val="4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rgbClr val="7030A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DG_2016!$AK$6:$AK$10</c:f>
              <c:strCache>
                <c:ptCount val="5"/>
                <c:pt idx="0">
                  <c:v>Parodos</c:v>
                </c:pt>
                <c:pt idx="1">
                  <c:v>Edukacinės kūrybinės programos</c:v>
                </c:pt>
                <c:pt idx="2">
                  <c:v>Edukacinės pažintinės programos</c:v>
                </c:pt>
                <c:pt idx="3">
                  <c:v>Galerijos organizuojami renginiai</c:v>
                </c:pt>
                <c:pt idx="4">
                  <c:v>Paslaugos Lietuvos nacionalinei filharmonijai, kitoms organizacijoms ir atlikėjams pagal bendradarbiavimo sutartį</c:v>
                </c:pt>
              </c:strCache>
            </c:strRef>
          </c:cat>
          <c:val>
            <c:numRef>
              <c:f>DG_2016!$AL$6:$AL$10</c:f>
              <c:numCache>
                <c:formatCode>0.0</c:formatCode>
                <c:ptCount val="5"/>
                <c:pt idx="0">
                  <c:v>35.287752755799012</c:v>
                </c:pt>
                <c:pt idx="1">
                  <c:v>13.498343139243932</c:v>
                </c:pt>
                <c:pt idx="2">
                  <c:v>12.301345776695745</c:v>
                </c:pt>
                <c:pt idx="3">
                  <c:v>32.893758030702649</c:v>
                </c:pt>
                <c:pt idx="4">
                  <c:v>6.0188002975586663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1.2662111450944665E-2"/>
          <c:y val="0.7125705172929333"/>
          <c:w val="0.97745350426238042"/>
          <c:h val="0.2874294827070667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4472C4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ysClr val="window" lastClr="FFFFFF"/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smGrid">
          <a:fgClr>
            <a:srgbClr val="4472C4">
              <a:lumMod val="40000"/>
              <a:lumOff val="60000"/>
            </a:srgbClr>
          </a:fgClr>
          <a:bgClr>
            <a:sysClr val="window" lastClr="FFFFFF"/>
          </a:bgClr>
        </a:pattFill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'Sheet1 (2)'!$A$95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473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6.0386473429950805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'Sheet1 (2)'!$B$94:$E$94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(2)'!$B$95:$E$95</c:f>
              <c:numCache>
                <c:formatCode>0.00</c:formatCode>
                <c:ptCount val="4"/>
                <c:pt idx="0" formatCode="General">
                  <c:v>6</c:v>
                </c:pt>
                <c:pt idx="1">
                  <c:v>21.344995366079704</c:v>
                </c:pt>
                <c:pt idx="2">
                  <c:v>6.9508804448563488</c:v>
                </c:pt>
                <c:pt idx="3">
                  <c:v>14.394114921223355</c:v>
                </c:pt>
              </c:numCache>
            </c:numRef>
          </c:val>
        </c:ser>
        <c:ser>
          <c:idx val="1"/>
          <c:order val="1"/>
          <c:tx>
            <c:strRef>
              <c:f>'Sheet1 (2)'!$A$96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4.8309178743961134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7.246376811594203E-3"/>
                  <c:y val="-1.0701565525540403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'Sheet1 (2)'!$B$94:$E$94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(2)'!$B$96:$E$96</c:f>
              <c:numCache>
                <c:formatCode>0.00</c:formatCode>
                <c:ptCount val="4"/>
                <c:pt idx="0" formatCode="General">
                  <c:v>7</c:v>
                </c:pt>
                <c:pt idx="1">
                  <c:v>24.617701575532902</c:v>
                </c:pt>
                <c:pt idx="2">
                  <c:v>2.3169601482854496</c:v>
                </c:pt>
                <c:pt idx="3" formatCode="0.0">
                  <c:v>22.300741427247452</c:v>
                </c:pt>
              </c:numCache>
            </c:numRef>
          </c:val>
        </c:ser>
        <c:ser>
          <c:idx val="2"/>
          <c:order val="2"/>
          <c:tx>
            <c:strRef>
              <c:f>'Sheet1 (2)'!$A$97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A5A5A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473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6.038647342995169E-3"/>
                  <c:y val="-5.83728499142108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6.0386473429949921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'Sheet1 (2)'!$B$94:$E$94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(2)'!$B$97:$E$97</c:f>
              <c:numCache>
                <c:formatCode>0.00</c:formatCode>
                <c:ptCount val="4"/>
                <c:pt idx="0" formatCode="General">
                  <c:v>13</c:v>
                </c:pt>
                <c:pt idx="1">
                  <c:v>45.788924930491191</c:v>
                </c:pt>
                <c:pt idx="2">
                  <c:v>18.854263206672844</c:v>
                </c:pt>
                <c:pt idx="3">
                  <c:v>26.934661723818351</c:v>
                </c:pt>
              </c:numCache>
            </c:numRef>
          </c:val>
        </c:ser>
        <c:ser>
          <c:idx val="3"/>
          <c:order val="3"/>
          <c:tx>
            <c:strRef>
              <c:f>'Sheet1 (2)'!$A$98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4.8309178743960908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8309178743960466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4.830917874396135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830917874395958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(2)'!$B$94:$E$94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(2)'!$B$98:$E$98</c:f>
              <c:numCache>
                <c:formatCode>0.0</c:formatCode>
                <c:ptCount val="4"/>
                <c:pt idx="0" formatCode="General">
                  <c:v>7</c:v>
                </c:pt>
                <c:pt idx="1">
                  <c:v>20.9</c:v>
                </c:pt>
                <c:pt idx="2" formatCode="0">
                  <c:v>3</c:v>
                </c:pt>
                <c:pt idx="3">
                  <c:v>17.899999999999999</c:v>
                </c:pt>
              </c:numCache>
            </c:numRef>
          </c:val>
        </c:ser>
        <c:ser>
          <c:idx val="4"/>
          <c:order val="4"/>
          <c:tx>
            <c:strRef>
              <c:f>'Sheet1 (2)'!$A$99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69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9.6618357487921816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9.6618357487921816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7.246376811594203E-3"/>
                  <c:y val="-5.83728499142108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(2)'!$B$94:$E$94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(2)'!$B$99:$E$99</c:f>
              <c:numCache>
                <c:formatCode>0</c:formatCode>
                <c:ptCount val="4"/>
                <c:pt idx="0" formatCode="General">
                  <c:v>8</c:v>
                </c:pt>
                <c:pt idx="1">
                  <c:v>28.5</c:v>
                </c:pt>
                <c:pt idx="2" formatCode="General">
                  <c:v>7.5</c:v>
                </c:pt>
                <c:pt idx="3" formatCode="General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9412480"/>
        <c:axId val="257552896"/>
        <c:axId val="0"/>
      </c:bar3DChart>
      <c:catAx>
        <c:axId val="259412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1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7552896"/>
        <c:crosses val="autoZero"/>
        <c:auto val="1"/>
        <c:lblAlgn val="ctr"/>
        <c:lblOffset val="100"/>
        <c:noMultiLvlLbl val="0"/>
      </c:catAx>
      <c:valAx>
        <c:axId val="257552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1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941248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30762885617558677"/>
          <c:y val="0.91559584661085858"/>
          <c:w val="0.4125200654266043"/>
          <c:h val="6.6892298414878371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4472C4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70AD47">
                <a:lumMod val="75000"/>
              </a:srgbClr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'Sheet1 (2)'!$R$7:$R$15</c:f>
              <c:strCache>
                <c:ptCount val="9"/>
                <c:pt idx="0">
                  <c:v>Koncertinė įstaiga „Panevėžio garsas“</c:v>
                </c:pt>
                <c:pt idx="1">
                  <c:v>Kraštotyros muziejus</c:v>
                </c:pt>
                <c:pt idx="2">
                  <c:v>Teatras „Menas“</c:v>
                </c:pt>
                <c:pt idx="3">
                  <c:v>Muzikinis teatras</c:v>
                </c:pt>
                <c:pt idx="4">
                  <c:v>Savivaldybės viešoji biblioteka</c:v>
                </c:pt>
                <c:pt idx="5">
                  <c:v>Kultūros centras Panevėžio bendruomenių rūmai</c:v>
                </c:pt>
                <c:pt idx="6">
                  <c:v>Kino centras „Garsas“</c:v>
                </c:pt>
                <c:pt idx="7">
                  <c:v>Dailės galerija</c:v>
                </c:pt>
                <c:pt idx="8">
                  <c:v>Lėlių vežimo teatras</c:v>
                </c:pt>
              </c:strCache>
            </c:strRef>
          </c:cat>
          <c:val>
            <c:numRef>
              <c:f>'Sheet1 (2)'!$S$7:$S$15</c:f>
              <c:numCache>
                <c:formatCode>0.0</c:formatCode>
                <c:ptCount val="9"/>
                <c:pt idx="0" formatCode="0">
                  <c:v>0</c:v>
                </c:pt>
                <c:pt idx="1">
                  <c:v>3.5</c:v>
                </c:pt>
                <c:pt idx="2">
                  <c:v>5.5</c:v>
                </c:pt>
                <c:pt idx="3" formatCode="0">
                  <c:v>10</c:v>
                </c:pt>
                <c:pt idx="4" formatCode="0.00">
                  <c:v>14.44</c:v>
                </c:pt>
                <c:pt idx="5">
                  <c:v>16.100000000000001</c:v>
                </c:pt>
                <c:pt idx="6" formatCode="0.00">
                  <c:v>17.39</c:v>
                </c:pt>
                <c:pt idx="7" formatCode="0">
                  <c:v>21</c:v>
                </c:pt>
                <c:pt idx="8">
                  <c:v>23.2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99916800"/>
        <c:axId val="298088064"/>
      </c:barChart>
      <c:catAx>
        <c:axId val="2999168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98088064"/>
        <c:crosses val="autoZero"/>
        <c:auto val="1"/>
        <c:lblAlgn val="ctr"/>
        <c:lblOffset val="100"/>
        <c:noMultiLvlLbl val="0"/>
      </c:catAx>
      <c:valAx>
        <c:axId val="2980880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50000"/>
                </a:sys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9991680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pattFill prst="smGrid">
      <a:fgClr>
        <a:srgbClr val="ED7D31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smGrid">
          <a:fgClr>
            <a:srgbClr val="70AD47">
              <a:lumMod val="40000"/>
              <a:lumOff val="60000"/>
            </a:srgbClr>
          </a:fgClr>
          <a:bgClr>
            <a:sysClr val="window" lastClr="FFFFFF"/>
          </a:bgClr>
        </a:pattFill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TM_2016!$J$17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570048309178744E-2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2077294685991224E-3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4303986458214462E-2"/>
                  <c:y val="-1.5096505948285332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TM_2016!$I$18:$I$20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TM_2016!$J$18:$J$20</c:f>
              <c:numCache>
                <c:formatCode>0.0</c:formatCode>
                <c:ptCount val="3"/>
                <c:pt idx="0" formatCode="General">
                  <c:v>204</c:v>
                </c:pt>
                <c:pt idx="1">
                  <c:v>29582.657553290086</c:v>
                </c:pt>
                <c:pt idx="2" formatCode="General">
                  <c:v>14107</c:v>
                </c:pt>
              </c:numCache>
            </c:numRef>
          </c:val>
        </c:ser>
        <c:ser>
          <c:idx val="1"/>
          <c:order val="1"/>
          <c:tx>
            <c:strRef>
              <c:f>TM_2016!$K$17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8115942028985529E-2"/>
                  <c:y val="-1.16745699828421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6.038647342995169E-3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6577846247479936E-2"/>
                  <c:y val="-1.4593212478552574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TM_2016!$I$18:$I$20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TM_2016!$K$18:$K$20</c:f>
              <c:numCache>
                <c:formatCode>0.0</c:formatCode>
                <c:ptCount val="3"/>
                <c:pt idx="0" formatCode="General">
                  <c:v>205</c:v>
                </c:pt>
                <c:pt idx="1">
                  <c:v>31190.106580166823</c:v>
                </c:pt>
                <c:pt idx="2" formatCode="General">
                  <c:v>14919</c:v>
                </c:pt>
              </c:numCache>
            </c:numRef>
          </c:val>
        </c:ser>
        <c:ser>
          <c:idx val="2"/>
          <c:order val="2"/>
          <c:tx>
            <c:strRef>
              <c:f>TM_2016!$L$17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9BBB59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570048309178744E-2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4154589371980675E-3"/>
                  <c:y val="-4.96169224270787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5464547909772149E-2"/>
                  <c:y val="-8.7559274871315436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TM_2016!$I$18:$I$20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TM_2016!$L$18:$L$20</c:f>
              <c:numCache>
                <c:formatCode>0.0</c:formatCode>
                <c:ptCount val="3"/>
                <c:pt idx="0" formatCode="General">
                  <c:v>240</c:v>
                </c:pt>
                <c:pt idx="1">
                  <c:v>39686.631139944395</c:v>
                </c:pt>
                <c:pt idx="2" formatCode="General">
                  <c:v>15676</c:v>
                </c:pt>
              </c:numCache>
            </c:numRef>
          </c:val>
        </c:ser>
        <c:ser>
          <c:idx val="3"/>
          <c:order val="3"/>
          <c:tx>
            <c:strRef>
              <c:f>TM_2016!$M$17</c:f>
              <c:strCache>
                <c:ptCount val="1"/>
                <c:pt idx="0">
                  <c:v>2015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6908212560386472E-2"/>
                  <c:y val="-1.16745699828421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-2.04304974699736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570048309178744E-2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TM_2016!$I$18:$I$20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TM_2016!$M$18:$M$20</c:f>
              <c:numCache>
                <c:formatCode>0.0</c:formatCode>
                <c:ptCount val="3"/>
                <c:pt idx="0" formatCode="General">
                  <c:v>234</c:v>
                </c:pt>
                <c:pt idx="1">
                  <c:v>38888.300000000003</c:v>
                </c:pt>
                <c:pt idx="2" formatCode="General">
                  <c:v>14951</c:v>
                </c:pt>
              </c:numCache>
            </c:numRef>
          </c:val>
        </c:ser>
        <c:ser>
          <c:idx val="4"/>
          <c:order val="4"/>
          <c:tx>
            <c:strRef>
              <c:f>TM_2016!$N$17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FF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5700483091787395E-2"/>
                  <c:y val="-1.45932124785526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570048309178744E-2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9323671497584363E-2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TM_2016!$I$18:$I$20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TM_2016!$N$18:$N$20</c:f>
              <c:numCache>
                <c:formatCode>0.0</c:formatCode>
                <c:ptCount val="3"/>
                <c:pt idx="0" formatCode="General">
                  <c:v>236</c:v>
                </c:pt>
                <c:pt idx="1">
                  <c:v>45280.53</c:v>
                </c:pt>
                <c:pt idx="2" formatCode="General">
                  <c:v>14997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60213248"/>
        <c:axId val="257385600"/>
        <c:axId val="0"/>
      </c:bar3DChart>
      <c:catAx>
        <c:axId val="260213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7385600"/>
        <c:crosses val="autoZero"/>
        <c:auto val="1"/>
        <c:lblAlgn val="ctr"/>
        <c:lblOffset val="100"/>
        <c:noMultiLvlLbl val="0"/>
      </c:catAx>
      <c:valAx>
        <c:axId val="257385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6021324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3637281752824374"/>
          <c:y val="0.91559584661085858"/>
          <c:w val="0.51396934078892309"/>
          <c:h val="6.6892298414878371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70AD47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smGrid">
          <a:fgClr>
            <a:srgbClr val="70AD47">
              <a:lumMod val="40000"/>
              <a:lumOff val="60000"/>
            </a:srgbClr>
          </a:fgClr>
          <a:bgClr>
            <a:sysClr val="window" lastClr="FFFFFF"/>
          </a:bgClr>
        </a:pattFill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IV_TM_2016!$O$59</c:f>
              <c:strCache>
                <c:ptCount val="1"/>
                <c:pt idx="0">
                  <c:v>I ketv.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570048309178744E-2"/>
                  <c:y val="-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830917874396135E-3"/>
                  <c:y val="-1.75118549742631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9.6618357487922701E-3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IV_TM_2016!$N$60:$N$62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IV_TM_2016!$O$60:$O$62</c:f>
              <c:numCache>
                <c:formatCode>General</c:formatCode>
                <c:ptCount val="3"/>
                <c:pt idx="0">
                  <c:v>18</c:v>
                </c:pt>
                <c:pt idx="1">
                  <c:v>2008</c:v>
                </c:pt>
                <c:pt idx="2">
                  <c:v>1000</c:v>
                </c:pt>
              </c:numCache>
            </c:numRef>
          </c:val>
        </c:ser>
        <c:ser>
          <c:idx val="1"/>
          <c:order val="1"/>
          <c:tx>
            <c:strRef>
              <c:f>IV_TM_2016!$P$59</c:f>
              <c:strCache>
                <c:ptCount val="1"/>
                <c:pt idx="0">
                  <c:v>II ketv.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5217391304347827E-2"/>
                  <c:y val="-2.506010794840575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4734299516908212E-2"/>
                  <c:y val="-1.459321247855262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3164251207729469E-2"/>
                  <c:y val="-2.214146545269534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IV_TM_2016!$N$60:$N$62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IV_TM_2016!$P$60:$P$62</c:f>
              <c:numCache>
                <c:formatCode>General</c:formatCode>
                <c:ptCount val="3"/>
                <c:pt idx="0">
                  <c:v>19</c:v>
                </c:pt>
                <c:pt idx="1">
                  <c:v>9738</c:v>
                </c:pt>
                <c:pt idx="2">
                  <c:v>1921</c:v>
                </c:pt>
              </c:numCache>
            </c:numRef>
          </c:val>
        </c:ser>
        <c:ser>
          <c:idx val="2"/>
          <c:order val="2"/>
          <c:tx>
            <c:strRef>
              <c:f>IV_TM_2016!$Q$59</c:f>
              <c:strCache>
                <c:ptCount val="1"/>
                <c:pt idx="0">
                  <c:v>III ketv.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3285024154589372E-2"/>
                  <c:y val="-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6.038647342995169E-3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9.5839514625889154E-3"/>
                  <c:y val="-2.334913996568411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IV_TM_2016!$N$60:$N$62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IV_TM_2016!$Q$60:$Q$62</c:f>
              <c:numCache>
                <c:formatCode>General</c:formatCode>
                <c:ptCount val="3"/>
                <c:pt idx="0">
                  <c:v>4</c:v>
                </c:pt>
                <c:pt idx="1">
                  <c:v>1780</c:v>
                </c:pt>
                <c:pt idx="2">
                  <c:v>210</c:v>
                </c:pt>
              </c:numCache>
            </c:numRef>
          </c:val>
        </c:ser>
        <c:ser>
          <c:idx val="3"/>
          <c:order val="3"/>
          <c:tx>
            <c:strRef>
              <c:f>IV_TM_2016!$R$59</c:f>
              <c:strCache>
                <c:ptCount val="1"/>
                <c:pt idx="0">
                  <c:v>IV ketv.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invertIfNegative val="0"/>
            <c:bubble3D val="0"/>
            <c:spPr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1.5700483091787395E-2"/>
                  <c:y val="-2.04304974699734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0869565217391216E-2"/>
                  <c:y val="-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570048309178744E-2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IV_TM_2016!$N$60:$N$62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IV_TM_2016!$R$60:$R$62</c:f>
              <c:numCache>
                <c:formatCode>General</c:formatCode>
                <c:ptCount val="3"/>
                <c:pt idx="0">
                  <c:v>90</c:v>
                </c:pt>
                <c:pt idx="1">
                  <c:v>18134.5</c:v>
                </c:pt>
                <c:pt idx="2">
                  <c:v>6915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9415552"/>
        <c:axId val="257555200"/>
        <c:axId val="0"/>
      </c:bar3DChart>
      <c:catAx>
        <c:axId val="259415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 panose="020F0502020204030204" pitchFamily="34" charset="0"/>
                <a:ea typeface="Times New Roman"/>
                <a:cs typeface="Times New Roman"/>
              </a:defRPr>
            </a:pPr>
            <a:endParaRPr lang="lt-LT"/>
          </a:p>
        </c:txPr>
        <c:crossAx val="257555200"/>
        <c:crosses val="autoZero"/>
        <c:auto val="1"/>
        <c:lblAlgn val="ctr"/>
        <c:lblOffset val="100"/>
        <c:noMultiLvlLbl val="0"/>
      </c:catAx>
      <c:valAx>
        <c:axId val="257555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941555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3166200999068662"/>
          <c:y val="0.93275263838387179"/>
          <c:w val="0.6059710815717928"/>
          <c:h val="3.9469698745535284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 panose="020F0502020204030204" pitchFamily="34" charset="0"/>
              <a:ea typeface="Times New Roman"/>
              <a:cs typeface="Times New Roman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70AD47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Lbls>
            <c:dLbl>
              <c:idx val="2"/>
              <c:layout>
                <c:manualLayout>
                  <c:x val="-4.7449584816133296E-3"/>
                  <c:y val="-2.1218890680033321E-1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TM_2016!$O$57:$O$59</c:f>
              <c:strCache>
                <c:ptCount val="3"/>
                <c:pt idx="0">
                  <c:v>Renginių skaičius</c:v>
                </c:pt>
                <c:pt idx="1">
                  <c:v>Pajamos </c:v>
                </c:pt>
                <c:pt idx="2">
                  <c:v>Renginių lankytojų skaičius </c:v>
                </c:pt>
              </c:strCache>
            </c:strRef>
          </c:cat>
          <c:val>
            <c:numRef>
              <c:f>TM_2016!$P$57:$P$59</c:f>
              <c:numCache>
                <c:formatCode>0</c:formatCode>
                <c:ptCount val="3"/>
                <c:pt idx="0">
                  <c:v>0.85470085470085166</c:v>
                </c:pt>
                <c:pt idx="1">
                  <c:v>16.437411766521024</c:v>
                </c:pt>
                <c:pt idx="2" formatCode="0.00">
                  <c:v>0.30767172764363693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60214272"/>
        <c:axId val="257387904"/>
      </c:barChart>
      <c:catAx>
        <c:axId val="2602142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7387904"/>
        <c:crosses val="autoZero"/>
        <c:auto val="1"/>
        <c:lblAlgn val="ctr"/>
        <c:lblOffset val="100"/>
        <c:noMultiLvlLbl val="0"/>
      </c:catAx>
      <c:valAx>
        <c:axId val="2573879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6021427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pattFill prst="smGrid">
      <a:fgClr>
        <a:srgbClr val="70AD47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4685990338164248E-2"/>
          <c:y val="2.737250487686263E-2"/>
          <c:w val="0.95531400966183577"/>
          <c:h val="0.74601911402296084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4000251356505475"/>
          <c:w val="0.64230961618928073"/>
          <c:h val="0.232219751157059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3.4302480801643331E-2"/>
          <c:w val="1"/>
          <c:h val="0.70648949588761867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70AD47">
                  <a:lumMod val="40000"/>
                  <a:lumOff val="60000"/>
                </a:srgbClr>
              </a:solidFill>
              <a:ln w="25400">
                <a:solidFill>
                  <a:srgbClr val="70AD47">
                    <a:lumMod val="40000"/>
                    <a:lumOff val="6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chemeClr val="accent3">
                  <a:lumMod val="75000"/>
                </a:schemeClr>
              </a:solidFill>
              <a:ln w="25400">
                <a:solidFill>
                  <a:srgbClr val="70AD47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solidFill>
                <a:srgbClr val="FF3399"/>
              </a:solidFill>
              <a:ln w="25400">
                <a:solidFill>
                  <a:srgbClr val="FF3399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4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5"/>
            <c:bubble3D val="0"/>
            <c:spPr>
              <a:solidFill>
                <a:srgbClr val="B0C3E6"/>
              </a:solidFill>
              <a:ln w="25400">
                <a:solidFill>
                  <a:srgbClr val="B0C3E6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Lapas1!$C$6:$C$11</c:f>
              <c:strCache>
                <c:ptCount val="6"/>
                <c:pt idx="0">
                  <c:v>Spektakliai</c:v>
                </c:pt>
                <c:pt idx="1">
                  <c:v>Gastroliniai spektakliai</c:v>
                </c:pt>
                <c:pt idx="2">
                  <c:v>Renginiai lauke</c:v>
                </c:pt>
                <c:pt idx="3">
                  <c:v>Atvykstančių meno kolektyvų spektakliai, koncertai, renginiai</c:v>
                </c:pt>
                <c:pt idx="4">
                  <c:v>Salės nuoma</c:v>
                </c:pt>
                <c:pt idx="5">
                  <c:v>Bendruomenės užimtumas</c:v>
                </c:pt>
              </c:strCache>
            </c:strRef>
          </c:cat>
          <c:val>
            <c:numRef>
              <c:f>Lapas1!$D$6:$D$11</c:f>
              <c:numCache>
                <c:formatCode>0</c:formatCode>
                <c:ptCount val="6"/>
                <c:pt idx="0">
                  <c:v>57.627118644067799</c:v>
                </c:pt>
                <c:pt idx="1">
                  <c:v>3.8135593220338984</c:v>
                </c:pt>
                <c:pt idx="2">
                  <c:v>0.84745762711864403</c:v>
                </c:pt>
                <c:pt idx="3">
                  <c:v>2.9661016949152543</c:v>
                </c:pt>
                <c:pt idx="4">
                  <c:v>3.3898305084745761</c:v>
                </c:pt>
                <c:pt idx="5">
                  <c:v>31.35593220338983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6786768930542042"/>
          <c:w val="0.67311129147611393"/>
          <c:h val="0.29051254009915428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70AD47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038647342995169E-3"/>
          <c:y val="4.919185936587623E-2"/>
          <c:w val="0.9939613526570048"/>
          <c:h val="0.75326959295784801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126336934006462"/>
          <c:w val="0.6049907756095706"/>
          <c:h val="0.2674287934767962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6.0601813084792663E-2"/>
          <c:w val="1"/>
          <c:h val="0.67831465940947322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25400">
                <a:solidFill>
                  <a:srgbClr val="70AD47">
                    <a:lumMod val="40000"/>
                    <a:lumOff val="6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rgbClr val="FF3399"/>
              </a:solidFill>
              <a:ln w="25400">
                <a:solidFill>
                  <a:srgbClr val="B854A5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4"/>
            <c:bubble3D val="0"/>
            <c:spPr>
              <a:solidFill>
                <a:srgbClr val="FF0000"/>
              </a:solidFill>
              <a:ln w="25400"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5"/>
            <c:bubble3D val="0"/>
            <c:spPr>
              <a:solidFill>
                <a:srgbClr val="4472C4">
                  <a:lumMod val="75000"/>
                </a:srgbClr>
              </a:solidFill>
              <a:ln w="25400">
                <a:solidFill>
                  <a:srgbClr val="4472C4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Lbls>
            <c:dLbl>
              <c:idx val="3"/>
              <c:layout>
                <c:manualLayout>
                  <c:x val="-1.8412745911645496E-2"/>
                  <c:y val="-2.8898314340845377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2.7005360670413394E-2"/>
                  <c:y val="-3.5920377179888595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6.383085249370439E-2"/>
                  <c:y val="-2.8898314340845377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1528806910124732E-2"/>
                      <c:h val="5.8056713510758362E-2"/>
                    </c:manualLayout>
                  </c15:layout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Lapas1!$C$16:$C$21</c:f>
              <c:strCache>
                <c:ptCount val="6"/>
                <c:pt idx="0">
                  <c:v>Spektakliai</c:v>
                </c:pt>
                <c:pt idx="1">
                  <c:v>Gastroliniai spektakliai</c:v>
                </c:pt>
                <c:pt idx="2">
                  <c:v>Atvykstančių meno kolektyvų spektakliai, koncertai, renginiai</c:v>
                </c:pt>
                <c:pt idx="3">
                  <c:v>Salės nuoma</c:v>
                </c:pt>
                <c:pt idx="4">
                  <c:v>Kita veikla</c:v>
                </c:pt>
                <c:pt idx="5">
                  <c:v>Bendruomenės užimtumas</c:v>
                </c:pt>
              </c:strCache>
            </c:strRef>
          </c:cat>
          <c:val>
            <c:numRef>
              <c:f>Lapas1!$D$16:$D$21</c:f>
              <c:numCache>
                <c:formatCode>0.0</c:formatCode>
                <c:ptCount val="6"/>
                <c:pt idx="0">
                  <c:v>72.522406429430049</c:v>
                </c:pt>
                <c:pt idx="1">
                  <c:v>15.750699031128832</c:v>
                </c:pt>
                <c:pt idx="2">
                  <c:v>9.7216176577438471</c:v>
                </c:pt>
                <c:pt idx="3">
                  <c:v>1.3692419236258939</c:v>
                </c:pt>
                <c:pt idx="4">
                  <c:v>0.2</c:v>
                </c:pt>
                <c:pt idx="5">
                  <c:v>0.42402330538092203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67707999599519419"/>
          <c:w val="0.71006321084864388"/>
          <c:h val="0.29051254009915428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70AD47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6.1441791007731415E-2"/>
          <c:w val="1"/>
          <c:h val="0.79566629850404647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0890930559749665"/>
          <c:w val="0.58216468865304882"/>
          <c:h val="0.2633129192184310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2.5198877092055635E-2"/>
          <c:w val="1"/>
          <c:h val="0.66577261286988032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rgbClr val="FFC00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chemeClr val="accent3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solidFill>
                <a:srgbClr val="FF3399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4"/>
            <c:bubble3D val="0"/>
            <c:spPr>
              <a:solidFill>
                <a:srgbClr val="00B0F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5"/>
            <c:bubble3D val="0"/>
            <c:spPr>
              <a:solidFill>
                <a:srgbClr val="B854A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Lapas1!$C$6:$C$11</c:f>
              <c:strCache>
                <c:ptCount val="6"/>
                <c:pt idx="0">
                  <c:v>Spektakliai</c:v>
                </c:pt>
                <c:pt idx="1">
                  <c:v>Gastroliniai spektakliai</c:v>
                </c:pt>
                <c:pt idx="2">
                  <c:v>Renginiai lauke</c:v>
                </c:pt>
                <c:pt idx="3">
                  <c:v>Atvykstančių meno kolektyvų spektakliai, koncertai, renginiai</c:v>
                </c:pt>
                <c:pt idx="4">
                  <c:v>Salės nuoma</c:v>
                </c:pt>
                <c:pt idx="5">
                  <c:v>Bendruomenės užimtumas</c:v>
                </c:pt>
              </c:strCache>
            </c:strRef>
          </c:cat>
          <c:val>
            <c:numRef>
              <c:f>Lapas1!$D$6:$D$11</c:f>
              <c:numCache>
                <c:formatCode>0</c:formatCode>
                <c:ptCount val="6"/>
                <c:pt idx="0">
                  <c:v>57.627118644067799</c:v>
                </c:pt>
                <c:pt idx="1">
                  <c:v>3.8135593220338984</c:v>
                </c:pt>
                <c:pt idx="2">
                  <c:v>0.84745762711864403</c:v>
                </c:pt>
                <c:pt idx="3">
                  <c:v>2.9661016949152543</c:v>
                </c:pt>
                <c:pt idx="4">
                  <c:v>3.3898305084745761</c:v>
                </c:pt>
                <c:pt idx="5">
                  <c:v>31.35593220338983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3.223474241669827E-2"/>
          <c:y val="0.67896561440143266"/>
          <c:w val="0.69416236891672334"/>
          <c:h val="0.29051254009915428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6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70AD47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TM_2016!$I$46</c:f>
              <c:strCache>
                <c:ptCount val="1"/>
                <c:pt idx="0">
                  <c:v>Renginių lankytojų skaičius (su bilietais)</c:v>
                </c:pt>
              </c:strCache>
            </c:strRef>
          </c:tx>
          <c:spPr>
            <a:ln w="38100" cap="rnd">
              <a:solidFill>
                <a:srgbClr val="5B9BD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38100">
                <a:solidFill>
                  <a:srgbClr val="5B9BD5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TM_2016!$J$45:$N$45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TM_2016!$J$46:$N$46</c:f>
              <c:numCache>
                <c:formatCode>0</c:formatCode>
                <c:ptCount val="5"/>
                <c:pt idx="0">
                  <c:v>84</c:v>
                </c:pt>
                <c:pt idx="1">
                  <c:v>93</c:v>
                </c:pt>
                <c:pt idx="2">
                  <c:v>93</c:v>
                </c:pt>
                <c:pt idx="3">
                  <c:v>95</c:v>
                </c:pt>
                <c:pt idx="4">
                  <c:v>90.431419617256779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TM_2016!$I$47</c:f>
              <c:strCache>
                <c:ptCount val="1"/>
                <c:pt idx="0">
                  <c:v>Renginių lankytojų skaičius (be bilietų)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38100">
                <a:solidFill>
                  <a:srgbClr val="C00000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TM_2016!$J$45:$N$45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TM_2016!$J$47:$N$47</c:f>
              <c:numCache>
                <c:formatCode>0</c:formatCode>
                <c:ptCount val="5"/>
                <c:pt idx="0">
                  <c:v>16</c:v>
                </c:pt>
                <c:pt idx="1">
                  <c:v>7</c:v>
                </c:pt>
                <c:pt idx="2">
                  <c:v>7</c:v>
                </c:pt>
                <c:pt idx="3">
                  <c:v>5</c:v>
                </c:pt>
                <c:pt idx="4">
                  <c:v>9.5685803827432157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60957184"/>
        <c:axId val="257693888"/>
      </c:lineChart>
      <c:catAx>
        <c:axId val="260957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7693888"/>
        <c:crosses val="autoZero"/>
        <c:auto val="1"/>
        <c:lblAlgn val="ctr"/>
        <c:lblOffset val="100"/>
        <c:noMultiLvlLbl val="0"/>
      </c:catAx>
      <c:valAx>
        <c:axId val="257693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6095718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/>
        <a:lstStyle/>
        <a:p>
          <a:pPr>
            <a:defRPr sz="12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70AD47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 w="127000" h="127000"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'Sheet1 (2)'!$N$7:$N$15</c:f>
              <c:strCache>
                <c:ptCount val="9"/>
                <c:pt idx="0">
                  <c:v>Kultūros centras Panevėžio bendruomenių rūmai</c:v>
                </c:pt>
                <c:pt idx="1">
                  <c:v>Dailės galerija</c:v>
                </c:pt>
                <c:pt idx="2">
                  <c:v>Lėlių vežimo teatras</c:v>
                </c:pt>
                <c:pt idx="3">
                  <c:v>Teatras „Menas“</c:v>
                </c:pt>
                <c:pt idx="4">
                  <c:v>Savivaldybės viešoji biblioteka</c:v>
                </c:pt>
                <c:pt idx="5">
                  <c:v>Kino centras „Garsas“</c:v>
                </c:pt>
                <c:pt idx="6">
                  <c:v>Kraštotyros muziejus</c:v>
                </c:pt>
                <c:pt idx="7">
                  <c:v>Muzikinis teatras</c:v>
                </c:pt>
                <c:pt idx="8">
                  <c:v>Koncertinė įstaiga „Panevėžio garsas“</c:v>
                </c:pt>
              </c:strCache>
            </c:strRef>
          </c:cat>
          <c:val>
            <c:numRef>
              <c:f>'Sheet1 (2)'!$O$7:$O$15</c:f>
              <c:numCache>
                <c:formatCode>0.0</c:formatCode>
                <c:ptCount val="9"/>
                <c:pt idx="0">
                  <c:v>17.399999999999999</c:v>
                </c:pt>
                <c:pt idx="1">
                  <c:v>7.5</c:v>
                </c:pt>
                <c:pt idx="2">
                  <c:v>4</c:v>
                </c:pt>
                <c:pt idx="3">
                  <c:v>3.75</c:v>
                </c:pt>
                <c:pt idx="4" formatCode="0.00">
                  <c:v>2.89</c:v>
                </c:pt>
                <c:pt idx="5" formatCode="0">
                  <c:v>2.25</c:v>
                </c:pt>
                <c:pt idx="6" formatCode="0">
                  <c:v>0</c:v>
                </c:pt>
                <c:pt idx="7" formatCode="0">
                  <c:v>0</c:v>
                </c:pt>
                <c:pt idx="8" formatCode="0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99916288"/>
        <c:axId val="285358848"/>
      </c:barChart>
      <c:catAx>
        <c:axId val="2999162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5358848"/>
        <c:crosses val="autoZero"/>
        <c:auto val="1"/>
        <c:lblAlgn val="ctr"/>
        <c:lblOffset val="100"/>
        <c:noMultiLvlLbl val="0"/>
      </c:catAx>
      <c:valAx>
        <c:axId val="2853588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9991628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pattFill prst="smGrid">
      <a:fgClr>
        <a:srgbClr val="5B9BD5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smGrid">
          <a:fgClr>
            <a:srgbClr val="70AD47">
              <a:lumMod val="40000"/>
              <a:lumOff val="60000"/>
            </a:srgbClr>
          </a:fgClr>
          <a:bgClr>
            <a:sysClr val="window" lastClr="FFFFFF"/>
          </a:bgClr>
        </a:pattFill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'Sheet1 (2)'!$A$145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69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0386473429951248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086956521739121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(2)'!$B$144:$E$144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(2)'!$B$145:$E$145</c:f>
              <c:numCache>
                <c:formatCode>0</c:formatCode>
                <c:ptCount val="4"/>
                <c:pt idx="0" formatCode="General">
                  <c:v>8</c:v>
                </c:pt>
                <c:pt idx="1">
                  <c:v>22</c:v>
                </c:pt>
                <c:pt idx="2" formatCode="0.00">
                  <c:v>1.1584800741427248</c:v>
                </c:pt>
                <c:pt idx="3" formatCode="0.00">
                  <c:v>5.2131603336422616</c:v>
                </c:pt>
              </c:numCache>
            </c:numRef>
          </c:val>
        </c:ser>
        <c:ser>
          <c:idx val="1"/>
          <c:order val="1"/>
          <c:tx>
            <c:strRef>
              <c:f>'Sheet1 (2)'!$A$146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69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8309178743960908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830917874396135E-3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6618357487923585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(2)'!$B$144:$E$144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(2)'!$B$146:$E$146</c:f>
              <c:numCache>
                <c:formatCode>0</c:formatCode>
                <c:ptCount val="4"/>
                <c:pt idx="0" formatCode="General">
                  <c:v>2</c:v>
                </c:pt>
                <c:pt idx="1">
                  <c:v>20</c:v>
                </c:pt>
                <c:pt idx="2" formatCode="0.00">
                  <c:v>0.5792400370713624</c:v>
                </c:pt>
                <c:pt idx="3" formatCode="0.00">
                  <c:v>5.2131603336422616</c:v>
                </c:pt>
              </c:numCache>
            </c:numRef>
          </c:val>
        </c:ser>
        <c:ser>
          <c:idx val="2"/>
          <c:order val="2"/>
          <c:tx>
            <c:strRef>
              <c:f>'Sheet1 (2)'!$A$147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A5A5A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618357487922267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6618357487922267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4541062801931476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6618357487922701E-3"/>
                  <c:y val="-1.0701565525540403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(2)'!$B$144:$E$144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(2)'!$B$147:$E$147</c:f>
              <c:numCache>
                <c:formatCode>General</c:formatCode>
                <c:ptCount val="4"/>
                <c:pt idx="0">
                  <c:v>2</c:v>
                </c:pt>
                <c:pt idx="1">
                  <c:v>30</c:v>
                </c:pt>
                <c:pt idx="2" formatCode="0.00">
                  <c:v>4.3443002780352176</c:v>
                </c:pt>
                <c:pt idx="3" formatCode="0.00">
                  <c:v>4.3443002780352176</c:v>
                </c:pt>
              </c:numCache>
            </c:numRef>
          </c:val>
        </c:ser>
        <c:ser>
          <c:idx val="3"/>
          <c:order val="3"/>
          <c:tx>
            <c:strRef>
              <c:f>'Sheet1 (2)'!$A$148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246376811594203E-3"/>
                  <c:y val="-8.75592748713165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830917874396135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6473429952575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4541062801932361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(2)'!$B$144:$E$144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(2)'!$B$148:$E$148</c:f>
              <c:numCache>
                <c:formatCode>General</c:formatCode>
                <c:ptCount val="4"/>
                <c:pt idx="0">
                  <c:v>1</c:v>
                </c:pt>
                <c:pt idx="1">
                  <c:v>4.2</c:v>
                </c:pt>
                <c:pt idx="2">
                  <c:v>0.7</c:v>
                </c:pt>
                <c:pt idx="3">
                  <c:v>3.5</c:v>
                </c:pt>
              </c:numCache>
            </c:numRef>
          </c:val>
        </c:ser>
        <c:ser>
          <c:idx val="4"/>
          <c:order val="4"/>
          <c:tx>
            <c:strRef>
              <c:f>'Sheet1 (2)'!$A$149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618357487922701E-3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6618357487922701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6618357487922701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6618357487922701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(2)'!$B$144:$E$144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(2)'!$B$149:$E$149</c:f>
              <c:numCache>
                <c:formatCode>General</c:formatCode>
                <c:ptCount val="4"/>
                <c:pt idx="0">
                  <c:v>1</c:v>
                </c:pt>
                <c:pt idx="1">
                  <c:v>9.25</c:v>
                </c:pt>
                <c:pt idx="2">
                  <c:v>3.75</c:v>
                </c:pt>
                <c:pt idx="3">
                  <c:v>5.5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60628480"/>
        <c:axId val="259252800"/>
        <c:axId val="0"/>
      </c:bar3DChart>
      <c:catAx>
        <c:axId val="260628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9252800"/>
        <c:crosses val="autoZero"/>
        <c:auto val="1"/>
        <c:lblAlgn val="ctr"/>
        <c:lblOffset val="100"/>
        <c:noMultiLvlLbl val="0"/>
      </c:catAx>
      <c:valAx>
        <c:axId val="259252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6062848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70AD47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LVT_2016!$H$17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635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38100">
                <a:solidFill>
                  <a:srgbClr val="5B9BD5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LVT_2016!$I$16:$M$16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LVT_2016!$I$17:$M$17</c:f>
              <c:numCache>
                <c:formatCode>General</c:formatCode>
                <c:ptCount val="5"/>
                <c:pt idx="0">
                  <c:v>209</c:v>
                </c:pt>
                <c:pt idx="1">
                  <c:v>195</c:v>
                </c:pt>
                <c:pt idx="2">
                  <c:v>212</c:v>
                </c:pt>
                <c:pt idx="3">
                  <c:v>204</c:v>
                </c:pt>
                <c:pt idx="4">
                  <c:v>286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LVT_2016!$H$18</c:f>
              <c:strCache>
                <c:ptCount val="1"/>
                <c:pt idx="0">
                  <c:v>Pajamos Eur</c:v>
                </c:pt>
              </c:strCache>
            </c:strRef>
          </c:tx>
          <c:spPr>
            <a:ln w="63500" cap="rnd">
              <a:solidFill>
                <a:srgbClr val="FF006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38100">
                <a:solidFill>
                  <a:srgbClr val="FF0909"/>
                </a:solidFill>
              </a:ln>
              <a:effectLst/>
            </c:spPr>
          </c:marker>
          <c:dLbls>
            <c:dLbl>
              <c:idx val="4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LVT_2016!$I$16:$M$16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LVT_2016!$I$18:$M$18</c:f>
              <c:numCache>
                <c:formatCode>0.0</c:formatCode>
                <c:ptCount val="5"/>
                <c:pt idx="0">
                  <c:v>14465.940685820204</c:v>
                </c:pt>
                <c:pt idx="1">
                  <c:v>21397.416589434662</c:v>
                </c:pt>
                <c:pt idx="2">
                  <c:v>21866.31139944393</c:v>
                </c:pt>
                <c:pt idx="3">
                  <c:v>22093.1</c:v>
                </c:pt>
                <c:pt idx="4" formatCode="General">
                  <c:v>24073.8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LVT_2016!$H$19</c:f>
              <c:strCache>
                <c:ptCount val="1"/>
                <c:pt idx="0">
                  <c:v>Renginių lankytojų skaičius</c:v>
                </c:pt>
              </c:strCache>
            </c:strRef>
          </c:tx>
          <c:spPr>
            <a:ln w="6350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38100">
                <a:solidFill>
                  <a:srgbClr val="92D050"/>
                </a:solidFill>
              </a:ln>
              <a:effectLst/>
            </c:spPr>
          </c:marker>
          <c:dLbls>
            <c:dLbl>
              <c:idx val="0"/>
              <c:spPr/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/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/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LVT_2016!$I$16:$M$16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LVT_2016!$I$19:$M$19</c:f>
              <c:numCache>
                <c:formatCode>General</c:formatCode>
                <c:ptCount val="5"/>
                <c:pt idx="0">
                  <c:v>13315</c:v>
                </c:pt>
                <c:pt idx="1">
                  <c:v>12250</c:v>
                </c:pt>
                <c:pt idx="2">
                  <c:v>16094</c:v>
                </c:pt>
                <c:pt idx="3">
                  <c:v>12232</c:v>
                </c:pt>
                <c:pt idx="4">
                  <c:v>18686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61518848"/>
        <c:axId val="259257408"/>
      </c:lineChart>
      <c:catAx>
        <c:axId val="261518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9257408"/>
        <c:crosses val="autoZero"/>
        <c:auto val="1"/>
        <c:lblAlgn val="ctr"/>
        <c:lblOffset val="100"/>
        <c:noMultiLvlLbl val="0"/>
      </c:catAx>
      <c:valAx>
        <c:axId val="259257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6151884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ED7D31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smGrid">
          <a:fgClr>
            <a:srgbClr val="ED7D31">
              <a:lumMod val="20000"/>
              <a:lumOff val="80000"/>
            </a:srgbClr>
          </a:fgClr>
          <a:bgClr>
            <a:sysClr val="window" lastClr="FFFFFF"/>
          </a:bgClr>
        </a:pattFill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IV_LVT_2016!$O$63</c:f>
              <c:strCache>
                <c:ptCount val="1"/>
                <c:pt idx="0">
                  <c:v>I ketv.</c:v>
                </c:pt>
              </c:strCache>
            </c:strRef>
          </c:tx>
          <c:spPr>
            <a:solidFill>
              <a:srgbClr val="92D05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618357487922493E-3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2077294685990338E-3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4541062801932361E-3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IV_LVT_2016!$N$64:$N$67</c:f>
              <c:strCache>
                <c:ptCount val="4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(su bilietais)</c:v>
                </c:pt>
                <c:pt idx="3">
                  <c:v>Renginių lankytojų skaičius (be bilietų)</c:v>
                </c:pt>
              </c:strCache>
            </c:strRef>
          </c:cat>
          <c:val>
            <c:numRef>
              <c:f>IV_LVT_2016!$O$64:$O$67</c:f>
              <c:numCache>
                <c:formatCode>General</c:formatCode>
                <c:ptCount val="4"/>
                <c:pt idx="0">
                  <c:v>30</c:v>
                </c:pt>
                <c:pt idx="1">
                  <c:v>2186.5</c:v>
                </c:pt>
                <c:pt idx="2">
                  <c:v>1124</c:v>
                </c:pt>
                <c:pt idx="3">
                  <c:v>52</c:v>
                </c:pt>
              </c:numCache>
            </c:numRef>
          </c:val>
        </c:ser>
        <c:ser>
          <c:idx val="1"/>
          <c:order val="1"/>
          <c:tx>
            <c:strRef>
              <c:f>IV_LVT_2016!$P$63</c:f>
              <c:strCache>
                <c:ptCount val="1"/>
                <c:pt idx="0">
                  <c:v>II ketv.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2077294685990338E-2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6618357487922701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869565217391216E-2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0386473429950805E-3"/>
                  <c:y val="-1.16745699828421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IV_LVT_2016!$N$64:$N$67</c:f>
              <c:strCache>
                <c:ptCount val="4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(su bilietais)</c:v>
                </c:pt>
                <c:pt idx="3">
                  <c:v>Renginių lankytojų skaičius (be bilietų)</c:v>
                </c:pt>
              </c:strCache>
            </c:strRef>
          </c:cat>
          <c:val>
            <c:numRef>
              <c:f>IV_LVT_2016!$P$64:$P$67</c:f>
              <c:numCache>
                <c:formatCode>General</c:formatCode>
                <c:ptCount val="4"/>
                <c:pt idx="0">
                  <c:v>111</c:v>
                </c:pt>
                <c:pt idx="1">
                  <c:v>8714</c:v>
                </c:pt>
                <c:pt idx="2">
                  <c:v>6084</c:v>
                </c:pt>
                <c:pt idx="3">
                  <c:v>1790</c:v>
                </c:pt>
              </c:numCache>
            </c:numRef>
          </c:val>
        </c:ser>
        <c:ser>
          <c:idx val="2"/>
          <c:order val="2"/>
          <c:tx>
            <c:strRef>
              <c:f>IV_LVT_2016!$Q$63</c:f>
              <c:strCache>
                <c:ptCount val="1"/>
                <c:pt idx="0">
                  <c:v>III ketv.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3285024154589327E-2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415458937198156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207729468599033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IV_LVT_2016!$N$64:$N$67</c:f>
              <c:strCache>
                <c:ptCount val="4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(su bilietais)</c:v>
                </c:pt>
                <c:pt idx="3">
                  <c:v>Renginių lankytojų skaičius (be bilietų)</c:v>
                </c:pt>
              </c:strCache>
            </c:strRef>
          </c:cat>
          <c:val>
            <c:numRef>
              <c:f>IV_LVT_2016!$Q$64:$Q$67</c:f>
              <c:numCache>
                <c:formatCode>General</c:formatCode>
                <c:ptCount val="4"/>
                <c:pt idx="0">
                  <c:v>69</c:v>
                </c:pt>
                <c:pt idx="1">
                  <c:v>3824.8</c:v>
                </c:pt>
                <c:pt idx="2">
                  <c:v>3176</c:v>
                </c:pt>
                <c:pt idx="3">
                  <c:v>1826</c:v>
                </c:pt>
              </c:numCache>
            </c:numRef>
          </c:val>
        </c:ser>
        <c:ser>
          <c:idx val="3"/>
          <c:order val="3"/>
          <c:tx>
            <c:strRef>
              <c:f>IV_LVT_2016!$R$63</c:f>
              <c:strCache>
                <c:ptCount val="1"/>
                <c:pt idx="0">
                  <c:v>IV ketv.</c:v>
                </c:pt>
              </c:strCache>
            </c:strRef>
          </c:tx>
          <c:spPr>
            <a:solidFill>
              <a:srgbClr val="FF0066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3285024154589372E-2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4541062801932361E-3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6618357487922701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4541062801930592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IV_LVT_2016!$N$64:$N$67</c:f>
              <c:strCache>
                <c:ptCount val="4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(su bilietais)</c:v>
                </c:pt>
                <c:pt idx="3">
                  <c:v>Renginių lankytojų skaičius (be bilietų)</c:v>
                </c:pt>
              </c:strCache>
            </c:strRef>
          </c:cat>
          <c:val>
            <c:numRef>
              <c:f>IV_LVT_2016!$R$64:$R$67</c:f>
              <c:numCache>
                <c:formatCode>General</c:formatCode>
                <c:ptCount val="4"/>
                <c:pt idx="0">
                  <c:v>76</c:v>
                </c:pt>
                <c:pt idx="1">
                  <c:v>9348.5</c:v>
                </c:pt>
                <c:pt idx="2">
                  <c:v>4059</c:v>
                </c:pt>
                <c:pt idx="3">
                  <c:v>575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60958720"/>
        <c:axId val="259255104"/>
        <c:axId val="0"/>
      </c:bar3DChart>
      <c:catAx>
        <c:axId val="260958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9255104"/>
        <c:crosses val="autoZero"/>
        <c:auto val="1"/>
        <c:lblAlgn val="ctr"/>
        <c:lblOffset val="100"/>
        <c:noMultiLvlLbl val="0"/>
      </c:catAx>
      <c:valAx>
        <c:axId val="259255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6095872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6896267596180107"/>
          <c:y val="0.93238470557791653"/>
          <c:w val="0.5561369643609364"/>
          <c:h val="3.9837631551490602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ED7D31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rgbClr val="ED7D31">
          <a:lumMod val="20000"/>
          <a:lumOff val="80000"/>
        </a:srgb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ED7D31">
                <a:lumMod val="60000"/>
                <a:lumOff val="40000"/>
              </a:srgbClr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1"/>
            <c:invertIfNegative val="0"/>
            <c:bubble3D val="0"/>
          </c:dPt>
          <c:dPt>
            <c:idx val="2"/>
            <c:invertIfNegative val="0"/>
            <c:bubble3D val="0"/>
            <c:spPr>
              <a:solidFill>
                <a:srgbClr val="ED7D31">
                  <a:lumMod val="60000"/>
                  <a:lumOff val="40000"/>
                </a:srgbClr>
              </a:solidFill>
              <a:ln w="25400"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7.7231642972956024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7974434083111624E-3"/>
                  <c:y val="-4.6296296296296086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LVT_2016!$N$40:$N$42</c:f>
              <c:strCache>
                <c:ptCount val="3"/>
                <c:pt idx="0">
                  <c:v>Renginių skaičius</c:v>
                </c:pt>
                <c:pt idx="1">
                  <c:v>Pajamos</c:v>
                </c:pt>
                <c:pt idx="2">
                  <c:v>Renginių lankytojų skaičius</c:v>
                </c:pt>
              </c:strCache>
            </c:strRef>
          </c:cat>
          <c:val>
            <c:numRef>
              <c:f>LVT_2016!$O$40:$O$42</c:f>
              <c:numCache>
                <c:formatCode>0</c:formatCode>
                <c:ptCount val="3"/>
                <c:pt idx="0">
                  <c:v>40.196078431372541</c:v>
                </c:pt>
                <c:pt idx="1">
                  <c:v>8.9652425417890669</c:v>
                </c:pt>
                <c:pt idx="2">
                  <c:v>52.76324395029431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61322240"/>
        <c:axId val="259259712"/>
      </c:barChart>
      <c:catAx>
        <c:axId val="2613222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9259712"/>
        <c:crosses val="autoZero"/>
        <c:auto val="1"/>
        <c:lblAlgn val="ctr"/>
        <c:lblOffset val="100"/>
        <c:noMultiLvlLbl val="0"/>
      </c:catAx>
      <c:valAx>
        <c:axId val="2592597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6132224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pattFill prst="smGrid">
      <a:fgClr>
        <a:srgbClr val="ED7D31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555555555555555E-2"/>
          <c:y val="5.0925925925925923E-2"/>
          <c:w val="0.96944444444444444"/>
          <c:h val="0.76134352238323022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9134951881014882E-2"/>
          <c:y val="0.74131671041119862"/>
          <c:w val="0.58916951957092323"/>
          <c:h val="0.230905511811023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2.7645801182178083E-2"/>
          <c:w val="1"/>
          <c:h val="0.76458134027570845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92D050"/>
              </a:solidFill>
              <a:ln w="25400">
                <a:solidFill>
                  <a:srgbClr val="92D05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rgbClr val="C00000"/>
              </a:solidFill>
              <a:ln w="25400">
                <a:solidFill>
                  <a:srgbClr val="C00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solidFill>
                <a:srgbClr val="7030A0"/>
              </a:solidFill>
              <a:ln w="25400">
                <a:solidFill>
                  <a:srgbClr val="7030A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4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5"/>
            <c:bubble3D val="0"/>
            <c:spPr>
              <a:solidFill>
                <a:srgbClr val="FF3399"/>
              </a:solidFill>
              <a:ln w="25400">
                <a:solidFill>
                  <a:srgbClr val="FF3399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6"/>
            <c:bubble3D val="0"/>
            <c:spPr>
              <a:ln w="25400">
                <a:solidFill>
                  <a:srgbClr val="5B9BD5">
                    <a:lumMod val="60000"/>
                    <a:lumOff val="40000"/>
                  </a:srgb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2"/>
              <c:layout>
                <c:manualLayout>
                  <c:x val="1.7771374485679631E-2"/>
                  <c:y val="1.810682456197880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5.9237914952265432E-3"/>
                  <c:y val="-0.1164010150412923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LVT_2016!$N$6:$N$12</c:f>
              <c:strCache>
                <c:ptCount val="7"/>
                <c:pt idx="0">
                  <c:v>Spektakliai</c:v>
                </c:pt>
                <c:pt idx="1">
                  <c:v>Gastroliniai spektakliai</c:v>
                </c:pt>
                <c:pt idx="2">
                  <c:v>Renginiai</c:v>
                </c:pt>
                <c:pt idx="3">
                  <c:v>Renginiai lauke</c:v>
                </c:pt>
                <c:pt idx="4">
                  <c:v>Atvykstančių meno kolektyvų spektakliai, koncertai, renginiai</c:v>
                </c:pt>
                <c:pt idx="5">
                  <c:v>Salės nuoma</c:v>
                </c:pt>
                <c:pt idx="6">
                  <c:v>Kita veikla</c:v>
                </c:pt>
              </c:strCache>
            </c:strRef>
          </c:cat>
          <c:val>
            <c:numRef>
              <c:f>LVT_2016!$O$6:$O$12</c:f>
              <c:numCache>
                <c:formatCode>0.0</c:formatCode>
                <c:ptCount val="7"/>
                <c:pt idx="0">
                  <c:v>45.804195804195807</c:v>
                </c:pt>
                <c:pt idx="1">
                  <c:v>18.53146853146853</c:v>
                </c:pt>
                <c:pt idx="2">
                  <c:v>0.69930069930069927</c:v>
                </c:pt>
                <c:pt idx="3">
                  <c:v>1.048951048951049</c:v>
                </c:pt>
                <c:pt idx="4">
                  <c:v>7.6923076923076925</c:v>
                </c:pt>
                <c:pt idx="5">
                  <c:v>0.69930069930069927</c:v>
                </c:pt>
                <c:pt idx="6">
                  <c:v>25.524475524475523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1.7771374485679631E-2"/>
          <c:y val="0.72062310288240683"/>
          <c:w val="0.64599823163162862"/>
          <c:h val="0.27937689711759311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ED7D31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1.6344016741782801E-2"/>
          <c:w val="1"/>
          <c:h val="0.78321561287287422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92D050"/>
              </a:solidFill>
              <a:ln w="25400">
                <a:solidFill>
                  <a:srgbClr val="92D05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rgbClr val="C00000"/>
              </a:solidFill>
              <a:ln w="25400">
                <a:solidFill>
                  <a:srgbClr val="C00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solidFill>
                <a:srgbClr val="FF3399"/>
              </a:solidFill>
              <a:ln w="25400">
                <a:solidFill>
                  <a:srgbClr val="FF3399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4"/>
            <c:bubble3D val="0"/>
            <c:spPr>
              <a:solidFill>
                <a:srgbClr val="5B9BD5">
                  <a:lumMod val="60000"/>
                  <a:lumOff val="40000"/>
                </a:srgbClr>
              </a:solidFill>
              <a:ln w="25400">
                <a:solidFill>
                  <a:srgbClr val="5B9BD5">
                    <a:lumMod val="60000"/>
                    <a:lumOff val="4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LVT_2016!$T$6:$T$10</c:f>
              <c:strCache>
                <c:ptCount val="5"/>
                <c:pt idx="0">
                  <c:v>Spektakliai</c:v>
                </c:pt>
                <c:pt idx="1">
                  <c:v>Gastroliniai spektakliai</c:v>
                </c:pt>
                <c:pt idx="2">
                  <c:v>Atvykstančių meno kolektyvų spektakliai, koncertai, renginiai</c:v>
                </c:pt>
                <c:pt idx="3">
                  <c:v>Salės nuoma</c:v>
                </c:pt>
                <c:pt idx="4">
                  <c:v>Kita veikla</c:v>
                </c:pt>
              </c:strCache>
            </c:strRef>
          </c:cat>
          <c:val>
            <c:numRef>
              <c:f>LVT_2016!$U$6:$U$10</c:f>
              <c:numCache>
                <c:formatCode>0</c:formatCode>
                <c:ptCount val="5"/>
                <c:pt idx="0">
                  <c:v>56.000714469672424</c:v>
                </c:pt>
                <c:pt idx="1">
                  <c:v>24.546602530551887</c:v>
                </c:pt>
                <c:pt idx="2">
                  <c:v>1.2773222341300501</c:v>
                </c:pt>
                <c:pt idx="3">
                  <c:v>0.83077868886507322</c:v>
                </c:pt>
                <c:pt idx="4">
                  <c:v>17.344582076780569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4.3579356797267814E-2"/>
          <c:y val="0.69965004374453199"/>
          <c:w val="0.46540582325769825"/>
          <c:h val="0.27257217847769033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ED7D31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LVT_2016!$H$62</c:f>
              <c:strCache>
                <c:ptCount val="1"/>
                <c:pt idx="0">
                  <c:v>Renginių lankytojų skaičius su bilietais</c:v>
                </c:pt>
              </c:strCache>
            </c:strRef>
          </c:tx>
          <c:spPr>
            <a:ln w="63500" cap="rnd">
              <a:solidFill>
                <a:srgbClr val="92D050"/>
              </a:solidFill>
              <a:round/>
            </a:ln>
            <a:effectLst/>
          </c:spPr>
          <c:marker>
            <c:symbol val="square"/>
            <c:size val="7"/>
            <c:spPr>
              <a:solidFill>
                <a:srgbClr val="92D050"/>
              </a:solidFill>
              <a:ln w="38100">
                <a:solidFill>
                  <a:srgbClr val="92D050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LVT_2016!$I$61:$M$61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LVT_2016!$I$62:$M$62</c:f>
              <c:numCache>
                <c:formatCode>0</c:formatCode>
                <c:ptCount val="5"/>
                <c:pt idx="0">
                  <c:v>62</c:v>
                </c:pt>
                <c:pt idx="1">
                  <c:v>74</c:v>
                </c:pt>
                <c:pt idx="2">
                  <c:v>62</c:v>
                </c:pt>
                <c:pt idx="3">
                  <c:v>73</c:v>
                </c:pt>
                <c:pt idx="4">
                  <c:v>77.293160655035862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LVT_2016!$H$63</c:f>
              <c:strCache>
                <c:ptCount val="1"/>
                <c:pt idx="0">
                  <c:v>Renginių lankytojų skaičius be bilietų</c:v>
                </c:pt>
              </c:strCache>
            </c:strRef>
          </c:tx>
          <c:spPr>
            <a:ln w="635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7"/>
            <c:spPr>
              <a:solidFill>
                <a:srgbClr val="C00000"/>
              </a:solidFill>
              <a:ln w="38100">
                <a:solidFill>
                  <a:srgbClr val="C00000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LVT_2016!$I$61:$M$61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LVT_2016!$I$63:$M$63</c:f>
              <c:numCache>
                <c:formatCode>0</c:formatCode>
                <c:ptCount val="5"/>
                <c:pt idx="0">
                  <c:v>38</c:v>
                </c:pt>
                <c:pt idx="1">
                  <c:v>26</c:v>
                </c:pt>
                <c:pt idx="2">
                  <c:v>38</c:v>
                </c:pt>
                <c:pt idx="3">
                  <c:v>27</c:v>
                </c:pt>
                <c:pt idx="4">
                  <c:v>22.706839344964145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61731328"/>
        <c:axId val="259758272"/>
      </c:lineChart>
      <c:catAx>
        <c:axId val="261731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9758272"/>
        <c:crosses val="autoZero"/>
        <c:auto val="1"/>
        <c:lblAlgn val="ctr"/>
        <c:lblOffset val="100"/>
        <c:noMultiLvlLbl val="0"/>
      </c:catAx>
      <c:valAx>
        <c:axId val="259758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61731328"/>
        <c:crosses val="autoZero"/>
        <c:crossBetween val="between"/>
      </c:valAx>
      <c:spPr>
        <a:pattFill prst="smGrid">
          <a:fgClr>
            <a:srgbClr val="ED7D31">
              <a:lumMod val="20000"/>
              <a:lumOff val="80000"/>
            </a:srgbClr>
          </a:fgClr>
          <a:bgClr>
            <a:srgbClr val="FFFFFF"/>
          </a:bgClr>
        </a:pattFill>
        <a:ln w="25400">
          <a:noFill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ED7D31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smGrid">
          <a:fgClr>
            <a:srgbClr val="ED7D31">
              <a:lumMod val="40000"/>
              <a:lumOff val="60000"/>
            </a:srgbClr>
          </a:fgClr>
          <a:bgClr>
            <a:sysClr val="window" lastClr="FFFFFF"/>
          </a:bgClr>
        </a:pattFill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'Sheet1 (2)'!$A$171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 w="101600" h="101600"/>
            </a:sp3d>
          </c:spPr>
          <c:invertIfNegative val="0"/>
          <c:dLbls>
            <c:dLbl>
              <c:idx val="0"/>
              <c:layout>
                <c:manualLayout>
                  <c:x val="8.4541062801932153E-3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6618357487922267E-3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246376811594114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(2)'!$B$170:$E$170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(2)'!$B$171:$E$171</c:f>
              <c:numCache>
                <c:formatCode>0.0</c:formatCode>
                <c:ptCount val="4"/>
                <c:pt idx="0" formatCode="General">
                  <c:v>3</c:v>
                </c:pt>
                <c:pt idx="1">
                  <c:v>9.0940685820203893</c:v>
                </c:pt>
                <c:pt idx="2" formatCode="0.00">
                  <c:v>2.4328081556997221</c:v>
                </c:pt>
                <c:pt idx="3" formatCode="0.00">
                  <c:v>6.6612604263206672</c:v>
                </c:pt>
              </c:numCache>
            </c:numRef>
          </c:val>
        </c:ser>
        <c:ser>
          <c:idx val="1"/>
          <c:order val="1"/>
          <c:tx>
            <c:strRef>
              <c:f>'Sheet1 (2)'!$A$172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3.6231884057971015E-3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038647342995169E-3"/>
                  <c:y val="-5.83728499142108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8309178743960466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(2)'!$B$170:$E$170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(2)'!$B$172:$E$172</c:f>
              <c:numCache>
                <c:formatCode>0.0</c:formatCode>
                <c:ptCount val="4"/>
                <c:pt idx="0" formatCode="General">
                  <c:v>3</c:v>
                </c:pt>
                <c:pt idx="1">
                  <c:v>9.615384615384615</c:v>
                </c:pt>
                <c:pt idx="2" formatCode="0.00">
                  <c:v>2.46177015755329</c:v>
                </c:pt>
                <c:pt idx="3" formatCode="0.00">
                  <c:v>7.153614457831325</c:v>
                </c:pt>
              </c:numCache>
            </c:numRef>
          </c:val>
        </c:ser>
        <c:ser>
          <c:idx val="2"/>
          <c:order val="2"/>
          <c:tx>
            <c:strRef>
              <c:f>'Sheet1 (2)'!$A$173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A5A5A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 w="101600" h="101600"/>
            </a:sp3d>
          </c:spPr>
          <c:invertIfNegative val="0"/>
          <c:dLbls>
            <c:dLbl>
              <c:idx val="0"/>
              <c:layout>
                <c:manualLayout>
                  <c:x val="8.4541062801932153E-3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2463768115941588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246376811594203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4541062801932361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(2)'!$B$170:$E$170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(2)'!$B$173:$E$173</c:f>
              <c:numCache>
                <c:formatCode>0.0</c:formatCode>
                <c:ptCount val="4"/>
                <c:pt idx="0" formatCode="General">
                  <c:v>5</c:v>
                </c:pt>
                <c:pt idx="1">
                  <c:v>24.704587581093605</c:v>
                </c:pt>
                <c:pt idx="2" formatCode="0.00">
                  <c:v>6.458526413345691</c:v>
                </c:pt>
                <c:pt idx="3" formatCode="0.00">
                  <c:v>18.246061167747914</c:v>
                </c:pt>
              </c:numCache>
            </c:numRef>
          </c:val>
        </c:ser>
        <c:ser>
          <c:idx val="3"/>
          <c:order val="3"/>
          <c:tx>
            <c:strRef>
              <c:f>'Sheet1 (2)'!$A$174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2.4154589371980675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6231884057971015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4541062801931476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038647342995169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(2)'!$B$170:$E$170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(2)'!$B$174:$E$174</c:f>
              <c:numCache>
                <c:formatCode>0.0</c:formatCode>
                <c:ptCount val="4"/>
                <c:pt idx="0" formatCode="General">
                  <c:v>1</c:v>
                </c:pt>
                <c:pt idx="1">
                  <c:v>3.9</c:v>
                </c:pt>
                <c:pt idx="2" formatCode="0">
                  <c:v>0</c:v>
                </c:pt>
                <c:pt idx="3">
                  <c:v>3.9</c:v>
                </c:pt>
              </c:numCache>
            </c:numRef>
          </c:val>
        </c:ser>
        <c:ser>
          <c:idx val="4"/>
          <c:order val="4"/>
          <c:tx>
            <c:strRef>
              <c:f>'Sheet1 (2)'!$A$175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8.4541062801932361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2463768115941145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6618357487921816E-3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4541062801932361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(2)'!$B$170:$E$170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(2)'!$B$175:$E$175</c:f>
              <c:numCache>
                <c:formatCode>0.0</c:formatCode>
                <c:ptCount val="4"/>
                <c:pt idx="0" formatCode="General">
                  <c:v>3</c:v>
                </c:pt>
                <c:pt idx="1">
                  <c:v>27.2</c:v>
                </c:pt>
                <c:pt idx="2" formatCode="General">
                  <c:v>4</c:v>
                </c:pt>
                <c:pt idx="3" formatCode="General">
                  <c:v>23.2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62262784"/>
        <c:axId val="259842624"/>
        <c:axId val="0"/>
      </c:bar3DChart>
      <c:catAx>
        <c:axId val="262262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9842624"/>
        <c:crosses val="autoZero"/>
        <c:auto val="1"/>
        <c:lblAlgn val="ctr"/>
        <c:lblOffset val="100"/>
        <c:noMultiLvlLbl val="0"/>
      </c:catAx>
      <c:valAx>
        <c:axId val="259842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6226278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ED7D31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smGrid">
          <a:fgClr>
            <a:srgbClr val="FFC000">
              <a:lumMod val="40000"/>
              <a:lumOff val="60000"/>
            </a:srgbClr>
          </a:fgClr>
          <a:bgClr>
            <a:sysClr val="window" lastClr="FFFFFF"/>
          </a:bgClr>
        </a:pattFill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5.8011335539579295E-2"/>
          <c:y val="3.5972383666816966E-2"/>
          <c:w val="0.9287036403058313"/>
          <c:h val="0.7635584732787937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MT_2016!$I$18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99CCFF"/>
            </a:solidFill>
            <a:ln w="25400">
              <a:solidFill>
                <a:srgbClr val="99CCFF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932367149758454E-2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8309178743960466E-3"/>
                  <c:y val="-1.16745699828420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246376811594203E-3"/>
                  <c:y val="-1.45932124785526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MT_2016!$H$19:$H$21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MT_2016!$I$19:$I$21</c:f>
              <c:numCache>
                <c:formatCode>0.0</c:formatCode>
                <c:ptCount val="3"/>
                <c:pt idx="0" formatCode="General">
                  <c:v>88</c:v>
                </c:pt>
                <c:pt idx="1">
                  <c:v>45390.987025023169</c:v>
                </c:pt>
                <c:pt idx="2" formatCode="General">
                  <c:v>11604</c:v>
                </c:pt>
              </c:numCache>
            </c:numRef>
          </c:val>
        </c:ser>
        <c:ser>
          <c:idx val="1"/>
          <c:order val="1"/>
          <c:tx>
            <c:strRef>
              <c:f>MT_2016!$J$18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FFA893"/>
            </a:solidFill>
            <a:ln w="25400">
              <a:solidFill>
                <a:srgbClr val="FFA893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6908212560386451E-2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7777777777777776E-2"/>
                  <c:y val="-1.75118549742631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1885579519951221E-2"/>
                  <c:y val="-1.7511854974263087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MT_2016!$H$19:$H$21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MT_2016!$J$19:$J$21</c:f>
              <c:numCache>
                <c:formatCode>0.0</c:formatCode>
                <c:ptCount val="3"/>
                <c:pt idx="0" formatCode="General">
                  <c:v>88</c:v>
                </c:pt>
                <c:pt idx="1">
                  <c:v>45866.543095458757</c:v>
                </c:pt>
                <c:pt idx="2" formatCode="General">
                  <c:v>10395</c:v>
                </c:pt>
              </c:numCache>
            </c:numRef>
          </c:val>
        </c:ser>
        <c:ser>
          <c:idx val="2"/>
          <c:order val="2"/>
          <c:tx>
            <c:strRef>
              <c:f>MT_2016!$K$18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92D050"/>
            </a:solidFill>
            <a:ln w="25400">
              <a:solidFill>
                <a:srgbClr val="92D050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6908212560386431E-2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5042793563847997E-2"/>
                  <c:y val="-1.4593212478552574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237133401802948E-2"/>
                  <c:y val="-1.1674569982842059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MT_2016!$H$19:$H$21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MT_2016!$K$19:$K$21</c:f>
              <c:numCache>
                <c:formatCode>0.0</c:formatCode>
                <c:ptCount val="3"/>
                <c:pt idx="0" formatCode="General">
                  <c:v>94</c:v>
                </c:pt>
                <c:pt idx="1">
                  <c:v>39523.864689527341</c:v>
                </c:pt>
                <c:pt idx="2" formatCode="General">
                  <c:v>11409</c:v>
                </c:pt>
              </c:numCache>
            </c:numRef>
          </c:val>
        </c:ser>
        <c:ser>
          <c:idx val="3"/>
          <c:order val="3"/>
          <c:tx>
            <c:strRef>
              <c:f>MT_2016!$L$18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8F45C7"/>
            </a:solidFill>
            <a:ln w="25400">
              <a:solidFill>
                <a:srgbClr val="8F45C7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3285024154589372E-2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5362318840579712E-2"/>
                  <c:y val="-8.75592748713155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6618357487920931E-3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MT_2016!$H$19:$H$21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MT_2016!$L$19:$L$21</c:f>
              <c:numCache>
                <c:formatCode>0.0</c:formatCode>
                <c:ptCount val="3"/>
                <c:pt idx="0" formatCode="General">
                  <c:v>101</c:v>
                </c:pt>
                <c:pt idx="1">
                  <c:v>56325.66</c:v>
                </c:pt>
                <c:pt idx="2" formatCode="General">
                  <c:v>7893</c:v>
                </c:pt>
              </c:numCache>
            </c:numRef>
          </c:val>
        </c:ser>
        <c:ser>
          <c:idx val="4"/>
          <c:order val="4"/>
          <c:tx>
            <c:strRef>
              <c:f>MT_2016!$M$18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C00000"/>
            </a:solidFill>
            <a:ln w="25400">
              <a:solidFill>
                <a:srgbClr val="C00000"/>
              </a:solidFill>
            </a:ln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Lbls>
            <c:dLbl>
              <c:idx val="0"/>
              <c:layout>
                <c:manualLayout>
                  <c:x val="1.3285024154589372E-2"/>
                  <c:y val="-1.751185497426319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5362318840579712E-2"/>
                  <c:y val="-1.459321247855260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48943,5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285024154589372E-2"/>
                  <c:y val="-8.7559274871315436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8977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MT_2016!$H$19:$H$21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MT_2016!$M$19:$M$21</c:f>
              <c:numCache>
                <c:formatCode>General</c:formatCode>
                <c:ptCount val="3"/>
                <c:pt idx="0">
                  <c:v>106</c:v>
                </c:pt>
                <c:pt idx="1">
                  <c:v>47843.5</c:v>
                </c:pt>
                <c:pt idx="2">
                  <c:v>8377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62007296"/>
        <c:axId val="259847232"/>
        <c:axId val="0"/>
      </c:bar3DChart>
      <c:catAx>
        <c:axId val="262007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9847232"/>
        <c:crosses val="autoZero"/>
        <c:auto val="1"/>
        <c:lblAlgn val="ctr"/>
        <c:lblOffset val="100"/>
        <c:noMultiLvlLbl val="0"/>
      </c:catAx>
      <c:valAx>
        <c:axId val="259847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6200729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8.4914385701787276E-2"/>
          <c:y val="0.90648485592247718"/>
          <c:w val="0.85603818041263358"/>
          <c:h val="6.5737481206929932E-2"/>
        </c:manualLayout>
      </c:layout>
      <c:overlay val="0"/>
      <c:spPr>
        <a:noFill/>
        <a:ln w="25400">
          <a:solidFill>
            <a:srgbClr val="E2F0D9"/>
          </a:solidFill>
        </a:ln>
      </c:spPr>
      <c:txPr>
        <a:bodyPr/>
        <a:lstStyle/>
        <a:p>
          <a:pPr>
            <a:defRPr sz="140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FFC000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'2016'!$S$180</c:f>
              <c:strCache>
                <c:ptCount val="1"/>
                <c:pt idx="0">
                  <c:v>Skaitytojų skaičius</c:v>
                </c:pt>
              </c:strCache>
            </c:strRef>
          </c:tx>
          <c:marker>
            <c:symbol val="square"/>
            <c:size val="7"/>
          </c:marker>
          <c:dLbls>
            <c:dLbl>
              <c:idx val="0"/>
              <c:spPr/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/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7989177983186883E-2"/>
                  <c:y val="-3.8241570753639452E-2"/>
                </c:manualLayout>
              </c:layout>
              <c:spPr/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6781448514587851E-2"/>
                  <c:y val="-2.9485643266508019E-2"/>
                </c:manualLayout>
              </c:layout>
              <c:spPr/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6781448514587851E-2"/>
                  <c:y val="-2.656700077079750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'2016'!$T$179:$X$179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'2016'!$T$180:$X$180</c:f>
              <c:numCache>
                <c:formatCode>General</c:formatCode>
                <c:ptCount val="5"/>
                <c:pt idx="0">
                  <c:v>12530</c:v>
                </c:pt>
                <c:pt idx="1">
                  <c:v>12600</c:v>
                </c:pt>
                <c:pt idx="2">
                  <c:v>12584</c:v>
                </c:pt>
                <c:pt idx="3">
                  <c:v>12601</c:v>
                </c:pt>
                <c:pt idx="4">
                  <c:v>12519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'2016'!$S$181</c:f>
              <c:strCache>
                <c:ptCount val="1"/>
                <c:pt idx="0">
                  <c:v>Išduotis</c:v>
                </c:pt>
              </c:strCache>
            </c:strRef>
          </c:tx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'2016'!$T$179:$X$179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'2016'!$T$181:$X$181</c:f>
              <c:numCache>
                <c:formatCode>General</c:formatCode>
                <c:ptCount val="5"/>
                <c:pt idx="0">
                  <c:v>366806</c:v>
                </c:pt>
                <c:pt idx="1">
                  <c:v>370305</c:v>
                </c:pt>
                <c:pt idx="2">
                  <c:v>363078</c:v>
                </c:pt>
                <c:pt idx="3">
                  <c:v>364986</c:v>
                </c:pt>
                <c:pt idx="4">
                  <c:v>355421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'2016'!$S$182</c:f>
              <c:strCache>
                <c:ptCount val="1"/>
                <c:pt idx="0">
                  <c:v>Lankytojų skaičius</c:v>
                </c:pt>
              </c:strCache>
            </c:strRef>
          </c:tx>
          <c:marker>
            <c:symbol val="square"/>
            <c:size val="7"/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'2016'!$T$179:$X$179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'2016'!$T$182:$X$182</c:f>
              <c:numCache>
                <c:formatCode>General</c:formatCode>
                <c:ptCount val="5"/>
                <c:pt idx="0">
                  <c:v>206135</c:v>
                </c:pt>
                <c:pt idx="1">
                  <c:v>207126</c:v>
                </c:pt>
                <c:pt idx="2">
                  <c:v>204590</c:v>
                </c:pt>
                <c:pt idx="3">
                  <c:v>202779</c:v>
                </c:pt>
                <c:pt idx="4">
                  <c:v>195953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'2016'!$S$183</c:f>
              <c:strCache>
                <c:ptCount val="1"/>
                <c:pt idx="0">
                  <c:v>Interneto vartotojų skaičius</c:v>
                </c:pt>
              </c:strCache>
            </c:strRef>
          </c:tx>
          <c:marker>
            <c:symbol val="square"/>
            <c:size val="7"/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'2016'!$T$179:$X$179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'2016'!$T$183:$X$183</c:f>
              <c:numCache>
                <c:formatCode>General</c:formatCode>
                <c:ptCount val="5"/>
                <c:pt idx="0">
                  <c:v>49179</c:v>
                </c:pt>
                <c:pt idx="1">
                  <c:v>45889</c:v>
                </c:pt>
                <c:pt idx="2">
                  <c:v>42753</c:v>
                </c:pt>
                <c:pt idx="3">
                  <c:v>37682</c:v>
                </c:pt>
                <c:pt idx="4">
                  <c:v>36453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5880704"/>
        <c:axId val="189518912"/>
      </c:lineChart>
      <c:catAx>
        <c:axId val="255880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89518912"/>
        <c:crosses val="autoZero"/>
        <c:auto val="1"/>
        <c:lblAlgn val="ctr"/>
        <c:lblOffset val="100"/>
        <c:noMultiLvlLbl val="0"/>
      </c:catAx>
      <c:valAx>
        <c:axId val="189518912"/>
        <c:scaling>
          <c:orientation val="minMax"/>
        </c:scaling>
        <c:delete val="0"/>
        <c:axPos val="l"/>
        <c:majorGridlines>
          <c:spPr>
            <a:ln>
              <a:solidFill>
                <a:sysClr val="window" lastClr="FFFFFF">
                  <a:lumMod val="65000"/>
                </a:sys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5880704"/>
        <c:crosses val="autoZero"/>
        <c:crossBetween val="between"/>
      </c:valAx>
      <c:spPr>
        <a:pattFill prst="smGrid">
          <a:fgClr>
            <a:srgbClr val="FFC000">
              <a:lumMod val="20000"/>
              <a:lumOff val="80000"/>
            </a:srgbClr>
          </a:fgClr>
          <a:bgClr>
            <a:sysClr val="window" lastClr="FFFFFF"/>
          </a:bgClr>
        </a:pattFill>
      </c:spPr>
    </c:plotArea>
    <c:legend>
      <c:legendPos val="b"/>
      <c:layout>
        <c:manualLayout>
          <c:xMode val="edge"/>
          <c:yMode val="edge"/>
          <c:x val="9.083639545056867E-3"/>
          <c:y val="0.90906888869584479"/>
          <c:w val="0.9818330708661418"/>
          <c:h val="7.10553857227363E-2"/>
        </c:manualLayout>
      </c:layout>
      <c:overlay val="0"/>
      <c:txPr>
        <a:bodyPr/>
        <a:lstStyle/>
        <a:p>
          <a:pPr>
            <a:defRPr sz="101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pct5">
          <a:fgClr>
            <a:srgbClr val="FFC000">
              <a:lumMod val="40000"/>
              <a:lumOff val="60000"/>
            </a:srgbClr>
          </a:fgClr>
          <a:bgClr>
            <a:srgbClr val="FFC000">
              <a:lumMod val="20000"/>
              <a:lumOff val="80000"/>
            </a:srgbClr>
          </a:bgClr>
        </a:pattFill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5.8011335539579295E-2"/>
          <c:y val="3.0135098675395936E-2"/>
          <c:w val="0.9287036403058313"/>
          <c:h val="0.7827295880025866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IV_MT_2016!$O$77</c:f>
              <c:strCache>
                <c:ptCount val="1"/>
                <c:pt idx="0">
                  <c:v>I ketv.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 w="25400">
              <a:solidFill>
                <a:srgbClr val="4472C4">
                  <a:lumMod val="60000"/>
                  <a:lumOff val="40000"/>
                </a:srgbClr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8789702917570109E-2"/>
                  <c:y val="-2.6267782461394527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263950701814359E-2"/>
                  <c:y val="-1.6913648169827357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035052683631937E-2"/>
                  <c:y val="-1.6913648169827305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IV_MT_2016!$N$78:$N$80</c:f>
              <c:strCache>
                <c:ptCount val="3"/>
                <c:pt idx="0">
                  <c:v>Renginių skaičius</c:v>
                </c:pt>
                <c:pt idx="1">
                  <c:v>Pajamos 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IV_MT_2016!$O$78:$O$80</c:f>
              <c:numCache>
                <c:formatCode>0</c:formatCode>
                <c:ptCount val="3"/>
                <c:pt idx="0" formatCode="General">
                  <c:v>25</c:v>
                </c:pt>
                <c:pt idx="1">
                  <c:v>11231</c:v>
                </c:pt>
                <c:pt idx="2" formatCode="General">
                  <c:v>1580</c:v>
                </c:pt>
              </c:numCache>
            </c:numRef>
          </c:val>
        </c:ser>
        <c:ser>
          <c:idx val="1"/>
          <c:order val="1"/>
          <c:tx>
            <c:strRef>
              <c:f>IV_MT_2016!$P$77</c:f>
              <c:strCache>
                <c:ptCount val="1"/>
                <c:pt idx="0">
                  <c:v>II ketv.</c:v>
                </c:pt>
              </c:strCache>
            </c:strRef>
          </c:tx>
          <c:spPr>
            <a:solidFill>
              <a:srgbClr val="92D050"/>
            </a:solidFill>
            <a:ln w="25400">
              <a:solidFill>
                <a:srgbClr val="92D050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7658241089429039E-2"/>
                  <c:y val="-2.0430497469973712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6450511620830006E-2"/>
                  <c:y val="-1.6315441365391519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6450511620830093E-2"/>
                  <c:y val="-1.4593212478552681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IV_MT_2016!$N$78:$N$80</c:f>
              <c:strCache>
                <c:ptCount val="3"/>
                <c:pt idx="0">
                  <c:v>Renginių skaičius</c:v>
                </c:pt>
                <c:pt idx="1">
                  <c:v>Pajamos 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IV_MT_2016!$P$78:$P$80</c:f>
              <c:numCache>
                <c:formatCode>0</c:formatCode>
                <c:ptCount val="3"/>
                <c:pt idx="0" formatCode="General">
                  <c:v>33</c:v>
                </c:pt>
                <c:pt idx="1">
                  <c:v>6970.5</c:v>
                </c:pt>
                <c:pt idx="2" formatCode="General">
                  <c:v>2331</c:v>
                </c:pt>
              </c:numCache>
            </c:numRef>
          </c:val>
        </c:ser>
        <c:ser>
          <c:idx val="2"/>
          <c:order val="2"/>
          <c:tx>
            <c:strRef>
              <c:f>IV_MT_2016!$Q$77</c:f>
              <c:strCache>
                <c:ptCount val="1"/>
                <c:pt idx="0">
                  <c:v>III ketv.</c:v>
                </c:pt>
              </c:strCache>
            </c:strRef>
          </c:tx>
          <c:spPr>
            <a:solidFill>
              <a:srgbClr val="FFC000"/>
            </a:solidFill>
            <a:ln w="25400">
              <a:solidFill>
                <a:srgbClr val="FFC000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7658241089429039E-2"/>
                  <c:y val="-2.0430497469973604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0938415306782306E-3"/>
                  <c:y val="-1.1674569982842059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184849176461638E-2"/>
                  <c:y val="-2.4472932233717645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IV_MT_2016!$N$78:$N$80</c:f>
              <c:strCache>
                <c:ptCount val="3"/>
                <c:pt idx="0">
                  <c:v>Renginių skaičius</c:v>
                </c:pt>
                <c:pt idx="1">
                  <c:v>Pajamos 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IV_MT_2016!$Q$78:$Q$80</c:f>
              <c:numCache>
                <c:formatCode>0</c:formatCode>
                <c:ptCount val="3"/>
                <c:pt idx="0" formatCode="General">
                  <c:v>9</c:v>
                </c:pt>
                <c:pt idx="1">
                  <c:v>2719</c:v>
                </c:pt>
                <c:pt idx="2" formatCode="General">
                  <c:v>650</c:v>
                </c:pt>
              </c:numCache>
            </c:numRef>
          </c:val>
        </c:ser>
        <c:ser>
          <c:idx val="3"/>
          <c:order val="3"/>
          <c:tx>
            <c:strRef>
              <c:f>IV_MT_2016!$R$77</c:f>
              <c:strCache>
                <c:ptCount val="1"/>
                <c:pt idx="0">
                  <c:v>IV ketv.</c:v>
                </c:pt>
              </c:strCache>
            </c:strRef>
          </c:tx>
          <c:spPr>
            <a:solidFill>
              <a:srgbClr val="FF6699"/>
            </a:solidFill>
            <a:ln w="25400">
              <a:solidFill>
                <a:srgbClr val="FF3399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2.2565426604283161E-2"/>
                  <c:y val="-2.0430497469973604E-2"/>
                </c:manualLayout>
              </c:layout>
              <c:tx>
                <c:rich>
                  <a:bodyPr rot="0" vert="horz"/>
                  <a:lstStyle/>
                  <a:p>
                    <a:pPr algn="ctr">
                      <a:defRPr sz="1400" b="0" i="0" u="none" strike="noStrike" baseline="0">
                        <a:solidFill>
                          <a:srgbClr val="333333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dirty="0" smtClean="0"/>
                      <a:t>40</a:t>
                    </a:r>
                    <a:endParaRPr lang="en-US" dirty="0"/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035052683631937E-2"/>
                  <c:y val="-2.3349139965684131E-2"/>
                </c:manualLayout>
              </c:layout>
              <c:tx>
                <c:rich>
                  <a:bodyPr rot="0" vert="horz"/>
                  <a:lstStyle/>
                  <a:p>
                    <a:pPr algn="ctr">
                      <a:defRPr sz="1400" b="0" i="0" u="none" strike="noStrike" baseline="0">
                        <a:solidFill>
                          <a:srgbClr val="333333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dirty="0" smtClean="0"/>
                      <a:t>28023</a:t>
                    </a:r>
                    <a:endParaRPr lang="en-US" dirty="0"/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035052683631937E-2"/>
                  <c:y val="-1.7511854974263087E-2"/>
                </c:manualLayout>
              </c:layout>
              <c:tx>
                <c:rich>
                  <a:bodyPr rot="0" vert="horz"/>
                  <a:lstStyle/>
                  <a:p>
                    <a:pPr algn="ctr">
                      <a:defRPr sz="1400" b="0" i="0" u="none" strike="noStrike" baseline="0">
                        <a:solidFill>
                          <a:srgbClr val="333333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dirty="0" smtClean="0"/>
                      <a:t>4116</a:t>
                    </a:r>
                    <a:endParaRPr lang="en-US" dirty="0"/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IV_MT_2016!$N$78:$N$80</c:f>
              <c:strCache>
                <c:ptCount val="3"/>
                <c:pt idx="0">
                  <c:v>Renginių skaičius</c:v>
                </c:pt>
                <c:pt idx="1">
                  <c:v>Pajamos 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IV_MT_2016!$R$78:$R$80</c:f>
              <c:numCache>
                <c:formatCode>0</c:formatCode>
                <c:ptCount val="3"/>
                <c:pt idx="0" formatCode="General">
                  <c:v>39</c:v>
                </c:pt>
                <c:pt idx="1">
                  <c:v>26923</c:v>
                </c:pt>
                <c:pt idx="2" formatCode="General">
                  <c:v>3816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62263808"/>
        <c:axId val="259844928"/>
        <c:axId val="0"/>
      </c:bar3DChart>
      <c:catAx>
        <c:axId val="262263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9844928"/>
        <c:crosses val="autoZero"/>
        <c:auto val="1"/>
        <c:lblAlgn val="ctr"/>
        <c:lblOffset val="100"/>
        <c:noMultiLvlLbl val="0"/>
      </c:catAx>
      <c:valAx>
        <c:axId val="259844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6226380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9502348891171215"/>
          <c:y val="0.91559584661085858"/>
          <c:w val="0.44376944729734868"/>
          <c:h val="6.6892298414878371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FFC000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1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 w="25400"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2"/>
              <c:layout>
                <c:manualLayout>
                  <c:x val="4.6785467606022934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MT_2016!$N$42:$N$44</c:f>
              <c:strCache>
                <c:ptCount val="3"/>
                <c:pt idx="0">
                  <c:v>Renginių skaičius</c:v>
                </c:pt>
                <c:pt idx="1">
                  <c:v>Pajamos </c:v>
                </c:pt>
                <c:pt idx="2">
                  <c:v>Renginių lankytojų skaičius</c:v>
                </c:pt>
              </c:strCache>
            </c:strRef>
          </c:cat>
          <c:val>
            <c:numRef>
              <c:f>MT_2016!$O$42:$O$44</c:f>
              <c:numCache>
                <c:formatCode>0</c:formatCode>
                <c:ptCount val="3"/>
                <c:pt idx="0">
                  <c:v>5.9405940594059388</c:v>
                </c:pt>
                <c:pt idx="1">
                  <c:v>-13.106211272091628</c:v>
                </c:pt>
                <c:pt idx="2">
                  <c:v>13.733688078043841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82620928"/>
        <c:axId val="259849536"/>
      </c:barChart>
      <c:catAx>
        <c:axId val="2826209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9849536"/>
        <c:crosses val="autoZero"/>
        <c:auto val="1"/>
        <c:lblAlgn val="ctr"/>
        <c:lblOffset val="100"/>
        <c:noMultiLvlLbl val="0"/>
      </c:catAx>
      <c:valAx>
        <c:axId val="2598495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262092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pattFill prst="smGrid">
      <a:fgClr>
        <a:srgbClr val="FFC000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3.6332732598570831E-2"/>
          <c:w val="1"/>
          <c:h val="0.77258948856650533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FF0000"/>
              </a:solidFill>
              <a:ln w="25400"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rgbClr val="00FFFF"/>
              </a:solidFill>
              <a:ln w="25400">
                <a:solidFill>
                  <a:srgbClr val="00FF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bubble3D val="0"/>
            <c:spPr>
              <a:solidFill>
                <a:srgbClr val="B854A5"/>
              </a:solidFill>
              <a:ln w="25400">
                <a:solidFill>
                  <a:srgbClr val="8F45C7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bubble3D val="0"/>
            <c:spPr>
              <a:solidFill>
                <a:srgbClr val="4BACC6"/>
              </a:solidFill>
              <a:ln w="25400">
                <a:solidFill>
                  <a:srgbClr val="4472C4">
                    <a:lumMod val="60000"/>
                    <a:lumOff val="4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5"/>
            <c:bubble3D val="0"/>
            <c:spPr>
              <a:solidFill>
                <a:srgbClr val="FF7C5D"/>
              </a:solidFill>
              <a:ln w="25400">
                <a:solidFill>
                  <a:srgbClr val="FF7C5D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6"/>
            <c:bubble3D val="0"/>
            <c:spPr>
              <a:solidFill>
                <a:srgbClr val="B0C3E6"/>
              </a:solidFill>
              <a:ln w="25400">
                <a:solidFill>
                  <a:srgbClr val="B0C3E6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7"/>
            <c:bubble3D val="0"/>
            <c:spPr>
              <a:solidFill>
                <a:schemeClr val="accent2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8,5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1570048309178744"/>
                  <c:y val="-4.669827993136834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papildomos!$B$26:$B$32</c:f>
              <c:strCache>
                <c:ptCount val="7"/>
                <c:pt idx="0">
                  <c:v>Spektakliai</c:v>
                </c:pt>
                <c:pt idx="1">
                  <c:v>Koncertai</c:v>
                </c:pt>
                <c:pt idx="2">
                  <c:v>Renginiai lauke</c:v>
                </c:pt>
                <c:pt idx="3">
                  <c:v>Gastroliniai koncertai</c:v>
                </c:pt>
                <c:pt idx="4">
                  <c:v>Atvykstančių meno kolektyvų spektakliai, koncertai, renginiai</c:v>
                </c:pt>
                <c:pt idx="5">
                  <c:v>Salės nuoma</c:v>
                </c:pt>
                <c:pt idx="6">
                  <c:v>Kita veikla</c:v>
                </c:pt>
              </c:strCache>
            </c:strRef>
          </c:cat>
          <c:val>
            <c:numRef>
              <c:f>papildomos!$C$26:$C$32</c:f>
              <c:numCache>
                <c:formatCode>0.0</c:formatCode>
                <c:ptCount val="7"/>
                <c:pt idx="0">
                  <c:v>10.377358490566039</c:v>
                </c:pt>
                <c:pt idx="1">
                  <c:v>7.5471698113207548</c:v>
                </c:pt>
                <c:pt idx="2">
                  <c:v>2.8301886792452833</c:v>
                </c:pt>
                <c:pt idx="3">
                  <c:v>16.981132075471699</c:v>
                </c:pt>
                <c:pt idx="4">
                  <c:v>25.471698113207548</c:v>
                </c:pt>
                <c:pt idx="5">
                  <c:v>33.018867924528301</c:v>
                </c:pt>
                <c:pt idx="6">
                  <c:v>3.7735849056603774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62016740597949416"/>
          <c:w val="0.66706807029556092"/>
          <c:h val="0.37832271361130759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FFC000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4.5088660085702371E-2"/>
          <c:w val="1"/>
          <c:h val="0.81737594275599812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FF0000"/>
              </a:solidFill>
              <a:ln w="25400"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rgbClr val="8F45C7"/>
              </a:solidFill>
              <a:ln w="25400">
                <a:solidFill>
                  <a:srgbClr val="8F45C7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bubble3D val="0"/>
            <c:spPr>
              <a:solidFill>
                <a:srgbClr val="70AD47">
                  <a:lumMod val="60000"/>
                  <a:lumOff val="40000"/>
                </a:srgbClr>
              </a:solidFill>
              <a:ln w="25400">
                <a:solidFill>
                  <a:srgbClr val="70AD47">
                    <a:lumMod val="60000"/>
                    <a:lumOff val="4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25400">
                <a:solidFill>
                  <a:srgbClr val="B0C3E6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41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0144927536231885"/>
                  <c:y val="-2.043049746997371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18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papildomos!$B$38:$B$42</c:f>
              <c:strCache>
                <c:ptCount val="5"/>
                <c:pt idx="0">
                  <c:v>Spektakliai</c:v>
                </c:pt>
                <c:pt idx="1">
                  <c:v>Koncertai</c:v>
                </c:pt>
                <c:pt idx="2">
                  <c:v>Gastroliniai koncertai</c:v>
                </c:pt>
                <c:pt idx="3">
                  <c:v>Atvykstančių meno kolektyvų spektakliai, koncertai, renginiai</c:v>
                </c:pt>
                <c:pt idx="4">
                  <c:v>Salės nuoma</c:v>
                </c:pt>
              </c:strCache>
            </c:strRef>
          </c:cat>
          <c:val>
            <c:numRef>
              <c:f>papildomos!$C$38:$C$42</c:f>
              <c:numCache>
                <c:formatCode>0</c:formatCode>
                <c:ptCount val="5"/>
                <c:pt idx="0">
                  <c:v>42.108123360540091</c:v>
                </c:pt>
                <c:pt idx="1">
                  <c:v>15.668795134135253</c:v>
                </c:pt>
                <c:pt idx="2">
                  <c:v>13.272440352398968</c:v>
                </c:pt>
                <c:pt idx="3">
                  <c:v>15.469185991827521</c:v>
                </c:pt>
                <c:pt idx="4">
                  <c:v>13.481455161098165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76353296388375258"/>
          <c:w val="0.53216468865304867"/>
          <c:h val="0.2349569845435987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FFC000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3.3034206949678464E-2"/>
          <c:w val="1"/>
          <c:h val="0.86232349681867959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rgbClr val="C00000"/>
              </a:solidFill>
              <a:ln w="25400">
                <a:solidFill>
                  <a:srgbClr val="C00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rgbClr val="70AD47">
                  <a:lumMod val="60000"/>
                  <a:lumOff val="40000"/>
                </a:srgbClr>
              </a:solidFill>
              <a:ln w="25400">
                <a:solidFill>
                  <a:srgbClr val="70AD47">
                    <a:lumMod val="60000"/>
                    <a:lumOff val="4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papildomos!$B$48:$B$50</c:f>
              <c:strCache>
                <c:ptCount val="3"/>
                <c:pt idx="0">
                  <c:v>Spektakliai</c:v>
                </c:pt>
                <c:pt idx="1">
                  <c:v>Koncertai</c:v>
                </c:pt>
                <c:pt idx="2">
                  <c:v>Atvykstančių meno kolektyvų spektakliai, koncertai, renginiai</c:v>
                </c:pt>
              </c:strCache>
            </c:strRef>
          </c:cat>
          <c:val>
            <c:numRef>
              <c:f>papildomos!$C$48:$C$50</c:f>
              <c:numCache>
                <c:formatCode>0</c:formatCode>
                <c:ptCount val="3"/>
                <c:pt idx="0">
                  <c:v>25.242840923426265</c:v>
                </c:pt>
                <c:pt idx="1">
                  <c:v>16.538413018796518</c:v>
                </c:pt>
                <c:pt idx="2">
                  <c:v>58.218746057777217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FFC000">
          <a:lumMod val="40000"/>
          <a:lumOff val="6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pct5">
          <a:fgClr>
            <a:srgbClr val="FFC000">
              <a:lumMod val="60000"/>
              <a:lumOff val="40000"/>
            </a:srgbClr>
          </a:fgClr>
          <a:bgClr>
            <a:sysClr val="window" lastClr="FFFFFF"/>
          </a:bgClr>
        </a:pattFill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5982350032332917E-2"/>
          <c:y val="3.5972383666816966E-2"/>
          <c:w val="0.95073262581307771"/>
          <c:h val="0.7032882759280019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'Sheet1 (2)'!$A$198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2"/>
              <c:layout>
                <c:manualLayout>
                  <c:x val="6.0386473429950805E-3"/>
                  <c:y val="-1.16745699828421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0386473429950805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+mn-lt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(2)'!$B$197:$E$197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(2)'!$B$198:$E$198</c:f>
              <c:numCache>
                <c:formatCode>0.00</c:formatCode>
                <c:ptCount val="4"/>
                <c:pt idx="0" formatCode="0">
                  <c:v>1</c:v>
                </c:pt>
                <c:pt idx="1">
                  <c:v>4.3443002780352176</c:v>
                </c:pt>
                <c:pt idx="2" formatCode="0">
                  <c:v>0</c:v>
                </c:pt>
                <c:pt idx="3">
                  <c:v>4.3443002780352176</c:v>
                </c:pt>
              </c:numCache>
            </c:numRef>
          </c:val>
        </c:ser>
        <c:ser>
          <c:idx val="1"/>
          <c:order val="1"/>
          <c:tx>
            <c:strRef>
              <c:f>'Sheet1 (2)'!$A$199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1"/>
              <c:layout>
                <c:manualLayout>
                  <c:x val="6.038647342995169E-3"/>
                  <c:y val="-8.75592748713165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649627263045794E-2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038647342995080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(2)'!$B$197:$E$197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(2)'!$B$199:$E$199</c:f>
              <c:numCache>
                <c:formatCode>0.00</c:formatCode>
                <c:ptCount val="4"/>
                <c:pt idx="0" formatCode="0">
                  <c:v>1</c:v>
                </c:pt>
                <c:pt idx="1">
                  <c:v>3.4754402224281744</c:v>
                </c:pt>
                <c:pt idx="2">
                  <c:v>0.8688600556070436</c:v>
                </c:pt>
                <c:pt idx="3">
                  <c:v>2.6065801668211308</c:v>
                </c:pt>
              </c:numCache>
            </c:numRef>
          </c:val>
        </c:ser>
        <c:ser>
          <c:idx val="2"/>
          <c:order val="2"/>
          <c:tx>
            <c:strRef>
              <c:f>'Sheet1 (2)'!$A$200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A5A5A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1"/>
              <c:layout>
                <c:manualLayout>
                  <c:x val="4.830917874396135E-3"/>
                  <c:y val="-5.83728499142105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01293316596295E-2"/>
                  <c:y val="-1.167456998284216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0386473429949921E-3"/>
                  <c:y val="-8.75592748713157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(2)'!$B$197:$E$197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(2)'!$B$200:$E$200</c:f>
              <c:numCache>
                <c:formatCode>0.00</c:formatCode>
                <c:ptCount val="4"/>
                <c:pt idx="0" formatCode="0">
                  <c:v>1</c:v>
                </c:pt>
                <c:pt idx="1">
                  <c:v>10.136700648748842</c:v>
                </c:pt>
                <c:pt idx="2" formatCode="0">
                  <c:v>0</c:v>
                </c:pt>
                <c:pt idx="3">
                  <c:v>10.136700648748842</c:v>
                </c:pt>
              </c:numCache>
            </c:numRef>
          </c:val>
        </c:ser>
        <c:ser>
          <c:idx val="3"/>
          <c:order val="3"/>
          <c:tx>
            <c:strRef>
              <c:f>'Sheet1 (2)'!$A$201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1"/>
              <c:layout>
                <c:manualLayout>
                  <c:x val="1.2077294685990338E-2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869565217391304E-2"/>
                  <c:y val="-1.16745699828421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3285024154589372E-2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(2)'!$B$197:$E$197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(2)'!$B$201:$E$201</c:f>
              <c:numCache>
                <c:formatCode>0</c:formatCode>
                <c:ptCount val="4"/>
                <c:pt idx="0">
                  <c:v>1</c:v>
                </c:pt>
                <c:pt idx="1">
                  <c:v>10</c:v>
                </c:pt>
                <c:pt idx="2">
                  <c:v>0</c:v>
                </c:pt>
                <c:pt idx="3">
                  <c:v>10</c:v>
                </c:pt>
              </c:numCache>
            </c:numRef>
          </c:val>
        </c:ser>
        <c:ser>
          <c:idx val="4"/>
          <c:order val="4"/>
          <c:tx>
            <c:strRef>
              <c:f>'Sheet1 (2)'!$A$202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1"/>
              <c:layout>
                <c:manualLayout>
                  <c:x val="9.6618357487921816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6618357487921816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4492753623188229E-2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(2)'!$B$197:$E$197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(2)'!$B$202:$E$202</c:f>
              <c:numCache>
                <c:formatCode>0</c:formatCode>
                <c:ptCount val="4"/>
                <c:pt idx="0">
                  <c:v>1</c:v>
                </c:pt>
                <c:pt idx="1">
                  <c:v>10</c:v>
                </c:pt>
                <c:pt idx="2">
                  <c:v>0</c:v>
                </c:pt>
                <c:pt idx="3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62773248"/>
        <c:axId val="260332288"/>
        <c:axId val="0"/>
      </c:bar3DChart>
      <c:catAx>
        <c:axId val="262773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60332288"/>
        <c:crosses val="autoZero"/>
        <c:auto val="1"/>
        <c:lblAlgn val="ctr"/>
        <c:lblOffset val="100"/>
        <c:noMultiLvlLbl val="0"/>
      </c:catAx>
      <c:valAx>
        <c:axId val="260332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6277324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6052740690022441"/>
          <c:y val="0.91559584661085858"/>
          <c:w val="0.47411426832515502"/>
          <c:h val="6.6892298414878371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FFC000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8011335539579295E-2"/>
          <c:y val="3.5972383666816966E-2"/>
          <c:w val="0.9287036403058313"/>
          <c:h val="0.74312797580882017"/>
        </c:manualLayout>
      </c:layout>
      <c:lineChart>
        <c:grouping val="standard"/>
        <c:varyColors val="0"/>
        <c:ser>
          <c:idx val="0"/>
          <c:order val="0"/>
          <c:tx>
            <c:strRef>
              <c:f>POG_2016!$H$17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63500" cap="rnd">
              <a:solidFill>
                <a:srgbClr val="5B9BD5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1"/>
              </a:solidFill>
              <a:ln w="38100">
                <a:solidFill>
                  <a:srgbClr val="5B9BD5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POG_2016!$I$16:$M$16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POG_2016!$I$17:$M$17</c:f>
              <c:numCache>
                <c:formatCode>General</c:formatCode>
                <c:ptCount val="5"/>
                <c:pt idx="0">
                  <c:v>101</c:v>
                </c:pt>
                <c:pt idx="1">
                  <c:v>72</c:v>
                </c:pt>
                <c:pt idx="2">
                  <c:v>77</c:v>
                </c:pt>
                <c:pt idx="3">
                  <c:v>66</c:v>
                </c:pt>
                <c:pt idx="4">
                  <c:v>69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POG_2016!$H$18</c:f>
              <c:strCache>
                <c:ptCount val="1"/>
                <c:pt idx="0">
                  <c:v>Pajamos  Eur</c:v>
                </c:pt>
              </c:strCache>
            </c:strRef>
          </c:tx>
          <c:spPr>
            <a:ln w="63500"/>
          </c:spPr>
          <c:marker>
            <c:symbol val="square"/>
            <c:size val="5"/>
            <c:spPr>
              <a:solidFill>
                <a:schemeClr val="accent2">
                  <a:lumMod val="75000"/>
                </a:schemeClr>
              </a:solidFill>
              <a:ln w="38100">
                <a:solidFill>
                  <a:srgbClr val="ED7D31">
                    <a:lumMod val="75000"/>
                  </a:srgbClr>
                </a:solidFill>
              </a:ln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POG_2016!$I$16:$M$16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POG_2016!$I$18:$M$18</c:f>
              <c:numCache>
                <c:formatCode>0</c:formatCode>
                <c:ptCount val="5"/>
                <c:pt idx="0">
                  <c:v>14693.002780352179</c:v>
                </c:pt>
                <c:pt idx="1">
                  <c:v>16625.347544022243</c:v>
                </c:pt>
                <c:pt idx="2">
                  <c:v>24794.369786839667</c:v>
                </c:pt>
                <c:pt idx="3" formatCode="0.00">
                  <c:v>27664.93</c:v>
                </c:pt>
                <c:pt idx="4" formatCode="0.00">
                  <c:v>19729.3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3479040"/>
        <c:axId val="259739008"/>
      </c:lineChart>
      <c:catAx>
        <c:axId val="283479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9739008"/>
        <c:crosses val="autoZero"/>
        <c:auto val="1"/>
        <c:lblAlgn val="ctr"/>
        <c:lblOffset val="100"/>
        <c:noMultiLvlLbl val="0"/>
      </c:catAx>
      <c:valAx>
        <c:axId val="259739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347904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31306097607364292"/>
          <c:y val="0.88640942165375336"/>
          <c:w val="0.39803263722469473"/>
          <c:h val="6.6892298414878371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ysClr val="window" lastClr="FFFFFF">
          <a:lumMod val="85000"/>
        </a:sys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546996842785956E-2"/>
          <c:y val="3.2105067452815661E-2"/>
          <c:w val="0.94124500741755102"/>
          <c:h val="0.77035569289262285"/>
        </c:manualLayout>
      </c:layout>
      <c:lineChart>
        <c:grouping val="standard"/>
        <c:varyColors val="0"/>
        <c:ser>
          <c:idx val="0"/>
          <c:order val="0"/>
          <c:tx>
            <c:strRef>
              <c:f>IV_POG_2016!$N$62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63500" cap="rnd">
              <a:solidFill>
                <a:schemeClr val="accent1"/>
              </a:solidFill>
              <a:round/>
            </a:ln>
            <a:effectLst/>
          </c:spPr>
          <c:marker>
            <c:symbol val="square"/>
            <c:size val="7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3"/>
              <c:layout>
                <c:manualLayout>
                  <c:x val="-3.2137359384251038E-2"/>
                  <c:y val="-4.677092446777494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IV_POG_2016!$O$61:$R$61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IV_POG_2016!$O$62:$R$62</c:f>
              <c:numCache>
                <c:formatCode>General</c:formatCode>
                <c:ptCount val="4"/>
                <c:pt idx="0">
                  <c:v>11</c:v>
                </c:pt>
                <c:pt idx="1">
                  <c:v>22</c:v>
                </c:pt>
                <c:pt idx="2">
                  <c:v>23</c:v>
                </c:pt>
                <c:pt idx="3">
                  <c:v>13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IV_POG_2016!$N$63</c:f>
              <c:strCache>
                <c:ptCount val="1"/>
                <c:pt idx="0">
                  <c:v>Pajamos Eur</c:v>
                </c:pt>
              </c:strCache>
            </c:strRef>
          </c:tx>
          <c:spPr>
            <a:ln w="63500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7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3"/>
              <c:layout>
                <c:manualLayout>
                  <c:x val="-2.1213689319030504E-2"/>
                  <c:y val="-6.528944298629338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IV_POG_2016!$O$61:$R$61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IV_POG_2016!$O$63:$R$63</c:f>
              <c:numCache>
                <c:formatCode>General</c:formatCode>
                <c:ptCount val="4"/>
                <c:pt idx="0">
                  <c:v>1888.52</c:v>
                </c:pt>
                <c:pt idx="1">
                  <c:v>8747.68</c:v>
                </c:pt>
                <c:pt idx="2">
                  <c:v>7532.8200000000006</c:v>
                </c:pt>
                <c:pt idx="3">
                  <c:v>1560.28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3476992"/>
        <c:axId val="259736704"/>
      </c:lineChart>
      <c:catAx>
        <c:axId val="283476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9736704"/>
        <c:crosses val="autoZero"/>
        <c:auto val="1"/>
        <c:lblAlgn val="ctr"/>
        <c:lblOffset val="100"/>
        <c:noMultiLvlLbl val="0"/>
      </c:catAx>
      <c:valAx>
        <c:axId val="259736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347699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8130450389971237"/>
          <c:y val="0.89269867308253137"/>
          <c:w val="0.71554355883134502"/>
          <c:h val="7.9523549139690841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ysClr val="window" lastClr="FFFFFF">
          <a:lumMod val="85000"/>
        </a:sys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82975744"/>
        <c:axId val="259741312"/>
      </c:barChart>
      <c:catAx>
        <c:axId val="2829757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59741312"/>
        <c:crosses val="autoZero"/>
        <c:auto val="1"/>
        <c:lblAlgn val="ctr"/>
        <c:lblOffset val="100"/>
        <c:noMultiLvlLbl val="0"/>
      </c:catAx>
      <c:valAx>
        <c:axId val="2597413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82975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6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1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 w="25400"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POG_2016!$N$37:$N$38</c:f>
              <c:strCache>
                <c:ptCount val="2"/>
                <c:pt idx="0">
                  <c:v>Renginių skaičius</c:v>
                </c:pt>
                <c:pt idx="1">
                  <c:v>Pajamos</c:v>
                </c:pt>
              </c:strCache>
            </c:strRef>
          </c:cat>
          <c:val>
            <c:numRef>
              <c:f>POG_2016!$O$37:$O$38</c:f>
              <c:numCache>
                <c:formatCode>0</c:formatCode>
                <c:ptCount val="2"/>
                <c:pt idx="0">
                  <c:v>4.5454545454545467</c:v>
                </c:pt>
                <c:pt idx="1">
                  <c:v>-28.684800576036167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83097088"/>
        <c:axId val="259743040"/>
      </c:barChart>
      <c:catAx>
        <c:axId val="2830970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t-LT"/>
          </a:p>
        </c:txPr>
        <c:crossAx val="259743040"/>
        <c:crosses val="autoZero"/>
        <c:auto val="1"/>
        <c:lblAlgn val="ctr"/>
        <c:lblOffset val="100"/>
        <c:noMultiLvlLbl val="0"/>
      </c:catAx>
      <c:valAx>
        <c:axId val="2597430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309708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pattFill prst="smGrid">
      <a:fgClr>
        <a:sysClr val="window" lastClr="FFFFFF">
          <a:lumMod val="85000"/>
        </a:sys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'2016'!$AA$225</c:f>
              <c:strCache>
                <c:ptCount val="1"/>
                <c:pt idx="0">
                  <c:v>Skaitytojų skaičius</c:v>
                </c:pt>
              </c:strCache>
            </c:strRef>
          </c:tx>
          <c:marker>
            <c:symbol val="square"/>
            <c:size val="7"/>
          </c:marker>
          <c:dLbls>
            <c:dLbl>
              <c:idx val="0"/>
              <c:layout>
                <c:manualLayout>
                  <c:x val="-2.3719806763285046E-2"/>
                  <c:y val="2.888720664770227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8550724637681161E-2"/>
                  <c:y val="-3.240428576221842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3719806763285025E-2"/>
                  <c:y val="-2.948564326650791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3719806763285202E-2"/>
                  <c:y val="-3.240428576221842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'2016'!$AB$224:$AE$224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'2016'!$AB$225:$AE$225</c:f>
              <c:numCache>
                <c:formatCode>General</c:formatCode>
                <c:ptCount val="4"/>
                <c:pt idx="0">
                  <c:v>7286</c:v>
                </c:pt>
                <c:pt idx="1">
                  <c:v>2220</c:v>
                </c:pt>
                <c:pt idx="2">
                  <c:v>1709</c:v>
                </c:pt>
                <c:pt idx="3">
                  <c:v>1304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'2016'!$AA$226</c:f>
              <c:strCache>
                <c:ptCount val="1"/>
                <c:pt idx="0">
                  <c:v>Interneto vartotojų skaičius</c:v>
                </c:pt>
              </c:strCache>
            </c:strRef>
          </c:tx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'2016'!$AB$224:$AE$224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'2016'!$AB$226:$AE$226</c:f>
              <c:numCache>
                <c:formatCode>General</c:formatCode>
                <c:ptCount val="4"/>
                <c:pt idx="0">
                  <c:v>8965</c:v>
                </c:pt>
                <c:pt idx="1">
                  <c:v>9557</c:v>
                </c:pt>
                <c:pt idx="2">
                  <c:v>9584</c:v>
                </c:pt>
                <c:pt idx="3">
                  <c:v>8347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'2016'!$AA$227</c:f>
              <c:strCache>
                <c:ptCount val="1"/>
                <c:pt idx="0">
                  <c:v>Bibliotekos lankytojų skaičius</c:v>
                </c:pt>
              </c:strCache>
            </c:strRef>
          </c:tx>
          <c:marker>
            <c:symbol val="square"/>
            <c:size val="7"/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'2016'!$AB$224:$AE$224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'2016'!$AB$227:$AE$227</c:f>
              <c:numCache>
                <c:formatCode>General</c:formatCode>
                <c:ptCount val="4"/>
                <c:pt idx="0">
                  <c:v>49305</c:v>
                </c:pt>
                <c:pt idx="1">
                  <c:v>49820</c:v>
                </c:pt>
                <c:pt idx="2">
                  <c:v>47071</c:v>
                </c:pt>
                <c:pt idx="3">
                  <c:v>49757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'2016'!$AA$228</c:f>
              <c:strCache>
                <c:ptCount val="1"/>
                <c:pt idx="0">
                  <c:v>Išduotis</c:v>
                </c:pt>
              </c:strCache>
            </c:strRef>
          </c:tx>
          <c:spPr>
            <a:ln cap="sq"/>
            <a:effectLst/>
          </c:spPr>
          <c:marker>
            <c:symbol val="square"/>
            <c:size val="7"/>
            <c:spPr>
              <a:effectLst/>
            </c:spPr>
          </c:marker>
          <c:dLbls>
            <c:dLbl>
              <c:idx val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'2016'!$AB$224:$AE$224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'2016'!$AB$228:$AE$228</c:f>
              <c:numCache>
                <c:formatCode>General</c:formatCode>
                <c:ptCount val="4"/>
                <c:pt idx="0">
                  <c:v>91217</c:v>
                </c:pt>
                <c:pt idx="1">
                  <c:v>92491</c:v>
                </c:pt>
                <c:pt idx="2">
                  <c:v>86445</c:v>
                </c:pt>
                <c:pt idx="3">
                  <c:v>85268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0785280"/>
        <c:axId val="189516608"/>
      </c:lineChart>
      <c:catAx>
        <c:axId val="250785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89516608"/>
        <c:crosses val="autoZero"/>
        <c:auto val="1"/>
        <c:lblAlgn val="ctr"/>
        <c:lblOffset val="100"/>
        <c:noMultiLvlLbl val="0"/>
      </c:catAx>
      <c:valAx>
        <c:axId val="189516608"/>
        <c:scaling>
          <c:orientation val="minMax"/>
        </c:scaling>
        <c:delete val="0"/>
        <c:axPos val="l"/>
        <c:majorGridlines>
          <c:spPr>
            <a:ln>
              <a:solidFill>
                <a:sysClr val="window" lastClr="FFFFFF">
                  <a:lumMod val="65000"/>
                </a:sys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0785280"/>
        <c:crosses val="autoZero"/>
        <c:crossBetween val="between"/>
      </c:valAx>
      <c:spPr>
        <a:pattFill prst="smGrid">
          <a:fgClr>
            <a:srgbClr val="FFC000">
              <a:lumMod val="20000"/>
              <a:lumOff val="80000"/>
            </a:srgbClr>
          </a:fgClr>
          <a:bgClr>
            <a:sysClr val="window" lastClr="FFFFFF"/>
          </a:bgClr>
        </a:pattFill>
      </c:spPr>
    </c:plotArea>
    <c:legend>
      <c:legendPos val="b"/>
      <c:layout>
        <c:manualLayout>
          <c:xMode val="edge"/>
          <c:yMode val="edge"/>
          <c:x val="2.4780619236754696E-2"/>
          <c:y val="0.9045698127794255"/>
          <c:w val="0.9636139641836805"/>
          <c:h val="7.0153364321502931E-2"/>
        </c:manualLayout>
      </c:layout>
      <c:overlay val="0"/>
      <c:txPr>
        <a:bodyPr/>
        <a:lstStyle/>
        <a:p>
          <a:pPr>
            <a:defRPr sz="101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7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3707729468599039E-2"/>
          <c:y val="7.2920329333184417E-2"/>
          <c:w val="0.84842995169082125"/>
          <c:h val="0.75237133957417235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7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4.1666666666666664E-2"/>
          <c:w val="1"/>
          <c:h val="0.86323291332541163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rgbClr val="C00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rgbClr val="92D05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rgbClr val="8F45C7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bubble3D val="0"/>
            <c:spPr>
              <a:solidFill>
                <a:schemeClr val="accent5">
                  <a:lumMod val="75000"/>
                </a:schemeClr>
              </a:solidFill>
              <a:ln w="25400">
                <a:solidFill>
                  <a:srgbClr val="4472C4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3"/>
              <c:layout>
                <c:manualLayout>
                  <c:x val="0.19221339015988523"/>
                  <c:y val="8.79051098166362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darbinis!$C$21:$C$25</c:f>
              <c:strCache>
                <c:ptCount val="5"/>
                <c:pt idx="0">
                  <c:v>Koncertai</c:v>
                </c:pt>
                <c:pt idx="1">
                  <c:v>Renginiai</c:v>
                </c:pt>
                <c:pt idx="2">
                  <c:v>Edukacinės programos, pamokos</c:v>
                </c:pt>
                <c:pt idx="3">
                  <c:v>Renginiai lauke</c:v>
                </c:pt>
                <c:pt idx="4">
                  <c:v>Gastroliniai koncertai</c:v>
                </c:pt>
              </c:strCache>
            </c:strRef>
          </c:cat>
          <c:val>
            <c:numRef>
              <c:f>darbinis!$D$21:$D$25</c:f>
              <c:numCache>
                <c:formatCode>0</c:formatCode>
                <c:ptCount val="5"/>
                <c:pt idx="0">
                  <c:v>10.144927536231885</c:v>
                </c:pt>
                <c:pt idx="1">
                  <c:v>26.086956521739129</c:v>
                </c:pt>
                <c:pt idx="2">
                  <c:v>10.144927536231885</c:v>
                </c:pt>
                <c:pt idx="3">
                  <c:v>30.434782608695652</c:v>
                </c:pt>
                <c:pt idx="4">
                  <c:v>23.188405797101449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74699425322859425"/>
          <c:w val="0.37687133735114814"/>
          <c:h val="0.24003287170053791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ysClr val="window" lastClr="FFFFFF">
          <a:lumMod val="85000"/>
        </a:sys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7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1.3445059887326609E-2"/>
          <c:w val="1"/>
          <c:h val="0.91789215179331063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rgbClr val="C00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rgbClr val="92D05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bubble3D val="0"/>
            <c:spPr>
              <a:solidFill>
                <a:schemeClr val="accent5">
                  <a:lumMod val="75000"/>
                </a:schemeClr>
              </a:solidFill>
              <a:ln w="25400">
                <a:solidFill>
                  <a:srgbClr val="4472C4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3"/>
              <c:layout>
                <c:manualLayout>
                  <c:x val="-4.3478260869565216E-2"/>
                  <c:y val="-0.3619116694681038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darbinis!$C$38:$C$42</c:f>
              <c:strCache>
                <c:ptCount val="5"/>
                <c:pt idx="0">
                  <c:v>Koncertai</c:v>
                </c:pt>
                <c:pt idx="1">
                  <c:v>Renginiai</c:v>
                </c:pt>
                <c:pt idx="2">
                  <c:v>Edukacinės programos, pamokos</c:v>
                </c:pt>
                <c:pt idx="3">
                  <c:v>Gastroliniai koncertai</c:v>
                </c:pt>
                <c:pt idx="4">
                  <c:v>Kita veikla</c:v>
                </c:pt>
              </c:strCache>
            </c:strRef>
          </c:cat>
          <c:val>
            <c:numRef>
              <c:f>darbinis!$D$38:$D$42</c:f>
              <c:numCache>
                <c:formatCode>0.0</c:formatCode>
                <c:ptCount val="5"/>
                <c:pt idx="0">
                  <c:v>7.9749915100890556</c:v>
                </c:pt>
                <c:pt idx="1">
                  <c:v>17.147085806389484</c:v>
                </c:pt>
                <c:pt idx="2">
                  <c:v>6.209799638101706</c:v>
                </c:pt>
                <c:pt idx="3">
                  <c:v>68.426147911988764</c:v>
                </c:pt>
                <c:pt idx="4">
                  <c:v>0.24197513343098839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  <a:scene3d>
          <a:camera prst="orthographicFront"/>
          <a:lightRig rig="threePt" dir="t"/>
        </a:scene3d>
        <a:sp3d>
          <a:bevelT/>
        </a:sp3d>
      </c:spPr>
    </c:plotArea>
    <c:legend>
      <c:legendPos val="b"/>
      <c:layout>
        <c:manualLayout>
          <c:xMode val="edge"/>
          <c:yMode val="edge"/>
          <c:x val="3.8228917037527289E-5"/>
          <c:y val="0.68210444695401751"/>
          <c:w val="0.33325687549925825"/>
          <c:h val="0.31789555304598266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ysClr val="window" lastClr="FFFFFF">
          <a:lumMod val="75000"/>
        </a:sys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7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pct5">
          <a:fgClr>
            <a:sysClr val="window" lastClr="FFFFFF">
              <a:lumMod val="75000"/>
            </a:sysClr>
          </a:fgClr>
          <a:bgClr>
            <a:sysClr val="window" lastClr="FFFFFF"/>
          </a:bgClr>
        </a:pattFill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3643444026018487E-2"/>
          <c:y val="3.4192011744433551E-2"/>
          <c:w val="0.95307153181939219"/>
          <c:h val="0.7211312934090616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'Sheet1 (2)'!$A$225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69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038647342995169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4541062801932361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038647342995169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(2)'!$B$224:$E$224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(2)'!$B$225:$E$225</c:f>
              <c:numCache>
                <c:formatCode>0.00</c:formatCode>
                <c:ptCount val="4"/>
                <c:pt idx="0" formatCode="General">
                  <c:v>3</c:v>
                </c:pt>
                <c:pt idx="1">
                  <c:v>9.7891566265060241</c:v>
                </c:pt>
                <c:pt idx="2">
                  <c:v>3.1858202038924932</c:v>
                </c:pt>
                <c:pt idx="3">
                  <c:v>6.6033364226135314</c:v>
                </c:pt>
              </c:numCache>
            </c:numRef>
          </c:val>
        </c:ser>
        <c:ser>
          <c:idx val="1"/>
          <c:order val="1"/>
          <c:tx>
            <c:strRef>
              <c:f>'Sheet1 (2)'!$A$226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69E-3"/>
                  <c:y val="-8.75592748713149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4541062801931927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6618357487922701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6618357487921816E-3"/>
                  <c:y val="-8.7559274871315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(2)'!$B$224:$E$224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(2)'!$B$226:$E$226</c:f>
              <c:numCache>
                <c:formatCode>0.00</c:formatCode>
                <c:ptCount val="4"/>
                <c:pt idx="0" formatCode="General">
                  <c:v>3</c:v>
                </c:pt>
                <c:pt idx="1">
                  <c:v>4.0546802594995368</c:v>
                </c:pt>
                <c:pt idx="2">
                  <c:v>1.1584800741427248</c:v>
                </c:pt>
                <c:pt idx="3">
                  <c:v>2.896200185356812</c:v>
                </c:pt>
              </c:numCache>
            </c:numRef>
          </c:val>
        </c:ser>
        <c:ser>
          <c:idx val="2"/>
          <c:order val="2"/>
          <c:tx>
            <c:strRef>
              <c:f>'Sheet1 (2)'!$A$227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A5A5A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69E-3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8309178743960908E-3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647342995169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038647342995169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(2)'!$B$224:$E$224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(2)'!$B$227:$E$227</c:f>
              <c:numCache>
                <c:formatCode>0.00</c:formatCode>
                <c:ptCount val="4"/>
                <c:pt idx="0" formatCode="General">
                  <c:v>1</c:v>
                </c:pt>
                <c:pt idx="1">
                  <c:v>1.7377201112140872</c:v>
                </c:pt>
                <c:pt idx="2">
                  <c:v>0.2896200185356812</c:v>
                </c:pt>
                <c:pt idx="3">
                  <c:v>1.448100092678406</c:v>
                </c:pt>
              </c:numCache>
            </c:numRef>
          </c:val>
        </c:ser>
        <c:ser>
          <c:idx val="3"/>
          <c:order val="3"/>
          <c:tx>
            <c:strRef>
              <c:f>'Sheet1 (2)'!$A$228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618357487922701E-3"/>
                  <c:y val="-8.75592748713165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246376811594203E-3"/>
                  <c:y val="-5.83728499142103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869565217391304E-2"/>
                  <c:y val="-8.75592748713165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4541062801932361E-3"/>
                  <c:y val="-5.83728499142103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(2)'!$B$224:$E$224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(2)'!$B$228:$E$228</c:f>
              <c:numCache>
                <c:formatCode>0.00</c:formatCode>
                <c:ptCount val="4"/>
                <c:pt idx="0" formatCode="General">
                  <c:v>2</c:v>
                </c:pt>
                <c:pt idx="1">
                  <c:v>9.3699999999999992</c:v>
                </c:pt>
                <c:pt idx="2" formatCode="0">
                  <c:v>0</c:v>
                </c:pt>
                <c:pt idx="3">
                  <c:v>9.3699999999999992</c:v>
                </c:pt>
              </c:numCache>
            </c:numRef>
          </c:val>
        </c:ser>
        <c:ser>
          <c:idx val="4"/>
          <c:order val="4"/>
          <c:tx>
            <c:strRef>
              <c:f>'Sheet1 (2)'!$A$229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layout>
                <c:manualLayout>
                  <c:x val="8.4541062801932361E-3"/>
                  <c:y val="-8.75592748713165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869565217391304E-2"/>
                  <c:y val="-8.75592748713165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2463768115941145E-3"/>
                  <c:y val="-8.75592748713165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4541062801932361E-3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(2)'!$B$224:$E$224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(2)'!$B$229:$E$229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83001344"/>
        <c:axId val="259807424"/>
        <c:axId val="0"/>
      </c:bar3DChart>
      <c:catAx>
        <c:axId val="283001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9807424"/>
        <c:crosses val="autoZero"/>
        <c:auto val="1"/>
        <c:lblAlgn val="ctr"/>
        <c:lblOffset val="100"/>
        <c:noMultiLvlLbl val="0"/>
      </c:catAx>
      <c:valAx>
        <c:axId val="259807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300134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9192837308379932"/>
          <c:y val="0.91559584661085858"/>
          <c:w val="0.43546692532998593"/>
          <c:h val="6.6892298414878371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ysClr val="window" lastClr="FFFFFF">
          <a:lumMod val="85000"/>
        </a:sys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7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smGrid">
          <a:fgClr>
            <a:sysClr val="window" lastClr="FFFFFF">
              <a:lumMod val="65000"/>
            </a:sysClr>
          </a:fgClr>
          <a:bgClr>
            <a:sysClr val="window" lastClr="FFFFFF"/>
          </a:bgClr>
        </a:pattFill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5354330708661423E-2"/>
          <c:y val="3.5972383666816966E-2"/>
          <c:w val="0.9213606451367492"/>
          <c:h val="0.7343720483216886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BR_2014!$I$17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1.6908212560386472E-2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0869565217391304E-2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647342995169E-3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BR_2014!$H$18:$H$20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BR_2014!$I$18:$I$20</c:f>
              <c:numCache>
                <c:formatCode>0.0</c:formatCode>
                <c:ptCount val="3"/>
                <c:pt idx="0" formatCode="General">
                  <c:v>873</c:v>
                </c:pt>
                <c:pt idx="1">
                  <c:v>86743.512511584806</c:v>
                </c:pt>
                <c:pt idx="2" formatCode="General">
                  <c:v>42324</c:v>
                </c:pt>
              </c:numCache>
            </c:numRef>
          </c:val>
        </c:ser>
        <c:ser>
          <c:idx val="1"/>
          <c:order val="1"/>
          <c:tx>
            <c:strRef>
              <c:f>BR_2014!$J$17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8115942028985484E-2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7.246376811594203E-3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4541062801932361E-3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BR_2014!$H$18:$H$20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BR_2014!$J$18:$J$20</c:f>
              <c:numCache>
                <c:formatCode>0</c:formatCode>
                <c:ptCount val="3"/>
                <c:pt idx="0" formatCode="General">
                  <c:v>857</c:v>
                </c:pt>
                <c:pt idx="1">
                  <c:v>104933.96663577388</c:v>
                </c:pt>
                <c:pt idx="2" formatCode="General">
                  <c:v>38137</c:v>
                </c:pt>
              </c:numCache>
            </c:numRef>
          </c:val>
        </c:ser>
        <c:ser>
          <c:idx val="2"/>
          <c:order val="2"/>
          <c:tx>
            <c:strRef>
              <c:f>BR_2014!$K$17</c:f>
              <c:strCache>
                <c:ptCount val="1"/>
                <c:pt idx="0">
                  <c:v>2014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570048309178744E-2"/>
                  <c:y val="-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6473429950805E-3"/>
                  <c:y val="-2.62677824613946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BR_2014!$H$18:$H$20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BR_2014!$K$18:$K$20</c:f>
              <c:numCache>
                <c:formatCode>0.0</c:formatCode>
                <c:ptCount val="3"/>
                <c:pt idx="0" formatCode="General">
                  <c:v>672</c:v>
                </c:pt>
                <c:pt idx="1">
                  <c:v>121337.75486561631</c:v>
                </c:pt>
                <c:pt idx="2" formatCode="General">
                  <c:v>46151</c:v>
                </c:pt>
              </c:numCache>
            </c:numRef>
          </c:val>
        </c:ser>
        <c:ser>
          <c:idx val="3"/>
          <c:order val="3"/>
          <c:tx>
            <c:strRef>
              <c:f>BR_2014!$L$17</c:f>
              <c:strCache>
                <c:ptCount val="1"/>
                <c:pt idx="0">
                  <c:v>2015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6908212560386472E-2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6908212560386385E-2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BR_2014!$H$18:$H$20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BR_2014!$L$18:$L$20</c:f>
              <c:numCache>
                <c:formatCode>0</c:formatCode>
                <c:ptCount val="3"/>
                <c:pt idx="0" formatCode="General">
                  <c:v>653</c:v>
                </c:pt>
                <c:pt idx="1">
                  <c:v>98862</c:v>
                </c:pt>
                <c:pt idx="2" formatCode="General">
                  <c:v>41762</c:v>
                </c:pt>
              </c:numCache>
            </c:numRef>
          </c:val>
        </c:ser>
        <c:ser>
          <c:idx val="4"/>
          <c:order val="4"/>
          <c:tx>
            <c:strRef>
              <c:f>BR_2014!$M$17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FF7453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9323671497584499E-2"/>
                  <c:y val="-1.75118549742631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6618357487922701E-3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647342995169E-3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BR_2014!$H$18:$H$20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BR_2014!$M$18:$M$20</c:f>
              <c:numCache>
                <c:formatCode>0</c:formatCode>
                <c:ptCount val="3"/>
                <c:pt idx="0" formatCode="General">
                  <c:v>742</c:v>
                </c:pt>
                <c:pt idx="1">
                  <c:v>147325</c:v>
                </c:pt>
                <c:pt idx="2" formatCode="General">
                  <c:v>111931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84265984"/>
        <c:axId val="261802816"/>
        <c:axId val="0"/>
      </c:bar3DChart>
      <c:catAx>
        <c:axId val="2842659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61802816"/>
        <c:crosses val="autoZero"/>
        <c:auto val="1"/>
        <c:lblAlgn val="ctr"/>
        <c:lblOffset val="100"/>
        <c:noMultiLvlLbl val="0"/>
      </c:catAx>
      <c:valAx>
        <c:axId val="261802816"/>
        <c:scaling>
          <c:orientation val="minMax"/>
        </c:scaling>
        <c:delete val="0"/>
        <c:axPos val="l"/>
        <c:majorGridlines>
          <c:spPr>
            <a:ln>
              <a:solidFill>
                <a:sysClr val="window" lastClr="FFFFFF">
                  <a:lumMod val="65000"/>
                </a:sys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426598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3414452812963597"/>
          <c:y val="0.91559584661085858"/>
          <c:w val="0.4064814180836091"/>
          <c:h val="6.6892298414878371E-2"/>
        </c:manualLayout>
      </c:layout>
      <c:overlay val="0"/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ysClr val="window" lastClr="FFFFFF">
          <a:lumMod val="85000"/>
        </a:sysClr>
      </a:fgClr>
      <a:bgClr>
        <a:sysClr val="window" lastClr="FFFFFF"/>
      </a:bgClr>
    </a:pattFill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7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smGrid">
          <a:fgClr>
            <a:sysClr val="window" lastClr="FFFFFF">
              <a:lumMod val="75000"/>
            </a:sysClr>
          </a:fgClr>
          <a:bgClr>
            <a:sysClr val="window" lastClr="FFFFFF"/>
          </a:bgClr>
        </a:pattFill>
      </c:spPr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IV_BR_2014!$P$64</c:f>
              <c:strCache>
                <c:ptCount val="1"/>
                <c:pt idx="0">
                  <c:v> I ketv.</c:v>
                </c:pt>
              </c:strCache>
            </c:strRef>
          </c:tx>
          <c:spPr>
            <a:solidFill>
              <a:srgbClr val="92D05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9323671497584519E-2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3631366731332499E-3"/>
                  <c:y val="-1.7511854974263087E-2"/>
                </c:manualLayout>
              </c:layout>
              <c:spPr/>
              <c:txPr>
                <a:bodyPr rot="0" vert="horz"/>
                <a:lstStyle/>
                <a:p>
                  <a:pPr algn="ctr"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39160865761345E-2"/>
                  <c:y val="-1.4593212478552574E-2"/>
                </c:manualLayout>
              </c:layout>
              <c:spPr/>
              <c:txPr>
                <a:bodyPr rot="0" vert="horz"/>
                <a:lstStyle/>
                <a:p>
                  <a:pPr algn="ctr"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IV_BR_2014!$O$65:$O$67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IV_BR_2014!$P$65:$P$67</c:f>
              <c:numCache>
                <c:formatCode>0</c:formatCode>
                <c:ptCount val="3"/>
                <c:pt idx="0" formatCode="General">
                  <c:v>159</c:v>
                </c:pt>
                <c:pt idx="1">
                  <c:v>23258.100000000002</c:v>
                </c:pt>
                <c:pt idx="2" formatCode="General">
                  <c:v>28025</c:v>
                </c:pt>
              </c:numCache>
            </c:numRef>
          </c:val>
        </c:ser>
        <c:ser>
          <c:idx val="1"/>
          <c:order val="1"/>
          <c:tx>
            <c:strRef>
              <c:f>IV_BR_2014!$Q$64</c:f>
              <c:strCache>
                <c:ptCount val="1"/>
                <c:pt idx="0">
                  <c:v> II ketv.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932367149758454E-2"/>
                  <c:y val="-1.75118549742631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1898037201871506E-2"/>
                  <c:y val="-2.3349139965684173E-2"/>
                </c:manualLayout>
              </c:layout>
              <c:spPr/>
              <c:txPr>
                <a:bodyPr rot="0" vert="horz"/>
                <a:lstStyle/>
                <a:p>
                  <a:pPr algn="ctr"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10576667047054E-2"/>
                  <c:y val="-1.4593212478552574E-2"/>
                </c:manualLayout>
              </c:layout>
              <c:spPr/>
              <c:txPr>
                <a:bodyPr rot="0" vert="horz"/>
                <a:lstStyle/>
                <a:p>
                  <a:pPr algn="ctr"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IV_BR_2014!$O$65:$O$67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IV_BR_2014!$Q$65:$Q$67</c:f>
              <c:numCache>
                <c:formatCode>0</c:formatCode>
                <c:ptCount val="3"/>
                <c:pt idx="0" formatCode="General">
                  <c:v>189</c:v>
                </c:pt>
                <c:pt idx="1">
                  <c:v>21782.57</c:v>
                </c:pt>
                <c:pt idx="2" formatCode="General">
                  <c:v>17804</c:v>
                </c:pt>
              </c:numCache>
            </c:numRef>
          </c:val>
        </c:ser>
        <c:ser>
          <c:idx val="2"/>
          <c:order val="2"/>
          <c:tx>
            <c:strRef>
              <c:f>IV_BR_2014!$R$64</c:f>
              <c:strCache>
                <c:ptCount val="1"/>
                <c:pt idx="0">
                  <c:v> III ketv.</c:v>
                </c:pt>
              </c:strCache>
            </c:strRef>
          </c:tx>
          <c:spPr>
            <a:solidFill>
              <a:srgbClr val="FFC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9323671497584499E-2"/>
                  <c:y val="-2.33491399656842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046045874700445E-2"/>
                  <c:y val="-2.0430497469973604E-2"/>
                </c:manualLayout>
              </c:layout>
              <c:spPr/>
              <c:txPr>
                <a:bodyPr rot="0" vert="horz"/>
                <a:lstStyle/>
                <a:p>
                  <a:pPr algn="ctr"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IV_BR_2014!$O$65:$O$67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IV_BR_2014!$R$65:$R$67</c:f>
              <c:numCache>
                <c:formatCode>0</c:formatCode>
                <c:ptCount val="3"/>
                <c:pt idx="0" formatCode="General">
                  <c:v>164</c:v>
                </c:pt>
                <c:pt idx="1">
                  <c:v>48325.7</c:v>
                </c:pt>
                <c:pt idx="2" formatCode="General">
                  <c:v>45470</c:v>
                </c:pt>
              </c:numCache>
            </c:numRef>
          </c:val>
        </c:ser>
        <c:ser>
          <c:idx val="3"/>
          <c:order val="3"/>
          <c:tx>
            <c:strRef>
              <c:f>IV_BR_2014!$S$64</c:f>
              <c:strCache>
                <c:ptCount val="1"/>
                <c:pt idx="0">
                  <c:v> IV ketv.</c:v>
                </c:pt>
              </c:strCache>
            </c:strRef>
          </c:tx>
          <c:spPr>
            <a:solidFill>
              <a:srgbClr val="FF0066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6908212560386431E-2"/>
                  <c:y val="-1.7008561504530437E-2"/>
                </c:manualLayout>
              </c:layout>
              <c:spPr/>
              <c:txPr>
                <a:bodyPr rot="0" vert="horz"/>
                <a:lstStyle/>
                <a:p>
                  <a:pPr algn="ctr"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1838316406101322E-2"/>
                  <c:y val="-1.5800886991541453E-2"/>
                </c:manualLayout>
              </c:layout>
              <c:spPr/>
              <c:txPr>
                <a:bodyPr rot="0" vert="horz"/>
                <a:lstStyle/>
                <a:p>
                  <a:pPr algn="ctr"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2986325078930352E-2"/>
                  <c:y val="-2.0430497469973656E-2"/>
                </c:manualLayout>
              </c:layout>
              <c:spPr/>
              <c:txPr>
                <a:bodyPr rot="0" vert="horz"/>
                <a:lstStyle/>
                <a:p>
                  <a:pPr algn="ctr"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IV_BR_2014!$O$65:$O$67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IV_BR_2014!$S$65:$S$67</c:f>
              <c:numCache>
                <c:formatCode>0</c:formatCode>
                <c:ptCount val="3"/>
                <c:pt idx="0" formatCode="General">
                  <c:v>230</c:v>
                </c:pt>
                <c:pt idx="1">
                  <c:v>53958.63</c:v>
                </c:pt>
                <c:pt idx="2" formatCode="General">
                  <c:v>20632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84264448"/>
        <c:axId val="261800512"/>
        <c:axId val="0"/>
      </c:bar3DChart>
      <c:catAx>
        <c:axId val="284264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61800512"/>
        <c:crosses val="autoZero"/>
        <c:auto val="1"/>
        <c:lblAlgn val="ctr"/>
        <c:lblOffset val="100"/>
        <c:noMultiLvlLbl val="0"/>
      </c:catAx>
      <c:valAx>
        <c:axId val="2618005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426444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31293801590018644"/>
          <c:y val="0.92617098464885972"/>
          <c:w val="0.42847169918977518"/>
          <c:h val="5.631716037687718E-2"/>
        </c:manualLayout>
      </c:layout>
      <c:overlay val="0"/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ysClr val="window" lastClr="FFFFFF">
          <a:lumMod val="85000"/>
        </a:sysClr>
      </a:fgClr>
      <a:bgClr>
        <a:sysClr val="window" lastClr="FFFFFF"/>
      </a:bgClr>
    </a:pattFill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7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C000"/>
            </a:solidFill>
            <a:ln>
              <a:solidFill>
                <a:srgbClr val="FFC000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1799967481940864E-2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BR_2014!$N$57:$N$59</c:f>
              <c:strCache>
                <c:ptCount val="3"/>
                <c:pt idx="0">
                  <c:v>Renginių skaičius</c:v>
                </c:pt>
                <c:pt idx="1">
                  <c:v>Pajamos</c:v>
                </c:pt>
                <c:pt idx="2">
                  <c:v>Renginių lankytojų skaičius</c:v>
                </c:pt>
              </c:strCache>
            </c:strRef>
          </c:cat>
          <c:val>
            <c:numRef>
              <c:f>BR_2014!$O$57:$O$59</c:f>
              <c:numCache>
                <c:formatCode>0</c:formatCode>
                <c:ptCount val="3"/>
                <c:pt idx="0">
                  <c:v>10.416666666666671</c:v>
                </c:pt>
                <c:pt idx="1">
                  <c:v>21.417278705350213</c:v>
                </c:pt>
                <c:pt idx="2">
                  <c:v>142.53212281424021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83639296"/>
        <c:axId val="261805120"/>
      </c:barChart>
      <c:catAx>
        <c:axId val="2836392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61805120"/>
        <c:crosses val="autoZero"/>
        <c:auto val="1"/>
        <c:lblAlgn val="ctr"/>
        <c:lblOffset val="100"/>
        <c:noMultiLvlLbl val="0"/>
      </c:catAx>
      <c:valAx>
        <c:axId val="2618051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363929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pattFill prst="smGrid">
      <a:fgClr>
        <a:sysClr val="window" lastClr="FFFFFF">
          <a:lumMod val="85000"/>
        </a:sysClr>
      </a:fgClr>
      <a:bgClr>
        <a:sysClr val="window" lastClr="FFFFFF"/>
      </a:bgClr>
    </a:pattFill>
    <a:ln w="9525" cap="flat" cmpd="sng" algn="ctr">
      <a:solidFill>
        <a:sysClr val="window" lastClr="FFFFFF">
          <a:lumMod val="75000"/>
        </a:sys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7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840579710144928E-2"/>
          <c:y val="4.6327893416458689E-2"/>
          <c:w val="0.91666666666666663"/>
          <c:h val="0.7399278699886439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70AD47">
                  <a:lumMod val="75000"/>
                </a:srgbClr>
              </a:solidFill>
              <a:ln w="25400">
                <a:solidFill>
                  <a:srgbClr val="70AD47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rgbClr val="FF99CC"/>
              </a:solidFill>
              <a:ln w="25400">
                <a:solidFill>
                  <a:srgbClr val="FF99CC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bubble3D val="0"/>
            <c:spPr>
              <a:solidFill>
                <a:srgbClr val="7030A0"/>
              </a:solidFill>
              <a:ln w="25400">
                <a:solidFill>
                  <a:srgbClr val="7030A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bubble3D val="0"/>
            <c:spPr>
              <a:solidFill>
                <a:srgbClr val="0070C0"/>
              </a:solidFill>
              <a:ln w="25400">
                <a:solidFill>
                  <a:srgbClr val="0070C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5"/>
            <c:bubble3D val="0"/>
            <c:spPr>
              <a:solidFill>
                <a:srgbClr val="ED7D31">
                  <a:lumMod val="60000"/>
                  <a:lumOff val="40000"/>
                </a:srgbClr>
              </a:solidFill>
              <a:ln w="25400">
                <a:solidFill>
                  <a:srgbClr val="ED7D31">
                    <a:lumMod val="60000"/>
                    <a:lumOff val="4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6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Lapas1!$C$17:$C$23</c:f>
              <c:strCache>
                <c:ptCount val="7"/>
                <c:pt idx="0">
                  <c:v>Renginiai</c:v>
                </c:pt>
                <c:pt idx="1">
                  <c:v>Renginiai lauke, masiniai renginiai</c:v>
                </c:pt>
                <c:pt idx="2">
                  <c:v>Atvykstančių meno kolektyvų spektakliai, koncertai, renginiai</c:v>
                </c:pt>
                <c:pt idx="3">
                  <c:v>Patalpų nuoma</c:v>
                </c:pt>
                <c:pt idx="4">
                  <c:v>Bendruomenės užimtumas</c:v>
                </c:pt>
                <c:pt idx="5">
                  <c:v>Mėgėjų meno kolektyvų veikla</c:v>
                </c:pt>
                <c:pt idx="6">
                  <c:v>Kita veikla</c:v>
                </c:pt>
              </c:strCache>
            </c:strRef>
          </c:cat>
          <c:val>
            <c:numRef>
              <c:f>Lapas1!$D$17:$D$23</c:f>
              <c:numCache>
                <c:formatCode>0</c:formatCode>
                <c:ptCount val="7"/>
                <c:pt idx="0">
                  <c:v>12.803234501347708</c:v>
                </c:pt>
                <c:pt idx="1">
                  <c:v>14.285714285714286</c:v>
                </c:pt>
                <c:pt idx="2">
                  <c:v>8.0862533692722369</c:v>
                </c:pt>
                <c:pt idx="3">
                  <c:v>18.598382749326145</c:v>
                </c:pt>
                <c:pt idx="4">
                  <c:v>24.932614555256066</c:v>
                </c:pt>
                <c:pt idx="5">
                  <c:v>19.137466307277627</c:v>
                </c:pt>
                <c:pt idx="6">
                  <c:v>2.1563342318059298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6667893875401083"/>
          <c:w val="0.45314009661835747"/>
          <c:h val="0.3332106124598917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ysClr val="window" lastClr="FFFFFF">
          <a:lumMod val="85000"/>
        </a:sys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7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231884057971016E-2"/>
          <c:y val="3.9251375094281345E-2"/>
          <c:w val="0.96376811594202894"/>
          <c:h val="0.74966895240038822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70AD47">
                  <a:lumMod val="75000"/>
                </a:srgbClr>
              </a:solidFill>
              <a:ln w="25400">
                <a:solidFill>
                  <a:srgbClr val="70AD47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rgbClr val="7030A0"/>
              </a:solidFill>
              <a:ln w="25400">
                <a:solidFill>
                  <a:srgbClr val="7030A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bubble3D val="0"/>
            <c:spPr>
              <a:solidFill>
                <a:srgbClr val="0070C0"/>
              </a:solidFill>
              <a:ln w="25400">
                <a:solidFill>
                  <a:srgbClr val="0070C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Lapas1!$C$31:$C$41</c:f>
              <c:strCache>
                <c:ptCount val="11"/>
                <c:pt idx="0">
                  <c:v>Renginiai</c:v>
                </c:pt>
                <c:pt idx="1">
                  <c:v>Renginiai lauke, masiniai renginiai</c:v>
                </c:pt>
                <c:pt idx="2">
                  <c:v>Atvykstančių meno kolektyvų spektakliai, koncertai renginiai</c:v>
                </c:pt>
                <c:pt idx="3">
                  <c:v>Patalpų nuoma</c:v>
                </c:pt>
                <c:pt idx="4">
                  <c:v>Bendruomenės užimtumas</c:v>
                </c:pt>
                <c:pt idx="5">
                  <c:v>Kita veikla</c:v>
                </c:pt>
                <c:pt idx="10">
                  <c:v>Mėgėjų meno kolektyvų veikla</c:v>
                </c:pt>
              </c:strCache>
            </c:strRef>
          </c:cat>
          <c:val>
            <c:numRef>
              <c:f>Lapas1!$D$31:$D$35</c:f>
              <c:numCache>
                <c:formatCode>0</c:formatCode>
                <c:ptCount val="5"/>
                <c:pt idx="0">
                  <c:v>21.940397081282878</c:v>
                </c:pt>
                <c:pt idx="1">
                  <c:v>20.922450364839641</c:v>
                </c:pt>
                <c:pt idx="2">
                  <c:v>28.611919226200577</c:v>
                </c:pt>
                <c:pt idx="3">
                  <c:v>14.202586119124383</c:v>
                </c:pt>
                <c:pt idx="4">
                  <c:v>5.4025521805531982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65566935963145134"/>
          <c:w val="0.44827142531096659"/>
          <c:h val="0.31655274768358604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ysClr val="window" lastClr="FFFFFF">
          <a:lumMod val="85000"/>
        </a:sys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7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1775362318840578E-2"/>
          <c:y val="3.1624755420057001E-2"/>
          <c:w val="0.98822463768115942"/>
          <c:h val="0.75212612764165865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70AD47">
                  <a:lumMod val="75000"/>
                </a:srgbClr>
              </a:solidFill>
              <a:ln w="25400">
                <a:solidFill>
                  <a:srgbClr val="70AD47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rgbClr val="7030A0"/>
              </a:solidFill>
              <a:ln w="25400">
                <a:solidFill>
                  <a:srgbClr val="7030A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bubble3D val="0"/>
            <c:spPr>
              <a:solidFill>
                <a:srgbClr val="ED7D31">
                  <a:lumMod val="60000"/>
                  <a:lumOff val="40000"/>
                </a:srgbClr>
              </a:solidFill>
              <a:ln w="25400">
                <a:solidFill>
                  <a:srgbClr val="ED7D31">
                    <a:lumMod val="60000"/>
                    <a:lumOff val="40000"/>
                  </a:srgb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/>
              <c:spPr/>
              <c:txPr>
                <a:bodyPr/>
                <a:lstStyle/>
                <a:p>
                  <a:pPr>
                    <a:defRPr sz="1400" b="1"/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spPr/>
              <c:txPr>
                <a:bodyPr/>
                <a:lstStyle/>
                <a:p>
                  <a:pPr>
                    <a:defRPr sz="1400" b="1"/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spPr/>
              <c:txPr>
                <a:bodyPr/>
                <a:lstStyle/>
                <a:p>
                  <a:pPr>
                    <a:defRPr sz="1400" b="1"/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spPr/>
              <c:txPr>
                <a:bodyPr/>
                <a:lstStyle/>
                <a:p>
                  <a:pPr>
                    <a:defRPr sz="1400" b="1"/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/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lt-L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Lapas1!$C$46:$C$50</c:f>
              <c:strCache>
                <c:ptCount val="5"/>
                <c:pt idx="0">
                  <c:v>Renginiai</c:v>
                </c:pt>
                <c:pt idx="1">
                  <c:v>Renginiai lauke, masiniai renginiai</c:v>
                </c:pt>
                <c:pt idx="2">
                  <c:v>Atvykstančių meno kolektyvų spektakliai, koncertai renginiai</c:v>
                </c:pt>
                <c:pt idx="3">
                  <c:v>Bendruomenės užimtumas</c:v>
                </c:pt>
                <c:pt idx="4">
                  <c:v>Mėgėjų meno kolektyvų veikla</c:v>
                </c:pt>
              </c:strCache>
            </c:strRef>
          </c:cat>
          <c:val>
            <c:numRef>
              <c:f>Lapas1!$D$46:$D$50</c:f>
              <c:numCache>
                <c:formatCode>0</c:formatCode>
                <c:ptCount val="5"/>
                <c:pt idx="0">
                  <c:v>18.988483976735669</c:v>
                </c:pt>
                <c:pt idx="1">
                  <c:v>52.996935612118179</c:v>
                </c:pt>
                <c:pt idx="2">
                  <c:v>23.769107753884089</c:v>
                </c:pt>
                <c:pt idx="3">
                  <c:v>1.0265252700324308</c:v>
                </c:pt>
                <c:pt idx="4">
                  <c:v>3.2189473872296328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61690794877345767"/>
          <c:w val="0.46224124158393243"/>
          <c:h val="0.37725476623512116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ysClr val="window" lastClr="FFFFFF">
          <a:lumMod val="85000"/>
        </a:sys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  <c:spPr>
        <a:pattFill prst="smGrid">
          <a:fgClr>
            <a:srgbClr val="FFC000">
              <a:lumMod val="20000"/>
              <a:lumOff val="80000"/>
            </a:srgbClr>
          </a:fgClr>
          <a:bgClr>
            <a:sysClr val="window" lastClr="FFFFFF"/>
          </a:bgClr>
        </a:pattFill>
      </c:spPr>
    </c:sideWall>
    <c:backWall>
      <c:thickness val="0"/>
      <c:spPr>
        <a:pattFill prst="smGrid">
          <a:fgClr>
            <a:srgbClr val="FFC000">
              <a:lumMod val="20000"/>
              <a:lumOff val="80000"/>
            </a:srgbClr>
          </a:fgClr>
          <a:bgClr>
            <a:sysClr val="window" lastClr="FFFFFF"/>
          </a:bgClr>
        </a:pattFill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FF7C5D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dLbls>
            <c:dLbl>
              <c:idx val="0"/>
              <c:layout>
                <c:manualLayout>
                  <c:x val="4.5506017433439547E-4"/>
                  <c:y val="3.6453776611256925E-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5506017433439547E-4"/>
                  <c:y val="3.6453776619744481E-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"/>
                  <c:y val="1.388888888888905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21527576611452E-3"/>
                  <c:y val="1.388961796442128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'2016'!$AA$202:$AA$205</c:f>
              <c:strCache>
                <c:ptCount val="4"/>
                <c:pt idx="0">
                  <c:v>Skaitytojų skaičius</c:v>
                </c:pt>
                <c:pt idx="1">
                  <c:v>Išduotis</c:v>
                </c:pt>
                <c:pt idx="2">
                  <c:v>Lankytojų skaičius</c:v>
                </c:pt>
                <c:pt idx="3">
                  <c:v>Interneto vartotojų skaičius</c:v>
                </c:pt>
              </c:strCache>
            </c:strRef>
          </c:cat>
          <c:val>
            <c:numRef>
              <c:f>'2016'!$AB$202:$AB$205</c:f>
              <c:numCache>
                <c:formatCode>0.0</c:formatCode>
                <c:ptCount val="4"/>
                <c:pt idx="0" formatCode="0.00">
                  <c:v>-0.65074200460280451</c:v>
                </c:pt>
                <c:pt idx="1">
                  <c:v>-2.6206484632287186</c:v>
                </c:pt>
                <c:pt idx="2">
                  <c:v>-3.3662262857593817</c:v>
                </c:pt>
                <c:pt idx="3">
                  <c:v>-3.2615041664455191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5667200"/>
        <c:axId val="189521216"/>
        <c:axId val="0"/>
      </c:bar3DChart>
      <c:catAx>
        <c:axId val="255667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89521216"/>
        <c:crosses val="autoZero"/>
        <c:auto val="1"/>
        <c:lblAlgn val="ctr"/>
        <c:lblOffset val="100"/>
        <c:noMultiLvlLbl val="0"/>
      </c:catAx>
      <c:valAx>
        <c:axId val="189521216"/>
        <c:scaling>
          <c:orientation val="minMax"/>
        </c:scaling>
        <c:delete val="0"/>
        <c:axPos val="l"/>
        <c:majorGridlines/>
        <c:numFmt formatCode="0.0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566720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8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3.5982350032332917E-2"/>
          <c:y val="3.5972383666816966E-2"/>
          <c:w val="0.95073262581307771"/>
          <c:h val="0.74962850507131373"/>
        </c:manualLayout>
      </c:layout>
      <c:lineChart>
        <c:grouping val="standard"/>
        <c:varyColors val="0"/>
        <c:ser>
          <c:idx val="0"/>
          <c:order val="0"/>
          <c:tx>
            <c:strRef>
              <c:f>BR_2016!$H$49</c:f>
              <c:strCache>
                <c:ptCount val="1"/>
                <c:pt idx="0">
                  <c:v>Renginių lankytojų skaičius (su bilietais)</c:v>
                </c:pt>
              </c:strCache>
            </c:strRef>
          </c:tx>
          <c:spPr>
            <a:ln w="50800" cap="rnd">
              <a:solidFill>
                <a:srgbClr val="5B9BD5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5B9BD5">
                  <a:lumMod val="75000"/>
                </a:srgbClr>
              </a:solidFill>
              <a:ln w="50800">
                <a:solidFill>
                  <a:srgbClr val="5B9BD5">
                    <a:lumMod val="75000"/>
                  </a:srgbClr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BR_2016!$I$48:$M$48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BR_2016!$I$49:$M$49</c:f>
              <c:numCache>
                <c:formatCode>0</c:formatCode>
                <c:ptCount val="5"/>
                <c:pt idx="0">
                  <c:v>74.522729420659672</c:v>
                </c:pt>
                <c:pt idx="1">
                  <c:v>73</c:v>
                </c:pt>
                <c:pt idx="2">
                  <c:v>68</c:v>
                </c:pt>
                <c:pt idx="3">
                  <c:v>65</c:v>
                </c:pt>
                <c:pt idx="4">
                  <c:v>28.391598395440049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BR_2016!$H$50</c:f>
              <c:strCache>
                <c:ptCount val="1"/>
                <c:pt idx="0">
                  <c:v>Renginių lankytojų skaičius (be bilietų)</c:v>
                </c:pt>
              </c:strCache>
            </c:strRef>
          </c:tx>
          <c:spPr>
            <a:ln w="508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C00000"/>
              </a:solidFill>
              <a:ln w="50800">
                <a:solidFill>
                  <a:srgbClr val="C00000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BR_2016!$I$48:$M$48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BR_2016!$I$50:$M$50</c:f>
              <c:numCache>
                <c:formatCode>0</c:formatCode>
                <c:ptCount val="5"/>
                <c:pt idx="0">
                  <c:v>25.477270579340328</c:v>
                </c:pt>
                <c:pt idx="1">
                  <c:v>27</c:v>
                </c:pt>
                <c:pt idx="2">
                  <c:v>32</c:v>
                </c:pt>
                <c:pt idx="3">
                  <c:v>35</c:v>
                </c:pt>
                <c:pt idx="4">
                  <c:v>71.608401604559958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5019648"/>
        <c:axId val="282735104"/>
      </c:lineChart>
      <c:catAx>
        <c:axId val="285019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2735104"/>
        <c:crosses val="autoZero"/>
        <c:auto val="1"/>
        <c:lblAlgn val="ctr"/>
        <c:lblOffset val="100"/>
        <c:noMultiLvlLbl val="0"/>
      </c:catAx>
      <c:valAx>
        <c:axId val="282735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501964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4509224390429457"/>
          <c:y val="0.91559584661085858"/>
          <c:w val="0.76899425615276351"/>
          <c:h val="6.6892298414878371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ysClr val="window" lastClr="FFFFFF">
          <a:lumMod val="85000"/>
        </a:sys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8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3.5982350032332917E-2"/>
          <c:y val="3.5972383666816966E-2"/>
          <c:w val="0.95073262581307771"/>
          <c:h val="0.744021034449633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Lapas1!$C$78</c:f>
              <c:strCache>
                <c:ptCount val="1"/>
                <c:pt idx="0">
                  <c:v>Didžioji salė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Lapas1!$D$77:$F$77</c:f>
              <c:strCache>
                <c:ptCount val="3"/>
                <c:pt idx="0">
                  <c:v>pajamos </c:v>
                </c:pt>
                <c:pt idx="1">
                  <c:v>renginių skaičius</c:v>
                </c:pt>
                <c:pt idx="2">
                  <c:v>lankytojų skaičius </c:v>
                </c:pt>
              </c:strCache>
            </c:strRef>
          </c:cat>
          <c:val>
            <c:numRef>
              <c:f>Lapas1!$D$78:$F$78</c:f>
              <c:numCache>
                <c:formatCode>0</c:formatCode>
                <c:ptCount val="3"/>
                <c:pt idx="0">
                  <c:v>62.071822555913741</c:v>
                </c:pt>
                <c:pt idx="1">
                  <c:v>25.542168674698797</c:v>
                </c:pt>
                <c:pt idx="2">
                  <c:v>80.653604187677089</c:v>
                </c:pt>
              </c:numCache>
            </c:numRef>
          </c:val>
        </c:ser>
        <c:ser>
          <c:idx val="1"/>
          <c:order val="1"/>
          <c:tx>
            <c:strRef>
              <c:f>Lapas1!$C$79</c:f>
              <c:strCache>
                <c:ptCount val="1"/>
                <c:pt idx="0">
                  <c:v>Mažoji salė</c:v>
                </c:pt>
              </c:strCache>
            </c:strRef>
          </c:tx>
          <c:spPr>
            <a:solidFill>
              <a:srgbClr val="C0504D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Lapas1!$D$77:$F$77</c:f>
              <c:strCache>
                <c:ptCount val="3"/>
                <c:pt idx="0">
                  <c:v>pajamos </c:v>
                </c:pt>
                <c:pt idx="1">
                  <c:v>renginių skaičius</c:v>
                </c:pt>
                <c:pt idx="2">
                  <c:v>lankytojų skaičius </c:v>
                </c:pt>
              </c:strCache>
            </c:strRef>
          </c:cat>
          <c:val>
            <c:numRef>
              <c:f>Lapas1!$D$79:$F$79</c:f>
              <c:numCache>
                <c:formatCode>0</c:formatCode>
                <c:ptCount val="3"/>
                <c:pt idx="0">
                  <c:v>7.6520564643601077</c:v>
                </c:pt>
                <c:pt idx="1">
                  <c:v>13.012048192771084</c:v>
                </c:pt>
                <c:pt idx="2">
                  <c:v>1.7120491763914902</c:v>
                </c:pt>
              </c:numCache>
            </c:numRef>
          </c:val>
        </c:ser>
        <c:ser>
          <c:idx val="2"/>
          <c:order val="2"/>
          <c:tx>
            <c:strRef>
              <c:f>Lapas1!$C$80</c:f>
              <c:strCache>
                <c:ptCount val="1"/>
                <c:pt idx="0">
                  <c:v>Renginių salė</c:v>
                </c:pt>
              </c:strCache>
            </c:strRef>
          </c:tx>
          <c:spPr>
            <a:solidFill>
              <a:srgbClr val="9BBB59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Lapas1!$D$77:$F$77</c:f>
              <c:strCache>
                <c:ptCount val="3"/>
                <c:pt idx="0">
                  <c:v>pajamos </c:v>
                </c:pt>
                <c:pt idx="1">
                  <c:v>renginių skaičius</c:v>
                </c:pt>
                <c:pt idx="2">
                  <c:v>lankytojų skaičius </c:v>
                </c:pt>
              </c:strCache>
            </c:strRef>
          </c:cat>
          <c:val>
            <c:numRef>
              <c:f>Lapas1!$D$80:$F$80</c:f>
              <c:numCache>
                <c:formatCode>0</c:formatCode>
                <c:ptCount val="3"/>
                <c:pt idx="0">
                  <c:v>16.826279406902874</c:v>
                </c:pt>
                <c:pt idx="1">
                  <c:v>15.421686746987952</c:v>
                </c:pt>
                <c:pt idx="2">
                  <c:v>13.609950535465591</c:v>
                </c:pt>
              </c:numCache>
            </c:numRef>
          </c:val>
        </c:ser>
        <c:ser>
          <c:idx val="3"/>
          <c:order val="3"/>
          <c:tx>
            <c:strRef>
              <c:f>Lapas1!$C$81</c:f>
              <c:strCache>
                <c:ptCount val="1"/>
                <c:pt idx="0">
                  <c:v>Konferencijų salė</c:v>
                </c:pt>
              </c:strCache>
            </c:strRef>
          </c:tx>
          <c:spPr>
            <a:solidFill>
              <a:srgbClr val="8064A2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Lapas1!$D$77:$F$77</c:f>
              <c:strCache>
                <c:ptCount val="3"/>
                <c:pt idx="0">
                  <c:v>pajamos </c:v>
                </c:pt>
                <c:pt idx="1">
                  <c:v>renginių skaičius</c:v>
                </c:pt>
                <c:pt idx="2">
                  <c:v>lankytojų skaičius </c:v>
                </c:pt>
              </c:strCache>
            </c:strRef>
          </c:cat>
          <c:val>
            <c:numRef>
              <c:f>Lapas1!$D$81:$F$81</c:f>
              <c:numCache>
                <c:formatCode>0</c:formatCode>
                <c:ptCount val="3"/>
                <c:pt idx="0">
                  <c:v>1.6842915540160683</c:v>
                </c:pt>
                <c:pt idx="1">
                  <c:v>23.6144578313253</c:v>
                </c:pt>
                <c:pt idx="2">
                  <c:v>1.5823848628919945</c:v>
                </c:pt>
              </c:numCache>
            </c:numRef>
          </c:val>
        </c:ser>
        <c:ser>
          <c:idx val="4"/>
          <c:order val="4"/>
          <c:tx>
            <c:strRef>
              <c:f>Lapas1!$C$82</c:f>
              <c:strCache>
                <c:ptCount val="1"/>
                <c:pt idx="0">
                  <c:v>Kitos rūmų patalpos</c:v>
                </c:pt>
              </c:strCache>
            </c:strRef>
          </c:tx>
          <c:spPr>
            <a:solidFill>
              <a:srgbClr val="4BACC6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Lapas1!$D$77:$F$77</c:f>
              <c:strCache>
                <c:ptCount val="3"/>
                <c:pt idx="0">
                  <c:v>pajamos </c:v>
                </c:pt>
                <c:pt idx="1">
                  <c:v>renginių skaičius</c:v>
                </c:pt>
                <c:pt idx="2">
                  <c:v>lankytojų skaičius </c:v>
                </c:pt>
              </c:strCache>
            </c:strRef>
          </c:cat>
          <c:val>
            <c:numRef>
              <c:f>Lapas1!$D$82:$F$82</c:f>
              <c:numCache>
                <c:formatCode>0</c:formatCode>
                <c:ptCount val="3"/>
                <c:pt idx="0">
                  <c:v>11.765550018807218</c:v>
                </c:pt>
                <c:pt idx="1">
                  <c:v>22.409638554216869</c:v>
                </c:pt>
                <c:pt idx="2">
                  <c:v>2.4420112375738365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4669440"/>
        <c:axId val="282737408"/>
      </c:barChart>
      <c:catAx>
        <c:axId val="284669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2737408"/>
        <c:crosses val="autoZero"/>
        <c:auto val="1"/>
        <c:lblAlgn val="ctr"/>
        <c:lblOffset val="100"/>
        <c:noMultiLvlLbl val="0"/>
      </c:catAx>
      <c:valAx>
        <c:axId val="282737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466944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4129559891970025"/>
          <c:y val="0.89516534914088486"/>
          <c:w val="0.7174087070637909"/>
          <c:h val="6.6892298414878371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ysClr val="window" lastClr="FFFFFF">
          <a:lumMod val="85000"/>
        </a:sys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8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'Sheet1 (2)'!$A$255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8.4541062801932361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0386473429951248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830917874396135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22,1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(2)'!$B$254:$E$254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(2)'!$B$255:$E$255</c:f>
              <c:numCache>
                <c:formatCode>0</c:formatCode>
                <c:ptCount val="4"/>
                <c:pt idx="0" formatCode="General">
                  <c:v>13</c:v>
                </c:pt>
                <c:pt idx="1">
                  <c:v>24.849397590361445</c:v>
                </c:pt>
                <c:pt idx="2" formatCode="0.00">
                  <c:v>2.7513901760889712</c:v>
                </c:pt>
                <c:pt idx="3" formatCode="0.00">
                  <c:v>22.098007414272473</c:v>
                </c:pt>
              </c:numCache>
            </c:numRef>
          </c:val>
        </c:ser>
        <c:ser>
          <c:idx val="1"/>
          <c:order val="1"/>
          <c:tx>
            <c:strRef>
              <c:f>'Sheet1 (2)'!$A$256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473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661835748792181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4541062801932361E-3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7.246376811594026E-3"/>
                  <c:y val="-8.75592748713157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(2)'!$B$254:$E$254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(2)'!$B$256:$E$256</c:f>
              <c:numCache>
                <c:formatCode>0</c:formatCode>
                <c:ptCount val="4"/>
                <c:pt idx="0" formatCode="General">
                  <c:v>11</c:v>
                </c:pt>
                <c:pt idx="1">
                  <c:v>44.485634847080632</c:v>
                </c:pt>
                <c:pt idx="2" formatCode="0.00">
                  <c:v>7.9066265060240966</c:v>
                </c:pt>
                <c:pt idx="3" formatCode="0.00">
                  <c:v>36.579008341056536</c:v>
                </c:pt>
              </c:numCache>
            </c:numRef>
          </c:val>
        </c:ser>
        <c:ser>
          <c:idx val="2"/>
          <c:order val="2"/>
          <c:tx>
            <c:strRef>
              <c:f>'Sheet1 (2)'!$A$257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A5A5A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618357487922493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038647342995169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4541062801932361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7.246376811594203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(2)'!$B$254:$E$254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(2)'!$B$257:$E$257</c:f>
              <c:numCache>
                <c:formatCode>0</c:formatCode>
                <c:ptCount val="4"/>
                <c:pt idx="0" formatCode="General">
                  <c:v>11</c:v>
                </c:pt>
                <c:pt idx="1">
                  <c:v>26.67400370713624</c:v>
                </c:pt>
                <c:pt idx="2" formatCode="0.00">
                  <c:v>7.8487025023169608</c:v>
                </c:pt>
                <c:pt idx="3" formatCode="0.00">
                  <c:v>18.825301204819279</c:v>
                </c:pt>
              </c:numCache>
            </c:numRef>
          </c:val>
        </c:ser>
        <c:ser>
          <c:idx val="3"/>
          <c:order val="3"/>
          <c:tx>
            <c:strRef>
              <c:f>'Sheet1 (2)'!$A$258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2463768115941588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830917874396135E-3"/>
                  <c:y val="-5.83728499142105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647342995169E-3"/>
                  <c:y val="-2.91864249571062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4541062801932361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(2)'!$B$254:$E$254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(2)'!$B$258:$E$258</c:f>
              <c:numCache>
                <c:formatCode>0.00</c:formatCode>
                <c:ptCount val="4"/>
                <c:pt idx="0" formatCode="General">
                  <c:v>10</c:v>
                </c:pt>
                <c:pt idx="1">
                  <c:v>32.39</c:v>
                </c:pt>
                <c:pt idx="2" formatCode="General">
                  <c:v>6.62</c:v>
                </c:pt>
                <c:pt idx="3" formatCode="General">
                  <c:v>25.77</c:v>
                </c:pt>
              </c:numCache>
            </c:numRef>
          </c:val>
        </c:ser>
        <c:ser>
          <c:idx val="4"/>
          <c:order val="4"/>
          <c:tx>
            <c:strRef>
              <c:f>'Sheet1 (2)'!$A$259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8.4541062801932361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24637681159420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33,5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2463768115941145E-3"/>
                  <c:y val="-5.8372849914210293E-3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17,4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4541062801932361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(2)'!$B$254:$E$254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(2)'!$B$259:$E$259</c:f>
              <c:numCache>
                <c:formatCode>0.00</c:formatCode>
                <c:ptCount val="4"/>
                <c:pt idx="0" formatCode="General">
                  <c:v>10</c:v>
                </c:pt>
                <c:pt idx="1">
                  <c:v>33.501000000000005</c:v>
                </c:pt>
                <c:pt idx="2" formatCode="General">
                  <c:v>17.401</c:v>
                </c:pt>
                <c:pt idx="3" formatCode="General">
                  <c:v>16.100000000000001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7077248"/>
        <c:axId val="261637248"/>
        <c:axId val="0"/>
      </c:bar3DChart>
      <c:catAx>
        <c:axId val="257077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61637248"/>
        <c:crosses val="autoZero"/>
        <c:auto val="1"/>
        <c:lblAlgn val="ctr"/>
        <c:lblOffset val="100"/>
        <c:noMultiLvlLbl val="0"/>
      </c:catAx>
      <c:valAx>
        <c:axId val="26163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707724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6898151318041769"/>
          <c:y val="0.91559584661085858"/>
          <c:w val="0.4813606451367492"/>
          <c:h val="6.6892298414878371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ysClr val="window" lastClr="FFFFFF">
          <a:lumMod val="85000"/>
        </a:sys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8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rgbClr val="C6E6A2"/>
        </a:solidFill>
        <a:ln>
          <a:solidFill>
            <a:srgbClr val="70AD47">
              <a:lumMod val="60000"/>
              <a:lumOff val="40000"/>
            </a:srgbClr>
          </a:solidFill>
        </a:ln>
      </c:spPr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IV_KC_G_2016!$I$87</c:f>
              <c:strCache>
                <c:ptCount val="1"/>
                <c:pt idx="0">
                  <c:v>2012</c:v>
                </c:pt>
              </c:strCache>
            </c:strRef>
          </c:tx>
          <c:spPr>
            <a:ln w="38100">
              <a:solidFill>
                <a:srgbClr val="4472C4">
                  <a:lumMod val="60000"/>
                  <a:lumOff val="40000"/>
                </a:srgb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570048309178744E-2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4154589371980675E-3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6.038647342995169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IV_KC_G_2016!$H$88:$H$90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IV_KC_G_2016!$I$88:$I$90</c:f>
              <c:numCache>
                <c:formatCode>0.0</c:formatCode>
                <c:ptCount val="3"/>
                <c:pt idx="0" formatCode="General">
                  <c:v>373</c:v>
                </c:pt>
                <c:pt idx="1">
                  <c:v>6501.6797961075072</c:v>
                </c:pt>
                <c:pt idx="2" formatCode="General">
                  <c:v>3692</c:v>
                </c:pt>
              </c:numCache>
            </c:numRef>
          </c:val>
        </c:ser>
        <c:ser>
          <c:idx val="1"/>
          <c:order val="1"/>
          <c:tx>
            <c:strRef>
              <c:f>IV_KC_G_2016!$J$87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FFC000"/>
            </a:solidFill>
            <a:ln w="38100">
              <a:solidFill>
                <a:srgbClr val="FFC00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4492753623188429E-2"/>
                  <c:y val="-1.45932124785526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830917874396135E-3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6.038647342995169E-3"/>
                  <c:y val="-1.45932124785526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IV_KC_G_2016!$H$88:$H$90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IV_KC_G_2016!$J$88:$J$90</c:f>
              <c:numCache>
                <c:formatCode>0.0</c:formatCode>
                <c:ptCount val="3"/>
                <c:pt idx="0" formatCode="General">
                  <c:v>564</c:v>
                </c:pt>
                <c:pt idx="1">
                  <c:v>20626.737720111214</c:v>
                </c:pt>
                <c:pt idx="2" formatCode="General">
                  <c:v>10336</c:v>
                </c:pt>
              </c:numCache>
            </c:numRef>
          </c:val>
        </c:ser>
        <c:ser>
          <c:idx val="2"/>
          <c:order val="2"/>
          <c:tx>
            <c:strRef>
              <c:f>IV_KC_G_2016!$K$87</c:f>
              <c:strCache>
                <c:ptCount val="1"/>
                <c:pt idx="0">
                  <c:v>2014</c:v>
                </c:pt>
              </c:strCache>
            </c:strRef>
          </c:tx>
          <c:spPr>
            <a:ln w="38100">
              <a:solidFill>
                <a:srgbClr val="70AD47">
                  <a:lumMod val="75000"/>
                </a:srgb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570048309178744E-2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4154589371980676E-2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4.8309178743960466E-3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 anchorCtr="0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IV_KC_G_2016!$H$88:$H$90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IV_KC_G_2016!$K$88:$K$90</c:f>
              <c:numCache>
                <c:formatCode>0.0</c:formatCode>
                <c:ptCount val="3"/>
                <c:pt idx="0" formatCode="General">
                  <c:v>667</c:v>
                </c:pt>
                <c:pt idx="1">
                  <c:v>26310.820203892494</c:v>
                </c:pt>
                <c:pt idx="2" formatCode="General">
                  <c:v>10251</c:v>
                </c:pt>
              </c:numCache>
            </c:numRef>
          </c:val>
        </c:ser>
        <c:ser>
          <c:idx val="3"/>
          <c:order val="3"/>
          <c:tx>
            <c:strRef>
              <c:f>IV_KC_G_2016!$L$87</c:f>
              <c:strCache>
                <c:ptCount val="1"/>
                <c:pt idx="0">
                  <c:v>2015</c:v>
                </c:pt>
              </c:strCache>
            </c:strRef>
          </c:tx>
          <c:spPr>
            <a:ln w="38100">
              <a:solidFill>
                <a:srgbClr val="7030A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8115942028985508E-2"/>
                  <c:y val="-1.45932124785526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4154589371980676E-2"/>
                  <c:y val="-5.83728499142108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4154589371980675E-3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IV_KC_G_2016!$H$88:$H$90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IV_KC_G_2016!$L$88:$L$90</c:f>
              <c:numCache>
                <c:formatCode>0.00</c:formatCode>
                <c:ptCount val="3"/>
                <c:pt idx="0" formatCode="General">
                  <c:v>600</c:v>
                </c:pt>
                <c:pt idx="1">
                  <c:v>24935.67</c:v>
                </c:pt>
                <c:pt idx="2" formatCode="General">
                  <c:v>10586</c:v>
                </c:pt>
              </c:numCache>
            </c:numRef>
          </c:val>
        </c:ser>
        <c:ser>
          <c:idx val="4"/>
          <c:order val="4"/>
          <c:tx>
            <c:strRef>
              <c:f>IV_KC_G_2016!$M$87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FF99CC"/>
            </a:solidFill>
            <a:ln w="38100">
              <a:solidFill>
                <a:srgbClr val="FF99CC"/>
              </a:solidFill>
            </a:ln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invertIfNegative val="0"/>
          <c:dLbls>
            <c:dLbl>
              <c:idx val="0"/>
              <c:layout>
                <c:manualLayout>
                  <c:x val="1.6908212560386431E-2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570048309178744E-2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0869565217391304E-2"/>
                  <c:y val="-5.83728499142108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 anchorCtr="0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IV_KC_G_2016!$H$88:$H$90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IV_KC_G_2016!$M$88:$M$90</c:f>
              <c:numCache>
                <c:formatCode>General</c:formatCode>
                <c:ptCount val="3"/>
                <c:pt idx="0">
                  <c:v>645</c:v>
                </c:pt>
                <c:pt idx="1">
                  <c:v>38323</c:v>
                </c:pt>
                <c:pt idx="2">
                  <c:v>15144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85827072"/>
        <c:axId val="261643584"/>
        <c:axId val="0"/>
      </c:bar3DChart>
      <c:catAx>
        <c:axId val="285827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61643584"/>
        <c:crosses val="autoZero"/>
        <c:auto val="1"/>
        <c:lblAlgn val="ctr"/>
        <c:lblOffset val="100"/>
        <c:noMultiLvlLbl val="0"/>
      </c:catAx>
      <c:valAx>
        <c:axId val="261643584"/>
        <c:scaling>
          <c:orientation val="minMax"/>
        </c:scaling>
        <c:delete val="0"/>
        <c:axPos val="l"/>
        <c:majorGridlines>
          <c:spPr>
            <a:ln>
              <a:solidFill>
                <a:sysClr val="window" lastClr="FFFFFF">
                  <a:lumMod val="65000"/>
                </a:sys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582707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5569648902582831"/>
          <c:y val="0.91559584661085858"/>
          <c:w val="0.50189204610293281"/>
          <c:h val="6.6892298414878371E-2"/>
        </c:manualLayout>
      </c:layout>
      <c:overlay val="0"/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C6E6A2"/>
      </a:fgClr>
      <a:bgClr>
        <a:sysClr val="window" lastClr="FFFFFF"/>
      </a:bgClr>
    </a:pattFill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8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227728886830322E-2"/>
          <c:y val="3.2105067452815661E-2"/>
          <c:w val="0.88076192681797127"/>
          <c:h val="0.73697998178950919"/>
        </c:manualLayout>
      </c:layout>
      <c:lineChart>
        <c:grouping val="standard"/>
        <c:varyColors val="0"/>
        <c:ser>
          <c:idx val="0"/>
          <c:order val="0"/>
          <c:tx>
            <c:strRef>
              <c:f>IV_KC_G_2016!$N$56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38100" cap="rnd">
              <a:solidFill>
                <a:srgbClr val="5B9BD5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1"/>
              </a:solidFill>
              <a:ln w="38100">
                <a:solidFill>
                  <a:srgbClr val="5B9BD5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IV_KC_G_2016!$O$55:$R$55</c:f>
              <c:strCache>
                <c:ptCount val="4"/>
                <c:pt idx="0">
                  <c:v> I ketv.</c:v>
                </c:pt>
                <c:pt idx="1">
                  <c:v> II ketv.</c:v>
                </c:pt>
                <c:pt idx="2">
                  <c:v> III ketv.</c:v>
                </c:pt>
                <c:pt idx="3">
                  <c:v>IV ketv.</c:v>
                </c:pt>
              </c:strCache>
            </c:strRef>
          </c:cat>
          <c:val>
            <c:numRef>
              <c:f>IV_KC_G_2016!$O$56:$R$56</c:f>
              <c:numCache>
                <c:formatCode>General</c:formatCode>
                <c:ptCount val="4"/>
                <c:pt idx="0">
                  <c:v>679</c:v>
                </c:pt>
                <c:pt idx="1">
                  <c:v>566</c:v>
                </c:pt>
                <c:pt idx="2">
                  <c:v>545</c:v>
                </c:pt>
                <c:pt idx="3">
                  <c:v>645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IV_KC_G_2016!$N$57</c:f>
              <c:strCache>
                <c:ptCount val="1"/>
                <c:pt idx="0">
                  <c:v>Pajamos Eur</c:v>
                </c:pt>
              </c:strCache>
            </c:strRef>
          </c:tx>
          <c:spPr>
            <a:ln w="50800" cap="sq">
              <a:solidFill>
                <a:srgbClr val="C00000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C00000"/>
              </a:solidFill>
              <a:ln w="38100">
                <a:solidFill>
                  <a:srgbClr val="C00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dLbls>
            <c:dLbl>
              <c:idx val="1"/>
              <c:layout>
                <c:manualLayout>
                  <c:x val="-7.9111664350779723E-2"/>
                  <c:y val="5.45057635145786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7.6660683958622813E-2"/>
                  <c:y val="5.450576351457873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IV_KC_G_2016!$O$55:$R$55</c:f>
              <c:strCache>
                <c:ptCount val="4"/>
                <c:pt idx="0">
                  <c:v> I ketv.</c:v>
                </c:pt>
                <c:pt idx="1">
                  <c:v> II ketv.</c:v>
                </c:pt>
                <c:pt idx="2">
                  <c:v> III ketv.</c:v>
                </c:pt>
                <c:pt idx="3">
                  <c:v>IV ketv.</c:v>
                </c:pt>
              </c:strCache>
            </c:strRef>
          </c:cat>
          <c:val>
            <c:numRef>
              <c:f>IV_KC_G_2016!$O$57:$R$57</c:f>
              <c:numCache>
                <c:formatCode>General</c:formatCode>
                <c:ptCount val="4"/>
                <c:pt idx="0">
                  <c:v>39027.99</c:v>
                </c:pt>
                <c:pt idx="1">
                  <c:v>22985.850000000002</c:v>
                </c:pt>
                <c:pt idx="2">
                  <c:v>16752.72</c:v>
                </c:pt>
                <c:pt idx="3">
                  <c:v>38323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7080320"/>
        <c:axId val="261639552"/>
      </c:lineChart>
      <c:catAx>
        <c:axId val="257080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61639552"/>
        <c:crosses val="autoZero"/>
        <c:auto val="1"/>
        <c:lblAlgn val="ctr"/>
        <c:lblOffset val="100"/>
        <c:noMultiLvlLbl val="0"/>
      </c:catAx>
      <c:valAx>
        <c:axId val="261639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708032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C6E6A2"/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8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227728886830322E-2"/>
          <c:y val="3.2105067452815661E-2"/>
          <c:w val="0.88076192681797127"/>
          <c:h val="0.73187718352378051"/>
        </c:manualLayout>
      </c:layout>
      <c:lineChart>
        <c:grouping val="standard"/>
        <c:varyColors val="0"/>
        <c:ser>
          <c:idx val="0"/>
          <c:order val="0"/>
          <c:tx>
            <c:strRef>
              <c:f>IV_KC_G_2016!$N$62</c:f>
              <c:strCache>
                <c:ptCount val="1"/>
                <c:pt idx="0">
                  <c:v>Renginių lankytojų skaičius (su bilietais)</c:v>
                </c:pt>
              </c:strCache>
            </c:strRef>
          </c:tx>
          <c:spPr>
            <a:ln w="50800" cap="rnd">
              <a:solidFill>
                <a:srgbClr val="FFC000">
                  <a:lumMod val="75000"/>
                </a:srgb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FFC000">
                  <a:lumMod val="50000"/>
                </a:srgbClr>
              </a:solidFill>
              <a:ln w="50800">
                <a:solidFill>
                  <a:srgbClr val="FFC000">
                    <a:lumMod val="5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dLbls>
            <c:dLbl>
              <c:idx val="1"/>
              <c:layout>
                <c:manualLayout>
                  <c:x val="-5.8088235294117649E-2"/>
                  <c:y val="4.86684785231577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5.3088235294117735E-2"/>
                  <c:y val="4.86684785231575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IV_KC_G_2016!$O$61:$R$61</c:f>
              <c:strCache>
                <c:ptCount val="4"/>
                <c:pt idx="0">
                  <c:v> I ketv.</c:v>
                </c:pt>
                <c:pt idx="1">
                  <c:v> II ketv.</c:v>
                </c:pt>
                <c:pt idx="2">
                  <c:v> III ketv.</c:v>
                </c:pt>
                <c:pt idx="3">
                  <c:v>IV ketv.</c:v>
                </c:pt>
              </c:strCache>
            </c:strRef>
          </c:cat>
          <c:val>
            <c:numRef>
              <c:f>IV_KC_G_2016!$O$62:$R$62</c:f>
              <c:numCache>
                <c:formatCode>General</c:formatCode>
                <c:ptCount val="4"/>
                <c:pt idx="0">
                  <c:v>14379</c:v>
                </c:pt>
                <c:pt idx="1">
                  <c:v>10659</c:v>
                </c:pt>
                <c:pt idx="2">
                  <c:v>8983</c:v>
                </c:pt>
                <c:pt idx="3">
                  <c:v>15144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IV_KC_G_2016!$N$63</c:f>
              <c:strCache>
                <c:ptCount val="1"/>
                <c:pt idx="0">
                  <c:v>Renginių lankytojų skaičius (su 100 proc. nuolaida)</c:v>
                </c:pt>
              </c:strCache>
            </c:strRef>
          </c:tx>
          <c:spPr>
            <a:ln w="50800" cap="rnd">
              <a:solidFill>
                <a:srgbClr val="70AD47">
                  <a:lumMod val="75000"/>
                </a:srgb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70AD47">
                  <a:lumMod val="75000"/>
                </a:srgbClr>
              </a:solidFill>
              <a:ln w="50800">
                <a:solidFill>
                  <a:srgbClr val="70AD47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IV_KC_G_2016!$O$61:$R$61</c:f>
              <c:strCache>
                <c:ptCount val="4"/>
                <c:pt idx="0">
                  <c:v> I ketv.</c:v>
                </c:pt>
                <c:pt idx="1">
                  <c:v> II ketv.</c:v>
                </c:pt>
                <c:pt idx="2">
                  <c:v> III ketv.</c:v>
                </c:pt>
                <c:pt idx="3">
                  <c:v>IV ketv.</c:v>
                </c:pt>
              </c:strCache>
            </c:strRef>
          </c:cat>
          <c:val>
            <c:numRef>
              <c:f>IV_KC_G_2016!$O$63:$R$63</c:f>
              <c:numCache>
                <c:formatCode>General</c:formatCode>
                <c:ptCount val="4"/>
                <c:pt idx="0">
                  <c:v>1235</c:v>
                </c:pt>
                <c:pt idx="1">
                  <c:v>3215</c:v>
                </c:pt>
                <c:pt idx="2">
                  <c:v>3295</c:v>
                </c:pt>
                <c:pt idx="3">
                  <c:v>3615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5220864"/>
        <c:axId val="261641280"/>
      </c:lineChart>
      <c:catAx>
        <c:axId val="285220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61641280"/>
        <c:crosses val="autoZero"/>
        <c:auto val="1"/>
        <c:lblAlgn val="ctr"/>
        <c:lblOffset val="100"/>
        <c:noMultiLvlLbl val="0"/>
      </c:catAx>
      <c:valAx>
        <c:axId val="261641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522086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1.5125400991542724E-2"/>
          <c:y val="0.8871636724152433"/>
          <c:w val="0.95585994459025958"/>
          <c:h val="0.1021361705296164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C6E6A2"/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8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3.5982350032332917E-2"/>
          <c:y val="3.5972383666816966E-2"/>
          <c:w val="0.95073262581307771"/>
          <c:h val="0.72853476333026757"/>
        </c:manualLayout>
      </c:layout>
      <c:lineChart>
        <c:grouping val="standard"/>
        <c:varyColors val="0"/>
        <c:ser>
          <c:idx val="0"/>
          <c:order val="0"/>
          <c:tx>
            <c:strRef>
              <c:f>KC_G_2016!$G$65</c:f>
              <c:strCache>
                <c:ptCount val="1"/>
                <c:pt idx="0">
                  <c:v>Renginių lankytojų skaičius </c:v>
                </c:pt>
              </c:strCache>
            </c:strRef>
          </c:tx>
          <c:spPr>
            <a:ln w="63500" cap="rnd">
              <a:solidFill>
                <a:srgbClr val="70AD47">
                  <a:lumMod val="75000"/>
                </a:srgb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70AD47">
                  <a:lumMod val="75000"/>
                </a:srgbClr>
              </a:solidFill>
              <a:ln w="50800">
                <a:solidFill>
                  <a:srgbClr val="70AD47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KC_G_2016!$H$64:$L$64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KC_G_2016!$H$65:$L$65</c:f>
              <c:numCache>
                <c:formatCode>0</c:formatCode>
                <c:ptCount val="5"/>
                <c:pt idx="0">
                  <c:v>71</c:v>
                </c:pt>
                <c:pt idx="1">
                  <c:v>79</c:v>
                </c:pt>
                <c:pt idx="2">
                  <c:v>85</c:v>
                </c:pt>
                <c:pt idx="3">
                  <c:v>76</c:v>
                </c:pt>
                <c:pt idx="4">
                  <c:v>76.599206752771281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KC_G_2016!$G$66</c:f>
              <c:strCache>
                <c:ptCount val="1"/>
                <c:pt idx="0">
                  <c:v>Renginių lankytojų skaičius su 100 proc. nuolaida</c:v>
                </c:pt>
              </c:strCache>
            </c:strRef>
          </c:tx>
          <c:spPr>
            <a:ln w="635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C00000"/>
              </a:solidFill>
              <a:ln w="50800">
                <a:solidFill>
                  <a:srgbClr val="C00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KC_G_2016!$H$64:$L$64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KC_G_2016!$H$66:$L$66</c:f>
              <c:numCache>
                <c:formatCode>0</c:formatCode>
                <c:ptCount val="5"/>
                <c:pt idx="0">
                  <c:v>29</c:v>
                </c:pt>
                <c:pt idx="1">
                  <c:v>21</c:v>
                </c:pt>
                <c:pt idx="2">
                  <c:v>15</c:v>
                </c:pt>
                <c:pt idx="3">
                  <c:v>24</c:v>
                </c:pt>
                <c:pt idx="4">
                  <c:v>23.400793247228719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5830144"/>
        <c:axId val="284075712"/>
      </c:lineChart>
      <c:catAx>
        <c:axId val="285830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4075712"/>
        <c:crosses val="autoZero"/>
        <c:auto val="1"/>
        <c:lblAlgn val="ctr"/>
        <c:lblOffset val="100"/>
        <c:noMultiLvlLbl val="0"/>
      </c:catAx>
      <c:valAx>
        <c:axId val="284075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583014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C6E6A2"/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8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1437467301511935"/>
          <c:y val="4.6296296296296294E-2"/>
          <c:w val="0.83598464764768721"/>
          <c:h val="0.841674686497521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FFC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-4.3088363954510114E-4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KC_G_2016!$M$39:$M$41</c:f>
              <c:strCache>
                <c:ptCount val="3"/>
                <c:pt idx="0">
                  <c:v>Renginių skaičius</c:v>
                </c:pt>
                <c:pt idx="1">
                  <c:v>Pajamos</c:v>
                </c:pt>
                <c:pt idx="2">
                  <c:v>Renginių lankytojų skaičius</c:v>
                </c:pt>
              </c:strCache>
            </c:strRef>
          </c:cat>
          <c:val>
            <c:numRef>
              <c:f>KC_G_2016!$N$39:$N$41</c:f>
              <c:numCache>
                <c:formatCode>0</c:formatCode>
                <c:ptCount val="3"/>
                <c:pt idx="0">
                  <c:v>8.0781180648024815</c:v>
                </c:pt>
                <c:pt idx="1">
                  <c:v>30.237331149096008</c:v>
                </c:pt>
                <c:pt idx="2">
                  <c:v>22.952459549353549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85830656"/>
        <c:axId val="284078016"/>
      </c:barChart>
      <c:catAx>
        <c:axId val="2858306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4078016"/>
        <c:crosses val="autoZero"/>
        <c:auto val="1"/>
        <c:lblAlgn val="ctr"/>
        <c:lblOffset val="100"/>
        <c:noMultiLvlLbl val="0"/>
      </c:catAx>
      <c:valAx>
        <c:axId val="2840780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583065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pattFill prst="smGrid">
      <a:fgClr>
        <a:srgbClr val="C6E6A2"/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8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6099033816425121E-2"/>
          <c:y val="9.4617333794800584E-2"/>
          <c:w val="0.91491545893719806"/>
          <c:h val="0.79590530544857696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rgbClr val="4472C4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C00000"/>
              </a:solidFill>
              <a:ln w="25400">
                <a:solidFill>
                  <a:srgbClr val="C00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rgbClr val="92D050"/>
              </a:solidFill>
              <a:ln w="25400">
                <a:solidFill>
                  <a:srgbClr val="70AD47">
                    <a:lumMod val="60000"/>
                    <a:lumOff val="4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bubble3D val="0"/>
            <c:spPr>
              <a:solidFill>
                <a:srgbClr val="FF3399"/>
              </a:solidFill>
              <a:ln w="25400">
                <a:solidFill>
                  <a:srgbClr val="FF3399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1"/>
              <c:layout>
                <c:manualLayout>
                  <c:x val="-3.1400966183574922E-2"/>
                  <c:y val="-6.6884784534627517E-1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5700483091787527E-2"/>
                  <c:y val="-1.167456998284206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0531400966183576E-2"/>
                  <c:y val="-1.751185497426309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4.4685990338164248E-2"/>
                  <c:y val="-5.8372849914210363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Sheet1!$B$53:$B$57</c:f>
              <c:strCache>
                <c:ptCount val="5"/>
                <c:pt idx="0">
                  <c:v>Kinas</c:v>
                </c:pt>
                <c:pt idx="1">
                  <c:v>Kinas (ne kino centro patalpose)</c:v>
                </c:pt>
                <c:pt idx="2">
                  <c:v>Renginiai</c:v>
                </c:pt>
                <c:pt idx="3">
                  <c:v>Patalpų nuoma kultūrinei veiklai</c:v>
                </c:pt>
                <c:pt idx="4">
                  <c:v>Salės nuoma</c:v>
                </c:pt>
              </c:strCache>
            </c:strRef>
          </c:cat>
          <c:val>
            <c:numRef>
              <c:f>Sheet1!$C$53:$C$57</c:f>
              <c:numCache>
                <c:formatCode>0.0</c:formatCode>
                <c:ptCount val="5"/>
                <c:pt idx="0">
                  <c:v>95.811088295687881</c:v>
                </c:pt>
                <c:pt idx="1">
                  <c:v>1.3141683778234086</c:v>
                </c:pt>
                <c:pt idx="2">
                  <c:v>1.3963039014373717</c:v>
                </c:pt>
                <c:pt idx="3">
                  <c:v>0.61601642710472282</c:v>
                </c:pt>
                <c:pt idx="4">
                  <c:v>0.86242299794661192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71712815690254339"/>
          <c:w val="0.34391713264102852"/>
          <c:h val="0.27995320060174594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C6E6A2"/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8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7330917874396129E-2"/>
          <c:y val="8.9329764775800014E-2"/>
          <c:w val="0.92210144927536231"/>
          <c:h val="0.80114645196488987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rgbClr val="4472C4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C00000"/>
              </a:solidFill>
              <a:ln w="25400">
                <a:solidFill>
                  <a:srgbClr val="C00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rgbClr val="92D050"/>
              </a:solidFill>
              <a:ln w="25400">
                <a:solidFill>
                  <a:srgbClr val="70AD47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bubble3D val="0"/>
            <c:spPr>
              <a:solidFill>
                <a:srgbClr val="FF3399"/>
              </a:solidFill>
              <a:ln w="25400">
                <a:solidFill>
                  <a:srgbClr val="FF3399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5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1"/>
              <c:layout>
                <c:manualLayout>
                  <c:x val="-1.8115942028985553E-2"/>
                  <c:y val="4.961692242707874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Sheet1!$B$63:$B$68</c:f>
              <c:strCache>
                <c:ptCount val="6"/>
                <c:pt idx="0">
                  <c:v>Kinas</c:v>
                </c:pt>
                <c:pt idx="1">
                  <c:v>Kinas (ne kino centro patalpose)</c:v>
                </c:pt>
                <c:pt idx="2">
                  <c:v>Renginiai</c:v>
                </c:pt>
                <c:pt idx="3">
                  <c:v>Patalpų nuoma kultūrinei veiklai</c:v>
                </c:pt>
                <c:pt idx="4">
                  <c:v>Salės nuoma</c:v>
                </c:pt>
                <c:pt idx="5">
                  <c:v>Kita veikla</c:v>
                </c:pt>
              </c:strCache>
            </c:strRef>
          </c:cat>
          <c:val>
            <c:numRef>
              <c:f>Sheet1!$C$63:$C$68</c:f>
              <c:numCache>
                <c:formatCode>0.0</c:formatCode>
                <c:ptCount val="6"/>
                <c:pt idx="0">
                  <c:v>82.93621566260903</c:v>
                </c:pt>
                <c:pt idx="1">
                  <c:v>0.57750665388101208</c:v>
                </c:pt>
                <c:pt idx="2">
                  <c:v>0.79255571547113168</c:v>
                </c:pt>
                <c:pt idx="3">
                  <c:v>6.9767108186246496</c:v>
                </c:pt>
                <c:pt idx="4">
                  <c:v>1.4134479623973308</c:v>
                </c:pt>
                <c:pt idx="5">
                  <c:v>7.3035631870168434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4.8309178743961178E-4"/>
          <c:y val="0.66459259197975418"/>
          <c:w val="0.32753623188405795"/>
          <c:h val="0.29746505557600905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70AD47">
          <a:lumMod val="40000"/>
          <a:lumOff val="6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1423840769903762"/>
          <c:y val="4.700839895013123E-2"/>
          <c:w val="0.85520603674540685"/>
          <c:h val="0.7911409448818898"/>
        </c:manualLayout>
      </c:layout>
      <c:lineChart>
        <c:grouping val="standard"/>
        <c:varyColors val="0"/>
        <c:ser>
          <c:idx val="0"/>
          <c:order val="0"/>
          <c:tx>
            <c:strRef>
              <c:f>'2016'!$S$195</c:f>
              <c:strCache>
                <c:ptCount val="1"/>
                <c:pt idx="0">
                  <c:v>Renginių skaičius</c:v>
                </c:pt>
              </c:strCache>
            </c:strRef>
          </c:tx>
          <c:marker>
            <c:symbol val="square"/>
            <c:size val="7"/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'2016'!$T$194:$X$194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'2016'!$T$195:$X$195</c:f>
              <c:numCache>
                <c:formatCode>General</c:formatCode>
                <c:ptCount val="5"/>
                <c:pt idx="0">
                  <c:v>726</c:v>
                </c:pt>
                <c:pt idx="1">
                  <c:v>673</c:v>
                </c:pt>
                <c:pt idx="2">
                  <c:v>830</c:v>
                </c:pt>
                <c:pt idx="3">
                  <c:v>927</c:v>
                </c:pt>
                <c:pt idx="4">
                  <c:v>1024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'2016'!$S$196</c:f>
              <c:strCache>
                <c:ptCount val="1"/>
                <c:pt idx="0">
                  <c:v>Renginių lankytojų skaičius</c:v>
                </c:pt>
              </c:strCache>
            </c:strRef>
          </c:tx>
          <c:marker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Pt>
            <c:idx val="1"/>
            <c:bubble3D val="0"/>
            <c:spPr>
              <a:ln>
                <a:solidFill>
                  <a:srgbClr val="FF0000"/>
                </a:solidFill>
              </a:ln>
            </c:spPr>
          </c:dPt>
          <c:dPt>
            <c:idx val="2"/>
            <c:bubble3D val="0"/>
            <c:spPr>
              <a:ln>
                <a:solidFill>
                  <a:srgbClr val="FF0000"/>
                </a:solidFill>
              </a:ln>
            </c:spPr>
          </c:dPt>
          <c:dPt>
            <c:idx val="3"/>
            <c:bubble3D val="0"/>
            <c:spPr>
              <a:ln>
                <a:solidFill>
                  <a:srgbClr val="FF0000"/>
                </a:solidFill>
              </a:ln>
            </c:spPr>
          </c:dPt>
          <c:dPt>
            <c:idx val="4"/>
            <c:bubble3D val="0"/>
            <c:spPr>
              <a:ln>
                <a:solidFill>
                  <a:srgbClr val="FF0000"/>
                </a:solidFill>
              </a:ln>
            </c:spPr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'2016'!$T$194:$X$194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'2016'!$T$196:$X$196</c:f>
              <c:numCache>
                <c:formatCode>General</c:formatCode>
                <c:ptCount val="5"/>
                <c:pt idx="0">
                  <c:v>9412</c:v>
                </c:pt>
                <c:pt idx="1">
                  <c:v>8206</c:v>
                </c:pt>
                <c:pt idx="2">
                  <c:v>11370</c:v>
                </c:pt>
                <c:pt idx="3">
                  <c:v>12945</c:v>
                </c:pt>
                <c:pt idx="4">
                  <c:v>12714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5774208"/>
        <c:axId val="255832000"/>
      </c:lineChart>
      <c:catAx>
        <c:axId val="255774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5832000"/>
        <c:crosses val="autoZero"/>
        <c:auto val="1"/>
        <c:lblAlgn val="ctr"/>
        <c:lblOffset val="100"/>
        <c:noMultiLvlLbl val="0"/>
      </c:catAx>
      <c:valAx>
        <c:axId val="255832000"/>
        <c:scaling>
          <c:orientation val="minMax"/>
        </c:scaling>
        <c:delete val="0"/>
        <c:axPos val="l"/>
        <c:majorGridlines>
          <c:spPr>
            <a:ln>
              <a:solidFill>
                <a:sysClr val="window" lastClr="FFFFFF">
                  <a:lumMod val="65000"/>
                </a:sys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55774208"/>
        <c:crosses val="autoZero"/>
        <c:crossBetween val="between"/>
      </c:valAx>
      <c:spPr>
        <a:pattFill prst="smGrid">
          <a:fgClr>
            <a:srgbClr val="FFC000">
              <a:lumMod val="20000"/>
              <a:lumOff val="80000"/>
            </a:srgbClr>
          </a:fgClr>
          <a:bgClr>
            <a:sysClr val="window" lastClr="FFFFFF"/>
          </a:bgClr>
        </a:pattFill>
      </c:spPr>
    </c:plotArea>
    <c:legend>
      <c:legendPos val="b"/>
      <c:layout/>
      <c:overlay val="0"/>
      <c:txPr>
        <a:bodyPr/>
        <a:lstStyle/>
        <a:p>
          <a:pPr>
            <a:defRPr sz="101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9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747584541062802E-2"/>
          <c:y val="3.0956914861589708E-2"/>
          <c:w val="0.96557971014492749"/>
          <c:h val="0.83617016191341609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rgbClr val="4472C4">
                    <a:lumMod val="60000"/>
                    <a:lumOff val="4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C00000"/>
              </a:solidFill>
              <a:ln w="25400">
                <a:solidFill>
                  <a:srgbClr val="C00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rgbClr val="92D050"/>
              </a:solidFill>
              <a:ln w="25400">
                <a:solidFill>
                  <a:srgbClr val="92D05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solidFill>
                <a:srgbClr val="FF3399"/>
              </a:solidFill>
              <a:ln w="25400">
                <a:solidFill>
                  <a:srgbClr val="FF3399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Sheet1!$B$39:$B$42</c:f>
              <c:strCache>
                <c:ptCount val="4"/>
                <c:pt idx="0">
                  <c:v>Kinas</c:v>
                </c:pt>
                <c:pt idx="1">
                  <c:v>Kinas (ne kino centro patalpose)</c:v>
                </c:pt>
                <c:pt idx="2">
                  <c:v>Renginiai</c:v>
                </c:pt>
                <c:pt idx="3">
                  <c:v>Patalpų nuoma kultūrinei veiklai</c:v>
                </c:pt>
              </c:strCache>
            </c:strRef>
          </c:cat>
          <c:val>
            <c:numRef>
              <c:f>Sheet1!$C$39:$C$42</c:f>
              <c:numCache>
                <c:formatCode>0.0</c:formatCode>
                <c:ptCount val="4"/>
                <c:pt idx="0">
                  <c:v>78.655547645682901</c:v>
                </c:pt>
                <c:pt idx="1">
                  <c:v>9.6471066815824269</c:v>
                </c:pt>
                <c:pt idx="2">
                  <c:v>3.1018000610190177</c:v>
                </c:pt>
                <c:pt idx="3">
                  <c:v>8.5955456117156519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3.6248906386701661E-2"/>
          <c:y val="0.7404772968682275"/>
          <c:w val="0.24996586024573014"/>
          <c:h val="0.2332549206703777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70AD47">
          <a:lumMod val="40000"/>
          <a:lumOff val="6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9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4.3325345201415039E-2"/>
          <c:y val="3.5972383666816966E-2"/>
          <c:w val="0.94338963064399561"/>
          <c:h val="0.6880858255552659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'Sheet1 (2)'!$A$282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69E-3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415458937197979E-3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(2)'!$B$281:$E$281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(2)'!$B$282:$E$282</c:f>
              <c:numCache>
                <c:formatCode>0.00</c:formatCode>
                <c:ptCount val="4"/>
                <c:pt idx="0" formatCode="General">
                  <c:v>7</c:v>
                </c:pt>
                <c:pt idx="1">
                  <c:v>41.85298887859129</c:v>
                </c:pt>
                <c:pt idx="2">
                  <c:v>2.3169601482854496</c:v>
                </c:pt>
                <c:pt idx="3">
                  <c:v>39.536028730305837</c:v>
                </c:pt>
              </c:numCache>
            </c:numRef>
          </c:val>
        </c:ser>
        <c:ser>
          <c:idx val="1"/>
          <c:order val="1"/>
          <c:tx>
            <c:strRef>
              <c:f>'Sheet1 (2)'!$A$283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618357487922267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0386473429951248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647342995169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7.246376811594203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(2)'!$B$281:$E$281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(2)'!$B$283:$E$283</c:f>
              <c:numCache>
                <c:formatCode>0.00</c:formatCode>
                <c:ptCount val="4"/>
                <c:pt idx="0" formatCode="General">
                  <c:v>10</c:v>
                </c:pt>
                <c:pt idx="1">
                  <c:v>149.12534754402225</c:v>
                </c:pt>
                <c:pt idx="2">
                  <c:v>40.691612604263206</c:v>
                </c:pt>
                <c:pt idx="3">
                  <c:v>108.43373493975903</c:v>
                </c:pt>
              </c:numCache>
            </c:numRef>
          </c:val>
        </c:ser>
        <c:ser>
          <c:idx val="2"/>
          <c:order val="2"/>
          <c:tx>
            <c:strRef>
              <c:f>'Sheet1 (2)'!$A$284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A5A5A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2463768115942247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2077294685990295E-2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647342995169E-3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2077294685990338E-2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(2)'!$B$281:$E$281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(2)'!$B$284:$E$284</c:f>
              <c:numCache>
                <c:formatCode>0.00</c:formatCode>
                <c:ptCount val="4"/>
                <c:pt idx="0" formatCode="General">
                  <c:v>10</c:v>
                </c:pt>
                <c:pt idx="1">
                  <c:v>30.265291936978684</c:v>
                </c:pt>
                <c:pt idx="2">
                  <c:v>7.3853104726598708</c:v>
                </c:pt>
                <c:pt idx="3">
                  <c:v>22.879981464318814</c:v>
                </c:pt>
              </c:numCache>
            </c:numRef>
          </c:val>
        </c:ser>
        <c:ser>
          <c:idx val="3"/>
          <c:order val="3"/>
          <c:tx>
            <c:strRef>
              <c:f>'Sheet1 (2)'!$A$285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8.4541062801932361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246376811594203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4541062801932361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038647342995169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(2)'!$B$281:$E$281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(2)'!$B$285:$E$285</c:f>
              <c:numCache>
                <c:formatCode>0.00</c:formatCode>
                <c:ptCount val="4"/>
                <c:pt idx="0" formatCode="General">
                  <c:v>5</c:v>
                </c:pt>
                <c:pt idx="1">
                  <c:v>15.129999999999999</c:v>
                </c:pt>
                <c:pt idx="2" formatCode="General">
                  <c:v>2.7</c:v>
                </c:pt>
                <c:pt idx="3" formatCode="General">
                  <c:v>12.43</c:v>
                </c:pt>
              </c:numCache>
            </c:numRef>
          </c:val>
        </c:ser>
        <c:ser>
          <c:idx val="4"/>
          <c:order val="4"/>
          <c:tx>
            <c:strRef>
              <c:f>'Sheet1 (2)'!$A$286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246376811594203E-3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4541062801932361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2077294685990338E-2"/>
                  <c:y val="-8.75592748713165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0869565217391304E-2"/>
                  <c:y val="-1.16745699828421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(2)'!$B$281:$E$281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(2)'!$B$286:$E$286</c:f>
              <c:numCache>
                <c:formatCode>0.00</c:formatCode>
                <c:ptCount val="4"/>
                <c:pt idx="0" formatCode="General">
                  <c:v>7</c:v>
                </c:pt>
                <c:pt idx="1">
                  <c:v>19.64</c:v>
                </c:pt>
                <c:pt idx="2" formatCode="General">
                  <c:v>2.25</c:v>
                </c:pt>
                <c:pt idx="3" formatCode="General">
                  <c:v>17.39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85800448"/>
        <c:axId val="284888448"/>
        <c:axId val="0"/>
      </c:bar3DChart>
      <c:catAx>
        <c:axId val="285800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4888448"/>
        <c:crosses val="autoZero"/>
        <c:auto val="1"/>
        <c:lblAlgn val="ctr"/>
        <c:lblOffset val="100"/>
        <c:noMultiLvlLbl val="0"/>
      </c:catAx>
      <c:valAx>
        <c:axId val="284888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580044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9072064361520028"/>
          <c:y val="0.91559584661085858"/>
          <c:w val="0.44754422001597627"/>
          <c:h val="6.6892298414878371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smGrid">
      <a:fgClr>
        <a:srgbClr val="70AD47">
          <a:lumMod val="40000"/>
          <a:lumOff val="6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FB1F41B-9DF6-46F4-85F2-C0CC9822D1FE}" type="datetimeFigureOut">
              <a:rPr lang="lt-LT" smtClean="0"/>
              <a:t>2017.03.16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256E04D-2CDC-4009-99B1-778F782E13D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771904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smtClean="0"/>
              <a:t>Spustelėję redag. ruoš. paantrš.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2017.03.16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31273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2017.03.16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36712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2017.03.16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25246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2017.03.16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37677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2017.03.16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06068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2017.03.16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72279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2017.03.16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88705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2017.03.16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3317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2017.03.16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23269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2017.03.16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5047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2017.03.16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01356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D985-4A87-40B2-9008-DF5BFA0A2BB5}" type="datetimeFigureOut">
              <a:rPr lang="lt-LT" smtClean="0"/>
              <a:t>2017.03.16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4076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4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5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6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7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8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9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1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2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3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5.xml"/><Relationship Id="rId2" Type="http://schemas.openxmlformats.org/officeDocument/2006/relationships/chart" Target="../charts/chart84.xml"/><Relationship Id="rId1" Type="http://schemas.openxmlformats.org/officeDocument/2006/relationships/slideLayout" Target="../slideLayouts/slideLayout4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6.xml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7.xml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9.xml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0.xml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1.xml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20.jpeg"/><Relationship Id="rId7" Type="http://schemas.openxmlformats.org/officeDocument/2006/relationships/image" Target="../media/image24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10" Type="http://schemas.openxmlformats.org/officeDocument/2006/relationships/image" Target="../media/image35.jp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3" Type="http://schemas.openxmlformats.org/officeDocument/2006/relationships/image" Target="../media/image8.jpg"/><Relationship Id="rId7" Type="http://schemas.openxmlformats.org/officeDocument/2006/relationships/image" Target="../media/image40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4.xml"/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6.xml"/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8.xml"/><Relationship Id="rId2" Type="http://schemas.openxmlformats.org/officeDocument/2006/relationships/chart" Target="../charts/chart47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9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0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1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2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3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5.xml"/><Relationship Id="rId2" Type="http://schemas.openxmlformats.org/officeDocument/2006/relationships/chart" Target="../charts/chart54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7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8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9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0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2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3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4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6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7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9.xml"/><Relationship Id="rId2" Type="http://schemas.openxmlformats.org/officeDocument/2006/relationships/chart" Target="../charts/chart68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1.xml"/><Relationship Id="rId2" Type="http://schemas.openxmlformats.org/officeDocument/2006/relationships/chart" Target="../charts/chart70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2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3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Relationship Id="rId9" Type="http://schemas.openxmlformats.org/officeDocument/2006/relationships/image" Target="../media/image5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727659" y="2407547"/>
            <a:ext cx="10810970" cy="166589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lt-LT" altLang="lt-LT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r>
              <a:rPr lang="lt-LT" altLang="lt-LT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</a:t>
            </a:r>
            <a:r>
              <a:rPr lang="lt-LT" altLang="lt-LT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 meno </a:t>
            </a:r>
            <a:r>
              <a:rPr lang="lt-LT" altLang="lt-LT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įstaigų</a:t>
            </a:r>
            <a:br>
              <a:rPr lang="lt-LT" altLang="lt-LT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6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E I K L A</a:t>
            </a:r>
            <a:endParaRPr lang="lt-LT" sz="6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535" y="359369"/>
            <a:ext cx="2609619" cy="1739746"/>
          </a:xfr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1154" y="359369"/>
            <a:ext cx="2657475" cy="1739746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59" y="359369"/>
            <a:ext cx="2571053" cy="1739746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763" y="359369"/>
            <a:ext cx="2482396" cy="1739746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892" y="359369"/>
            <a:ext cx="1362494" cy="1739746"/>
          </a:xfrm>
          <a:prstGeom prst="rect">
            <a:avLst/>
          </a:prstGeom>
        </p:spPr>
      </p:pic>
      <p:pic>
        <p:nvPicPr>
          <p:cNvPr id="17" name="Paveikslėlis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900" y="4381875"/>
            <a:ext cx="2845052" cy="1896701"/>
          </a:xfrm>
          <a:prstGeom prst="rect">
            <a:avLst/>
          </a:prstGeom>
        </p:spPr>
      </p:pic>
      <p:pic>
        <p:nvPicPr>
          <p:cNvPr id="18" name="Paveikslėlis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848" y="4381876"/>
            <a:ext cx="2845052" cy="1896701"/>
          </a:xfrm>
          <a:prstGeom prst="rect">
            <a:avLst/>
          </a:prstGeom>
        </p:spPr>
      </p:pic>
      <p:pic>
        <p:nvPicPr>
          <p:cNvPr id="20" name="Paveikslėlis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523" y="4381874"/>
            <a:ext cx="2633106" cy="1895382"/>
          </a:xfrm>
          <a:prstGeom prst="rect">
            <a:avLst/>
          </a:prstGeom>
        </p:spPr>
      </p:pic>
      <p:pic>
        <p:nvPicPr>
          <p:cNvPr id="21" name="Paveikslėlis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59" y="4381876"/>
            <a:ext cx="2601189" cy="1896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48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GAUTAS  FINANSAVIMAS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(tūkst. Lt)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945300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6913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2012-2016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413286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9909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SEZONIŠKUMO ĮTAKA VEIKLAI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I-IV ketv.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979595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597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2015-2016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052276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3253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</a:t>
            </a:r>
            <a:r>
              <a:rPr lang="lt-LT" altLang="lt-LT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3523684"/>
              </p:ext>
            </p:extLst>
          </p:nvPr>
        </p:nvGraphicFramePr>
        <p:xfrm>
          <a:off x="838200" y="1623527"/>
          <a:ext cx="10515600" cy="4917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7309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10208" y="383786"/>
            <a:ext cx="10515600" cy="1325563"/>
          </a:xfrm>
        </p:spPr>
        <p:txBody>
          <a:bodyPr/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POKYTIS</a:t>
            </a:r>
            <a:r>
              <a:rPr lang="lt-LT" altLang="lt-LT" sz="24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m.</a:t>
            </a:r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1136828"/>
              </p:ext>
            </p:extLst>
          </p:nvPr>
        </p:nvGraphicFramePr>
        <p:xfrm>
          <a:off x="1334278" y="2360644"/>
          <a:ext cx="9339941" cy="3859765"/>
        </p:xfrm>
        <a:graphic>
          <a:graphicData uri="http://schemas.openxmlformats.org/drawingml/2006/table">
            <a:tbl>
              <a:tblPr/>
              <a:tblGrid>
                <a:gridCol w="5171427"/>
                <a:gridCol w="1444958"/>
                <a:gridCol w="1354648"/>
                <a:gridCol w="1368908"/>
              </a:tblGrid>
              <a:tr h="699797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altLang="lt-LT" sz="14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PAGAL RENGINIŲ SKAIČIŲ </a:t>
                      </a:r>
                      <a:endParaRPr lang="lt-LT" sz="1400" b="0" i="0" u="none" strike="noStrike" dirty="0" smtClean="0">
                        <a:effectLst/>
                        <a:latin typeface="+mn-lt"/>
                      </a:endParaRPr>
                    </a:p>
                    <a:p>
                      <a:pPr algn="l" fontAlgn="b"/>
                      <a:endParaRPr lang="lt-LT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2015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2016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Pokytis proc.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A893"/>
                    </a:solidFill>
                  </a:tcPr>
                </a:tc>
              </a:tr>
              <a:tr h="394996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Renginiai</a:t>
                      </a:r>
                      <a:endParaRPr lang="lt-LT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94996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Renginiai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lauke, masiniai renginiai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106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94996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Atvykstančių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meno kolektyvų spektakliai, koncertai renginiai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94996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Patalpų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nuoma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138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94996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Bendruomenės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užimtumas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141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185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94996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Mėgėjų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meno kolektyvų veikla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190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142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94996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Kita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veikla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94996"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IŠ VISO</a:t>
                      </a:r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:        </a:t>
                      </a:r>
                      <a:endParaRPr lang="lt-LT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653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742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A89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938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UŽDIRBTOS PAJAMOS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VEIKLOS SRITIS </a:t>
            </a:r>
            <a: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482573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1431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POKYTIS</a:t>
            </a:r>
            <a:r>
              <a:rPr lang="lt-LT" altLang="lt-LT" sz="24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m.</a:t>
            </a:r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4507560"/>
              </p:ext>
            </p:extLst>
          </p:nvPr>
        </p:nvGraphicFramePr>
        <p:xfrm>
          <a:off x="1511559" y="2313989"/>
          <a:ext cx="9433249" cy="3498985"/>
        </p:xfrm>
        <a:graphic>
          <a:graphicData uri="http://schemas.openxmlformats.org/drawingml/2006/table">
            <a:tbl>
              <a:tblPr/>
              <a:tblGrid>
                <a:gridCol w="5223090"/>
                <a:gridCol w="1459393"/>
                <a:gridCol w="1368182"/>
                <a:gridCol w="1382584"/>
              </a:tblGrid>
              <a:tr h="49985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altLang="lt-LT" sz="14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PAGAL UŽDIRBTAS PAJAMAS </a:t>
                      </a:r>
                      <a:endParaRPr lang="lt-LT" sz="1400" b="0" i="0" u="none" strike="noStrike" dirty="0" smtClean="0">
                        <a:effectLst/>
                        <a:latin typeface="+mn-lt"/>
                      </a:endParaRPr>
                    </a:p>
                    <a:p>
                      <a:pPr algn="l" fontAlgn="b"/>
                      <a:endParaRPr lang="lt-LT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2015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2016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Pokytis proc.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  <a:tr h="499855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  Renginiai</a:t>
                      </a:r>
                      <a:endParaRPr lang="lt-LT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29035,2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32323,69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99855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  Atvykstančių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meno kolektyvų spektakliai, koncertai renginiai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33546,09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42152,51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99855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  Patalpų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nuoma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27890,17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20923,96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99855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  Bendruomenės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užimtumas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8361,85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7959,31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99855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  Kita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veikla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28,96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13141,53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45278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99855"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IŠ VISO: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98862,27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116501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479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RENGINIŲ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LANKYTOJAI PAGAL VEIKLOS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proc.)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394715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6030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POKYTIS</a:t>
            </a:r>
            <a:r>
              <a:rPr lang="lt-LT" altLang="lt-LT" sz="24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m.</a:t>
            </a:r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9981790"/>
              </p:ext>
            </p:extLst>
          </p:nvPr>
        </p:nvGraphicFramePr>
        <p:xfrm>
          <a:off x="1054359" y="2677889"/>
          <a:ext cx="10086392" cy="3013782"/>
        </p:xfrm>
        <a:graphic>
          <a:graphicData uri="http://schemas.openxmlformats.org/drawingml/2006/table">
            <a:tbl>
              <a:tblPr/>
              <a:tblGrid>
                <a:gridCol w="5584729"/>
                <a:gridCol w="1560440"/>
                <a:gridCol w="1462912"/>
                <a:gridCol w="1478311"/>
              </a:tblGrid>
              <a:tr h="502297">
                <a:tc>
                  <a:txBody>
                    <a:bodyPr/>
                    <a:lstStyle/>
                    <a:p>
                      <a:pPr algn="l" fontAlgn="b"/>
                      <a:r>
                        <a:rPr kumimoji="0" lang="lt-LT" altLang="lt-LT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5B9BD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PAGAL LANKYTOJŲ SKAIČIŲ</a:t>
                      </a:r>
                      <a:endParaRPr lang="lt-LT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2015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2016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Pokytis proc.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  <a:tr h="502297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   Renginiai</a:t>
                      </a:r>
                      <a:endParaRPr lang="lt-LT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15547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21254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02297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   Atvykstančių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meno kolektyvų spektakliai, koncertai renginiai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20331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26605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02297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   Bendruomenės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užimtumas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872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1149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02297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   Mėgėjų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meno kolektyvų veikla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5012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3603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02297">
                <a:tc>
                  <a:txBody>
                    <a:bodyPr/>
                    <a:lstStyle/>
                    <a:p>
                      <a:pPr algn="r" fontAlgn="ctr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IŠ VISO: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41762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52611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8291202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RENGINIŲ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LANKYTOJŲ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(SU BIBLIETAIS IR BE BILIETŲ) POKYTIS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354816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2266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IŠ KITŲ ŠALTINIŲ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(tūkst. </a:t>
            </a:r>
            <a:r>
              <a:rPr lang="lt-LT" altLang="lt-LT" sz="18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lt-LT" altLang="lt-LT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683337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81666555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SALES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836858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599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32027"/>
          </a:xfrm>
        </p:spPr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MASINIAI LAUKO RENGINIAI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urinio vietos rezervavimo ženklas 4"/>
          <p:cNvSpPr>
            <a:spLocks noGrp="1"/>
          </p:cNvSpPr>
          <p:nvPr>
            <p:ph idx="1"/>
          </p:nvPr>
        </p:nvSpPr>
        <p:spPr>
          <a:pattFill prst="smGri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pPr marL="0" indent="0">
              <a:buNone/>
            </a:pPr>
            <a:endParaRPr lang="lt-LT" u="sng" dirty="0" smtClean="0"/>
          </a:p>
          <a:p>
            <a:pPr marL="0" indent="0">
              <a:buNone/>
            </a:pPr>
            <a:r>
              <a:rPr lang="lt-LT" b="1" u="sng" dirty="0" smtClean="0">
                <a:solidFill>
                  <a:srgbClr val="C00000"/>
                </a:solidFill>
              </a:rPr>
              <a:t>Suorganizuotų renginių skaičius			106			</a:t>
            </a:r>
          </a:p>
          <a:p>
            <a:pPr marL="0" indent="0">
              <a:buNone/>
            </a:pPr>
            <a:r>
              <a:rPr lang="lt-LT" dirty="0" smtClean="0">
                <a:solidFill>
                  <a:schemeClr val="accent1">
                    <a:lumMod val="50000"/>
                  </a:schemeClr>
                </a:solidFill>
              </a:rPr>
              <a:t>Iš jų didžiausi: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lt-LT" sz="2400" dirty="0" smtClean="0">
                <a:solidFill>
                  <a:schemeClr val="accent1">
                    <a:lumMod val="50000"/>
                  </a:schemeClr>
                </a:solidFill>
              </a:rPr>
              <a:t>      „</a:t>
            </a:r>
            <a:r>
              <a:rPr lang="lt-LT" sz="2400" dirty="0">
                <a:solidFill>
                  <a:schemeClr val="accent1">
                    <a:lumMod val="50000"/>
                  </a:schemeClr>
                </a:solidFill>
              </a:rPr>
              <a:t>Laisvės pavasaris“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lt-LT" sz="2400" dirty="0" smtClean="0">
                <a:solidFill>
                  <a:schemeClr val="accent1">
                    <a:lumMod val="50000"/>
                  </a:schemeClr>
                </a:solidFill>
              </a:rPr>
              <a:t>      Renginių </a:t>
            </a:r>
            <a:r>
              <a:rPr lang="lt-LT" sz="2400" dirty="0">
                <a:solidFill>
                  <a:schemeClr val="accent1">
                    <a:lumMod val="50000"/>
                  </a:schemeClr>
                </a:solidFill>
              </a:rPr>
              <a:t>ciklas „Susitikime penktadienį“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lt-LT" sz="2400" dirty="0" smtClean="0">
                <a:solidFill>
                  <a:schemeClr val="accent1">
                    <a:lumMod val="50000"/>
                  </a:schemeClr>
                </a:solidFill>
              </a:rPr>
              <a:t>      Panevėžio 513 gimtadienis</a:t>
            </a:r>
            <a:endParaRPr lang="lt-LT" sz="2400" dirty="0">
              <a:solidFill>
                <a:schemeClr val="accent1">
                  <a:lumMod val="50000"/>
                </a:schemeClr>
              </a:solidFill>
            </a:endParaRPr>
          </a:p>
          <a:p>
            <a:pPr lvl="2">
              <a:buFont typeface="Wingdings" panose="05000000000000000000" pitchFamily="2" charset="2"/>
              <a:buChar char="q"/>
            </a:pPr>
            <a:r>
              <a:rPr lang="lt-LT" sz="2400" dirty="0" smtClean="0">
                <a:solidFill>
                  <a:schemeClr val="accent1">
                    <a:lumMod val="50000"/>
                  </a:schemeClr>
                </a:solidFill>
              </a:rPr>
              <a:t>      „</a:t>
            </a:r>
            <a:r>
              <a:rPr lang="lt-LT" sz="2400" dirty="0">
                <a:solidFill>
                  <a:schemeClr val="accent1">
                    <a:lumMod val="50000"/>
                  </a:schemeClr>
                </a:solidFill>
              </a:rPr>
              <a:t>Vasarvidžio šventė</a:t>
            </a:r>
            <a:r>
              <a:rPr lang="lt-LT" sz="2400" dirty="0" smtClean="0">
                <a:solidFill>
                  <a:schemeClr val="accent1">
                    <a:lumMod val="50000"/>
                  </a:schemeClr>
                </a:solidFill>
              </a:rPr>
              <a:t>“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lt-LT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lt-LT" sz="2400" dirty="0" smtClean="0">
                <a:solidFill>
                  <a:schemeClr val="accent1">
                    <a:lumMod val="50000"/>
                  </a:schemeClr>
                </a:solidFill>
              </a:rPr>
              <a:t>     Užgavėnės</a:t>
            </a:r>
          </a:p>
          <a:p>
            <a:pPr marL="914400" lvl="2" indent="0">
              <a:buNone/>
            </a:pPr>
            <a:endParaRPr lang="lt-LT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60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BENDRUOMENĖS UŽIMTUMAS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2090057"/>
            <a:ext cx="10515600" cy="4086906"/>
          </a:xfrm>
          <a:pattFill prst="smGri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>
            <a:normAutofit lnSpcReduction="10000"/>
          </a:bodyPr>
          <a:lstStyle/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2000" b="1" i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Mėgėjišką veiklą vykdė kryptingo laisvalaikio užimtumo grupės: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1200" b="1" i="1" dirty="0">
                <a:solidFill>
                  <a:srgbClr val="BBE0E3"/>
                </a:solidFill>
                <a:latin typeface="Arial"/>
              </a:rPr>
              <a:t> </a:t>
            </a:r>
            <a:r>
              <a:rPr lang="lt-LT" altLang="lt-LT" sz="1800" b="1" i="1" dirty="0">
                <a:solidFill>
                  <a:srgbClr val="BBE0E3"/>
                </a:solidFill>
                <a:latin typeface="Arial"/>
              </a:rPr>
              <a:t>	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1800" b="1" i="1" dirty="0">
                <a:solidFill>
                  <a:srgbClr val="FF6600"/>
                </a:solidFill>
                <a:latin typeface="Arial"/>
              </a:rPr>
              <a:t> </a:t>
            </a:r>
            <a:r>
              <a:rPr lang="lt-LT" altLang="lt-LT" sz="2000" b="1" i="1" u="sng" dirty="0">
                <a:solidFill>
                  <a:srgbClr val="C00000"/>
                </a:solidFill>
                <a:latin typeface="Arial"/>
              </a:rPr>
              <a:t>mėgėjų meno kolektyvai				</a:t>
            </a:r>
            <a:r>
              <a:rPr lang="lt-LT" altLang="lt-LT" sz="2000" b="1" i="1" u="sng" dirty="0" smtClean="0">
                <a:solidFill>
                  <a:srgbClr val="C00000"/>
                </a:solidFill>
                <a:latin typeface="Arial"/>
              </a:rPr>
              <a:t>19</a:t>
            </a:r>
            <a:r>
              <a:rPr lang="lt-LT" altLang="lt-LT" sz="2000" b="1" i="1" u="sng" dirty="0">
                <a:solidFill>
                  <a:srgbClr val="C00000"/>
                </a:solidFill>
                <a:latin typeface="Arial"/>
              </a:rPr>
              <a:t>	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1800" b="1" i="1" dirty="0">
                <a:solidFill>
                  <a:srgbClr val="BBE0E3"/>
                </a:solidFill>
                <a:latin typeface="Arial"/>
              </a:rPr>
              <a:t>			</a:t>
            </a:r>
            <a:r>
              <a:rPr lang="lt-LT" altLang="lt-LT" sz="1800" b="1" i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iš jų:      vaikų ir jaunimo (iki 19 m.)	</a:t>
            </a:r>
            <a:r>
              <a:rPr lang="lt-LT" altLang="lt-LT" sz="1800" b="1" i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5</a:t>
            </a:r>
            <a:endParaRPr lang="lt-LT" altLang="lt-LT" sz="1800" b="1" i="1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1800" b="1" i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				suaugusiųjų			</a:t>
            </a:r>
            <a:r>
              <a:rPr lang="lt-LT" altLang="lt-LT" sz="1800" b="1" i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14</a:t>
            </a:r>
            <a:endParaRPr lang="lt-LT" altLang="lt-LT" sz="1800" b="1" i="1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lt-LT" altLang="lt-LT" sz="1800" b="1" i="1" dirty="0">
              <a:solidFill>
                <a:schemeClr val="accent1">
                  <a:lumMod val="20000"/>
                  <a:lumOff val="80000"/>
                </a:schemeClr>
              </a:solidFill>
              <a:latin typeface="Arial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2000" b="1" i="1" u="sng" dirty="0">
                <a:solidFill>
                  <a:srgbClr val="C00000"/>
                </a:solidFill>
                <a:latin typeface="Arial"/>
              </a:rPr>
              <a:t>studijos, klubai					</a:t>
            </a:r>
            <a:r>
              <a:rPr lang="lt-LT" altLang="lt-LT" sz="2000" b="1" i="1" u="sng" dirty="0" smtClean="0">
                <a:solidFill>
                  <a:srgbClr val="C00000"/>
                </a:solidFill>
                <a:latin typeface="Arial"/>
              </a:rPr>
              <a:t>4</a:t>
            </a:r>
            <a:r>
              <a:rPr lang="lt-LT" altLang="lt-LT" sz="2000" b="1" i="1" u="sng" dirty="0">
                <a:solidFill>
                  <a:srgbClr val="C00000"/>
                </a:solidFill>
                <a:latin typeface="Arial"/>
              </a:rPr>
              <a:t>	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1200" dirty="0">
                <a:solidFill>
                  <a:srgbClr val="BBE0E3"/>
                </a:solidFill>
                <a:latin typeface="Arial"/>
              </a:rPr>
              <a:t>			</a:t>
            </a:r>
            <a:r>
              <a:rPr lang="lt-LT" altLang="lt-LT" sz="1800" b="1" i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iš jų:      vaikų ir jaunimo (iki 19 m.)	</a:t>
            </a:r>
            <a:r>
              <a:rPr lang="lt-LT" altLang="lt-LT" sz="1800" b="1" i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2</a:t>
            </a:r>
            <a:endParaRPr lang="lt-LT" altLang="lt-LT" sz="1800" b="1" i="1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1800" b="1" i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				suaugusiųjų			</a:t>
            </a:r>
            <a:r>
              <a:rPr lang="lt-LT" altLang="lt-LT" sz="1800" b="1" i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2</a:t>
            </a:r>
            <a:endParaRPr lang="lt-LT" altLang="lt-LT" sz="1800" b="1" i="1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lt-LT" altLang="lt-LT" sz="2000" b="1" i="1" dirty="0">
              <a:solidFill>
                <a:srgbClr val="BBE0E3"/>
              </a:solidFill>
              <a:latin typeface="Arial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1200" dirty="0">
                <a:solidFill>
                  <a:srgbClr val="BBE0E3"/>
                </a:solidFill>
                <a:latin typeface="Arial"/>
              </a:rPr>
              <a:t> 				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lt-LT" altLang="lt-LT" sz="1200" b="1" i="1" dirty="0">
              <a:solidFill>
                <a:srgbClr val="BBE0E3"/>
              </a:solidFill>
              <a:latin typeface="Arial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2000" b="1" i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Mėgėjų meno kolektyvų ir studijų dalyviai		</a:t>
            </a:r>
            <a:r>
              <a:rPr lang="lt-LT" altLang="lt-LT" sz="2000" b="1" i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410</a:t>
            </a:r>
            <a:r>
              <a:rPr lang="lt-LT" altLang="lt-LT" sz="2000" b="1" i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		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2000" b="1" i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Pravesti užsiėmimai					</a:t>
            </a:r>
            <a:r>
              <a:rPr lang="lt-LT" altLang="lt-LT" sz="2000" b="1" i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1764</a:t>
            </a:r>
            <a:r>
              <a:rPr lang="lt-LT" altLang="lt-LT" sz="2000" b="1" i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	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2000" b="1" i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Užsiėmimų lankytojai					</a:t>
            </a:r>
            <a:r>
              <a:rPr lang="lt-LT" altLang="lt-LT" sz="2000" b="1" i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24948</a:t>
            </a:r>
            <a:endParaRPr lang="lt-LT" altLang="lt-LT" sz="2000" b="1" i="1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769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VEIKLA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142361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9231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8128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„GARSAS“</a:t>
            </a:r>
            <a:endParaRPr lang="lt-LT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03161" y="4327556"/>
            <a:ext cx="10332280" cy="2109983"/>
          </a:xfrm>
          <a:prstGeom prst="rect">
            <a:avLst/>
          </a:prstGeom>
        </p:spPr>
      </p:pic>
      <p:pic>
        <p:nvPicPr>
          <p:cNvPr id="7" name="Turinio vietos rezervavimo ženklas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538" y="636893"/>
            <a:ext cx="3256903" cy="2157699"/>
          </a:xfrm>
        </p:spPr>
      </p:pic>
      <p:pic>
        <p:nvPicPr>
          <p:cNvPr id="8" name="Paveikslėlis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42"/>
          <a:stretch/>
        </p:blipFill>
        <p:spPr>
          <a:xfrm>
            <a:off x="4250333" y="636892"/>
            <a:ext cx="2672927" cy="2160629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783"/>
          <a:stretch/>
        </p:blipFill>
        <p:spPr>
          <a:xfrm>
            <a:off x="6647111" y="636893"/>
            <a:ext cx="2352033" cy="2157699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61" y="636893"/>
            <a:ext cx="3247173" cy="215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87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2012-2016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910929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1896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27802"/>
            <a:ext cx="10515600" cy="1325563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SEZONIŠKUMO ĮTAKA VEIKLAI</a:t>
            </a:r>
            <a:r>
              <a:rPr lang="lt-LT" altLang="lt-LT" sz="28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lt-LT" altLang="lt-LT" sz="28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I-IV ketv.</a:t>
            </a:r>
            <a:endParaRPr lang="lt-LT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49615065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Turinio vietos rezervavimo ženklas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65757094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5040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LANKYTOJŲ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SKAIČIAUS (SU BILIETAIS IR BE BILIETŲ)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POKYTIS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2012-2016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666130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0459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3128"/>
          </a:xfrm>
        </p:spPr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 </a:t>
            </a:r>
            <a:br>
              <a:rPr lang="lt-LT" altLang="lt-LT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2015-2016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58004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5264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74426"/>
          </a:xfrm>
        </p:spPr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 </a:t>
            </a:r>
            <a:r>
              <a:rPr lang="lt-LT" altLang="lt-LT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m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8143"/>
              </p:ext>
            </p:extLst>
          </p:nvPr>
        </p:nvGraphicFramePr>
        <p:xfrm>
          <a:off x="903515" y="1834956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0727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IŠ SAVIVALDYBĖS BIUDŽETO</a:t>
            </a:r>
            <a: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(tūkst. Eur)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577879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69787989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401216"/>
            <a:ext cx="10515600" cy="1289472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„Garsas“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POKYTIS</a:t>
            </a:r>
            <a:r>
              <a:rPr lang="lt-LT" altLang="lt-LT" sz="3600" b="1" dirty="0" smtClean="0">
                <a:solidFill>
                  <a:srgbClr val="5B9BD5">
                    <a:lumMod val="50000"/>
                  </a:srgbClr>
                </a:solidFill>
              </a:rPr>
              <a:t>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m.</a:t>
            </a:r>
            <a:endParaRPr lang="lt-LT" sz="1800" dirty="0"/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7813109"/>
              </p:ext>
            </p:extLst>
          </p:nvPr>
        </p:nvGraphicFramePr>
        <p:xfrm>
          <a:off x="1370045" y="2183362"/>
          <a:ext cx="9451909" cy="3573628"/>
        </p:xfrm>
        <a:graphic>
          <a:graphicData uri="http://schemas.openxmlformats.org/drawingml/2006/table">
            <a:tbl>
              <a:tblPr/>
              <a:tblGrid>
                <a:gridCol w="4841102"/>
                <a:gridCol w="1411172"/>
                <a:gridCol w="1749264"/>
                <a:gridCol w="1450371"/>
              </a:tblGrid>
              <a:tr h="794138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600" b="1" i="0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PAGAL RENGINIŲ SKAIČIŲ 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Pokytis proc.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  <a:tr h="39707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Kinas</a:t>
                      </a:r>
                      <a:endParaRPr lang="lt-LT" sz="1400" b="1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2181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2333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9707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Kinas </a:t>
                      </a:r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(ne kino centro patalpose)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9707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Renginiai</a:t>
                      </a:r>
                      <a:endParaRPr lang="lt-LT" sz="1400" b="1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9707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Patalpų </a:t>
                      </a:r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nuoma kultūrinei veiklai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9707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Salės </a:t>
                      </a:r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nuoma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9707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Kita </a:t>
                      </a:r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veikla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-100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97070">
                <a:tc>
                  <a:txBody>
                    <a:bodyPr/>
                    <a:lstStyle/>
                    <a:p>
                      <a:pPr algn="r" rtl="0" fontAlgn="b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IŠ VISO: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2253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2435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117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PAJAMOS PAGAL VEIKLOS SRITIS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4436694"/>
              </p:ext>
            </p:extLst>
          </p:nvPr>
        </p:nvGraphicFramePr>
        <p:xfrm>
          <a:off x="838199" y="1847461"/>
          <a:ext cx="10769083" cy="43295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664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47531" y="337134"/>
            <a:ext cx="10515600" cy="1325563"/>
          </a:xfrm>
        </p:spPr>
        <p:txBody>
          <a:bodyPr/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„Garsas“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</a:t>
            </a: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POKYTIS</a:t>
            </a:r>
            <a:r>
              <a:rPr lang="lt-LT" altLang="lt-LT" sz="3600" b="1" dirty="0">
                <a:solidFill>
                  <a:srgbClr val="5B9BD5">
                    <a:lumMod val="50000"/>
                  </a:srgbClr>
                </a:solidFill>
              </a:rPr>
              <a:t>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m.</a:t>
            </a:r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2596476"/>
              </p:ext>
            </p:extLst>
          </p:nvPr>
        </p:nvGraphicFramePr>
        <p:xfrm>
          <a:off x="1713723" y="2323322"/>
          <a:ext cx="8783216" cy="3648267"/>
        </p:xfrm>
        <a:graphic>
          <a:graphicData uri="http://schemas.openxmlformats.org/drawingml/2006/table">
            <a:tbl>
              <a:tblPr/>
              <a:tblGrid>
                <a:gridCol w="4149651"/>
                <a:gridCol w="1535802"/>
                <a:gridCol w="1640233"/>
                <a:gridCol w="1457530"/>
              </a:tblGrid>
              <a:tr h="759927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600" b="1" i="0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PAGAL  PAJAMAS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Pokytis proc.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  <a:tr h="41262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Kinas</a:t>
                      </a:r>
                      <a:endParaRPr lang="lt-LT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74918,92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97109,65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1262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Kinas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(ne kino centro patalpose)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479,87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676,2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1262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Renginiai</a:t>
                      </a:r>
                      <a:endParaRPr lang="lt-LT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1262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Patalpų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nuoma kultūrinei veiklai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3085,57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8169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1262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Salės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nuoma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3052,61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1655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-46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1262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Kita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veikla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7516,79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8551,71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12620">
                <a:tc>
                  <a:txBody>
                    <a:bodyPr/>
                    <a:lstStyle/>
                    <a:p>
                      <a:pPr algn="r" rtl="0" fontAlgn="b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IŠ VISO: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89904,76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117089,56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233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centras „Garsas“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LANKYTOJAI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VEIKLOS SRITIS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9098135"/>
              </p:ext>
            </p:extLst>
          </p:nvPr>
        </p:nvGraphicFramePr>
        <p:xfrm>
          <a:off x="928816" y="194095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249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„Garsas“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</a:t>
            </a: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POKYTIS</a:t>
            </a:r>
            <a:r>
              <a:rPr lang="lt-LT" altLang="lt-LT" sz="3600" b="1" dirty="0">
                <a:solidFill>
                  <a:srgbClr val="5B9BD5">
                    <a:lumMod val="50000"/>
                  </a:srgbClr>
                </a:solidFill>
              </a:rPr>
              <a:t>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m.</a:t>
            </a:r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7861293"/>
              </p:ext>
            </p:extLst>
          </p:nvPr>
        </p:nvGraphicFramePr>
        <p:xfrm>
          <a:off x="2074506" y="2248678"/>
          <a:ext cx="8042987" cy="3023118"/>
        </p:xfrm>
        <a:graphic>
          <a:graphicData uri="http://schemas.openxmlformats.org/drawingml/2006/table">
            <a:tbl>
              <a:tblPr/>
              <a:tblGrid>
                <a:gridCol w="4119478"/>
                <a:gridCol w="1200819"/>
                <a:gridCol w="1488515"/>
                <a:gridCol w="1234175"/>
              </a:tblGrid>
              <a:tr h="863748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600" b="1" i="0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PAGAL LANKYTOJŲ SKAIČIŲ 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Pokytis proc.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  <a:tr h="431874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 Kinas</a:t>
                      </a:r>
                      <a:endParaRPr lang="lt-LT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32282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38671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31874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 Kinas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(ne kino centro patalpose)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31874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 Renginiai</a:t>
                      </a:r>
                      <a:endParaRPr lang="lt-LT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31874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 Patalpų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nuoma kultūrinei veiklai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31874">
                <a:tc>
                  <a:txBody>
                    <a:bodyPr/>
                    <a:lstStyle/>
                    <a:p>
                      <a:pPr algn="r" rtl="0" fontAlgn="b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IŠ VISO: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>
                          <a:effectLst/>
                          <a:latin typeface="+mn-lt"/>
                        </a:rPr>
                        <a:t>39987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49165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279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EDUKACINĖ VEIKLA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m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pattFill prst="smGrid">
            <a:fgClr>
              <a:schemeClr val="accent6">
                <a:lumMod val="60000"/>
                <a:lumOff val="4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lt-LT" altLang="lt-LT" sz="3200" dirty="0">
              <a:solidFill>
                <a:srgbClr val="FF9900"/>
              </a:solidFill>
              <a:latin typeface="Arial"/>
            </a:endParaRPr>
          </a:p>
          <a:p>
            <a:pPr marL="914400" lvl="2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2400" b="1" u="sng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Parengtų edukacinių programų skaičius</a:t>
            </a:r>
            <a:r>
              <a:rPr lang="lt-LT" altLang="lt-LT" sz="2400" b="1" u="sng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	</a:t>
            </a: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	</a:t>
            </a:r>
            <a:r>
              <a:rPr lang="lt-LT" altLang="lt-LT" sz="2400" b="1" dirty="0" smtClean="0">
                <a:solidFill>
                  <a:srgbClr val="C00000"/>
                </a:solidFill>
                <a:latin typeface="Arial"/>
              </a:rPr>
              <a:t>3</a:t>
            </a: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	</a:t>
            </a:r>
          </a:p>
          <a:p>
            <a:pPr marL="914400" lvl="2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	</a:t>
            </a:r>
            <a:r>
              <a:rPr lang="lt-LT" altLang="lt-LT" sz="1800" i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„K</a:t>
            </a:r>
            <a:r>
              <a:rPr lang="lt-LT" altLang="lt-LT" sz="1800" i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ino pamoka“</a:t>
            </a:r>
          </a:p>
          <a:p>
            <a:pPr marL="914400" lvl="2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1800" i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	</a:t>
            </a:r>
            <a:r>
              <a:rPr lang="lt-LT" altLang="lt-LT" sz="1800" i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„Kino kūrimo dirbtuvės“</a:t>
            </a:r>
          </a:p>
          <a:p>
            <a:pPr marL="914400" lvl="2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1800" i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	</a:t>
            </a:r>
            <a:r>
              <a:rPr lang="lt-LT" altLang="lt-LT" sz="1800" i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Atvira jaunimo erdvė „Laisvalaikio </a:t>
            </a:r>
            <a:r>
              <a:rPr lang="lt-LT" altLang="lt-LT" sz="1800" i="1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LAB`as</a:t>
            </a:r>
            <a:r>
              <a:rPr lang="lt-LT" altLang="lt-LT" sz="1800" i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“</a:t>
            </a:r>
          </a:p>
          <a:p>
            <a:pPr marL="914400" lvl="2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Pravestų edukacinių programų skaičius</a:t>
            </a: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		</a:t>
            </a:r>
            <a:r>
              <a:rPr lang="lt-LT" altLang="lt-LT" sz="2400" b="1" dirty="0" smtClean="0">
                <a:solidFill>
                  <a:srgbClr val="C00000"/>
                </a:solidFill>
                <a:latin typeface="Arial"/>
              </a:rPr>
              <a:t>99</a:t>
            </a:r>
          </a:p>
          <a:p>
            <a:pPr marL="914400" lvl="2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lt-LT" altLang="lt-LT" sz="2400" b="1" dirty="0">
              <a:solidFill>
                <a:schemeClr val="accent1">
                  <a:lumMod val="20000"/>
                  <a:lumOff val="80000"/>
                </a:schemeClr>
              </a:solidFill>
              <a:latin typeface="Arial"/>
            </a:endParaRPr>
          </a:p>
          <a:p>
            <a:pPr marL="914400" lvl="2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Edukacinių programų dalyvių skaičius</a:t>
            </a: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		</a:t>
            </a:r>
            <a:r>
              <a:rPr lang="lt-LT" altLang="lt-LT" sz="2400" b="1" dirty="0" smtClean="0">
                <a:solidFill>
                  <a:srgbClr val="C00000"/>
                </a:solidFill>
                <a:latin typeface="Arial"/>
              </a:rPr>
              <a:t>5202</a:t>
            </a:r>
            <a:endParaRPr lang="lt-LT" altLang="lt-LT" sz="2400" b="1" dirty="0">
              <a:solidFill>
                <a:srgbClr val="C00000"/>
              </a:solidFill>
              <a:latin typeface="Arial"/>
            </a:endParaRPr>
          </a:p>
          <a:p>
            <a:endParaRPr lang="lt-LT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92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VEIKLA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087776"/>
              </p:ext>
            </p:extLst>
          </p:nvPr>
        </p:nvGraphicFramePr>
        <p:xfrm>
          <a:off x="912845" y="1862946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1947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5540720" y="2984903"/>
            <a:ext cx="5753543" cy="1325563"/>
          </a:xfrm>
        </p:spPr>
        <p:txBody>
          <a:bodyPr>
            <a:normAutofit fontScale="90000"/>
          </a:bodyPr>
          <a:lstStyle/>
          <a:p>
            <a:pPr lvl="0" algn="ctr"/>
            <a:r>
              <a:rPr lang="lt-LT" altLang="lt-LT" sz="1800" dirty="0" smtClean="0">
                <a:solidFill>
                  <a:srgbClr val="BBE0E3"/>
                </a:solidFill>
                <a:latin typeface="Arial"/>
              </a:rPr>
              <a:t> </a:t>
            </a:r>
            <a:r>
              <a:rPr lang="lt-LT" altLang="lt-LT" sz="54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AČIŪ  UŽ  DĖMESĮ   </a:t>
            </a:r>
            <a:r>
              <a:rPr lang="lt-LT" altLang="lt-LT" sz="5400" dirty="0">
                <a:solidFill>
                  <a:srgbClr val="FF9900"/>
                </a:solidFill>
                <a:latin typeface="Arial"/>
                <a:sym typeface="Wingdings" panose="05000000000000000000" pitchFamily="2" charset="2"/>
              </a:rPr>
              <a:t></a:t>
            </a:r>
            <a:r>
              <a:rPr lang="lt-LT" altLang="lt-LT" sz="1800" dirty="0">
                <a:solidFill>
                  <a:srgbClr val="FF9900"/>
                </a:solidFill>
                <a:latin typeface="Arial"/>
              </a:rPr>
              <a:t/>
            </a:r>
            <a:br>
              <a:rPr lang="lt-LT" altLang="lt-LT" sz="1800" dirty="0">
                <a:solidFill>
                  <a:srgbClr val="FF9900"/>
                </a:solidFill>
                <a:latin typeface="Arial"/>
              </a:rPr>
            </a:b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aveikslėlis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095" y="1767211"/>
            <a:ext cx="3725717" cy="295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98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8128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PANEVĖŽIO MIESTO SAVIVALDYBĖS </a:t>
            </a:r>
            <a:b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VIEŠOJI BIBLIOTEKA</a:t>
            </a:r>
            <a:endParaRPr lang="lt-LT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Turinio vietos rezervavimo ženklas 8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757075" y="4074379"/>
            <a:ext cx="3256759" cy="2235790"/>
          </a:xfrm>
          <a:prstGeom prst="rect">
            <a:avLst/>
          </a:prstGeom>
        </p:spPr>
      </p:pic>
      <p:pic>
        <p:nvPicPr>
          <p:cNvPr id="2701317" name="Picture 5" descr="dsc_0625_0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968" y="4074380"/>
            <a:ext cx="1556596" cy="222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01318" name="Picture 6" descr="bibliotekininko_pgl_dz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59" y="572349"/>
            <a:ext cx="1694211" cy="2226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01319" name="Picture 7" descr="eduk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172" y="572347"/>
            <a:ext cx="1679849" cy="2226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01320" name="Picture 8" descr="eduk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14" y="4077169"/>
            <a:ext cx="3067174" cy="2226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01321" name="Picture 9" descr="img_7878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70"/>
          <a:stretch/>
        </p:blipFill>
        <p:spPr bwMode="auto">
          <a:xfrm>
            <a:off x="6145523" y="565788"/>
            <a:ext cx="2574339" cy="2233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aveikslėlis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1" r="9470"/>
          <a:stretch/>
        </p:blipFill>
        <p:spPr>
          <a:xfrm>
            <a:off x="8719862" y="572347"/>
            <a:ext cx="2792560" cy="2233388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638"/>
          <a:stretch/>
        </p:blipFill>
        <p:spPr>
          <a:xfrm>
            <a:off x="2432925" y="572348"/>
            <a:ext cx="2158247" cy="2226767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564" y="4077170"/>
            <a:ext cx="2969022" cy="2226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6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 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2012-2016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325487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9392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 </a:t>
            </a:r>
            <a:r>
              <a:rPr lang="lt-LT" altLang="lt-LT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SEZONIŠKUMO ĮTAKA VEIKLAI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m. I-IV ketv.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228427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7946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</a:t>
            </a:r>
            <a: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2015-2016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627332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6349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 </a:t>
            </a:r>
            <a: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RENGINIŲ IR RENGINIŲ LANKYTOJŲ SKAIČIAUS  POKYTIS </a:t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2012-2016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831860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9443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547007" y="365125"/>
            <a:ext cx="11168743" cy="1325563"/>
          </a:xfrm>
        </p:spPr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 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SEZONIŠKUMO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ĮTAKA 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RENGINIŲ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 RENGINIŲ LANKYTOJŲ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SKAIČIUI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proc.) </a:t>
            </a:r>
            <a: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m. I-IV ketv.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57812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97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 </a:t>
            </a:r>
            <a: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RENGINIŲ IR RENGINIŲ LANKYTOJŲ SKAIČIAUS  POKYTIS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2015-2016 m.</a:t>
            </a:r>
            <a:endParaRPr lang="lt-LT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121120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405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KULTŪRAI SKIRTAS PROC. NUO BENDRO BIUDŽETO</a:t>
            </a:r>
            <a:r>
              <a:rPr lang="lt-LT" altLang="lt-LT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lt-LT" altLang="lt-LT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2004-2016 m. 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143642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2139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</a:t>
            </a:r>
            <a: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VEIKLA </a:t>
            </a:r>
            <a:r>
              <a:rPr lang="lt-LT" altLang="lt-LT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2012-2016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452674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985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699278"/>
            <a:ext cx="1066189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PANEVĖŽIO KRAŠTOTYROS MUZIEJUS</a:t>
            </a:r>
            <a:endParaRPr lang="lt-LT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001" y="728494"/>
            <a:ext cx="2873507" cy="1915671"/>
          </a:xfr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714150"/>
            <a:ext cx="2903598" cy="1925370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2869" y="717339"/>
            <a:ext cx="2757221" cy="1915671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939"/>
          <a:stretch/>
        </p:blipFill>
        <p:spPr>
          <a:xfrm>
            <a:off x="3078245" y="714150"/>
            <a:ext cx="2888055" cy="1925370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300" y="4001918"/>
            <a:ext cx="2888055" cy="1925370"/>
          </a:xfrm>
          <a:prstGeom prst="rect">
            <a:avLst/>
          </a:prstGeom>
        </p:spPr>
      </p:pic>
      <p:pic>
        <p:nvPicPr>
          <p:cNvPr id="13" name="Paveikslėlis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651" y="4000985"/>
            <a:ext cx="2665084" cy="1918860"/>
          </a:xfrm>
          <a:prstGeom prst="rect">
            <a:avLst/>
          </a:prstGeom>
        </p:spPr>
      </p:pic>
      <p:pic>
        <p:nvPicPr>
          <p:cNvPr id="14" name="Paveikslėlis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001918"/>
            <a:ext cx="2674125" cy="1925370"/>
          </a:xfrm>
          <a:prstGeom prst="rect">
            <a:avLst/>
          </a:prstGeom>
        </p:spPr>
      </p:pic>
      <p:pic>
        <p:nvPicPr>
          <p:cNvPr id="15" name="Paveikslėlis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186" y="4009192"/>
            <a:ext cx="2675421" cy="192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2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</a:t>
            </a:r>
            <a:r>
              <a:rPr lang="lt-LT" altLang="lt-LT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br>
              <a:rPr lang="lt-LT" altLang="lt-LT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2012-2016 m.</a:t>
            </a:r>
            <a:endParaRPr lang="lt-LT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835658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97976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71819"/>
            <a:ext cx="10515600" cy="1325563"/>
          </a:xfrm>
        </p:spPr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</a:t>
            </a:r>
            <a: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SEZONIŠKUMO ĮTAKA VEIKLAI</a:t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I-IV ketv.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7196928"/>
              </p:ext>
            </p:extLst>
          </p:nvPr>
        </p:nvGraphicFramePr>
        <p:xfrm>
          <a:off x="838200" y="1918931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5701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</a:t>
            </a:r>
            <a: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2015-2016 m. </a:t>
            </a:r>
            <a:endParaRPr lang="lt-LT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297854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900417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93117"/>
            <a:ext cx="10515600" cy="1325563"/>
          </a:xfrm>
        </p:spPr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MUZIEJAUS LANKYTOJŲ </a:t>
            </a:r>
            <a:r>
              <a:rPr lang="lt-LT" altLang="lt-LT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(SU BILIETAIS IR BE BILIETŲ) SKAIČIAUS </a:t>
            </a:r>
            <a:r>
              <a:rPr lang="lt-LT" altLang="lt-LT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SANTYKIS </a:t>
            </a:r>
            <a:r>
              <a:rPr lang="lt-LT" altLang="lt-LT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 </a:t>
            </a:r>
            <a:r>
              <a:rPr lang="lt-LT" altLang="lt-LT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m.</a:t>
            </a:r>
            <a:endParaRPr lang="lt-LT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046173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432994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EDUKACINIŲ PROGRAMŲ LANKYTOJŲ </a:t>
            </a:r>
            <a:r>
              <a:rPr lang="lt-LT" altLang="lt-LT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(SU BILIETAIS IR BE BILIETŲ)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SKAIČIAUS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SANTYKIS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690319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9474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MUZIEJINĖ VEIKLA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m.</a:t>
            </a:r>
            <a:endParaRPr lang="lt-LT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61065131"/>
              </p:ext>
            </p:extLst>
          </p:nvPr>
        </p:nvGraphicFramePr>
        <p:xfrm>
          <a:off x="548951" y="1937592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Turinio vietos rezervavimo ženklas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78968476"/>
              </p:ext>
            </p:extLst>
          </p:nvPr>
        </p:nvGraphicFramePr>
        <p:xfrm>
          <a:off x="6172200" y="2071396"/>
          <a:ext cx="5181600" cy="4217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79991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MUZIEJINĖ VEIKLA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m.</a:t>
            </a:r>
            <a:endParaRPr lang="lt-LT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54019355"/>
              </p:ext>
            </p:extLst>
          </p:nvPr>
        </p:nvGraphicFramePr>
        <p:xfrm>
          <a:off x="6620070" y="1841111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Turinio vietos rezervavimo ženklas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88499898"/>
              </p:ext>
            </p:extLst>
          </p:nvPr>
        </p:nvGraphicFramePr>
        <p:xfrm>
          <a:off x="167951" y="1841111"/>
          <a:ext cx="6372808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25975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MUZIEJAUS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 PAGAL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3329983"/>
              </p:ext>
            </p:extLst>
          </p:nvPr>
        </p:nvGraphicFramePr>
        <p:xfrm>
          <a:off x="838200" y="1797634"/>
          <a:ext cx="10515600" cy="4659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Diagrama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9340598"/>
              </p:ext>
            </p:extLst>
          </p:nvPr>
        </p:nvGraphicFramePr>
        <p:xfrm>
          <a:off x="979714" y="1614196"/>
          <a:ext cx="10374086" cy="47679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00521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3797"/>
          </a:xfrm>
        </p:spPr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IR MENO PROGRAMOS LĖŠŲ PASKIRSTYMAS</a:t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 KULTŪROS FINANSAVIMO KRYPTIS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lt-LT" altLang="lt-LT" sz="18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2004-2016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8096141"/>
              </p:ext>
            </p:extLst>
          </p:nvPr>
        </p:nvGraphicFramePr>
        <p:xfrm>
          <a:off x="970380" y="1474244"/>
          <a:ext cx="10383420" cy="5008015"/>
        </p:xfrm>
        <a:graphic>
          <a:graphicData uri="http://schemas.openxmlformats.org/drawingml/2006/table">
            <a:tbl>
              <a:tblPr/>
              <a:tblGrid>
                <a:gridCol w="1038342"/>
                <a:gridCol w="1038342"/>
                <a:gridCol w="1038342"/>
                <a:gridCol w="1038342"/>
                <a:gridCol w="1038342"/>
                <a:gridCol w="1038342"/>
                <a:gridCol w="1038342"/>
                <a:gridCol w="1038342"/>
                <a:gridCol w="1038342"/>
                <a:gridCol w="1038342"/>
              </a:tblGrid>
              <a:tr h="31131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Metai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Biudžetinėms</a:t>
                      </a:r>
                    </a:p>
                    <a:p>
                      <a:pPr algn="ctr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kultūros</a:t>
                      </a:r>
                    </a:p>
                    <a:p>
                      <a:pPr algn="ctr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įstaigoms </a:t>
                      </a:r>
                      <a:endParaRPr lang="lt-LT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ctr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išlaikyti</a:t>
                      </a:r>
                      <a:endParaRPr lang="lt-L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Projektinės lėšos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Kultūros </a:t>
                      </a:r>
                      <a:endParaRPr lang="lt-LT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ctr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Programos</a:t>
                      </a:r>
                    </a:p>
                    <a:p>
                      <a:pPr algn="ctr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lėšos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Proc. 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kultūrai</a:t>
                      </a:r>
                    </a:p>
                    <a:p>
                      <a:pPr algn="ctr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nuo bendro </a:t>
                      </a:r>
                      <a:endParaRPr lang="lt-LT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ctr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biudžeto</a:t>
                      </a:r>
                      <a:endParaRPr lang="lt-L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Projektinių </a:t>
                      </a:r>
                      <a:endParaRPr lang="lt-LT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ctr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lėšų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proc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.</a:t>
                      </a:r>
                    </a:p>
                    <a:p>
                      <a:pPr algn="ctr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nuo kultūros </a:t>
                      </a:r>
                      <a:endParaRPr lang="lt-LT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ctr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programos</a:t>
                      </a:r>
                      <a:endParaRPr lang="lt-L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</a:tr>
              <a:tr h="607064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Meno  </a:t>
                      </a:r>
                      <a:endParaRPr lang="lt-LT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ctr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stipendijoms</a:t>
                      </a:r>
                      <a:endParaRPr lang="lt-L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Kultūros</a:t>
                      </a:r>
                    </a:p>
                    <a:p>
                      <a:pPr algn="ctr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ir meno </a:t>
                      </a:r>
                      <a:endParaRPr lang="lt-LT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ctr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projektams</a:t>
                      </a:r>
                      <a:endParaRPr lang="lt-L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Mėgėjų </a:t>
                      </a:r>
                      <a:endParaRPr lang="lt-LT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ctr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menui </a:t>
                      </a:r>
                    </a:p>
                    <a:p>
                      <a:pPr algn="ctr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skatinti</a:t>
                      </a:r>
                      <a:endParaRPr lang="lt-L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Valstybinėms</a:t>
                      </a:r>
                    </a:p>
                    <a:p>
                      <a:pPr algn="ctr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ir 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miesto</a:t>
                      </a:r>
                    </a:p>
                    <a:p>
                      <a:pPr algn="ctr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šventėms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Projektinės</a:t>
                      </a:r>
                    </a:p>
                    <a:p>
                      <a:pPr algn="ctr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lėšos</a:t>
                      </a:r>
                    </a:p>
                    <a:p>
                      <a:pPr algn="ctr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iš viso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3113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2004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117 333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565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985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072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985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607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207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940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rgbClr val="FF7453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3,65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113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2005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463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289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927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492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971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137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679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340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142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rgbClr val="FF7453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3,97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lt-LT" sz="1400" b="1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113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2006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547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333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289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463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492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971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165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215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712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548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rgbClr val="FF7453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4,15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113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2007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1 900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144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289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101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159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884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463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225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795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125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939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rgbClr val="FF7453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4,4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113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2008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2 102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985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289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115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942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985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956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252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172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355 157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rgbClr val="FF7453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3,94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113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2009</a:t>
                      </a:r>
                      <a:endParaRPr lang="lt-LT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563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188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289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108 695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985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463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230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432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793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620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rgbClr val="FF7453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4,19</a:t>
                      </a:r>
                      <a:endParaRPr lang="lt-LT" sz="1400" b="1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113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2010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895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144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826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695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985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650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990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780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rgbClr val="FF7453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3,48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113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2011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608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594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66 666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695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188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143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266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751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rgbClr val="FF7453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3,28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113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2012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912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811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869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985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854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962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665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rgbClr val="FF7453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3,19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113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2 295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942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797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985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797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623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390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144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rgbClr val="FF7453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3,87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113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438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948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792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171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137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792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187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095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369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816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808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764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rgbClr val="FF7453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4,04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113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815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700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470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000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r>
                        <a:rPr lang="lt-LT" sz="14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420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123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086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rgbClr val="B854A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938</a:t>
                      </a:r>
                      <a:r>
                        <a:rPr lang="lt-LT" sz="14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786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rgbClr val="FF7453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4,32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113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lt-LT" sz="1400" b="1" baseline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343</a:t>
                      </a:r>
                      <a:r>
                        <a:rPr lang="lt-LT" sz="1400" b="1" baseline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600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lt-LT" sz="1400" b="1" baseline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900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r>
                        <a:rPr lang="lt-LT" sz="1400" b="1" baseline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000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lt-LT" sz="1400" b="1" baseline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000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lt-LT" sz="1400" b="1" baseline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000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155900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lt-LT" sz="1400" b="1" baseline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399</a:t>
                      </a:r>
                      <a:r>
                        <a:rPr lang="lt-LT" sz="1400" b="1" baseline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lt-LT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4,95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317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MUZIEJAUS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RENGINIŲ LANKYTOJAI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VEIKLOS SRITIS </a:t>
            </a:r>
            <a:r>
              <a:rPr lang="lt-LT" altLang="lt-LT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579489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601748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UŽDIRBTOS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LĖŠOS PAGAL VEIKLOS </a:t>
            </a:r>
            <a:r>
              <a:rPr lang="lt-LT" altLang="lt-LT" sz="24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SRITIS</a:t>
            </a:r>
            <a:r>
              <a:rPr lang="lt-LT" altLang="lt-LT" sz="18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438888"/>
              </p:ext>
            </p:extLst>
          </p:nvPr>
        </p:nvGraphicFramePr>
        <p:xfrm>
          <a:off x="978159" y="1816294"/>
          <a:ext cx="10515600" cy="4556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Diagrama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0942034"/>
              </p:ext>
            </p:extLst>
          </p:nvPr>
        </p:nvGraphicFramePr>
        <p:xfrm>
          <a:off x="587829" y="1586204"/>
          <a:ext cx="11047444" cy="4912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5916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VEIKLA </a:t>
            </a:r>
            <a: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2012-2016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919646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6793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729509" y="278549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PANEVĖŽIO DAILĖS GALERIJA</a:t>
            </a:r>
            <a:endParaRPr lang="lt-LT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67"/>
          <a:stretch/>
        </p:blipFill>
        <p:spPr>
          <a:xfrm>
            <a:off x="4882575" y="730782"/>
            <a:ext cx="2873662" cy="2116745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48"/>
          <a:stretch/>
        </p:blipFill>
        <p:spPr>
          <a:xfrm>
            <a:off x="9059453" y="730783"/>
            <a:ext cx="2534687" cy="2114265"/>
          </a:xfrm>
          <a:prstGeom prst="rect">
            <a:avLst/>
          </a:prstGeom>
        </p:spPr>
      </p:pic>
      <p:pic>
        <p:nvPicPr>
          <p:cNvPr id="16" name="Paveikslėlis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494"/>
          <a:stretch/>
        </p:blipFill>
        <p:spPr>
          <a:xfrm>
            <a:off x="3144416" y="730785"/>
            <a:ext cx="1738159" cy="2114264"/>
          </a:xfrm>
          <a:prstGeom prst="rect">
            <a:avLst/>
          </a:prstGeom>
        </p:spPr>
      </p:pic>
      <p:pic>
        <p:nvPicPr>
          <p:cNvPr id="17" name="Paveikslėlis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390" y="3985798"/>
            <a:ext cx="3214395" cy="2142930"/>
          </a:xfrm>
          <a:prstGeom prst="rect">
            <a:avLst/>
          </a:prstGeom>
        </p:spPr>
      </p:pic>
      <p:pic>
        <p:nvPicPr>
          <p:cNvPr id="19" name="Paveikslėlis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5801" y="3995012"/>
            <a:ext cx="3200575" cy="2133716"/>
          </a:xfrm>
          <a:prstGeom prst="rect">
            <a:avLst/>
          </a:prstGeom>
        </p:spPr>
      </p:pic>
      <p:pic>
        <p:nvPicPr>
          <p:cNvPr id="20" name="Paveikslėlis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40798" y="4311397"/>
            <a:ext cx="2142930" cy="1491732"/>
          </a:xfrm>
          <a:prstGeom prst="rect">
            <a:avLst/>
          </a:prstGeom>
        </p:spPr>
      </p:pic>
      <p:pic>
        <p:nvPicPr>
          <p:cNvPr id="21" name="Paveikslėlis 2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59"/>
          <a:stretch/>
        </p:blipFill>
        <p:spPr>
          <a:xfrm>
            <a:off x="5057530" y="3995012"/>
            <a:ext cx="3328271" cy="2133716"/>
          </a:xfrm>
          <a:prstGeom prst="rect">
            <a:avLst/>
          </a:prstGeom>
        </p:spPr>
      </p:pic>
      <p:pic>
        <p:nvPicPr>
          <p:cNvPr id="22" name="Paveikslėlis 2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93"/>
          <a:stretch/>
        </p:blipFill>
        <p:spPr>
          <a:xfrm>
            <a:off x="666397" y="730783"/>
            <a:ext cx="2478019" cy="2114265"/>
          </a:xfrm>
          <a:prstGeom prst="rect">
            <a:avLst/>
          </a:prstGeom>
        </p:spPr>
      </p:pic>
      <p:pic>
        <p:nvPicPr>
          <p:cNvPr id="23" name="Paveikslėlis 22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60" t="16214" r="26129" b="15466"/>
          <a:stretch/>
        </p:blipFill>
        <p:spPr>
          <a:xfrm>
            <a:off x="7013444" y="730782"/>
            <a:ext cx="2384737" cy="211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1016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2012-2016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459928"/>
              </p:ext>
            </p:extLst>
          </p:nvPr>
        </p:nvGraphicFramePr>
        <p:xfrm>
          <a:off x="838200" y="184467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659638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SEZONIŠKUMO ĮTAKA VEIKLAI</a:t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I-IV ketv.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7094845"/>
              </p:ext>
            </p:extLst>
          </p:nvPr>
        </p:nvGraphicFramePr>
        <p:xfrm>
          <a:off x="838200" y="1825624"/>
          <a:ext cx="7048500" cy="43513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Diagrama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8414337"/>
              </p:ext>
            </p:extLst>
          </p:nvPr>
        </p:nvGraphicFramePr>
        <p:xfrm>
          <a:off x="8381999" y="1825624"/>
          <a:ext cx="3324225" cy="3175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406966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2015-2016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931492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957544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ĮSTAIGOS VEIKLA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6685772"/>
              </p:ext>
            </p:extLst>
          </p:nvPr>
        </p:nvGraphicFramePr>
        <p:xfrm>
          <a:off x="838200" y="1825624"/>
          <a:ext cx="10515600" cy="4640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urinio vietos rezervavimo ženklas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6685772"/>
              </p:ext>
            </p:extLst>
          </p:nvPr>
        </p:nvGraphicFramePr>
        <p:xfrm>
          <a:off x="990600" y="1978024"/>
          <a:ext cx="10515600" cy="4640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agrama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7944618"/>
              </p:ext>
            </p:extLst>
          </p:nvPr>
        </p:nvGraphicFramePr>
        <p:xfrm>
          <a:off x="838200" y="1905000"/>
          <a:ext cx="10515599" cy="4629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357629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r>
              <a:rPr lang="lt-LT" altLang="lt-LT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UŽDIRBTOS PAJAMOS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0492826"/>
              </p:ext>
            </p:extLst>
          </p:nvPr>
        </p:nvGraphicFramePr>
        <p:xfrm>
          <a:off x="838200" y="1817387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Diagrama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4902005"/>
              </p:ext>
            </p:extLst>
          </p:nvPr>
        </p:nvGraphicFramePr>
        <p:xfrm>
          <a:off x="933451" y="1690688"/>
          <a:ext cx="10620374" cy="4557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608337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GALERIJOS LANKYTOJAI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VEIKLOS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5792006"/>
              </p:ext>
            </p:extLst>
          </p:nvPr>
        </p:nvGraphicFramePr>
        <p:xfrm>
          <a:off x="838200" y="1825625"/>
          <a:ext cx="10515600" cy="4155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Diagrama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6662146"/>
              </p:ext>
            </p:extLst>
          </p:nvPr>
        </p:nvGraphicFramePr>
        <p:xfrm>
          <a:off x="838199" y="1819275"/>
          <a:ext cx="10639425" cy="4514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8048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SKIRIAMŲ LĖŠŲ KULTŪROS IR MENO ĮSTAIGOMS IR JŲ LANKYTOJŲ SANTYKIO ANALIZĖ</a:t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3817147"/>
              </p:ext>
            </p:extLst>
          </p:nvPr>
        </p:nvGraphicFramePr>
        <p:xfrm>
          <a:off x="1005015" y="1952368"/>
          <a:ext cx="10124303" cy="4510157"/>
        </p:xfrm>
        <a:graphic>
          <a:graphicData uri="http://schemas.openxmlformats.org/drawingml/2006/table">
            <a:tbl>
              <a:tblPr/>
              <a:tblGrid>
                <a:gridCol w="4517302"/>
                <a:gridCol w="859822"/>
                <a:gridCol w="1385620"/>
                <a:gridCol w="1059981"/>
                <a:gridCol w="1139232"/>
                <a:gridCol w="1162346"/>
              </a:tblGrid>
              <a:tr h="44484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Įstaigos pavadinimas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2016 </a:t>
                      </a:r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m. skirtos lėšos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Lankytojų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Kiek proc. panevėžiečių apsilankė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Kiek Savivaldybė dotavo 1 lankytojo apsilankymą </a:t>
                      </a:r>
                      <a:endParaRPr lang="lt-LT" sz="14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lt-LT" sz="1400" b="1" i="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Eur</a:t>
                      </a:r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lt-L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97114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Tūkst. </a:t>
                      </a:r>
                      <a:endParaRPr lang="lt-LT" sz="14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lt-LT" sz="1400" b="1" i="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Eur</a:t>
                      </a:r>
                      <a:endParaRPr lang="lt-L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Proc. visų kultūros įstaigoms išlaikyti skiriamų lėšų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308960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Savivaldybės viešoji biblioteka</a:t>
                      </a:r>
                    </a:p>
                  </a:txBody>
                  <a:tcPr marL="3429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607,1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195953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08960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Kraštotyros muziejus</a:t>
                      </a:r>
                    </a:p>
                  </a:txBody>
                  <a:tcPr marL="3429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347,3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23362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14,9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04382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Dailės galerija</a:t>
                      </a:r>
                    </a:p>
                  </a:txBody>
                  <a:tcPr marL="3429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184,8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14787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12,5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04382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Teatras „Menas“</a:t>
                      </a:r>
                    </a:p>
                  </a:txBody>
                  <a:tcPr marL="3429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14997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20,8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04382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Lėlių vežimo teatras</a:t>
                      </a:r>
                    </a:p>
                  </a:txBody>
                  <a:tcPr marL="3429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249,3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18686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13,3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04382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Panevėžio muzikinis teatras</a:t>
                      </a:r>
                    </a:p>
                  </a:txBody>
                  <a:tcPr marL="3429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607,9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8977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67,7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  <a:tr h="308960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Koncertinė įstaiga „Panevėžio garsas“</a:t>
                      </a:r>
                    </a:p>
                  </a:txBody>
                  <a:tcPr marL="3429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331,7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lt-LT" sz="10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Lankytojai neapskaitomi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331846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Kultūros centras Panevėžio bendruomenių rūmai</a:t>
                      </a:r>
                    </a:p>
                  </a:txBody>
                  <a:tcPr marL="3429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698,8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52611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13,3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08960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Kino centras „Garsas“</a:t>
                      </a:r>
                    </a:p>
                  </a:txBody>
                  <a:tcPr marL="3429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246,1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49165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5,0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08960"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Iš viso:</a:t>
                      </a:r>
                    </a:p>
                  </a:txBody>
                  <a:tcPr marL="9525" marR="3429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3585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378538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404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9,5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249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PARODINĖ VEIKLA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709127" y="1825625"/>
            <a:ext cx="10767525" cy="4351338"/>
          </a:xfrm>
          <a:pattFill prst="smGrid">
            <a:fgClr>
              <a:schemeClr val="accent5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lt-LT" altLang="lt-LT" sz="2400" b="1" i="1" dirty="0" smtClean="0">
                <a:solidFill>
                  <a:srgbClr val="C00000"/>
                </a:solidFill>
              </a:rPr>
              <a:t>									2016 m.	2015 m.</a:t>
            </a:r>
          </a:p>
          <a:p>
            <a:pPr>
              <a:buNone/>
            </a:pPr>
            <a:r>
              <a:rPr lang="lt-LT" altLang="lt-LT" sz="2400" b="1" i="1" dirty="0" smtClean="0">
                <a:solidFill>
                  <a:srgbClr val="C00000"/>
                </a:solidFill>
              </a:rPr>
              <a:t>Surengta </a:t>
            </a:r>
            <a:r>
              <a:rPr lang="lt-LT" altLang="lt-LT" sz="2400" b="1" i="1" dirty="0">
                <a:solidFill>
                  <a:srgbClr val="C00000"/>
                </a:solidFill>
              </a:rPr>
              <a:t>parodų:</a:t>
            </a:r>
          </a:p>
          <a:p>
            <a:pPr lvl="6"/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Dailės galerijoje		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		</a:t>
            </a:r>
            <a:r>
              <a:rPr lang="lt-LT" altLang="lt-LT" b="1" dirty="0">
                <a:solidFill>
                  <a:srgbClr val="C00000"/>
                </a:solidFill>
              </a:rPr>
              <a:t>18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		</a:t>
            </a:r>
            <a:r>
              <a:rPr lang="lt-LT" altLang="lt-LT" b="1" dirty="0" smtClean="0">
                <a:solidFill>
                  <a:srgbClr val="C00000"/>
                </a:solidFill>
              </a:rPr>
              <a:t>16</a:t>
            </a:r>
            <a:endParaRPr lang="lt-LT" altLang="lt-LT" b="1" dirty="0">
              <a:solidFill>
                <a:srgbClr val="C00000"/>
              </a:solidFill>
            </a:endParaRPr>
          </a:p>
          <a:p>
            <a:pPr lvl="6"/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Fotografijos galerijoje</a:t>
            </a:r>
            <a:r>
              <a:rPr lang="lt-LT" altLang="lt-LT" dirty="0">
                <a:solidFill>
                  <a:srgbClr val="FF6600"/>
                </a:solidFill>
              </a:rPr>
              <a:t>	</a:t>
            </a:r>
            <a:r>
              <a:rPr lang="lt-LT" altLang="lt-LT" dirty="0" smtClean="0">
                <a:solidFill>
                  <a:srgbClr val="FF6600"/>
                </a:solidFill>
              </a:rPr>
              <a:t>		</a:t>
            </a:r>
            <a:r>
              <a:rPr lang="lt-LT" altLang="lt-LT" b="1" dirty="0" smtClean="0">
                <a:solidFill>
                  <a:srgbClr val="C00000"/>
                </a:solidFill>
              </a:rPr>
              <a:t>16		16</a:t>
            </a:r>
            <a:endParaRPr lang="lt-LT" altLang="lt-LT" b="1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lt-LT" altLang="lt-LT" sz="2400" b="1" i="1" dirty="0">
                <a:solidFill>
                  <a:srgbClr val="C00000"/>
                </a:solidFill>
              </a:rPr>
              <a:t>Vidutiniškai per dieną parodą aplankė lankytojų:</a:t>
            </a:r>
          </a:p>
          <a:p>
            <a:pPr lvl="6"/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Dailės galerijoje		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		</a:t>
            </a:r>
            <a:r>
              <a:rPr lang="lt-LT" altLang="lt-LT" b="1" dirty="0" smtClean="0">
                <a:solidFill>
                  <a:srgbClr val="C00000"/>
                </a:solidFill>
              </a:rPr>
              <a:t>10*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		</a:t>
            </a:r>
            <a:r>
              <a:rPr lang="lt-LT" altLang="lt-LT" b="1" dirty="0" smtClean="0">
                <a:solidFill>
                  <a:srgbClr val="C00000"/>
                </a:solidFill>
              </a:rPr>
              <a:t>30</a:t>
            </a:r>
            <a:endParaRPr lang="lt-LT" altLang="lt-LT" b="1" dirty="0">
              <a:solidFill>
                <a:srgbClr val="C00000"/>
              </a:solidFill>
            </a:endParaRPr>
          </a:p>
          <a:p>
            <a:pPr lvl="6"/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Fotografijos 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galerijoje</a:t>
            </a:r>
            <a:r>
              <a:rPr lang="lt-LT" altLang="lt-LT" dirty="0" smtClean="0">
                <a:solidFill>
                  <a:srgbClr val="FF6600"/>
                </a:solidFill>
              </a:rPr>
              <a:t>	</a:t>
            </a:r>
            <a:r>
              <a:rPr lang="lt-LT" altLang="lt-LT" dirty="0">
                <a:solidFill>
                  <a:srgbClr val="FF6600"/>
                </a:solidFill>
              </a:rPr>
              <a:t>	</a:t>
            </a:r>
            <a:r>
              <a:rPr lang="lt-LT" altLang="lt-LT" dirty="0" smtClean="0">
                <a:solidFill>
                  <a:srgbClr val="FF6600"/>
                </a:solidFill>
              </a:rPr>
              <a:t>	</a:t>
            </a:r>
            <a:r>
              <a:rPr lang="lt-LT" altLang="lt-LT" b="1" dirty="0" smtClean="0">
                <a:solidFill>
                  <a:srgbClr val="C00000"/>
                </a:solidFill>
              </a:rPr>
              <a:t>4*</a:t>
            </a:r>
            <a:r>
              <a:rPr lang="lt-LT" altLang="lt-LT" b="1" dirty="0" smtClean="0">
                <a:solidFill>
                  <a:srgbClr val="C00000"/>
                </a:solidFill>
              </a:rPr>
              <a:t>		7</a:t>
            </a:r>
            <a:endParaRPr lang="lt-LT" altLang="lt-LT" b="1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lt-LT" altLang="lt-LT" sz="2400" b="1" i="1" dirty="0">
                <a:solidFill>
                  <a:srgbClr val="C00000"/>
                </a:solidFill>
              </a:rPr>
              <a:t>Surinkta pajamų (Eur):</a:t>
            </a:r>
          </a:p>
          <a:p>
            <a:pPr lvl="6"/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Dailės galerijoje		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		</a:t>
            </a:r>
            <a:r>
              <a:rPr lang="lt-LT" altLang="lt-LT" b="1" dirty="0">
                <a:solidFill>
                  <a:srgbClr val="C00000"/>
                </a:solidFill>
              </a:rPr>
              <a:t>4382,7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		</a:t>
            </a:r>
            <a:r>
              <a:rPr lang="lt-LT" altLang="lt-LT" b="1" dirty="0" smtClean="0">
                <a:solidFill>
                  <a:srgbClr val="C00000"/>
                </a:solidFill>
              </a:rPr>
              <a:t>1816,56</a:t>
            </a:r>
            <a:endParaRPr lang="lt-LT" altLang="lt-LT" b="1" dirty="0">
              <a:solidFill>
                <a:srgbClr val="C00000"/>
              </a:solidFill>
            </a:endParaRPr>
          </a:p>
          <a:p>
            <a:pPr lvl="6"/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Fotografijos galerijoje</a:t>
            </a:r>
            <a:r>
              <a:rPr lang="lt-LT" altLang="lt-LT" dirty="0">
                <a:solidFill>
                  <a:srgbClr val="FF6600"/>
                </a:solidFill>
              </a:rPr>
              <a:t>	</a:t>
            </a:r>
            <a:r>
              <a:rPr lang="lt-LT" altLang="lt-LT" dirty="0" smtClean="0">
                <a:solidFill>
                  <a:srgbClr val="FF6600"/>
                </a:solidFill>
              </a:rPr>
              <a:t>		</a:t>
            </a:r>
            <a:r>
              <a:rPr lang="lt-LT" altLang="lt-LT" b="1" dirty="0">
                <a:solidFill>
                  <a:srgbClr val="C00000"/>
                </a:solidFill>
              </a:rPr>
              <a:t>457,96</a:t>
            </a:r>
            <a:r>
              <a:rPr lang="lt-LT" altLang="lt-LT" dirty="0" smtClean="0">
                <a:solidFill>
                  <a:srgbClr val="FF6600"/>
                </a:solidFill>
              </a:rPr>
              <a:t>		</a:t>
            </a:r>
            <a:r>
              <a:rPr lang="lt-LT" altLang="lt-LT" b="1" dirty="0" smtClean="0">
                <a:solidFill>
                  <a:srgbClr val="C00000"/>
                </a:solidFill>
              </a:rPr>
              <a:t>337,27</a:t>
            </a:r>
            <a:endParaRPr lang="lt-LT" altLang="lt-LT" b="1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lt-LT" altLang="lt-LT" sz="2400" b="1" i="1" dirty="0">
                <a:solidFill>
                  <a:srgbClr val="C00000"/>
                </a:solidFill>
              </a:rPr>
              <a:t>Vidutiniškai per dieną uždirbta pajamų (Eur):</a:t>
            </a:r>
          </a:p>
          <a:p>
            <a:pPr lvl="6"/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Dailės galerijoje		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		</a:t>
            </a:r>
            <a:r>
              <a:rPr lang="lt-LT" altLang="lt-LT" b="1" dirty="0">
                <a:solidFill>
                  <a:srgbClr val="C00000"/>
                </a:solidFill>
              </a:rPr>
              <a:t>10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		</a:t>
            </a:r>
            <a:r>
              <a:rPr lang="lt-LT" altLang="lt-LT" b="1" dirty="0" smtClean="0">
                <a:solidFill>
                  <a:srgbClr val="C00000"/>
                </a:solidFill>
              </a:rPr>
              <a:t>6</a:t>
            </a:r>
            <a:endParaRPr lang="lt-LT" altLang="lt-LT" b="1" dirty="0">
              <a:solidFill>
                <a:srgbClr val="C00000"/>
              </a:solidFill>
            </a:endParaRPr>
          </a:p>
          <a:p>
            <a:pPr lvl="6"/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Fotografijos galerijoje</a:t>
            </a:r>
            <a:r>
              <a:rPr lang="lt-LT" altLang="lt-LT" dirty="0">
                <a:solidFill>
                  <a:srgbClr val="FF6600"/>
                </a:solidFill>
              </a:rPr>
              <a:t>	</a:t>
            </a:r>
            <a:r>
              <a:rPr lang="lt-LT" altLang="lt-LT" dirty="0" smtClean="0">
                <a:solidFill>
                  <a:srgbClr val="FF6600"/>
                </a:solidFill>
              </a:rPr>
              <a:t>		</a:t>
            </a:r>
            <a:r>
              <a:rPr lang="lt-LT" altLang="lt-LT" b="1" dirty="0">
                <a:solidFill>
                  <a:srgbClr val="C00000"/>
                </a:solidFill>
              </a:rPr>
              <a:t>2</a:t>
            </a:r>
            <a:r>
              <a:rPr lang="lt-LT" altLang="lt-LT" dirty="0" smtClean="0">
                <a:solidFill>
                  <a:srgbClr val="FF6600"/>
                </a:solidFill>
              </a:rPr>
              <a:t>		</a:t>
            </a:r>
            <a:r>
              <a:rPr lang="lt-LT" altLang="lt-LT" b="1" dirty="0" smtClean="0">
                <a:solidFill>
                  <a:srgbClr val="C00000"/>
                </a:solidFill>
              </a:rPr>
              <a:t>1</a:t>
            </a:r>
            <a:endParaRPr lang="lt-LT" altLang="lt-LT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lt-LT" sz="1300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lt-LT" sz="1300" i="1" dirty="0" smtClean="0">
                <a:solidFill>
                  <a:srgbClr val="FF0000"/>
                </a:solidFill>
              </a:rPr>
              <a:t>* Patikslintas duomenų skaičiavimo būdas</a:t>
            </a:r>
            <a:endParaRPr lang="lt-LT" sz="13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93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776824" cy="895739"/>
          </a:xfrm>
        </p:spPr>
        <p:txBody>
          <a:bodyPr>
            <a:normAutofit fontScale="90000"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r>
              <a:rPr lang="lt-LT" altLang="lt-LT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PARODINĖ VEIKLA</a:t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m.</a:t>
            </a:r>
            <a:endParaRPr lang="lt-LT" sz="1800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 rot="10800000" flipV="1">
            <a:off x="872445" y="1588851"/>
            <a:ext cx="10711510" cy="601824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lt-LT" altLang="lt-LT" sz="1800" b="1" i="1" dirty="0">
                <a:solidFill>
                  <a:srgbClr val="C00000"/>
                </a:solidFill>
              </a:rPr>
              <a:t>LANKOMIAUSIOS DAILĖS GALERIJOS PARODOS </a:t>
            </a:r>
          </a:p>
          <a:p>
            <a:pPr>
              <a:lnSpc>
                <a:spcPct val="80000"/>
              </a:lnSpc>
            </a:pPr>
            <a:r>
              <a:rPr lang="lt-LT" altLang="lt-LT" dirty="0">
                <a:solidFill>
                  <a:srgbClr val="C00000"/>
                </a:solidFill>
              </a:rPr>
              <a:t>(pagal </a:t>
            </a:r>
            <a:r>
              <a:rPr lang="lt-LT" altLang="lt-LT" dirty="0" err="1">
                <a:solidFill>
                  <a:srgbClr val="C00000"/>
                </a:solidFill>
              </a:rPr>
              <a:t>vid</a:t>
            </a:r>
            <a:r>
              <a:rPr lang="lt-LT" altLang="lt-LT" dirty="0">
                <a:solidFill>
                  <a:srgbClr val="C00000"/>
                </a:solidFill>
              </a:rPr>
              <a:t>. lankytojų skaičių per dieną)</a:t>
            </a:r>
          </a:p>
          <a:p>
            <a:endParaRPr lang="lt-LT" dirty="0"/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9372435"/>
              </p:ext>
            </p:extLst>
          </p:nvPr>
        </p:nvGraphicFramePr>
        <p:xfrm>
          <a:off x="872447" y="2426587"/>
          <a:ext cx="10352280" cy="4254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7504"/>
                <a:gridCol w="979714"/>
                <a:gridCol w="942392"/>
                <a:gridCol w="989045"/>
                <a:gridCol w="821094"/>
                <a:gridCol w="1045028"/>
                <a:gridCol w="867747"/>
                <a:gridCol w="839756"/>
              </a:tblGrid>
              <a:tr h="401835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1" u="none" strike="noStrike" dirty="0">
                          <a:solidFill>
                            <a:srgbClr val="1F4E79"/>
                          </a:solidFill>
                          <a:effectLst/>
                          <a:latin typeface="Arial" panose="020B0604020202020204" pitchFamily="34" charset="0"/>
                        </a:rPr>
                        <a:t>Parodos pavadinimas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1" u="none" strike="noStrike">
                          <a:solidFill>
                            <a:srgbClr val="1F4E79"/>
                          </a:solidFill>
                          <a:effectLst/>
                          <a:latin typeface="Arial" panose="020B0604020202020204" pitchFamily="34" charset="0"/>
                        </a:rPr>
                        <a:t>Trukmė (dienomis)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1" u="none" strike="noStrike">
                          <a:solidFill>
                            <a:srgbClr val="1F4E79"/>
                          </a:solidFill>
                          <a:effectLst/>
                          <a:latin typeface="Arial" panose="020B0604020202020204" pitchFamily="34" charset="0"/>
                        </a:rPr>
                        <a:t>Lankytojų skaičius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401835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1" u="none" strike="noStrike">
                          <a:solidFill>
                            <a:srgbClr val="1F4E79"/>
                          </a:solidFill>
                          <a:effectLst/>
                          <a:latin typeface="Arial" panose="020B0604020202020204" pitchFamily="34" charset="0"/>
                        </a:rPr>
                        <a:t>su bilietais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1" u="none" strike="noStrike">
                          <a:solidFill>
                            <a:srgbClr val="1F4E79"/>
                          </a:solidFill>
                          <a:effectLst/>
                          <a:latin typeface="Arial" panose="020B0604020202020204" pitchFamily="34" charset="0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1" u="none" strike="noStrike">
                          <a:solidFill>
                            <a:srgbClr val="1F4E79"/>
                          </a:solidFill>
                          <a:effectLst/>
                          <a:latin typeface="Arial" panose="020B0604020202020204" pitchFamily="34" charset="0"/>
                        </a:rPr>
                        <a:t>iš viso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vidutiniškai per dieną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406652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200" b="1" i="1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su bilietais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200" b="1" i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be bilietų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200" b="1" i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iš viso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06652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Stasio </a:t>
                      </a:r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Povilaičio fotografijų paroda „Poetų portretai pagal </a:t>
                      </a:r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M. M</a:t>
                      </a:r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. eiles“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04817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Teatrinio kostiumo paroda „Juozo Statkevičiaus kostiumai iš G. Puccini operos „Manon Lesko“ . Įžanginis festivalio „</a:t>
                      </a:r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Bonjour</a:t>
                      </a:r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, Maestro“ renginys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514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01835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Osvaldo Juškos tapybos paroda „Sena istorija. Stacijos“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06652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XXI Panevėžio tarptautinio keramikos simpoziumo kūrinių paroda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06652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II tarptautinio meninio stiklo simpoziumo „Glass Jazz“ kūrinių paroda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06652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„Panevėžio krašto tautodailė: pirmapradė gamta </a:t>
                      </a:r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įkvepia</a:t>
                      </a:r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“, skirta Lietuvos tautodailininkų sąjungos 50-čiui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575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776824" cy="895739"/>
          </a:xfrm>
        </p:spPr>
        <p:txBody>
          <a:bodyPr>
            <a:normAutofit fontScale="90000"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r>
              <a:rPr lang="lt-LT" altLang="lt-LT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PARODINĖ VEIKLA</a:t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m.</a:t>
            </a:r>
            <a:endParaRPr lang="lt-LT" sz="1800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 rot="10800000" flipV="1">
            <a:off x="872445" y="1588851"/>
            <a:ext cx="10711510" cy="60182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lt-LT" altLang="lt-LT" sz="1800" b="1" i="1" dirty="0">
                <a:solidFill>
                  <a:srgbClr val="C00000"/>
                </a:solidFill>
              </a:rPr>
              <a:t>LANKOMIAUSIOS FOTOGRAFIJOS GALERIJOS PARODOS </a:t>
            </a:r>
          </a:p>
          <a:p>
            <a:pPr>
              <a:lnSpc>
                <a:spcPct val="80000"/>
              </a:lnSpc>
            </a:pPr>
            <a:r>
              <a:rPr lang="lt-LT" altLang="lt-LT" sz="1800" dirty="0">
                <a:solidFill>
                  <a:srgbClr val="C00000"/>
                </a:solidFill>
              </a:rPr>
              <a:t>(pagal </a:t>
            </a:r>
            <a:r>
              <a:rPr lang="lt-LT" altLang="lt-LT" sz="1800" dirty="0" err="1">
                <a:solidFill>
                  <a:srgbClr val="C00000"/>
                </a:solidFill>
              </a:rPr>
              <a:t>vid</a:t>
            </a:r>
            <a:r>
              <a:rPr lang="lt-LT" altLang="lt-LT" sz="1800" dirty="0">
                <a:solidFill>
                  <a:srgbClr val="C00000"/>
                </a:solidFill>
              </a:rPr>
              <a:t>. lankytojų skaičių per dieną)</a:t>
            </a:r>
          </a:p>
          <a:p>
            <a:endParaRPr lang="lt-LT" dirty="0"/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0468837"/>
              </p:ext>
            </p:extLst>
          </p:nvPr>
        </p:nvGraphicFramePr>
        <p:xfrm>
          <a:off x="872447" y="2426587"/>
          <a:ext cx="10352280" cy="39950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7504"/>
                <a:gridCol w="979714"/>
                <a:gridCol w="942392"/>
                <a:gridCol w="989045"/>
                <a:gridCol w="821094"/>
                <a:gridCol w="1045028"/>
                <a:gridCol w="867747"/>
                <a:gridCol w="839756"/>
              </a:tblGrid>
              <a:tr h="401835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1" u="none" strike="noStrike" dirty="0">
                          <a:solidFill>
                            <a:srgbClr val="1F4E79"/>
                          </a:solidFill>
                          <a:effectLst/>
                          <a:latin typeface="Arial" panose="020B0604020202020204" pitchFamily="34" charset="0"/>
                        </a:rPr>
                        <a:t>Parodos pavadinimas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1" u="none" strike="noStrike">
                          <a:solidFill>
                            <a:srgbClr val="1F4E79"/>
                          </a:solidFill>
                          <a:effectLst/>
                          <a:latin typeface="Arial" panose="020B0604020202020204" pitchFamily="34" charset="0"/>
                        </a:rPr>
                        <a:t>Trukmė (dienomis)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1" u="none" strike="noStrike">
                          <a:solidFill>
                            <a:srgbClr val="1F4E79"/>
                          </a:solidFill>
                          <a:effectLst/>
                          <a:latin typeface="Arial" panose="020B0604020202020204" pitchFamily="34" charset="0"/>
                        </a:rPr>
                        <a:t>Lankytojų skaičius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401835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1" u="none" strike="noStrike">
                          <a:solidFill>
                            <a:srgbClr val="1F4E79"/>
                          </a:solidFill>
                          <a:effectLst/>
                          <a:latin typeface="Arial" panose="020B0604020202020204" pitchFamily="34" charset="0"/>
                        </a:rPr>
                        <a:t>su bilietais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1" u="none" strike="noStrike">
                          <a:solidFill>
                            <a:srgbClr val="1F4E79"/>
                          </a:solidFill>
                          <a:effectLst/>
                          <a:latin typeface="Arial" panose="020B0604020202020204" pitchFamily="34" charset="0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1" u="none" strike="noStrike">
                          <a:solidFill>
                            <a:srgbClr val="1F4E79"/>
                          </a:solidFill>
                          <a:effectLst/>
                          <a:latin typeface="Arial" panose="020B0604020202020204" pitchFamily="34" charset="0"/>
                        </a:rPr>
                        <a:t>iš viso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vidutiniškai per dieną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406652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200" b="1" i="1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su bilietais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200" b="1" i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be bilietų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200" b="1" i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iš viso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06652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„Aukštaitijos fotografija 2016.Laiko ženklai“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04817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Sauliaus Saladūno fotografijų paroda „Kūnai“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01835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Valentino Pečinino fotografijų paroda „Trolių sielos ir sapnai“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06652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Panevėžio fotografų paroda „Asmeninės teritorijos“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06652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Irenos Giedraitienės fotografijų paroda „Gyventi=Mylėti“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06652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Paroda „Ekrano metamorfozės“ žvilgsnis į „Ekrano“ gamyklos istoriją: Sigita Grabliauskaitė (stiklas), Stanislovas Bagdonavičius (fotografija), Linas Mikuta (video)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514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587829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PARODINĖ VEIKLA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496522"/>
            <a:ext cx="10515600" cy="57383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80000"/>
              </a:lnSpc>
            </a:pPr>
            <a:r>
              <a:rPr lang="lt-LT" altLang="lt-LT" sz="3400" b="1" i="1" dirty="0">
                <a:solidFill>
                  <a:srgbClr val="C00000"/>
                </a:solidFill>
              </a:rPr>
              <a:t>LANKOMIAUSIOS </a:t>
            </a:r>
            <a:r>
              <a:rPr lang="lt-LT" altLang="lt-LT" sz="3400" b="1" i="1" dirty="0" smtClean="0">
                <a:solidFill>
                  <a:srgbClr val="C00000"/>
                </a:solidFill>
              </a:rPr>
              <a:t>DAILĖS </a:t>
            </a:r>
            <a:r>
              <a:rPr lang="lt-LT" altLang="lt-LT" sz="3400" b="1" i="1" dirty="0">
                <a:solidFill>
                  <a:srgbClr val="C00000"/>
                </a:solidFill>
              </a:rPr>
              <a:t>GALERIJOS PARODOS </a:t>
            </a:r>
          </a:p>
          <a:p>
            <a:pPr>
              <a:lnSpc>
                <a:spcPct val="80000"/>
              </a:lnSpc>
            </a:pPr>
            <a:r>
              <a:rPr lang="lt-LT" altLang="lt-LT" sz="2900" dirty="0">
                <a:solidFill>
                  <a:srgbClr val="C00000"/>
                </a:solidFill>
              </a:rPr>
              <a:t>(pagal </a:t>
            </a:r>
            <a:r>
              <a:rPr lang="lt-LT" altLang="lt-LT" sz="2900" dirty="0" smtClean="0">
                <a:solidFill>
                  <a:srgbClr val="C00000"/>
                </a:solidFill>
              </a:rPr>
              <a:t>vid. per dieną uždirbtas pajamas (Eur)</a:t>
            </a:r>
            <a:endParaRPr lang="lt-LT" altLang="lt-LT" sz="2900" dirty="0">
              <a:solidFill>
                <a:srgbClr val="C00000"/>
              </a:solidFill>
            </a:endParaRPr>
          </a:p>
          <a:p>
            <a:endParaRPr lang="lt-LT" dirty="0">
              <a:solidFill>
                <a:srgbClr val="C00000"/>
              </a:solidFill>
            </a:endParaRPr>
          </a:p>
        </p:txBody>
      </p:sp>
      <p:graphicFrame>
        <p:nvGraphicFramePr>
          <p:cNvPr id="12" name="Turinio vietos rezervavimo ženklas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4096557"/>
              </p:ext>
            </p:extLst>
          </p:nvPr>
        </p:nvGraphicFramePr>
        <p:xfrm>
          <a:off x="839788" y="3070354"/>
          <a:ext cx="10515600" cy="3067718"/>
        </p:xfrm>
        <a:graphic>
          <a:graphicData uri="http://schemas.openxmlformats.org/drawingml/2006/table">
            <a:tbl>
              <a:tblPr/>
              <a:tblGrid>
                <a:gridCol w="5598334"/>
                <a:gridCol w="1427374"/>
                <a:gridCol w="1744946"/>
                <a:gridCol w="1744946"/>
              </a:tblGrid>
              <a:tr h="307328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Parodos pavadinimas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Trukmė </a:t>
                      </a:r>
                      <a:endParaRPr lang="lt-LT" sz="1200" b="1" i="1" u="none" strike="noStrike" dirty="0" smtClean="0">
                        <a:solidFill>
                          <a:srgbClr val="203864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lt-LT" sz="1200" b="1" i="1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lt-LT" sz="12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dienomis)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Pajamos (Eur)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486081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2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Iš viso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2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vidutiniškai </a:t>
                      </a:r>
                      <a:endParaRPr lang="lt-LT" sz="1200" b="1" i="1" u="none" strike="noStrike" dirty="0" smtClean="0">
                        <a:solidFill>
                          <a:srgbClr val="203864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lt-LT" sz="1200" b="1" i="1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per </a:t>
                      </a:r>
                      <a:r>
                        <a:rPr lang="lt-LT" sz="12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dieną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13169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Stasio Povilaičio fotografijų paroda „Poetų portretai pagal M.M. eiles“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F5597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F5597"/>
                          </a:solidFill>
                          <a:effectLst/>
                          <a:latin typeface="Calibri" panose="020F0502020204030204" pitchFamily="34" charset="0"/>
                        </a:rPr>
                        <a:t>472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F5597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23477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Teatrinio kostiumo paroda „Juozo Statkevičiaus kostiumai iš G. Puccini operos „Manon Lesko“ . Įžanginis festivalio „</a:t>
                      </a:r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Bonjour</a:t>
                      </a:r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, Maestro“ renginys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F5597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F5597"/>
                          </a:solidFill>
                          <a:effectLst/>
                          <a:latin typeface="Calibri" panose="020F0502020204030204" pitchFamily="34" charset="0"/>
                        </a:rPr>
                        <a:t>565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F5597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13169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Osvaldo Juškos tapybos paroda „Sena istorija. Stacijos“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F5597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F5597"/>
                          </a:solidFill>
                          <a:effectLst/>
                          <a:latin typeface="Calibri" panose="020F0502020204030204" pitchFamily="34" charset="0"/>
                        </a:rPr>
                        <a:t>368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F5597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23477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„Panevėžio krašto tautodailė: pirmapradė gamta </a:t>
                      </a:r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įkvepia</a:t>
                      </a:r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“, skirta Lietuvos tautodailininkų sąjungos 50-čiui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F5597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F5597"/>
                          </a:solidFill>
                          <a:effectLst/>
                          <a:latin typeface="Calibri" panose="020F0502020204030204" pitchFamily="34" charset="0"/>
                        </a:rPr>
                        <a:t>382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F5597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01017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XXI Panevėžio tarptautinio keramikos simpoziumo kūrinių paroda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F5597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F5597"/>
                          </a:solidFill>
                          <a:effectLst/>
                          <a:latin typeface="Calibri" panose="020F0502020204030204" pitchFamily="34" charset="0"/>
                        </a:rPr>
                        <a:t>384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F5597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738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PARODINĖ VEIKLA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1679219"/>
            <a:ext cx="10515600" cy="57383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80000"/>
              </a:lnSpc>
            </a:pPr>
            <a:r>
              <a:rPr lang="lt-LT" altLang="lt-LT" sz="3400" b="1" i="1" dirty="0">
                <a:solidFill>
                  <a:srgbClr val="C00000"/>
                </a:solidFill>
              </a:rPr>
              <a:t>LANKOMIAUSIOS </a:t>
            </a:r>
            <a:r>
              <a:rPr lang="lt-LT" altLang="lt-LT" sz="3400" b="1" i="1" dirty="0" smtClean="0">
                <a:solidFill>
                  <a:srgbClr val="C00000"/>
                </a:solidFill>
              </a:rPr>
              <a:t>FOTOGRAFIJOS </a:t>
            </a:r>
            <a:r>
              <a:rPr lang="lt-LT" altLang="lt-LT" sz="3400" b="1" i="1" dirty="0">
                <a:solidFill>
                  <a:srgbClr val="C00000"/>
                </a:solidFill>
              </a:rPr>
              <a:t>GALERIJOS PARODOS </a:t>
            </a:r>
          </a:p>
          <a:p>
            <a:pPr>
              <a:lnSpc>
                <a:spcPct val="80000"/>
              </a:lnSpc>
            </a:pPr>
            <a:r>
              <a:rPr lang="lt-LT" altLang="lt-LT" sz="2900" dirty="0">
                <a:solidFill>
                  <a:srgbClr val="C00000"/>
                </a:solidFill>
              </a:rPr>
              <a:t>(pagal </a:t>
            </a:r>
            <a:r>
              <a:rPr lang="lt-LT" altLang="lt-LT" sz="2900" dirty="0" smtClean="0">
                <a:solidFill>
                  <a:srgbClr val="C00000"/>
                </a:solidFill>
              </a:rPr>
              <a:t>vid. per dieną uždirbtas pajamas (Eur)</a:t>
            </a:r>
            <a:endParaRPr lang="lt-LT" altLang="lt-LT" sz="2900" dirty="0">
              <a:solidFill>
                <a:srgbClr val="C00000"/>
              </a:solidFill>
            </a:endParaRPr>
          </a:p>
          <a:p>
            <a:endParaRPr lang="lt-LT" dirty="0">
              <a:solidFill>
                <a:srgbClr val="C00000"/>
              </a:solidFill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7609258"/>
              </p:ext>
            </p:extLst>
          </p:nvPr>
        </p:nvGraphicFramePr>
        <p:xfrm>
          <a:off x="839788" y="2271712"/>
          <a:ext cx="10515600" cy="4265510"/>
        </p:xfrm>
        <a:graphic>
          <a:graphicData uri="http://schemas.openxmlformats.org/drawingml/2006/table">
            <a:tbl>
              <a:tblPr/>
              <a:tblGrid>
                <a:gridCol w="5743892"/>
                <a:gridCol w="1524000"/>
                <a:gridCol w="1597152"/>
                <a:gridCol w="1650556"/>
              </a:tblGrid>
              <a:tr h="493078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Parodos pavadinimas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Trukmė </a:t>
                      </a:r>
                      <a:endParaRPr lang="lt-LT" sz="1200" b="1" i="1" u="none" strike="noStrike" dirty="0" smtClean="0">
                        <a:solidFill>
                          <a:srgbClr val="203864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lt-LT" sz="1200" b="1" i="1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lt-LT" sz="12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dienomis)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Pajamos (Eur)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59767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2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Iš viso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200" b="1" i="1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Vidutiniškai</a:t>
                      </a:r>
                    </a:p>
                    <a:p>
                      <a:pPr algn="ctr" rtl="0" fontAlgn="ctr"/>
                      <a:r>
                        <a:rPr lang="lt-LT" sz="1200" b="1" i="1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lt-LT" sz="12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per dieną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9307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kern="1200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Paroda „Ekrano metamorfozės“ žvilgsnis į „Ekrano“ gamyklos istoriją: Sigita Grabliauskaitė (stiklas), Stanislovas Bagdonavičius (fotografija), Linas Mikuta (video)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9307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kern="1200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Valentino Pečinino fotografijų paroda „Trolių sielos ir sapnai“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9307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kern="1200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Irenos Giedraitienės fotografijų paroda „Gyventi=Mylėti“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9307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kern="1200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„Aukštaitijos fotografija 2016.Laiko ženklai“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93078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0" i="0" u="none" strike="noStrike" kern="1200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Sauliaus Saladūno fotografijų paroda „Kūnai“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5284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0" i="0" u="none" strike="noStrike" kern="1200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Panevėžio fotografų paroda „Asmeninės teritorijos“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29,96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46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85192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EDUKACININĖ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34073"/>
            <a:ext cx="10515600" cy="415212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lt-LT" altLang="lt-LT" sz="1800" b="1" dirty="0" smtClean="0">
                <a:solidFill>
                  <a:srgbClr val="C00000"/>
                </a:solidFill>
              </a:rPr>
              <a:t>EDUKACINĖS KŪRYBINĖS PROGRAMOS</a:t>
            </a:r>
          </a:p>
          <a:p>
            <a:endParaRPr lang="lt-LT" dirty="0"/>
          </a:p>
        </p:txBody>
      </p:sp>
      <p:graphicFrame>
        <p:nvGraphicFramePr>
          <p:cNvPr id="8" name="Turinio vietos rezervavimo ženklas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9483020"/>
              </p:ext>
            </p:extLst>
          </p:nvPr>
        </p:nvGraphicFramePr>
        <p:xfrm>
          <a:off x="839790" y="2449285"/>
          <a:ext cx="10515597" cy="2817846"/>
        </p:xfrm>
        <a:graphic>
          <a:graphicData uri="http://schemas.openxmlformats.org/drawingml/2006/table">
            <a:tbl>
              <a:tblPr/>
              <a:tblGrid>
                <a:gridCol w="3582920"/>
                <a:gridCol w="1395978"/>
                <a:gridCol w="1537054"/>
                <a:gridCol w="1421361"/>
                <a:gridCol w="1272615"/>
                <a:gridCol w="1305669"/>
              </a:tblGrid>
              <a:tr h="55457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lt-L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Pajamos </a:t>
                      </a:r>
                      <a:endParaRPr lang="lt-LT" sz="12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lt-LT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(Eur)</a:t>
                      </a:r>
                      <a:endParaRPr lang="lt-LT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Lankytojų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Pravestų  programų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Parengtų programų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64644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su bilietais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599542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Dailės galerijoje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1728,5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1576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349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120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99542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Fotografijos galerijoje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16,5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99542">
                <a:tc>
                  <a:txBody>
                    <a:bodyPr/>
                    <a:lstStyle/>
                    <a:p>
                      <a:pPr algn="r" rtl="0" fontAlgn="b"/>
                      <a:r>
                        <a:rPr lang="lt-LT" sz="20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Iš viso</a:t>
                      </a:r>
                      <a:r>
                        <a:rPr lang="lt-LT" sz="2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1745</a:t>
                      </a:r>
                      <a:endParaRPr lang="lt-LT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1609</a:t>
                      </a:r>
                      <a:endParaRPr lang="lt-LT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367</a:t>
                      </a:r>
                      <a:endParaRPr lang="lt-LT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123</a:t>
                      </a:r>
                      <a:endParaRPr lang="lt-LT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  <a:endParaRPr lang="lt-LT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649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EDUKACININĖ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34073"/>
            <a:ext cx="10515600" cy="415212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lt-LT" altLang="lt-LT" sz="1800" b="1" dirty="0" smtClean="0">
                <a:solidFill>
                  <a:srgbClr val="C00000"/>
                </a:solidFill>
              </a:rPr>
              <a:t>EDUKACINĖS PAŽINTINĖS PROGRAMOS</a:t>
            </a:r>
          </a:p>
          <a:p>
            <a:endParaRPr lang="lt-LT" dirty="0"/>
          </a:p>
        </p:txBody>
      </p:sp>
      <p:graphicFrame>
        <p:nvGraphicFramePr>
          <p:cNvPr id="8" name="Turinio vietos rezervavimo ženklas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0697325"/>
              </p:ext>
            </p:extLst>
          </p:nvPr>
        </p:nvGraphicFramePr>
        <p:xfrm>
          <a:off x="942394" y="2449285"/>
          <a:ext cx="10412994" cy="2817846"/>
        </p:xfrm>
        <a:graphic>
          <a:graphicData uri="http://schemas.openxmlformats.org/drawingml/2006/table">
            <a:tbl>
              <a:tblPr/>
              <a:tblGrid>
                <a:gridCol w="3593030"/>
                <a:gridCol w="1438656"/>
                <a:gridCol w="1420689"/>
                <a:gridCol w="1407493"/>
                <a:gridCol w="1260197"/>
                <a:gridCol w="1292929"/>
              </a:tblGrid>
              <a:tr h="55457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lt-L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Pajamos </a:t>
                      </a:r>
                      <a:endParaRPr lang="lt-LT" sz="12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lt-LT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(Eur)</a:t>
                      </a:r>
                      <a:endParaRPr lang="lt-LT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Lankytojų skaičius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Pravestų  programų skaičius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Parengtų programų skaičius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64644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su bilietais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599542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Dailės galerijoje</a:t>
                      </a:r>
                    </a:p>
                  </a:txBody>
                  <a:tcPr marL="360000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372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452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1014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213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99542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Fotografijos galerijoje</a:t>
                      </a:r>
                    </a:p>
                  </a:txBody>
                  <a:tcPr marL="360000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131,5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263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90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  <a:p>
                      <a:pPr algn="ctr" rtl="0" fontAlgn="b"/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99542">
                <a:tc>
                  <a:txBody>
                    <a:bodyPr/>
                    <a:lstStyle/>
                    <a:p>
                      <a:pPr algn="r" rtl="0" fontAlgn="b"/>
                      <a:r>
                        <a:rPr lang="lt-LT" sz="20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Iš viso</a:t>
                      </a:r>
                      <a:r>
                        <a:rPr lang="lt-LT" sz="2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: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503,5</a:t>
                      </a:r>
                      <a:endParaRPr lang="lt-LT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715</a:t>
                      </a:r>
                      <a:endParaRPr lang="lt-LT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1104</a:t>
                      </a:r>
                      <a:endParaRPr lang="lt-LT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239</a:t>
                      </a:r>
                      <a:endParaRPr lang="lt-LT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  <a:endParaRPr lang="lt-LT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678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EDUKACININĖ VEIKLA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1595536"/>
            <a:ext cx="10515600" cy="4991876"/>
          </a:xfrm>
          <a:pattFill prst="smGrid">
            <a:fgClr>
              <a:schemeClr val="accent5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pPr>
              <a:buNone/>
            </a:pPr>
            <a:r>
              <a:rPr lang="lt-LT" altLang="lt-LT" b="1" dirty="0" smtClean="0">
                <a:solidFill>
                  <a:srgbClr val="C00000"/>
                </a:solidFill>
              </a:rPr>
              <a:t>Populiariausios </a:t>
            </a:r>
            <a:r>
              <a:rPr lang="lt-LT" altLang="lt-LT" b="1" dirty="0">
                <a:solidFill>
                  <a:srgbClr val="C00000"/>
                </a:solidFill>
              </a:rPr>
              <a:t>edukacinės kūrybinės  programos: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5">
                    <a:lumMod val="75000"/>
                  </a:schemeClr>
                </a:solidFill>
              </a:rPr>
              <a:t>     </a:t>
            </a:r>
            <a:r>
              <a:rPr lang="lt-LT" altLang="lt-LT" dirty="0" smtClean="0">
                <a:solidFill>
                  <a:schemeClr val="accent5">
                    <a:lumMod val="75000"/>
                  </a:schemeClr>
                </a:solidFill>
              </a:rPr>
              <a:t>„Porceliano papuošalas“  (10 kartų)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5">
                    <a:lumMod val="75000"/>
                  </a:schemeClr>
                </a:solidFill>
              </a:rPr>
              <a:t>     </a:t>
            </a:r>
            <a:r>
              <a:rPr lang="lt-LT" altLang="lt-LT" dirty="0" smtClean="0">
                <a:solidFill>
                  <a:schemeClr val="accent5">
                    <a:lumMod val="75000"/>
                  </a:schemeClr>
                </a:solidFill>
              </a:rPr>
              <a:t>„Juodojo porceliano papuošalas“ (10 kartų)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5">
                    <a:lumMod val="75000"/>
                  </a:schemeClr>
                </a:solidFill>
              </a:rPr>
              <a:t>     </a:t>
            </a:r>
            <a:r>
              <a:rPr lang="lt-LT" altLang="lt-LT" dirty="0" smtClean="0">
                <a:solidFill>
                  <a:schemeClr val="accent5">
                    <a:lumMod val="75000"/>
                  </a:schemeClr>
                </a:solidFill>
              </a:rPr>
              <a:t>„Keraminis </a:t>
            </a:r>
            <a:r>
              <a:rPr lang="lt-LT" altLang="lt-LT" dirty="0">
                <a:solidFill>
                  <a:schemeClr val="accent5">
                    <a:lumMod val="75000"/>
                  </a:schemeClr>
                </a:solidFill>
              </a:rPr>
              <a:t>V</a:t>
            </a:r>
            <a:r>
              <a:rPr lang="lt-LT" altLang="lt-LT" dirty="0" smtClean="0">
                <a:solidFill>
                  <a:schemeClr val="accent5">
                    <a:lumMod val="75000"/>
                  </a:schemeClr>
                </a:solidFill>
              </a:rPr>
              <a:t>elykų zuikutis“ (9 kartai)</a:t>
            </a:r>
            <a:endParaRPr lang="lt-LT" altLang="lt-LT" dirty="0">
              <a:solidFill>
                <a:schemeClr val="accent5">
                  <a:lumMod val="75000"/>
                </a:schemeClr>
              </a:solidFill>
            </a:endParaRPr>
          </a:p>
          <a:p>
            <a:pPr lvl="2"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lt-LT" altLang="lt-LT" dirty="0" smtClean="0">
                <a:solidFill>
                  <a:schemeClr val="accent5">
                    <a:lumMod val="75000"/>
                  </a:schemeClr>
                </a:solidFill>
              </a:rPr>
              <a:t>    </a:t>
            </a:r>
            <a:r>
              <a:rPr lang="lt-LT" altLang="lt-LT" dirty="0">
                <a:solidFill>
                  <a:schemeClr val="accent5">
                    <a:lumMod val="75000"/>
                  </a:schemeClr>
                </a:solidFill>
              </a:rPr>
              <a:t>„Parodos spalvos monotipijos kūrinyje</a:t>
            </a:r>
            <a:r>
              <a:rPr lang="lt-LT" altLang="lt-LT" dirty="0" smtClean="0">
                <a:solidFill>
                  <a:schemeClr val="accent5">
                    <a:lumMod val="75000"/>
                  </a:schemeClr>
                </a:solidFill>
              </a:rPr>
              <a:t>“ (7 kartai)</a:t>
            </a:r>
            <a:endParaRPr lang="lt-LT" altLang="lt-LT" dirty="0">
              <a:solidFill>
                <a:schemeClr val="accent5">
                  <a:lumMod val="75000"/>
                </a:schemeClr>
              </a:solidFill>
            </a:endParaRPr>
          </a:p>
          <a:p>
            <a:pPr lvl="2">
              <a:buFont typeface="Wingdings" panose="05000000000000000000" pitchFamily="2" charset="2"/>
              <a:buChar char="q"/>
            </a:pPr>
            <a:r>
              <a:rPr lang="lt-LT" altLang="lt-LT" dirty="0" smtClean="0">
                <a:solidFill>
                  <a:schemeClr val="accent5">
                    <a:lumMod val="75000"/>
                  </a:schemeClr>
                </a:solidFill>
              </a:rPr>
              <a:t>     „Stiklo papuošalas“ (6 kartai)</a:t>
            </a:r>
            <a:endParaRPr lang="lt-LT" altLang="lt-LT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None/>
            </a:pPr>
            <a:r>
              <a:rPr lang="lt-LT" altLang="lt-LT" b="1" dirty="0" smtClean="0">
                <a:solidFill>
                  <a:srgbClr val="C00000"/>
                </a:solidFill>
              </a:rPr>
              <a:t>Populiariausios </a:t>
            </a:r>
            <a:r>
              <a:rPr lang="lt-LT" altLang="lt-LT" b="1" dirty="0">
                <a:solidFill>
                  <a:srgbClr val="C00000"/>
                </a:solidFill>
              </a:rPr>
              <a:t>edukacinės </a:t>
            </a:r>
            <a:r>
              <a:rPr lang="lt-LT" altLang="lt-LT" b="1" dirty="0" smtClean="0">
                <a:solidFill>
                  <a:srgbClr val="C00000"/>
                </a:solidFill>
              </a:rPr>
              <a:t>pažintinės  </a:t>
            </a:r>
            <a:r>
              <a:rPr lang="lt-LT" altLang="lt-LT" b="1" dirty="0">
                <a:solidFill>
                  <a:srgbClr val="C00000"/>
                </a:solidFill>
              </a:rPr>
              <a:t>programos: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lt-LT" altLang="lt-LT" dirty="0" smtClean="0">
                <a:solidFill>
                  <a:schemeClr val="accent5">
                    <a:lumMod val="75000"/>
                  </a:schemeClr>
                </a:solidFill>
              </a:rPr>
              <a:t>   „</a:t>
            </a:r>
            <a:r>
              <a:rPr lang="lt-LT" dirty="0">
                <a:solidFill>
                  <a:schemeClr val="accent5">
                    <a:lumMod val="75000"/>
                  </a:schemeClr>
                </a:solidFill>
              </a:rPr>
              <a:t>Tarptautiniai keramikos simpoziumai </a:t>
            </a:r>
            <a:r>
              <a:rPr lang="lt-LT" dirty="0" smtClean="0">
                <a:solidFill>
                  <a:schemeClr val="accent5">
                    <a:lumMod val="75000"/>
                  </a:schemeClr>
                </a:solidFill>
              </a:rPr>
              <a:t>Panevėžyje (130 kartų)</a:t>
            </a:r>
            <a:endParaRPr lang="lt-LT" dirty="0">
              <a:solidFill>
                <a:schemeClr val="accent5">
                  <a:lumMod val="75000"/>
                </a:schemeClr>
              </a:solidFill>
            </a:endParaRPr>
          </a:p>
          <a:p>
            <a:pPr lvl="2">
              <a:buFont typeface="Wingdings" panose="05000000000000000000" pitchFamily="2" charset="2"/>
              <a:buChar char="q"/>
            </a:pPr>
            <a:r>
              <a:rPr lang="lt-LT" dirty="0" smtClean="0">
                <a:solidFill>
                  <a:schemeClr val="accent5">
                    <a:lumMod val="75000"/>
                  </a:schemeClr>
                </a:solidFill>
              </a:rPr>
              <a:t>    „Juozo </a:t>
            </a:r>
            <a:r>
              <a:rPr lang="lt-LT" dirty="0">
                <a:solidFill>
                  <a:schemeClr val="accent5">
                    <a:lumMod val="75000"/>
                  </a:schemeClr>
                </a:solidFill>
              </a:rPr>
              <a:t>Statkevičiaus kostiumai iš G.Puccini operos „Manon </a:t>
            </a:r>
            <a:r>
              <a:rPr lang="lt-LT" dirty="0" smtClean="0">
                <a:solidFill>
                  <a:schemeClr val="accent5">
                    <a:lumMod val="75000"/>
                  </a:schemeClr>
                </a:solidFill>
              </a:rPr>
              <a:t>Lesko</a:t>
            </a:r>
            <a:r>
              <a:rPr lang="lt-LT" dirty="0">
                <a:solidFill>
                  <a:schemeClr val="accent5">
                    <a:lumMod val="75000"/>
                  </a:schemeClr>
                </a:solidFill>
              </a:rPr>
              <a:t>“ </a:t>
            </a:r>
            <a:r>
              <a:rPr lang="lt-LT" dirty="0" smtClean="0">
                <a:solidFill>
                  <a:schemeClr val="accent5">
                    <a:lumMod val="75000"/>
                  </a:schemeClr>
                </a:solidFill>
              </a:rPr>
              <a:t>(15 kartų)</a:t>
            </a:r>
            <a:endParaRPr lang="lt-LT" dirty="0">
              <a:solidFill>
                <a:schemeClr val="accent5">
                  <a:lumMod val="75000"/>
                </a:schemeClr>
              </a:solidFill>
            </a:endParaRPr>
          </a:p>
          <a:p>
            <a:pPr lvl="2">
              <a:buFont typeface="Wingdings" panose="05000000000000000000" pitchFamily="2" charset="2"/>
              <a:buChar char="q"/>
            </a:pPr>
            <a:r>
              <a:rPr lang="lt-LT" dirty="0" smtClean="0">
                <a:solidFill>
                  <a:schemeClr val="accent5">
                    <a:lumMod val="75000"/>
                  </a:schemeClr>
                </a:solidFill>
              </a:rPr>
              <a:t>    „</a:t>
            </a:r>
            <a:r>
              <a:rPr lang="lt-LT" dirty="0">
                <a:solidFill>
                  <a:schemeClr val="accent5">
                    <a:lumMod val="75000"/>
                  </a:schemeClr>
                </a:solidFill>
              </a:rPr>
              <a:t>Pirmapradės gamtos įkvėpta tautodailė“ </a:t>
            </a:r>
            <a:r>
              <a:rPr lang="lt-LT" dirty="0" smtClean="0">
                <a:solidFill>
                  <a:schemeClr val="accent5">
                    <a:lumMod val="75000"/>
                  </a:schemeClr>
                </a:solidFill>
              </a:rPr>
              <a:t> (10 kartų)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lt-LT" dirty="0" smtClean="0">
                <a:solidFill>
                  <a:schemeClr val="accent5">
                    <a:lumMod val="75000"/>
                  </a:schemeClr>
                </a:solidFill>
              </a:rPr>
              <a:t>    „</a:t>
            </a:r>
            <a:r>
              <a:rPr lang="lt-LT" dirty="0">
                <a:solidFill>
                  <a:schemeClr val="accent5">
                    <a:lumMod val="75000"/>
                  </a:schemeClr>
                </a:solidFill>
              </a:rPr>
              <a:t>Tradicijų ir inovacijų sankirta J</a:t>
            </a:r>
            <a:r>
              <a:rPr lang="lt-LT" dirty="0" smtClean="0">
                <a:solidFill>
                  <a:schemeClr val="accent5">
                    <a:lumMod val="75000"/>
                  </a:schemeClr>
                </a:solidFill>
              </a:rPr>
              <a:t>. Vienožinskio </a:t>
            </a:r>
            <a:r>
              <a:rPr lang="lt-LT" dirty="0">
                <a:solidFill>
                  <a:schemeClr val="accent5">
                    <a:lumMod val="75000"/>
                  </a:schemeClr>
                </a:solidFill>
              </a:rPr>
              <a:t>menų fakulteto studentų parodoje </a:t>
            </a:r>
            <a:endParaRPr lang="lt-LT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914400" lvl="2" indent="0">
              <a:buNone/>
            </a:pPr>
            <a:r>
              <a:rPr lang="lt-LT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lt-LT" dirty="0" smtClean="0">
                <a:solidFill>
                  <a:schemeClr val="accent5">
                    <a:lumMod val="75000"/>
                  </a:schemeClr>
                </a:solidFill>
              </a:rPr>
              <a:t>       „</a:t>
            </a:r>
            <a:r>
              <a:rPr lang="lt-LT" dirty="0">
                <a:solidFill>
                  <a:schemeClr val="accent5">
                    <a:lumMod val="75000"/>
                  </a:schemeClr>
                </a:solidFill>
              </a:rPr>
              <a:t>Žmogus - Erdvė - Komunikacija</a:t>
            </a:r>
            <a:r>
              <a:rPr lang="lt-LT" dirty="0" smtClean="0">
                <a:solidFill>
                  <a:schemeClr val="accent5">
                    <a:lumMod val="75000"/>
                  </a:schemeClr>
                </a:solidFill>
              </a:rPr>
              <a:t>“ (9 kartai)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lt-LT" dirty="0" smtClean="0">
                <a:solidFill>
                  <a:schemeClr val="accent5">
                    <a:lumMod val="75000"/>
                  </a:schemeClr>
                </a:solidFill>
              </a:rPr>
              <a:t>    „</a:t>
            </a:r>
            <a:r>
              <a:rPr lang="lt-LT" dirty="0">
                <a:solidFill>
                  <a:schemeClr val="accent5">
                    <a:lumMod val="75000"/>
                  </a:schemeClr>
                </a:solidFill>
              </a:rPr>
              <a:t>Jaunųjų dailininkų kūrybos profiliai</a:t>
            </a:r>
            <a:r>
              <a:rPr lang="lt-LT" dirty="0" smtClean="0">
                <a:solidFill>
                  <a:schemeClr val="accent5">
                    <a:lumMod val="75000"/>
                  </a:schemeClr>
                </a:solidFill>
              </a:rPr>
              <a:t>“ (7 kartai)</a:t>
            </a:r>
          </a:p>
          <a:p>
            <a:pPr lvl="2">
              <a:buFont typeface="Wingdings" panose="05000000000000000000" pitchFamily="2" charset="2"/>
              <a:buChar char="q"/>
            </a:pPr>
            <a:endParaRPr lang="lt-LT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3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402163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5213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8128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PANEVĖŽIO TEATRAS „MENAS“</a:t>
            </a:r>
            <a:endParaRPr lang="lt-LT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75" y="692685"/>
            <a:ext cx="2883159" cy="2110986"/>
          </a:xfrm>
          <a:prstGeom prst="rect">
            <a:avLst/>
          </a:prstGeom>
        </p:spPr>
      </p:pic>
      <p:pic>
        <p:nvPicPr>
          <p:cNvPr id="10" name="Turinio vietos rezervavimo ženklas 9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707" y="693388"/>
            <a:ext cx="2928756" cy="2109578"/>
          </a:xfrm>
        </p:spPr>
      </p:pic>
      <p:pic>
        <p:nvPicPr>
          <p:cNvPr id="11" name="Paveikslėlis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111"/>
          <a:stretch/>
        </p:blipFill>
        <p:spPr>
          <a:xfrm>
            <a:off x="6461007" y="3974825"/>
            <a:ext cx="2751037" cy="2267341"/>
          </a:xfrm>
          <a:prstGeom prst="rect">
            <a:avLst/>
          </a:prstGeom>
        </p:spPr>
      </p:pic>
      <p:pic>
        <p:nvPicPr>
          <p:cNvPr id="12" name="Paveikslėlis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87"/>
          <a:stretch/>
        </p:blipFill>
        <p:spPr>
          <a:xfrm>
            <a:off x="8653673" y="693390"/>
            <a:ext cx="2925901" cy="2110280"/>
          </a:xfrm>
          <a:prstGeom prst="rect">
            <a:avLst/>
          </a:prstGeom>
        </p:spPr>
      </p:pic>
      <p:pic>
        <p:nvPicPr>
          <p:cNvPr id="13" name="Paveikslėlis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109" y="3981303"/>
            <a:ext cx="1775682" cy="2267339"/>
          </a:xfrm>
          <a:prstGeom prst="rect">
            <a:avLst/>
          </a:prstGeom>
        </p:spPr>
      </p:pic>
      <p:pic>
        <p:nvPicPr>
          <p:cNvPr id="15" name="Paveikslėlis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552" y="693390"/>
            <a:ext cx="2128121" cy="2110280"/>
          </a:xfrm>
          <a:prstGeom prst="rect">
            <a:avLst/>
          </a:prstGeom>
        </p:spPr>
      </p:pic>
      <p:pic>
        <p:nvPicPr>
          <p:cNvPr id="17" name="Paveikslėlis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12" y="3981304"/>
            <a:ext cx="2279879" cy="2267340"/>
          </a:xfrm>
          <a:prstGeom prst="rect">
            <a:avLst/>
          </a:prstGeom>
        </p:spPr>
      </p:pic>
      <p:pic>
        <p:nvPicPr>
          <p:cNvPr id="18" name="Paveikslėlis 1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77" t="-411" r="8378" b="411"/>
          <a:stretch/>
        </p:blipFill>
        <p:spPr>
          <a:xfrm>
            <a:off x="9125622" y="3968349"/>
            <a:ext cx="2453952" cy="2267341"/>
          </a:xfrm>
          <a:prstGeom prst="rect">
            <a:avLst/>
          </a:prstGeom>
        </p:spPr>
      </p:pic>
      <p:pic>
        <p:nvPicPr>
          <p:cNvPr id="19" name="Paveikslėlis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930" y="3983956"/>
            <a:ext cx="1810729" cy="226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73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BIUDŽETO IR ETATŲ SANTYKIS</a:t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m.</a:t>
            </a:r>
            <a:endParaRPr lang="lt-LT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5860279"/>
              </p:ext>
            </p:extLst>
          </p:nvPr>
        </p:nvGraphicFramePr>
        <p:xfrm>
          <a:off x="933060" y="1823415"/>
          <a:ext cx="10273004" cy="4446756"/>
        </p:xfrm>
        <a:graphic>
          <a:graphicData uri="http://schemas.openxmlformats.org/drawingml/2006/table">
            <a:tbl>
              <a:tblPr/>
              <a:tblGrid>
                <a:gridCol w="5187822"/>
                <a:gridCol w="1670179"/>
                <a:gridCol w="1744825"/>
                <a:gridCol w="1670178"/>
              </a:tblGrid>
              <a:tr h="1154574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Įstaigos pavadinimas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B4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Etatų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B4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Skirtas finansavimas įstaigos išlaikymui </a:t>
                      </a:r>
                      <a:endParaRPr lang="lt-LT" sz="16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ctr" rtl="0" fontAlgn="ctr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tūkst. </a:t>
                      </a:r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Eur)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B4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b-NO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Biudžeto ir etatų santykis </a:t>
                      </a:r>
                      <a:endParaRPr lang="lt-LT" sz="16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ctr" rtl="0" fontAlgn="ctr"/>
                      <a:r>
                        <a:rPr lang="nb-NO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nb-NO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tūkst. </a:t>
                      </a:r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Eur</a:t>
                      </a:r>
                      <a:r>
                        <a:rPr lang="nb-NO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nb-NO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B400"/>
                    </a:solidFill>
                  </a:tcPr>
                </a:tc>
              </a:tr>
              <a:tr h="365798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Savivaldybės viešoji biblioteka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DAD5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DAD5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607,1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DAD5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10,3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DAD500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5798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Kraštotyros muziejus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DAD5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33,75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DAD5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347,3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DAD5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10,3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DAD500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5798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Dailės galerija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DAD5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15,75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DAD5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184,8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DAD5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11,7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DAD500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5798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Teatras „Menas“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DAD5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32,5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DAD5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DAD5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9,6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65798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Lėlių vežimo teatras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DAD5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DAD5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249,3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DAD5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DAD500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5798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Muzikinis teatras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DAD5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69,75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DAD5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607,9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DAD5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8,7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65798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Koncertinė įstaiga „Panevėžio garsas“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DAD5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DAD5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331,7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DAD5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9,2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65798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Kultūros centras Panevėžio bendruomenių  rūmai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DAD5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49,15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DAD5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698,8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DAD5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14,2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  <a:tr h="365798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Kino centras „Garsas“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DAD5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14,75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DAD5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246,1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DAD5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16,7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331170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2012-2016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629424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209614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r>
              <a:rPr lang="lt-LT" altLang="lt-LT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SEZONIŠKUMO ĮTAKA VEIKLAI</a:t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I-IV ketv.</a:t>
            </a:r>
            <a:endParaRPr lang="lt-LT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0009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7420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POKYTIS </a:t>
            </a:r>
            <a:r>
              <a:rPr lang="lt-LT" altLang="lt-LT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 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2015-2016 </a:t>
            </a:r>
            <a:r>
              <a:rPr lang="lt-LT" altLang="lt-LT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194617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2742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TEATRO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 PAGAL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3302520"/>
              </p:ext>
            </p:extLst>
          </p:nvPr>
        </p:nvGraphicFramePr>
        <p:xfrm>
          <a:off x="838200" y="1567544"/>
          <a:ext cx="10515600" cy="4833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Diagrama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4082168"/>
              </p:ext>
            </p:extLst>
          </p:nvPr>
        </p:nvGraphicFramePr>
        <p:xfrm>
          <a:off x="838199" y="1690688"/>
          <a:ext cx="10367865" cy="4187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418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UŽDIRBTOS PAJAMOS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PAGAL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0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lt-LT" altLang="lt-LT" sz="20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030176"/>
              </p:ext>
            </p:extLst>
          </p:nvPr>
        </p:nvGraphicFramePr>
        <p:xfrm>
          <a:off x="838200" y="1576872"/>
          <a:ext cx="10515600" cy="4786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Diagrama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8047985"/>
              </p:ext>
            </p:extLst>
          </p:nvPr>
        </p:nvGraphicFramePr>
        <p:xfrm>
          <a:off x="1007706" y="1576872"/>
          <a:ext cx="10346094" cy="4394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485512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RENGINIŲ LANKYTOJAI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9814558"/>
              </p:ext>
            </p:extLst>
          </p:nvPr>
        </p:nvGraphicFramePr>
        <p:xfrm>
          <a:off x="845976" y="1856792"/>
          <a:ext cx="10515600" cy="4497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Diagrama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9679509"/>
              </p:ext>
            </p:extLst>
          </p:nvPr>
        </p:nvGraphicFramePr>
        <p:xfrm>
          <a:off x="845976" y="1586204"/>
          <a:ext cx="10507824" cy="4627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945180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TEATRO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LANKYTOJŲ </a:t>
            </a:r>
            <a:r>
              <a:rPr lang="lt-LT" altLang="lt-LT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(SU BILIETAIS IR BE BILIETŲ)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SKAIČIAUS SANTYKIS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2012-2016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351669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659744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3757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SPEKTAKLIAI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1679510"/>
            <a:ext cx="10515600" cy="4497453"/>
          </a:xfrm>
          <a:pattFill prst="smGrid">
            <a:fgClr>
              <a:schemeClr val="accent6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3200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 								</a:t>
            </a:r>
            <a:r>
              <a:rPr lang="lt-LT" altLang="lt-LT" b="1" u="sng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2016</a:t>
            </a:r>
            <a:r>
              <a:rPr lang="lt-LT" altLang="lt-LT" b="1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		</a:t>
            </a:r>
            <a:r>
              <a:rPr lang="lt-LT" altLang="lt-LT" b="1" u="sng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2015</a:t>
            </a:r>
          </a:p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lt-LT" altLang="lt-LT" b="1" dirty="0" smtClean="0">
              <a:solidFill>
                <a:schemeClr val="accent5">
                  <a:lumMod val="50000"/>
                </a:schemeClr>
              </a:solidFill>
              <a:latin typeface="Arial"/>
            </a:endParaRP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    Repertuariniai </a:t>
            </a: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spektakliai			</a:t>
            </a:r>
            <a:r>
              <a:rPr lang="lt-LT" altLang="lt-LT" b="1" dirty="0" smtClean="0">
                <a:solidFill>
                  <a:srgbClr val="C00000"/>
                </a:solidFill>
                <a:latin typeface="Arial"/>
              </a:rPr>
              <a:t>18		20</a:t>
            </a:r>
            <a:endParaRPr lang="lt-LT" altLang="lt-LT" b="1" dirty="0">
              <a:solidFill>
                <a:srgbClr val="C00000"/>
              </a:solidFill>
              <a:latin typeface="Arial"/>
            </a:endParaRPr>
          </a:p>
          <a:p>
            <a:pPr marL="34290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    </a:t>
            </a:r>
            <a:r>
              <a:rPr lang="lt-LT" altLang="lt-LT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Premjeriniai </a:t>
            </a: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spektakliai				</a:t>
            </a:r>
            <a:r>
              <a:rPr lang="lt-LT" altLang="lt-LT" b="1" i="1" dirty="0" smtClean="0">
                <a:solidFill>
                  <a:srgbClr val="C00000"/>
                </a:solidFill>
                <a:latin typeface="Arial"/>
              </a:rPr>
              <a:t>3	</a:t>
            </a:r>
            <a:r>
              <a:rPr lang="lt-LT" altLang="lt-LT" b="1" dirty="0" smtClean="0">
                <a:solidFill>
                  <a:srgbClr val="C00000"/>
                </a:solidFill>
                <a:latin typeface="Arial"/>
              </a:rPr>
              <a:t>	4</a:t>
            </a:r>
            <a:endParaRPr lang="lt-LT" altLang="lt-LT" b="1" dirty="0">
              <a:solidFill>
                <a:srgbClr val="C00000"/>
              </a:solidFill>
              <a:latin typeface="Arial"/>
            </a:endParaRPr>
          </a:p>
          <a:p>
            <a:pPr marL="34290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    </a:t>
            </a:r>
            <a:r>
              <a:rPr lang="lt-LT" altLang="lt-LT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Parodytų </a:t>
            </a: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teatre spektaklių skaičius		</a:t>
            </a:r>
            <a:r>
              <a:rPr lang="lt-LT" altLang="lt-LT" b="1" dirty="0" smtClean="0">
                <a:solidFill>
                  <a:srgbClr val="C00000"/>
                </a:solidFill>
                <a:latin typeface="Arial"/>
              </a:rPr>
              <a:t>136		129</a:t>
            </a:r>
            <a:endParaRPr lang="lt-LT" altLang="lt-LT" b="1" dirty="0">
              <a:solidFill>
                <a:srgbClr val="C00000"/>
              </a:solidFill>
              <a:latin typeface="Arial"/>
            </a:endParaRPr>
          </a:p>
          <a:p>
            <a:pPr marL="34290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    </a:t>
            </a:r>
            <a:r>
              <a:rPr lang="lt-LT" altLang="lt-LT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Gastrolinių </a:t>
            </a: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spektaklių skaičius		</a:t>
            </a:r>
            <a:r>
              <a:rPr lang="lt-LT" altLang="lt-LT" b="1" dirty="0" smtClean="0">
                <a:solidFill>
                  <a:srgbClr val="C00000"/>
                </a:solidFill>
                <a:latin typeface="Arial"/>
              </a:rPr>
              <a:t>9		12</a:t>
            </a:r>
            <a:endParaRPr lang="lt-LT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16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01216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POPULIARIAUSI SPEKTAKLIAI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1488233"/>
            <a:ext cx="10515600" cy="37714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lt-LT" altLang="lt-LT" sz="17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VIENO SPEKTAKLIO VID. ŽIŪROVŲ </a:t>
            </a:r>
            <a:r>
              <a:rPr lang="lt-LT" altLang="lt-LT" sz="17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SKAIČIŲ</a:t>
            </a:r>
          </a:p>
          <a:p>
            <a:pPr>
              <a:lnSpc>
                <a:spcPct val="80000"/>
              </a:lnSpc>
            </a:pPr>
            <a:endParaRPr lang="lt-LT" dirty="0">
              <a:solidFill>
                <a:srgbClr val="C00000"/>
              </a:solidFill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8040023"/>
              </p:ext>
            </p:extLst>
          </p:nvPr>
        </p:nvGraphicFramePr>
        <p:xfrm>
          <a:off x="839788" y="1865376"/>
          <a:ext cx="10907453" cy="47840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24904"/>
                <a:gridCol w="1847461"/>
                <a:gridCol w="966737"/>
                <a:gridCol w="1894114"/>
                <a:gridCol w="1474237"/>
              </a:tblGrid>
              <a:tr h="540813"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Spektaklio pavadinimas</a:t>
                      </a:r>
                      <a:endParaRPr lang="lt-LT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Parodytų teatre spektaklių skaičius</a:t>
                      </a:r>
                      <a:endParaRPr lang="lt-LT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Žiūrovų skaičius</a:t>
                      </a:r>
                      <a:endParaRPr lang="lt-LT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Vieno spektaklio vid. žiūrovų skaičius</a:t>
                      </a:r>
                      <a:endParaRPr lang="lt-LT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Salės užimtumas proc.</a:t>
                      </a:r>
                      <a:endParaRPr lang="lt-LT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1" i="0" u="none" strike="noStrik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             „Miestelėnas bajoras“</a:t>
                      </a:r>
                      <a:endParaRPr lang="lt-LT" sz="14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82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1" i="0" u="none" strike="noStrik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             „Mažylis </a:t>
                      </a:r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ir Karlsonas, kuris gyvena ant stogo“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1878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1" i="0" u="none" strike="noStrik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             „</a:t>
                      </a:r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Blogos mergaitės dienoraštis“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59</a:t>
                      </a:r>
                      <a:endParaRPr lang="lt-LT" sz="1400" b="1" i="0" u="none" strike="noStrike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             „</a:t>
                      </a:r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Ten kur gyvena spalvos“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54</a:t>
                      </a:r>
                      <a:endParaRPr lang="lt-LT" sz="1400" b="1" i="0" u="none" strike="noStrike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1" i="0" u="none" strike="noStrik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             „</a:t>
                      </a:r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Kalėdų žvaigždės beieškant“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2931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53</a:t>
                      </a:r>
                      <a:endParaRPr lang="lt-LT" sz="1400" b="1" i="0" u="none" strike="noStrike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          „</a:t>
                      </a:r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Gilės nuotykiai Ydų šalyje“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239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50</a:t>
                      </a:r>
                      <a:endParaRPr lang="lt-LT" sz="14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1342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           „Mano žmonos vardas Morisas“</a:t>
                      </a:r>
                      <a:endParaRPr lang="lt-LT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720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50</a:t>
                      </a:r>
                      <a:endParaRPr lang="lt-LT" sz="14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           „</a:t>
                      </a:r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Raganius“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321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50</a:t>
                      </a:r>
                      <a:endParaRPr lang="lt-LT" sz="14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           „</a:t>
                      </a:r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Trys paršiukai“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392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49</a:t>
                      </a:r>
                      <a:endParaRPr lang="lt-LT" sz="14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           „</a:t>
                      </a:r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Dobilėlis penkialapis“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364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46</a:t>
                      </a:r>
                      <a:endParaRPr lang="lt-LT" sz="14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           „Vasarvidžio </a:t>
                      </a:r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nakties sapnas“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356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45</a:t>
                      </a:r>
                      <a:endParaRPr lang="lt-LT" sz="14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           „</a:t>
                      </a:r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Raudonkepuraitė“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278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44</a:t>
                      </a:r>
                      <a:endParaRPr lang="lt-LT" sz="14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           „</a:t>
                      </a:r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Respublikos gatvės vaikai“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481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43</a:t>
                      </a:r>
                      <a:endParaRPr lang="lt-LT" sz="14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166578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           „</a:t>
                      </a:r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Ida iš šešėlių sodo“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399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42</a:t>
                      </a:r>
                      <a:endParaRPr lang="lt-LT" sz="14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           „</a:t>
                      </a:r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Meilė, džiazas ir velnias“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282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35</a:t>
                      </a:r>
                      <a:endParaRPr lang="lt-LT" sz="14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           „</a:t>
                      </a:r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Paštinukai“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294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31</a:t>
                      </a:r>
                      <a:endParaRPr lang="lt-LT" sz="14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           „</a:t>
                      </a:r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Karalaitė ant žirnio ir kitos pasakos“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133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28</a:t>
                      </a:r>
                      <a:endParaRPr lang="lt-LT" sz="14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           „</a:t>
                      </a:r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Ekvus“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25</a:t>
                      </a:r>
                      <a:endParaRPr lang="lt-LT" sz="14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177721"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IŠ VISO:</a:t>
                      </a:r>
                      <a:endParaRPr lang="lt-LT" sz="12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3" marR="8463" marT="8463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</a:t>
                      </a:r>
                      <a:endParaRPr lang="lt-LT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3" marR="8463" marT="8463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10824</a:t>
                      </a:r>
                      <a:endParaRPr lang="lt-LT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3" marR="8463" marT="8463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lt-LT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3" marR="8463" marT="8463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</a:t>
                      </a:r>
                      <a:endParaRPr lang="lt-LT" sz="14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7359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5600" cy="866130"/>
          </a:xfrm>
        </p:spPr>
        <p:txBody>
          <a:bodyPr>
            <a:no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POPULIARIAUSI SPEKTAKLIAI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27596" y="1323331"/>
            <a:ext cx="10515600" cy="50547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lt-LT" altLang="lt-LT" sz="17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VIENO SPEKTAKLIO </a:t>
            </a:r>
            <a:r>
              <a:rPr lang="lt-LT" sz="17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UŽDIRBTAS VID. PAJAMAS </a:t>
            </a: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1599242"/>
              </p:ext>
            </p:extLst>
          </p:nvPr>
        </p:nvGraphicFramePr>
        <p:xfrm>
          <a:off x="839788" y="1664049"/>
          <a:ext cx="9974425" cy="4859960"/>
        </p:xfrm>
        <a:graphic>
          <a:graphicData uri="http://schemas.openxmlformats.org/drawingml/2006/table">
            <a:tbl>
              <a:tblPr/>
              <a:tblGrid>
                <a:gridCol w="4935894"/>
                <a:gridCol w="1586204"/>
                <a:gridCol w="1651518"/>
                <a:gridCol w="1800809"/>
              </a:tblGrid>
              <a:tr h="476413"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Spektaklio pavadinimas</a:t>
                      </a:r>
                    </a:p>
                  </a:txBody>
                  <a:tcPr marL="8661" marR="8661" marT="8661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Gautos pajamos </a:t>
                      </a:r>
                      <a:endParaRPr lang="lt-LT" sz="12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lt-LT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(Eur)</a:t>
                      </a:r>
                      <a:endParaRPr lang="lt-LT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61" marR="8661" marT="8661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Parodytų spektaklių skaičius</a:t>
                      </a:r>
                    </a:p>
                  </a:txBody>
                  <a:tcPr marL="8661" marR="8661" marT="8661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Vieno </a:t>
                      </a:r>
                      <a:r>
                        <a:rPr lang="sv-SE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spektaklio</a:t>
                      </a:r>
                      <a:endParaRPr lang="lt-LT" sz="12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sv-SE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sv-SE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vid. </a:t>
                      </a:r>
                      <a:r>
                        <a:rPr lang="lt-LT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</a:t>
                      </a:r>
                      <a:r>
                        <a:rPr lang="sv-SE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ajamos </a:t>
                      </a:r>
                      <a:r>
                        <a:rPr lang="lt-LT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(Eur</a:t>
                      </a:r>
                      <a:r>
                        <a:rPr lang="sv-SE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lang="sv-SE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61" marR="8661" marT="8661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30713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„</a:t>
                      </a:r>
                      <a:r>
                        <a:rPr lang="lt-LT" sz="1400" b="1" i="0" u="none" strike="noStrike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Miestelėnas bajoras“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2144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0713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„</a:t>
                      </a:r>
                      <a:r>
                        <a:rPr lang="lt-LT" sz="1400" b="1" i="0" u="none" strike="noStrike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Raganius“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2350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470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0713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„</a:t>
                      </a:r>
                      <a:r>
                        <a:rPr lang="lt-LT" sz="1400" b="1" i="0" u="none" strike="noStrike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Mano žmonos vardas Morisas“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3866,78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0713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kern="1200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lt-LT" sz="1400" b="1" i="0" u="none" strike="noStrike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„</a:t>
                      </a:r>
                      <a:r>
                        <a:rPr lang="lt-LT" sz="1400" b="1" i="0" u="none" strike="noStrike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Blogos </a:t>
                      </a:r>
                      <a:r>
                        <a:rPr lang="lt-LT" sz="1400" b="1" i="0" u="none" strike="noStrike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mergaitės dienoraštis“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1778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356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0713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„</a:t>
                      </a:r>
                      <a:r>
                        <a:rPr lang="lt-LT" sz="1400" b="1" i="0" u="none" strike="noStrike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Meilė, džiazas ir velnias“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2105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351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0713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„Vasarvidžio </a:t>
                      </a:r>
                      <a:r>
                        <a:rPr lang="lt-LT" sz="1400" b="1" i="0" u="none" strike="noStrike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nakties sapnas“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1713,52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343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0713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„</a:t>
                      </a:r>
                      <a:r>
                        <a:rPr lang="lt-LT" sz="1400" b="1" i="0" u="none" strike="noStrike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Dobilėlis penkialapis“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1603,76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321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0713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„</a:t>
                      </a:r>
                      <a:r>
                        <a:rPr lang="lt-LT" sz="1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Respublikos gatvės vaikai“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2074,22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296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0713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„</a:t>
                      </a:r>
                      <a:r>
                        <a:rPr lang="lt-LT" sz="1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Ida iš šešėlių sodo“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2021,11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289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0713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„</a:t>
                      </a:r>
                      <a:r>
                        <a:rPr lang="lt-LT" sz="1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Mažylis ir Karlsonas, kuris gyvena ant stogo“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5768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288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0713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„</a:t>
                      </a:r>
                      <a:r>
                        <a:rPr lang="lt-LT" sz="1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Ten kur gyvena spalvos“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2670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267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0713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„</a:t>
                      </a:r>
                      <a:r>
                        <a:rPr lang="lt-LT" sz="1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Kalėdų žvaigždės beieškant“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7747,5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209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0713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„</a:t>
                      </a:r>
                      <a:r>
                        <a:rPr lang="lt-LT" sz="1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Paštinukai“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1556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195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0713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„</a:t>
                      </a:r>
                      <a:r>
                        <a:rPr lang="lt-LT" sz="1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Ekvus“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468,64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156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0713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lt-LT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„</a:t>
                      </a:r>
                      <a:r>
                        <a:rPr lang="lt-LT" sz="1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Gilės nuotykiai Ydų šalyje“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458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153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0713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„</a:t>
                      </a:r>
                      <a:r>
                        <a:rPr lang="lt-LT" sz="1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Trys paršiukai“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754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151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0713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„</a:t>
                      </a:r>
                      <a:r>
                        <a:rPr lang="lt-LT" sz="1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Karalaitė ant žirnio ir kitos pasakos“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384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128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0713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„</a:t>
                      </a:r>
                      <a:r>
                        <a:rPr lang="lt-LT" sz="1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Raudonkepuraitė“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508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127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0713"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Arial" panose="020B0604020202020204" pitchFamily="34" charset="0"/>
                        </a:rPr>
                        <a:t>Iš viso: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Arial" panose="020B0604020202020204" pitchFamily="34" charset="0"/>
                        </a:rPr>
                        <a:t>39970,53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Arial" panose="020B0604020202020204" pitchFamily="34" charset="0"/>
                        </a:rPr>
                        <a:t>145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Arial" panose="020B0604020202020204" pitchFamily="34" charset="0"/>
                        </a:rPr>
                        <a:t>276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2560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3352102"/>
              </p:ext>
            </p:extLst>
          </p:nvPr>
        </p:nvGraphicFramePr>
        <p:xfrm>
          <a:off x="945166" y="1879396"/>
          <a:ext cx="10167593" cy="4383128"/>
        </p:xfrm>
        <a:graphic>
          <a:graphicData uri="http://schemas.openxmlformats.org/drawingml/2006/table">
            <a:tbl>
              <a:tblPr/>
              <a:tblGrid>
                <a:gridCol w="5073079"/>
                <a:gridCol w="1623527"/>
                <a:gridCol w="1539550"/>
                <a:gridCol w="1931437"/>
              </a:tblGrid>
              <a:tr h="1138052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Įstaigos pavadinimas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Etatų </a:t>
                      </a:r>
                      <a:endParaRPr lang="lt-LT" sz="16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ctr" rtl="0" fontAlgn="ctr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skaičius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Uždirbtos </a:t>
                      </a:r>
                      <a:endParaRPr lang="lt-LT" sz="16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ctr" rtl="0" fontAlgn="ctr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pajamos </a:t>
                      </a:r>
                    </a:p>
                    <a:p>
                      <a:pPr algn="ctr" rtl="0" fontAlgn="ctr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tūkst. </a:t>
                      </a:r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Eur)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Uždirbtos </a:t>
                      </a:r>
                      <a:r>
                        <a:rPr lang="pt-BR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pajamos</a:t>
                      </a:r>
                      <a:endParaRPr lang="lt-LT" sz="16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t-BR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vienam </a:t>
                      </a:r>
                      <a:endParaRPr lang="lt-LT" sz="16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įstaigos </a:t>
                      </a:r>
                      <a:r>
                        <a:rPr lang="pt-BR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etatui </a:t>
                      </a:r>
                      <a:endParaRPr lang="lt-LT" sz="16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Eurais</a:t>
                      </a:r>
                      <a:r>
                        <a:rPr lang="pt-BR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pt-BR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0564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Savivaldybės viešoji biblioteka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 dirty="0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3299,09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1" i="0" u="none" strike="noStrike" dirty="0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745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0564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Kraštotyros muziejus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33,75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8000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 dirty="0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237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0564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Dailės galerija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15,75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7791,73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 dirty="0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495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0564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Teatras „Menas“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32,5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39772,03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 dirty="0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1224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0564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Lėlių vežimo teatras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 dirty="0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18460,5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738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0564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Muzikinis teatras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 dirty="0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69,75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46004,31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 dirty="0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660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0564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Koncertinė įstaiga „Panevėžio garsas“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 dirty="0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 dirty="0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10145,31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 dirty="0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282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0564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Kultūros centras Panevėžio bendruomenių  rūmai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49,15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147163,64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 dirty="0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2994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0564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Kino centras „Garsas“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14,75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109000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1" i="0" u="none" strike="noStrike" dirty="0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7390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7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  <p:sp>
        <p:nvSpPr>
          <p:cNvPr id="5" name="Pavadinimas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UŽDIRBTŲ PAJAMŲ IR ETATŲ SANTYKIS</a:t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m.</a:t>
            </a:r>
            <a:endParaRPr lang="lt-LT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72328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SALĖS UŽIMTUMAS</a:t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1907838"/>
              </p:ext>
            </p:extLst>
          </p:nvPr>
        </p:nvGraphicFramePr>
        <p:xfrm>
          <a:off x="841248" y="1901031"/>
          <a:ext cx="10546080" cy="3903784"/>
        </p:xfrm>
        <a:graphic>
          <a:graphicData uri="http://schemas.openxmlformats.org/drawingml/2006/table">
            <a:tbl>
              <a:tblPr/>
              <a:tblGrid>
                <a:gridCol w="6800959"/>
                <a:gridCol w="1102858"/>
                <a:gridCol w="1102858"/>
                <a:gridCol w="1539405"/>
              </a:tblGrid>
              <a:tr h="476250"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Rodiklis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  <a:endParaRPr lang="lt-LT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  <a:endParaRPr lang="lt-LT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Pokytis  proc.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72613">
                <a:tc gridSpan="4">
                  <a:txBody>
                    <a:bodyPr/>
                    <a:lstStyle/>
                    <a:p>
                      <a:pPr algn="l" fontAlgn="b"/>
                      <a:endParaRPr lang="lt-LT" sz="900" b="1" i="1" u="none" strike="noStrike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b"/>
                      <a:r>
                        <a:rPr lang="lt-LT" sz="1400" b="1" i="1" u="none" strike="noStrik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Salės vietų skaičius – 159</a:t>
                      </a:r>
                      <a:r>
                        <a:rPr lang="lt-LT" sz="1200" b="0" i="0" u="none" strike="noStrik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lt-LT" sz="1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lt-LT" sz="1200" b="0" i="0" u="none" strike="noStrike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lt-LT" sz="1200" b="0" i="0" u="none" strike="noStrike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lt-LT" sz="1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77084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Turimų repertuarinių spektaklių skaičius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Nauji spektakliai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Suvaidinta spektaklių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</a:rPr>
                        <a:t>5,4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Vidutiniškai per mėnesį įvyko spektaklių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</a:rPr>
                        <a:t>5,4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Vidutiniškai per savaitę įvyko spektaklių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</a:rPr>
                        <a:t>4,6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Gastrolės šalyje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Gastrolės užsienyje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6457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Žiūrovų skaičius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10942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10824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-1,08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Vidutiniškai per mėnesį apsilankė žiūrovų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-1,10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Vidutiniškai per savaitę apsilankė žiūrovų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273,6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270,5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-1,13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9373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Vidutiniškai per metus apsilankė proc. panevėžiečių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11,49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11,56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0,64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     V</a:t>
                      </a:r>
                      <a:r>
                        <a:rPr lang="lt-LT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idutinis </a:t>
                      </a:r>
                      <a:r>
                        <a:rPr lang="lt-L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salės užimtumas spektaklio metu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  <a:endParaRPr lang="lt-LT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07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MASINIAI LAUKO RENGINIAI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urinio vietos rezervavimo ženklas 4"/>
          <p:cNvSpPr>
            <a:spLocks noGrp="1"/>
          </p:cNvSpPr>
          <p:nvPr>
            <p:ph idx="1"/>
          </p:nvPr>
        </p:nvSpPr>
        <p:spPr>
          <a:pattFill prst="smGrid">
            <a:fgClr>
              <a:schemeClr val="accent6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pPr marL="0" indent="0">
              <a:buNone/>
            </a:pPr>
            <a:endParaRPr lang="lt-LT" u="sng" dirty="0" smtClean="0"/>
          </a:p>
          <a:p>
            <a:pPr marL="0" indent="0">
              <a:buNone/>
            </a:pPr>
            <a:r>
              <a:rPr lang="lt-LT" b="1" u="sng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Suorganizuotų renginių skaičius			2	</a:t>
            </a:r>
          </a:p>
          <a:p>
            <a:pPr marL="0" indent="0">
              <a:buNone/>
            </a:pPr>
            <a:endParaRPr lang="lt-LT" dirty="0" smtClean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t-LT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Iš jų didžiausias – </a:t>
            </a:r>
          </a:p>
          <a:p>
            <a:pPr marL="0" indent="0">
              <a:buNone/>
            </a:pPr>
            <a:r>
              <a:rPr lang="lt-LT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lt-LT" sz="24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lt-LT" sz="24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EGLĖS ĮŽIEBIMO ŠVENTĖ</a:t>
            </a:r>
            <a:endParaRPr lang="lt-LT" sz="24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80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39740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 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BENDRUOMENĖS UŽIMTUMAS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pattFill prst="smGrid">
            <a:fgClr>
              <a:schemeClr val="accent6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3200" b="1" dirty="0">
                <a:solidFill>
                  <a:srgbClr val="C00000"/>
                </a:solidFill>
                <a:latin typeface="Arial"/>
              </a:rPr>
              <a:t>Teatro jaunimo studija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3200" b="1" dirty="0">
                <a:solidFill>
                  <a:srgbClr val="FF9900"/>
                </a:solidFill>
                <a:latin typeface="Arial"/>
              </a:rPr>
              <a:t>		</a:t>
            </a:r>
            <a:endParaRPr lang="lt-LT" altLang="lt-LT" sz="3200" b="1" dirty="0" smtClean="0">
              <a:solidFill>
                <a:srgbClr val="FF9900"/>
              </a:solidFill>
              <a:latin typeface="Arial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3200" b="1" dirty="0">
                <a:solidFill>
                  <a:srgbClr val="FF9900"/>
                </a:solidFill>
                <a:latin typeface="Arial"/>
              </a:rPr>
              <a:t>	</a:t>
            </a:r>
            <a:r>
              <a:rPr lang="lt-LT" altLang="lt-LT" sz="3200" b="1" dirty="0" smtClean="0">
                <a:solidFill>
                  <a:srgbClr val="FF9900"/>
                </a:solidFill>
                <a:latin typeface="Arial"/>
              </a:rPr>
              <a:t>							</a:t>
            </a:r>
            <a:r>
              <a:rPr lang="lt-LT" altLang="lt-LT" sz="3200" b="1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2016		2015</a:t>
            </a:r>
            <a:endParaRPr lang="lt-LT" altLang="lt-LT" sz="3200" b="1" dirty="0">
              <a:solidFill>
                <a:schemeClr val="accent5">
                  <a:lumMod val="50000"/>
                </a:schemeClr>
              </a:solidFill>
              <a:latin typeface="Arial"/>
            </a:endParaRPr>
          </a:p>
          <a:p>
            <a:pPr lvl="2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sz="2800" b="1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	</a:t>
            </a:r>
            <a:r>
              <a:rPr lang="lt-LT" altLang="lt-LT" sz="2800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Repeticijų skaičius</a:t>
            </a:r>
            <a:r>
              <a:rPr lang="lt-LT" altLang="lt-LT" sz="2800" b="1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 		</a:t>
            </a:r>
            <a:r>
              <a:rPr lang="lt-LT" altLang="lt-LT" sz="2800" b="1" dirty="0" smtClean="0">
                <a:solidFill>
                  <a:srgbClr val="C00000"/>
                </a:solidFill>
                <a:latin typeface="Arial"/>
              </a:rPr>
              <a:t>74		72</a:t>
            </a:r>
            <a:endParaRPr lang="lt-LT" altLang="lt-LT" sz="2800" b="1" dirty="0">
              <a:solidFill>
                <a:srgbClr val="C00000"/>
              </a:solidFill>
              <a:latin typeface="Arial"/>
            </a:endParaRPr>
          </a:p>
          <a:p>
            <a:pPr lvl="2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sz="2800" b="1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	</a:t>
            </a:r>
            <a:r>
              <a:rPr lang="lt-LT" altLang="lt-LT" sz="2800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Vid. dalyvių skaičius</a:t>
            </a:r>
            <a:r>
              <a:rPr lang="lt-LT" altLang="lt-LT" sz="2800" b="1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		</a:t>
            </a:r>
            <a:r>
              <a:rPr lang="lt-LT" altLang="lt-LT" sz="2800" b="1" dirty="0" smtClean="0">
                <a:solidFill>
                  <a:srgbClr val="C00000"/>
                </a:solidFill>
                <a:latin typeface="Arial"/>
              </a:rPr>
              <a:t>9		13	</a:t>
            </a:r>
            <a:endParaRPr lang="lt-LT" altLang="lt-LT" sz="2800" b="1" dirty="0">
              <a:solidFill>
                <a:srgbClr val="C00000"/>
              </a:solidFill>
              <a:latin typeface="Arial"/>
            </a:endParaRPr>
          </a:p>
          <a:p>
            <a:pPr lvl="2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sz="2800" b="1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	</a:t>
            </a:r>
            <a:r>
              <a:rPr lang="lt-LT" altLang="lt-LT" sz="2800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Uždirbta pajamų </a:t>
            </a:r>
            <a:r>
              <a:rPr lang="lt-LT" altLang="lt-LT" sz="2800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(Eur)</a:t>
            </a:r>
            <a:r>
              <a:rPr lang="lt-LT" altLang="lt-LT" sz="2800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	</a:t>
            </a:r>
            <a:r>
              <a:rPr lang="lt-LT" altLang="lt-LT" sz="2800" b="1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	</a:t>
            </a:r>
            <a:r>
              <a:rPr lang="lt-LT" altLang="lt-LT" sz="2800" b="1" dirty="0" smtClean="0">
                <a:solidFill>
                  <a:srgbClr val="C00000"/>
                </a:solidFill>
                <a:latin typeface="Arial"/>
              </a:rPr>
              <a:t>192		220,6</a:t>
            </a:r>
            <a:endParaRPr lang="lt-LT" altLang="lt-LT" sz="2800" b="1" dirty="0">
              <a:solidFill>
                <a:srgbClr val="C00000"/>
              </a:solidFill>
              <a:latin typeface="Arial"/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5445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VEIKA</a:t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582752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3228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8128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PANEVĖŽIO LĖLIŲ VEŽIMO TEATRAS</a:t>
            </a:r>
            <a:endParaRPr lang="lt-LT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82351" y="405085"/>
            <a:ext cx="9940212" cy="2345890"/>
          </a:xfrm>
          <a:prstGeom prst="rect">
            <a:avLst/>
          </a:prstGeo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125893" y="4332709"/>
            <a:ext cx="9853127" cy="226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33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5765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2012-2016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3084818"/>
              </p:ext>
            </p:extLst>
          </p:nvPr>
        </p:nvGraphicFramePr>
        <p:xfrm>
          <a:off x="838200" y="1769641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781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SEZONIŠKUMO ĮTAKA VEIKLAI 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m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I-IV ketv.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166393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021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49071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2015-2016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724738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2735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TEATRO VEIKLA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7575234"/>
              </p:ext>
            </p:extLst>
          </p:nvPr>
        </p:nvGraphicFramePr>
        <p:xfrm>
          <a:off x="838200" y="1788302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Diagrama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4963861"/>
              </p:ext>
            </p:extLst>
          </p:nvPr>
        </p:nvGraphicFramePr>
        <p:xfrm>
          <a:off x="838200" y="1556951"/>
          <a:ext cx="10719486" cy="4909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5923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26008" y="401701"/>
            <a:ext cx="10515600" cy="1122299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UŽDIRBTOS PAJAMOS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Diagrama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2052871"/>
              </p:ext>
            </p:extLst>
          </p:nvPr>
        </p:nvGraphicFramePr>
        <p:xfrm>
          <a:off x="826007" y="1524000"/>
          <a:ext cx="10771943" cy="4774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8641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IR MENO ĮSTAIGŲ LANKYTOJŲ SKAIČIUS</a:t>
            </a:r>
            <a: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b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m.</a:t>
            </a:r>
            <a:endParaRPr lang="lt-LT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7789231"/>
              </p:ext>
            </p:extLst>
          </p:nvPr>
        </p:nvGraphicFramePr>
        <p:xfrm>
          <a:off x="951722" y="1673874"/>
          <a:ext cx="10066177" cy="4784758"/>
        </p:xfrm>
        <a:graphic>
          <a:graphicData uri="http://schemas.openxmlformats.org/drawingml/2006/table">
            <a:tbl>
              <a:tblPr/>
              <a:tblGrid>
                <a:gridCol w="5362711"/>
                <a:gridCol w="1487529"/>
                <a:gridCol w="1605856"/>
                <a:gridCol w="1610081"/>
              </a:tblGrid>
              <a:tr h="861851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Įstaigos pavadinimas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Bendras lankytojų skaičius </a:t>
                      </a:r>
                      <a:endParaRPr lang="lt-LT" sz="16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ctr" rtl="0" fontAlgn="ctr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per </a:t>
                      </a:r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metus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Iš jų nemokamai </a:t>
                      </a:r>
                      <a:endParaRPr lang="lt-LT" sz="16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ctr" rtl="0" fontAlgn="ctr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arba </a:t>
                      </a:r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su 100 proc. nuolaida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624098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lankytojų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proc. nuo visų lankytojų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5662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Savivaldybės viešoji biblioteka</a:t>
                      </a:r>
                    </a:p>
                  </a:txBody>
                  <a:tcPr marL="54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195953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195953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5662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Kraštotyros muziejus</a:t>
                      </a:r>
                    </a:p>
                  </a:txBody>
                  <a:tcPr marL="54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23362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11997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5662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Dailės galerija</a:t>
                      </a:r>
                    </a:p>
                  </a:txBody>
                  <a:tcPr marL="54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14787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7655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5662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Teatras „Menas“</a:t>
                      </a:r>
                    </a:p>
                  </a:txBody>
                  <a:tcPr marL="54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14951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805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C4BF00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5662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Lėlių vežimo teatras</a:t>
                      </a:r>
                    </a:p>
                  </a:txBody>
                  <a:tcPr marL="54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18686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4243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C4BF00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5662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Muzikinis teatras</a:t>
                      </a:r>
                    </a:p>
                  </a:txBody>
                  <a:tcPr marL="54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8977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2078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C4BF00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5662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Koncertinė įstaiga „Panevėžio garsas“</a:t>
                      </a:r>
                    </a:p>
                  </a:txBody>
                  <a:tcPr marL="54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Lankytojai neapskaitomi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445785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Kultūros centras Panevėžio bendruomenių  rūmai</a:t>
                      </a:r>
                    </a:p>
                  </a:txBody>
                  <a:tcPr marL="54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kern="1200" dirty="0">
                          <a:solidFill>
                            <a:srgbClr val="20376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52611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kern="1200" dirty="0">
                          <a:solidFill>
                            <a:srgbClr val="20376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20832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kern="1200" dirty="0">
                          <a:solidFill>
                            <a:srgbClr val="20376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5662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Kino centras „Garsas“</a:t>
                      </a:r>
                    </a:p>
                  </a:txBody>
                  <a:tcPr marL="54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kern="1200">
                          <a:solidFill>
                            <a:srgbClr val="20376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49165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kern="1200" dirty="0">
                          <a:solidFill>
                            <a:srgbClr val="20376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11505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C4BF00"/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830537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26007" y="413893"/>
            <a:ext cx="11028535" cy="1183259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LANKYTOJŲ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SKAIČIAUS (SU BIBLIETAIS IR BE BILIETŲ) 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POKYTIS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2012-2016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658375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7108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SPEKTAKLIAI 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1614196"/>
            <a:ext cx="10515600" cy="4758612"/>
          </a:xfrm>
          <a:pattFill prst="smGrid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  								</a:t>
            </a:r>
            <a:r>
              <a:rPr lang="lt-LT" altLang="lt-LT" b="1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2016		2015</a:t>
            </a:r>
          </a:p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lt-LT" altLang="lt-LT" b="1" dirty="0" smtClean="0">
              <a:solidFill>
                <a:schemeClr val="accent5">
                  <a:lumMod val="50000"/>
                </a:schemeClr>
              </a:solidFill>
              <a:latin typeface="Arial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     Repertuariniai </a:t>
            </a: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spektakliai		</a:t>
            </a:r>
            <a:r>
              <a:rPr lang="lt-LT" altLang="lt-LT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	</a:t>
            </a:r>
            <a:r>
              <a:rPr lang="lt-LT" altLang="lt-LT" b="1" dirty="0" smtClean="0">
                <a:solidFill>
                  <a:srgbClr val="C00000"/>
                </a:solidFill>
                <a:latin typeface="Arial"/>
              </a:rPr>
              <a:t>15		15</a:t>
            </a:r>
            <a:endParaRPr lang="lt-LT" altLang="lt-LT" b="1" dirty="0">
              <a:solidFill>
                <a:srgbClr val="C00000"/>
              </a:solidFill>
              <a:latin typeface="Arial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     Premjeriniai spektakliai			 	</a:t>
            </a:r>
            <a:r>
              <a:rPr lang="lt-LT" altLang="lt-LT" b="1" dirty="0" smtClean="0">
                <a:solidFill>
                  <a:srgbClr val="C00000"/>
                </a:solidFill>
                <a:latin typeface="Arial"/>
              </a:rPr>
              <a:t>3		1</a:t>
            </a:r>
            <a:endParaRPr lang="lt-LT" altLang="lt-LT" b="1" dirty="0">
              <a:solidFill>
                <a:srgbClr val="C00000"/>
              </a:solidFill>
              <a:latin typeface="Arial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     Parodytų teatre spektaklių skaičius		</a:t>
            </a:r>
            <a:r>
              <a:rPr lang="lt-LT" altLang="lt-LT" b="1" dirty="0" smtClean="0">
                <a:solidFill>
                  <a:srgbClr val="C00000"/>
                </a:solidFill>
                <a:latin typeface="Arial"/>
              </a:rPr>
              <a:t>131		117</a:t>
            </a:r>
            <a:endParaRPr lang="lt-LT" altLang="lt-LT" b="1" dirty="0">
              <a:solidFill>
                <a:srgbClr val="C00000"/>
              </a:solidFill>
              <a:latin typeface="Arial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     Gastrolinių spektaklių skaičius</a:t>
            </a:r>
            <a:r>
              <a:rPr lang="lt-LT" altLang="lt-LT" sz="3200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		</a:t>
            </a:r>
            <a:r>
              <a:rPr lang="lt-LT" altLang="lt-LT" b="1" dirty="0" smtClean="0">
                <a:solidFill>
                  <a:srgbClr val="C00000"/>
                </a:solidFill>
                <a:latin typeface="Arial"/>
              </a:rPr>
              <a:t>53		65</a:t>
            </a:r>
            <a:endParaRPr lang="lt-LT" altLang="lt-LT" b="1" dirty="0">
              <a:solidFill>
                <a:srgbClr val="C00000"/>
              </a:solidFill>
              <a:latin typeface="Arial"/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90237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POPULIARIAUSI SPEKTAKLIAI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902208" y="1480485"/>
            <a:ext cx="10515600" cy="38933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lt-LT" altLang="lt-LT" sz="17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</a:t>
            </a:r>
            <a:r>
              <a:rPr lang="lt-LT" altLang="lt-LT" sz="17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VIENO SPEKTAKLIO VID. ŽIŪROVŲ SKAIČIŲ</a:t>
            </a:r>
          </a:p>
          <a:p>
            <a:pPr>
              <a:lnSpc>
                <a:spcPct val="80000"/>
              </a:lnSpc>
            </a:pPr>
            <a:endParaRPr lang="lt-LT" sz="17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urinio vietos rezervavimo ženklas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4198451"/>
              </p:ext>
            </p:extLst>
          </p:nvPr>
        </p:nvGraphicFramePr>
        <p:xfrm>
          <a:off x="914401" y="1773432"/>
          <a:ext cx="10521695" cy="4788742"/>
        </p:xfrm>
        <a:graphic>
          <a:graphicData uri="http://schemas.openxmlformats.org/drawingml/2006/table">
            <a:tbl>
              <a:tblPr/>
              <a:tblGrid>
                <a:gridCol w="5103844"/>
                <a:gridCol w="1380931"/>
                <a:gridCol w="1427583"/>
                <a:gridCol w="1464906"/>
                <a:gridCol w="1144431"/>
              </a:tblGrid>
              <a:tr h="735702"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Spektaklio pavadinimas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Parodytų teatre spektaklių skaičius</a:t>
                      </a:r>
                      <a:endParaRPr lang="lt-L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Žiūrovų skaičius</a:t>
                      </a:r>
                      <a:endParaRPr lang="lt-L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Vieno spektaklio vid. žiūrovų skaičius</a:t>
                      </a:r>
                      <a:endParaRPr lang="lt-L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Salės užimtumas proc.</a:t>
                      </a:r>
                      <a:endParaRPr lang="lt-LT" sz="1400" b="1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63" marR="8463" marT="84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53315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           „Saulės </a:t>
                      </a:r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spindulėlis“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53315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           „Senosios </a:t>
                      </a:r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burtininkės dovana“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194</a:t>
                      </a:r>
                      <a:endParaRPr lang="lt-LT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53315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           „</a:t>
                      </a:r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Našlaitė </a:t>
                      </a:r>
                      <a:r>
                        <a:rPr lang="lt-LT" sz="1200" b="1" i="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Elenytė</a:t>
                      </a:r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ir Jonukas avinukas“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190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53315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           „</a:t>
                      </a:r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Sniego karalienė“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1480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53315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           „</a:t>
                      </a:r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Princesė </a:t>
                      </a:r>
                      <a:r>
                        <a:rPr lang="lt-LT" sz="1200" b="1" i="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Srazdanėlė</a:t>
                      </a:r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3132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53315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           „</a:t>
                      </a:r>
                      <a:r>
                        <a:rPr lang="lt-LT" sz="1200" b="0" i="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Raudonkepuraitė</a:t>
                      </a:r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1151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53315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           „</a:t>
                      </a:r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Trys lokiai“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445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53315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           „</a:t>
                      </a:r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Nykštukas Nosis“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53315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           „</a:t>
                      </a:r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Gandriukas ir kaliausė“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53315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           „</a:t>
                      </a:r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Mažojo automobiliuko nuotykiai“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53315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           „</a:t>
                      </a:r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Gudrutis“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53315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           „</a:t>
                      </a:r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Pusantros saujos“ 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53315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           „</a:t>
                      </a:r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Meduolių trobelė“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53315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           „</a:t>
                      </a:r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Trys paršiukai“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53315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           „</a:t>
                      </a:r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Stalelis, ožkelė ir </a:t>
                      </a:r>
                      <a:r>
                        <a:rPr lang="lt-LT" sz="1200" b="0" i="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klabandėliai</a:t>
                      </a:r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53315"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IŠ VISO: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131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7067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59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470312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POPULIARIAUSI SPEKTAKLIAI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1488233"/>
            <a:ext cx="10515600" cy="377889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lt-LT" altLang="lt-LT" sz="17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VIENO SPEKTAKLIO </a:t>
            </a:r>
            <a:r>
              <a:rPr lang="lt-LT" sz="17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UŽDIRBTAS VID. PAJAMAS </a:t>
            </a: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8176817"/>
              </p:ext>
            </p:extLst>
          </p:nvPr>
        </p:nvGraphicFramePr>
        <p:xfrm>
          <a:off x="963168" y="1878228"/>
          <a:ext cx="10472927" cy="4633804"/>
        </p:xfrm>
        <a:graphic>
          <a:graphicData uri="http://schemas.openxmlformats.org/drawingml/2006/table">
            <a:tbl>
              <a:tblPr/>
              <a:tblGrid>
                <a:gridCol w="4989894"/>
                <a:gridCol w="1845773"/>
                <a:gridCol w="1900061"/>
                <a:gridCol w="1737199"/>
              </a:tblGrid>
              <a:tr h="804013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Spektaklio pavadinimas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Gautos pajamos (</a:t>
                      </a:r>
                      <a:r>
                        <a:rPr lang="lt-LT" sz="1400" b="1" i="0" u="none" strike="noStrike" kern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Eur</a:t>
                      </a:r>
                      <a:r>
                        <a:rPr lang="lt-LT" sz="1400" b="1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Parodytų spektaklių skaičius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1400" b="1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Vieno spektaklio vid. pajamos (Eur)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36121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          „</a:t>
                      </a:r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Trys lokiai“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3019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252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6121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          „</a:t>
                      </a:r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Saulės spindulėlis“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6121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          „</a:t>
                      </a:r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Sniego karalienė“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3669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136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6121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          „</a:t>
                      </a:r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Senosios burtininkės dovana“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361,5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6121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          „</a:t>
                      </a:r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Princesė </a:t>
                      </a:r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Strazdanėlė</a:t>
                      </a:r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6339,3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6121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          „</a:t>
                      </a:r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Raudonkepuraitė“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4956,5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6121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          „</a:t>
                      </a:r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Mažojo automobiliuko nuotykiai“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6121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          „</a:t>
                      </a:r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Nykštukas Nosis“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221,5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6121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          „</a:t>
                      </a:r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Gandriukas ir kaliausė“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6121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          „</a:t>
                      </a:r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Trys paršiukai“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6121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          „</a:t>
                      </a:r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Pusantros saujos“ 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6121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          „</a:t>
                      </a:r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Gudrutis“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6121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          „</a:t>
                      </a:r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Meduolių trobelė“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114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6121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          „</a:t>
                      </a:r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Našlaitė Elenytė ir Jonukas avinukas“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138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6121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          „</a:t>
                      </a:r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Stalelis, ožkelė ir klabandėliai“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87976"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Iš viso: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19390,8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184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840013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34491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 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SALĖS UŽIMTUMAS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3891466"/>
              </p:ext>
            </p:extLst>
          </p:nvPr>
        </p:nvGraphicFramePr>
        <p:xfrm>
          <a:off x="926673" y="1565191"/>
          <a:ext cx="10427127" cy="4727436"/>
        </p:xfrm>
        <a:graphic>
          <a:graphicData uri="http://schemas.openxmlformats.org/drawingml/2006/table">
            <a:tbl>
              <a:tblPr/>
              <a:tblGrid>
                <a:gridCol w="6619468"/>
                <a:gridCol w="1196498"/>
                <a:gridCol w="1282233"/>
                <a:gridCol w="1328928"/>
              </a:tblGrid>
              <a:tr h="508165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Rodiklis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2015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2016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Pokytis </a:t>
                      </a:r>
                      <a:endParaRPr lang="lt-LT" sz="16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ctr" rtl="0" fontAlgn="ctr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proc.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65044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1" i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Salės vietų skaičius – </a:t>
                      </a:r>
                      <a:r>
                        <a:rPr lang="lt-LT" sz="1400" b="1" i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  <a:endParaRPr lang="lt-LT" sz="1400" b="1" i="1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82879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Turimų repertuarinių spektaklių skaičius</a:t>
                      </a:r>
                    </a:p>
                  </a:txBody>
                  <a:tcPr marL="360000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18239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Nauji spektakliai</a:t>
                      </a:r>
                    </a:p>
                  </a:txBody>
                  <a:tcPr marL="360000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18239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Suvaidinta spektaklių</a:t>
                      </a:r>
                    </a:p>
                  </a:txBody>
                  <a:tcPr marL="360000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117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131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41812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Vidutiniškai per mėnesį įvyko spektaklių</a:t>
                      </a:r>
                    </a:p>
                  </a:txBody>
                  <a:tcPr marL="360000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11,7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11,9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06453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Vidutiniškai per savaitę įvyko spektaklių</a:t>
                      </a:r>
                    </a:p>
                  </a:txBody>
                  <a:tcPr marL="360000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2,93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2,98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18239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Gastrolės šalyje</a:t>
                      </a:r>
                    </a:p>
                  </a:txBody>
                  <a:tcPr marL="360000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-19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18239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Gastrolės užsienyje</a:t>
                      </a:r>
                    </a:p>
                  </a:txBody>
                  <a:tcPr marL="360000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18239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Žiūrovų skaičius</a:t>
                      </a:r>
                    </a:p>
                  </a:txBody>
                  <a:tcPr marL="360000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6220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7067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06453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Vidutiniškai per mėnesį apsilankė žiūrovų</a:t>
                      </a:r>
                    </a:p>
                  </a:txBody>
                  <a:tcPr marL="360000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622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642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41812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Vidutiniškai per savaitę apsilankė žiūrovų</a:t>
                      </a:r>
                    </a:p>
                  </a:txBody>
                  <a:tcPr marL="360000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156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161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53598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Vidutiniškai per metus apsilankė proc. panevėžiečių</a:t>
                      </a:r>
                    </a:p>
                  </a:txBody>
                  <a:tcPr marL="360000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6,5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7,6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30025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Vidutinis salės užimtumas spektaklio metu proc.</a:t>
                      </a:r>
                    </a:p>
                  </a:txBody>
                  <a:tcPr marL="360000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58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-14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502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VEIKA</a:t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06033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4977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8128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PANEVĖŽIO MUZIKINIS TEATRAS</a:t>
            </a:r>
            <a:endParaRPr lang="lt-LT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216656" y="4231064"/>
            <a:ext cx="9879399" cy="2290893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657" y="575905"/>
            <a:ext cx="3355344" cy="2236896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2" y="575905"/>
            <a:ext cx="3168712" cy="2236895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713" y="575905"/>
            <a:ext cx="3355343" cy="223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12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07643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2012-2016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409332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4006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9112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SEZONIŠKUMO ĮTAKA VEIKLAI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I-IV ketv.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177964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1453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VEIKLOS REZULTATŲ POKYTIS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(proc.)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2015-2016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027499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9810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VEIKLA</a:t>
            </a:r>
            <a:r>
              <a:rPr lang="lt-LT" altLang="lt-LT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br>
              <a:rPr lang="lt-LT" altLang="lt-LT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5658484"/>
              </p:ext>
            </p:extLst>
          </p:nvPr>
        </p:nvGraphicFramePr>
        <p:xfrm>
          <a:off x="905069" y="1817955"/>
          <a:ext cx="10448731" cy="4520337"/>
        </p:xfrm>
        <a:graphic>
          <a:graphicData uri="http://schemas.openxmlformats.org/drawingml/2006/table">
            <a:tbl>
              <a:tblPr/>
              <a:tblGrid>
                <a:gridCol w="3964133"/>
                <a:gridCol w="1219733"/>
                <a:gridCol w="1353143"/>
                <a:gridCol w="1238791"/>
                <a:gridCol w="1586606"/>
                <a:gridCol w="1086325"/>
              </a:tblGrid>
              <a:tr h="29406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Įstaigos </a:t>
                      </a:r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pavadinimas</a:t>
                      </a:r>
                    </a:p>
                  </a:txBody>
                  <a:tcPr marL="8400" marR="8400" marT="840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Pateiktų projektų skaičius</a:t>
                      </a:r>
                      <a:endParaRPr lang="lt-L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400" marR="8400" marT="840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Finansuotų </a:t>
                      </a:r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projektų </a:t>
                      </a:r>
                    </a:p>
                    <a:p>
                      <a:pPr algn="ctr" fontAlgn="ctr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skaičius</a:t>
                      </a:r>
                      <a:endParaRPr lang="lt-L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400" marR="8400" marT="840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Gautos lėšos </a:t>
                      </a:r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(tūkst</a:t>
                      </a:r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. </a:t>
                      </a:r>
                      <a:r>
                        <a:rPr lang="lt-LT" sz="1400" b="1" i="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Eur</a:t>
                      </a:r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lt-L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400" marR="8400" marT="840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18163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Iš viso</a:t>
                      </a:r>
                    </a:p>
                  </a:txBody>
                  <a:tcPr marL="8400" marR="8400" marT="840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t.sk.  </a:t>
                      </a:r>
                    </a:p>
                  </a:txBody>
                  <a:tcPr marL="8400" marR="8400" marT="840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54489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Savivaldybės biudžeto lėšos</a:t>
                      </a:r>
                    </a:p>
                  </a:txBody>
                  <a:tcPr marL="8400" marR="8400" marT="840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kitos lėšos</a:t>
                      </a:r>
                    </a:p>
                  </a:txBody>
                  <a:tcPr marL="8400" marR="8400" marT="840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45962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     Savivaldybės </a:t>
                      </a:r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viešoji biblioteka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17,33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2,89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14,45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trellis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45962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     Kraštotyros </a:t>
                      </a:r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muziejus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3,5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3,5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45962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     Dailės </a:t>
                      </a:r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galerija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28,5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7,5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trellis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45962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     Teatras </a:t>
                      </a:r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„Menas“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9,25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3,75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5,5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45962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     Lėlių </a:t>
                      </a:r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vežimo teatras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27,2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23,2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trellis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45962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     Muzikinis </a:t>
                      </a:r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teatras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45962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     Koncertinė </a:t>
                      </a:r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įstaiga „Panevėžio garsas“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45962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     Kultūros </a:t>
                      </a:r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centras Panevėžio bendruomenių rūmai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33,5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17,4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16,1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trellis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45962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     Kino </a:t>
                      </a:r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centras „Garsas“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19,64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2,25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17,39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trellis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45962"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IŠ VISO: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110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148,92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37,79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111,14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225181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TEATRO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 PAGAL SRITIS </a:t>
            </a:r>
            <a: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1988750"/>
              </p:ext>
            </p:extLst>
          </p:nvPr>
        </p:nvGraphicFramePr>
        <p:xfrm>
          <a:off x="838200" y="1690688"/>
          <a:ext cx="10515600" cy="4514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8056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POKYTIS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9724308"/>
              </p:ext>
            </p:extLst>
          </p:nvPr>
        </p:nvGraphicFramePr>
        <p:xfrm>
          <a:off x="2186473" y="2006079"/>
          <a:ext cx="7819054" cy="3669554"/>
        </p:xfrm>
        <a:graphic>
          <a:graphicData uri="http://schemas.openxmlformats.org/drawingml/2006/table">
            <a:tbl>
              <a:tblPr/>
              <a:tblGrid>
                <a:gridCol w="4590662"/>
                <a:gridCol w="1134322"/>
                <a:gridCol w="1129386"/>
                <a:gridCol w="964684"/>
              </a:tblGrid>
              <a:tr h="649365">
                <a:tc>
                  <a:txBody>
                    <a:bodyPr/>
                    <a:lstStyle/>
                    <a:p>
                      <a:pPr algn="l" fontAlgn="b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lt-LT" altLang="lt-LT" sz="14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PAGAL RENGINIŲ SKAIČIŲ </a:t>
                      </a:r>
                      <a:endParaRPr lang="lt-LT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Pokytis proc.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  <a:tr h="324682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  Spektakliai</a:t>
                      </a:r>
                      <a:endParaRPr lang="lt-LT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24682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  Koncertai</a:t>
                      </a:r>
                      <a:endParaRPr lang="lt-LT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29</a:t>
                      </a:r>
                      <a:endParaRPr lang="lt-LT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24682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  Renginiai</a:t>
                      </a:r>
                      <a:endParaRPr lang="lt-LT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-100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80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24682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  Renginiai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lauke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200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24682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  Gastroliniai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koncertai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24682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  Atvykstančių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meno kolektyvų spektakliai, </a:t>
                      </a:r>
                      <a:endParaRPr lang="lt-LT" sz="1400" b="1" i="0" u="none" strike="noStrike" dirty="0" smtClean="0">
                        <a:effectLst/>
                        <a:latin typeface="+mn-lt"/>
                      </a:endParaRPr>
                    </a:p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  koncertai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, renginiai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42092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  Salės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nuoma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39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35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-10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80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09221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  Kita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veikla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100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09221"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IŠ VISO: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107</a:t>
                      </a:r>
                      <a:endParaRPr lang="lt-LT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060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UŽDIRBTOS PAJAMOS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VEIKLOS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01149"/>
              </p:ext>
            </p:extLst>
          </p:nvPr>
        </p:nvGraphicFramePr>
        <p:xfrm>
          <a:off x="838200" y="1797633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4657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POKYTIS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4040126"/>
              </p:ext>
            </p:extLst>
          </p:nvPr>
        </p:nvGraphicFramePr>
        <p:xfrm>
          <a:off x="2074506" y="1959422"/>
          <a:ext cx="7819054" cy="3468793"/>
        </p:xfrm>
        <a:graphic>
          <a:graphicData uri="http://schemas.openxmlformats.org/drawingml/2006/table">
            <a:tbl>
              <a:tblPr/>
              <a:tblGrid>
                <a:gridCol w="4590662"/>
                <a:gridCol w="1134322"/>
                <a:gridCol w="1129386"/>
                <a:gridCol w="964684"/>
              </a:tblGrid>
              <a:tr h="858229">
                <a:tc>
                  <a:txBody>
                    <a:bodyPr/>
                    <a:lstStyle/>
                    <a:p>
                      <a:pPr algn="l" fontAlgn="b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lt-LT" altLang="lt-LT" sz="14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PAGAL UŽDIRBTAS PAJAMAS </a:t>
                      </a:r>
                      <a:endParaRPr lang="lt-LT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Pokytis proc.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  <a:tr h="429115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    Spektakliai</a:t>
                      </a:r>
                      <a:endParaRPr lang="lt-LT" sz="1400" b="1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21683,25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20146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80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29115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    Koncertai</a:t>
                      </a:r>
                      <a:endParaRPr lang="lt-LT" sz="1400" b="1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9158,3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8596,5</a:t>
                      </a:r>
                      <a:endParaRPr lang="lt-LT" sz="14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-6</a:t>
                      </a:r>
                      <a:endParaRPr lang="lt-LT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80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29115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    Gastroliniai </a:t>
                      </a:r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koncertai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12930,27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6350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-51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80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29115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    Atvykstančių </a:t>
                      </a:r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meno kolektyvų spektakliai, koncertai</a:t>
                      </a:r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</a:p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    </a:t>
                      </a:r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renginiai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6252,49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7401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29115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    Salės </a:t>
                      </a:r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nuoma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6301,35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6450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57859"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IŠ VISO: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56325,66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48943,5</a:t>
                      </a:r>
                      <a:endParaRPr lang="lt-L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  <a:endParaRPr lang="lt-L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5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250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RENGINIŲ LANKYTOJAI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VEIKLOS SRITIS </a:t>
            </a:r>
            <a: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708252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3705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5765"/>
          </a:xfrm>
        </p:spPr>
        <p:txBody>
          <a:bodyPr>
            <a:normAutofit fontScale="90000"/>
          </a:bodyPr>
          <a:lstStyle/>
          <a:p>
            <a:r>
              <a:rPr lang="lt-LT" altLang="lt-LT" sz="20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</a:t>
            </a:r>
            <a:r>
              <a:rPr lang="lt-LT" altLang="lt-LT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 </a:t>
            </a:r>
            <a:r>
              <a:rPr lang="lt-LT" altLang="lt-LT" sz="20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teatras</a:t>
            </a:r>
            <a:r>
              <a:rPr lang="lt-LT" altLang="lt-LT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/>
            </a:r>
            <a:br>
              <a:rPr lang="lt-LT" altLang="lt-LT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POKYTIS </a:t>
            </a:r>
            <a:r>
              <a:rPr lang="lt-LT" altLang="lt-LT" sz="2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2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m.</a:t>
            </a:r>
            <a:endParaRPr lang="lt-LT" sz="2000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7012825"/>
              </p:ext>
            </p:extLst>
          </p:nvPr>
        </p:nvGraphicFramePr>
        <p:xfrm>
          <a:off x="1483568" y="2500603"/>
          <a:ext cx="9395928" cy="2534298"/>
        </p:xfrm>
        <a:graphic>
          <a:graphicData uri="http://schemas.openxmlformats.org/drawingml/2006/table">
            <a:tbl>
              <a:tblPr/>
              <a:tblGrid>
                <a:gridCol w="4555092"/>
                <a:gridCol w="806806"/>
                <a:gridCol w="806806"/>
                <a:gridCol w="806806"/>
                <a:gridCol w="806806"/>
                <a:gridCol w="806806"/>
                <a:gridCol w="806806"/>
              </a:tblGrid>
              <a:tr h="413213">
                <a:tc rowSpan="2"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t-LT" sz="16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PAGAL</a:t>
                      </a:r>
                      <a:r>
                        <a:rPr lang="lt-LT" sz="1600" b="1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L</a:t>
                      </a:r>
                      <a:r>
                        <a:rPr lang="lt-LT" sz="16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ANKYTOJŲ</a:t>
                      </a:r>
                      <a:r>
                        <a:rPr lang="lt-LT" sz="1600" b="1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SKAIČIŲ</a:t>
                      </a:r>
                      <a:endParaRPr lang="lt-LT" sz="16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Pokytis proc.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417211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 </a:t>
                      </a:r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bilietais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 </a:t>
                      </a:r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bilietais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 </a:t>
                      </a:r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bilietais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  <a:tr h="422543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Spektakliai</a:t>
                      </a:r>
                      <a:endParaRPr lang="lt-LT" sz="1400" b="1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22543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Koncertai</a:t>
                      </a:r>
                      <a:endParaRPr lang="lt-LT" sz="1400" b="1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1182</a:t>
                      </a:r>
                      <a:endParaRPr lang="lt-LT" sz="14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165</a:t>
                      </a:r>
                      <a:endParaRPr lang="lt-LT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22543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Atvykstančių </a:t>
                      </a:r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meno kolektyvų spektakliai</a:t>
                      </a:r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</a:p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</a:t>
                      </a:r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koncertai, renginiai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22543"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IŠ VISO: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2078</a:t>
                      </a:r>
                      <a:endParaRPr lang="lt-LT" sz="1400" b="1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225</a:t>
                      </a:r>
                      <a:endParaRPr lang="lt-LT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862069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19835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SPEKTAKLIAI </a:t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1912089"/>
            <a:ext cx="10515600" cy="4351338"/>
          </a:xfrm>
          <a:pattFill prst="smGrid">
            <a:fgClr>
              <a:schemeClr val="accent4">
                <a:lumMod val="40000"/>
                <a:lumOff val="6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 </a:t>
            </a:r>
            <a:r>
              <a:rPr lang="lt-LT" altLang="lt-LT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   								</a:t>
            </a:r>
          </a:p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	</a:t>
            </a:r>
            <a:r>
              <a:rPr lang="lt-LT" altLang="lt-LT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							2015		2016</a:t>
            </a:r>
            <a:endParaRPr lang="lt-LT" altLang="lt-LT" dirty="0">
              <a:solidFill>
                <a:schemeClr val="accent5">
                  <a:lumMod val="50000"/>
                </a:schemeClr>
              </a:solidFill>
              <a:latin typeface="Arial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     Repertuariniai </a:t>
            </a: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spektakliai			</a:t>
            </a:r>
            <a:r>
              <a:rPr lang="lt-LT" altLang="lt-LT" b="1" dirty="0" smtClean="0">
                <a:solidFill>
                  <a:srgbClr val="C00000"/>
                </a:solidFill>
                <a:latin typeface="Arial"/>
              </a:rPr>
              <a:t>6		6</a:t>
            </a:r>
            <a:endParaRPr lang="lt-LT" altLang="lt-LT" b="1" dirty="0">
              <a:solidFill>
                <a:srgbClr val="C00000"/>
              </a:solidFill>
              <a:latin typeface="Arial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     Premjeriniai spektakliai			 	</a:t>
            </a:r>
            <a:r>
              <a:rPr lang="lt-LT" altLang="lt-LT" b="1" dirty="0" smtClean="0">
                <a:solidFill>
                  <a:srgbClr val="C00000"/>
                </a:solidFill>
                <a:latin typeface="Arial"/>
              </a:rPr>
              <a:t>1		1</a:t>
            </a:r>
            <a:endParaRPr lang="lt-LT" altLang="lt-LT" b="1" dirty="0">
              <a:solidFill>
                <a:srgbClr val="C00000"/>
              </a:solidFill>
              <a:latin typeface="Arial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     Parodytų teatre spektaklių skaičius		</a:t>
            </a:r>
            <a:r>
              <a:rPr lang="lt-LT" altLang="lt-LT" b="1" dirty="0" smtClean="0">
                <a:solidFill>
                  <a:srgbClr val="C00000"/>
                </a:solidFill>
                <a:latin typeface="Arial"/>
              </a:rPr>
              <a:t>11		11</a:t>
            </a:r>
            <a:endParaRPr lang="lt-LT" altLang="lt-LT" b="1" dirty="0">
              <a:solidFill>
                <a:srgbClr val="C00000"/>
              </a:solidFill>
              <a:latin typeface="Arial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     Gastrolinių spektaklių skaičius</a:t>
            </a:r>
            <a:r>
              <a:rPr lang="lt-LT" altLang="lt-LT" sz="3200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		</a:t>
            </a:r>
            <a:r>
              <a:rPr lang="lt-LT" altLang="lt-LT" b="1" dirty="0" smtClean="0">
                <a:solidFill>
                  <a:srgbClr val="C00000"/>
                </a:solidFill>
                <a:latin typeface="Arial"/>
              </a:rPr>
              <a:t>0		0</a:t>
            </a:r>
            <a:endParaRPr lang="lt-LT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25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SPEKTAKLIAI </a:t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1199627"/>
              </p:ext>
            </p:extLst>
          </p:nvPr>
        </p:nvGraphicFramePr>
        <p:xfrm>
          <a:off x="902208" y="2024743"/>
          <a:ext cx="10607041" cy="4130395"/>
        </p:xfrm>
        <a:graphic>
          <a:graphicData uri="http://schemas.openxmlformats.org/drawingml/2006/table">
            <a:tbl>
              <a:tblPr/>
              <a:tblGrid>
                <a:gridCol w="507246"/>
                <a:gridCol w="3349568"/>
                <a:gridCol w="788676"/>
                <a:gridCol w="759820"/>
                <a:gridCol w="884855"/>
                <a:gridCol w="923328"/>
                <a:gridCol w="673260"/>
                <a:gridCol w="942564"/>
                <a:gridCol w="894473"/>
                <a:gridCol w="883251"/>
              </a:tblGrid>
              <a:tr h="57215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Eil. </a:t>
                      </a:r>
                      <a:endParaRPr lang="lt-LT" sz="12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lt-LT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Nr</a:t>
                      </a:r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Spektaklio pavadinimas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Pajamos už </a:t>
                      </a:r>
                      <a:r>
                        <a:rPr lang="lt-LT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spektaklius </a:t>
                      </a:r>
                    </a:p>
                    <a:p>
                      <a:pPr algn="ctr" fontAlgn="ctr"/>
                      <a:r>
                        <a:rPr lang="lt-LT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(Eur)</a:t>
                      </a:r>
                      <a:endParaRPr lang="lt-LT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Lankytojai (</a:t>
                      </a:r>
                      <a:r>
                        <a:rPr lang="lt-LT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teatre)</a:t>
                      </a:r>
                      <a:endParaRPr lang="lt-LT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Spektaklių    </a:t>
                      </a:r>
                      <a:endParaRPr lang="lt-LT" sz="12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b"/>
                      <a:r>
                        <a:rPr lang="lt-LT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skaičius</a:t>
                      </a:r>
                      <a:endParaRPr lang="lt-LT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Vieno spektaklio vid. lankytojų </a:t>
                      </a:r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skaičius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Vieno</a:t>
                      </a:r>
                      <a:r>
                        <a:rPr lang="lt-LT" sz="1200" b="1" i="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lt-LT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spektaklio vid. uždirbtos </a:t>
                      </a:r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pajamos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36448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Iš viso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teatre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gastrolėse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teatre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gastrolėse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426720"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Miuziklas „Mano puikioji ledi“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10154,5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10154,5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59921"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2.</a:t>
                      </a:r>
                      <a:endParaRPr lang="lt-LT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Vienaveiksmė komiška opera  </a:t>
                      </a:r>
                      <a:r>
                        <a:rPr lang="lt-LT" sz="1400" b="1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D.Cimarosa</a:t>
                      </a:r>
                      <a:r>
                        <a:rPr lang="lt-LT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„Kapelmeisteris“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38912"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lt-LT" sz="14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  <a:endParaRPr lang="lt-LT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Vienaveiksmė komiška opera </a:t>
                      </a:r>
                      <a:r>
                        <a:rPr lang="lt-LT" sz="1400" b="1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G.Donizetti</a:t>
                      </a:r>
                      <a:r>
                        <a:rPr lang="lt-LT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„Rita“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4.</a:t>
                      </a:r>
                      <a:endParaRPr lang="lt-LT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Operetė „Svajonių sala“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1034,5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1034,5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1034,5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02691"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</a:t>
                      </a:r>
                      <a:r>
                        <a:rPr lang="lt-LT" sz="14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  <a:endParaRPr lang="lt-LT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Operetė „Linksmoji našlė“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24543"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6.</a:t>
                      </a:r>
                      <a:endParaRPr lang="lt-LT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Operetė „Balius Savojoje“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60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6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42287">
                <a:tc gridSpan="2"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IŠ </a:t>
                      </a:r>
                      <a:r>
                        <a:rPr lang="lt-LT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VISO: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lt-LT" sz="1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97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KONCERTINĖ VEIKLA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7734850"/>
              </p:ext>
            </p:extLst>
          </p:nvPr>
        </p:nvGraphicFramePr>
        <p:xfrm>
          <a:off x="914400" y="2463284"/>
          <a:ext cx="10607040" cy="3297925"/>
        </p:xfrm>
        <a:graphic>
          <a:graphicData uri="http://schemas.openxmlformats.org/drawingml/2006/table">
            <a:tbl>
              <a:tblPr/>
              <a:tblGrid>
                <a:gridCol w="709127"/>
                <a:gridCol w="3063976"/>
                <a:gridCol w="800822"/>
                <a:gridCol w="877825"/>
                <a:gridCol w="877825"/>
                <a:gridCol w="908625"/>
                <a:gridCol w="668493"/>
                <a:gridCol w="843759"/>
                <a:gridCol w="910123"/>
                <a:gridCol w="946465"/>
              </a:tblGrid>
              <a:tr h="54778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Eil. Nr.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Spektaklio pavadinimas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Pajamos už koncertus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Lankytojai (teatro žiūrovai)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Koncertų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Vieno koncerto vid. lankytojų skaičius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5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Vieno koncerto vid. uždirbtos pajamos (Eur) </a:t>
                      </a:r>
                      <a:endParaRPr lang="lt-LT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413271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Iš viso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teatre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gastrolėse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teatre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gastrolėse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547780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4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Teatro </a:t>
                      </a:r>
                      <a:r>
                        <a:rPr lang="lt-LT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orkestras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4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12121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4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8421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4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3700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4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4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4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4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rgbClr val="FF7C5D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47780"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4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Styginių </a:t>
                      </a:r>
                      <a:r>
                        <a:rPr lang="lt-LT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kvartetas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4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4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4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4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4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4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4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rgbClr val="FF7C5D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47780"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4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Muzikinio </a:t>
                      </a:r>
                      <a:r>
                        <a:rPr lang="lt-LT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teatro choras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4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4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4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4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300</a:t>
                      </a:r>
                      <a:endParaRPr lang="lt-LT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4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4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4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300</a:t>
                      </a:r>
                      <a:endParaRPr lang="lt-LT" sz="1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rgbClr val="FF7C5D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4778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IŠ VISO: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1611</a:t>
                      </a:r>
                      <a:endParaRPr lang="lt-LT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201</a:t>
                      </a:r>
                      <a:endParaRPr lang="lt-LT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</a:rPr>
                        <a:t>504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280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VEIKLA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795930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1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FINANSUOTŲ  PROJEKTŲ     </a:t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309243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4917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8128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KONCERTINĖ ĮSTAIGA „PANEVĖŽIO GARSAS“</a:t>
            </a:r>
            <a:endParaRPr lang="lt-LT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94790" y="4138364"/>
            <a:ext cx="10002417" cy="2362146"/>
          </a:xfrm>
          <a:prstGeom prst="rect">
            <a:avLst/>
          </a:prstGeom>
        </p:spPr>
      </p:pic>
      <p:pic>
        <p:nvPicPr>
          <p:cNvPr id="3" name="Turinio vietos rezervavimo ženklas 2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094790" y="377585"/>
            <a:ext cx="10002417" cy="236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89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Koncertinė įstaiga „Panevėžio garsas“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2012-2016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053793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4454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Koncertinė įstaiga „Panevėžio garsas“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SEZONIŠKUMO ĮTAKA VEIKLAI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I-IV ketv.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168468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4419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Koncertinė įstaiga „Panevėžio garsas“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2015-2016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673210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Diagrama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1714468"/>
              </p:ext>
            </p:extLst>
          </p:nvPr>
        </p:nvGraphicFramePr>
        <p:xfrm>
          <a:off x="914400" y="1978091"/>
          <a:ext cx="10439400" cy="38535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2100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Koncertinė įstaiga „Panevėžio garsas“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KONCERTINĖ VEIKLA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 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5238620"/>
              </p:ext>
            </p:extLst>
          </p:nvPr>
        </p:nvGraphicFramePr>
        <p:xfrm>
          <a:off x="838200" y="1690688"/>
          <a:ext cx="10515600" cy="448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Diagrama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4737348"/>
              </p:ext>
            </p:extLst>
          </p:nvPr>
        </p:nvGraphicFramePr>
        <p:xfrm>
          <a:off x="933061" y="1595535"/>
          <a:ext cx="10571584" cy="4823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462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Koncertinė įstaiga „Panevėžio garsas“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POKYTIS </a:t>
            </a:r>
            <a:r>
              <a:rPr lang="lt-LT" altLang="lt-LT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3518178"/>
              </p:ext>
            </p:extLst>
          </p:nvPr>
        </p:nvGraphicFramePr>
        <p:xfrm>
          <a:off x="1435359" y="2453950"/>
          <a:ext cx="9321282" cy="2920482"/>
        </p:xfrm>
        <a:graphic>
          <a:graphicData uri="http://schemas.openxmlformats.org/drawingml/2006/table">
            <a:tbl>
              <a:tblPr/>
              <a:tblGrid>
                <a:gridCol w="5029199"/>
                <a:gridCol w="1427584"/>
                <a:gridCol w="1399592"/>
                <a:gridCol w="1464907"/>
              </a:tblGrid>
              <a:tr h="561630">
                <a:tc>
                  <a:txBody>
                    <a:bodyPr/>
                    <a:lstStyle/>
                    <a:p>
                      <a:pPr algn="l" fontAlgn="b"/>
                      <a:r>
                        <a:rPr lang="lt-LT" altLang="lt-LT" sz="14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PAGAL RENGINIŲ SKAIČIŲ </a:t>
                      </a:r>
                      <a:endParaRPr lang="lt-LT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2015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2016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Pokytis proc.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  <a:tr h="393142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Koncertai</a:t>
                      </a:r>
                      <a:endParaRPr lang="lt-LT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93142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Renginiai</a:t>
                      </a:r>
                      <a:endParaRPr lang="lt-LT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64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93142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Edukacinės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programos, pamokos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93142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Renginiai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lauke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62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93142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Gastroliniai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koncertai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-47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93142"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IŠ VISO: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66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>
                          <a:effectLst/>
                          <a:latin typeface="+mn-lt"/>
                        </a:rPr>
                        <a:t>69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770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Koncertinė įstaiga „Panevėžio garsas“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PAJAMOS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351352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8327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28870" y="337133"/>
            <a:ext cx="10515600" cy="1325563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Koncertinė įstaiga „Panevėžio garsas“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POKYTIS </a:t>
            </a:r>
            <a:r>
              <a:rPr lang="lt-LT" altLang="lt-LT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0892374"/>
              </p:ext>
            </p:extLst>
          </p:nvPr>
        </p:nvGraphicFramePr>
        <p:xfrm>
          <a:off x="1669403" y="2248678"/>
          <a:ext cx="8853194" cy="3405675"/>
        </p:xfrm>
        <a:graphic>
          <a:graphicData uri="http://schemas.openxmlformats.org/drawingml/2006/table">
            <a:tbl>
              <a:tblPr/>
              <a:tblGrid>
                <a:gridCol w="3516563"/>
                <a:gridCol w="1853610"/>
                <a:gridCol w="1747689"/>
                <a:gridCol w="1735332"/>
              </a:tblGrid>
              <a:tr h="54021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altLang="lt-LT" sz="14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PAGAL UŽDIRBTAS PAJAMAS </a:t>
                      </a:r>
                      <a:endParaRPr lang="lt-LT" sz="1400" b="0" i="0" u="none" strike="noStrike" dirty="0" smtClean="0">
                        <a:effectLst/>
                        <a:latin typeface="+mn-lt"/>
                      </a:endParaRPr>
                    </a:p>
                    <a:p>
                      <a:pPr algn="l" fontAlgn="b"/>
                      <a:endParaRPr lang="lt-LT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2015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2016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Pokytis proc.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  <a:tr h="399285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 Koncertai</a:t>
                      </a:r>
                      <a:endParaRPr lang="lt-LT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2807,78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1573,41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-44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93236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 Renginiai</a:t>
                      </a:r>
                      <a:endParaRPr lang="lt-LT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4322,68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3383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-22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93236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 Edukacinės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programos, pamokos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1364,27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1225,15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-10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93236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 Gastroliniai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koncertai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19118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13500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-29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93236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           Kita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veikla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52,2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47,74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93236"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IŠ VISO: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27664,93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>
                          <a:effectLst/>
                          <a:latin typeface="+mn-lt"/>
                        </a:rPr>
                        <a:t>19729,3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-29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734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Koncertinė įstaiga „Panevėžio garsas“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VEIKLA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075978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429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962630" y="2734042"/>
            <a:ext cx="1039117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</a:t>
            </a:r>
            <a:b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PANEVĖŽIO BENDRUOMENIŲ RŪMAI</a:t>
            </a:r>
            <a:endParaRPr lang="lt-LT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30" y="628954"/>
            <a:ext cx="3458762" cy="2038853"/>
          </a:xfrm>
          <a:prstGeom prst="rect">
            <a:avLst/>
          </a:prstGeo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400" y="4130344"/>
            <a:ext cx="2451400" cy="1860487"/>
          </a:xfrm>
        </p:spPr>
      </p:pic>
      <p:pic>
        <p:nvPicPr>
          <p:cNvPr id="12" name="Paveikslėlis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30" y="4130345"/>
            <a:ext cx="2706160" cy="1862740"/>
          </a:xfrm>
          <a:prstGeom prst="rect">
            <a:avLst/>
          </a:prstGeom>
        </p:spPr>
      </p:pic>
      <p:pic>
        <p:nvPicPr>
          <p:cNvPr id="14" name="Paveikslėlis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338" y="621379"/>
            <a:ext cx="2882462" cy="2049041"/>
          </a:xfrm>
          <a:prstGeom prst="rect">
            <a:avLst/>
          </a:prstGeom>
        </p:spPr>
      </p:pic>
      <p:pic>
        <p:nvPicPr>
          <p:cNvPr id="15" name="Paveikslėlis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48963" y="4130344"/>
            <a:ext cx="2553437" cy="1862740"/>
          </a:xfrm>
          <a:prstGeom prst="rect">
            <a:avLst/>
          </a:prstGeom>
        </p:spPr>
      </p:pic>
      <p:pic>
        <p:nvPicPr>
          <p:cNvPr id="16" name="Paveikslėlis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790" y="4130344"/>
            <a:ext cx="2680173" cy="1860487"/>
          </a:xfrm>
          <a:prstGeom prst="rect">
            <a:avLst/>
          </a:prstGeom>
        </p:spPr>
      </p:pic>
      <p:pic>
        <p:nvPicPr>
          <p:cNvPr id="17" name="Paveikslėlis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61"/>
          <a:stretch/>
        </p:blipFill>
        <p:spPr>
          <a:xfrm>
            <a:off x="4069935" y="626341"/>
            <a:ext cx="2435383" cy="2042889"/>
          </a:xfrm>
          <a:prstGeom prst="rect">
            <a:avLst/>
          </a:prstGeom>
        </p:spPr>
      </p:pic>
      <p:pic>
        <p:nvPicPr>
          <p:cNvPr id="19" name="Paveikslėlis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05318" y="628954"/>
            <a:ext cx="2839699" cy="203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86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13497</TotalTime>
  <Words>4191</Words>
  <Application>Microsoft Office PowerPoint</Application>
  <PresentationFormat>Pasirinktinai</PresentationFormat>
  <Paragraphs>2198</Paragraphs>
  <Slides>127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127</vt:i4>
      </vt:variant>
    </vt:vector>
  </HeadingPairs>
  <TitlesOfParts>
    <vt:vector size="128" baseType="lpstr">
      <vt:lpstr>„Office“ tema</vt:lpstr>
      <vt:lpstr>2016 m. kultūros ir meno įstaigų V E I K L A</vt:lpstr>
      <vt:lpstr>KULTŪRAI SKIRTAS PROC. NUO BENDRO BIUDŽETO 2004-2016 m. </vt:lpstr>
      <vt:lpstr>KULTŪROS IR MENO PROGRAMOS LĖŠŲ PASKIRSTYMAS PAGAL  KULTŪROS FINANSAVIMO KRYPTIS (Eur)  2004-2016 m.</vt:lpstr>
      <vt:lpstr>SKIRIAMŲ LĖŠŲ KULTŪROS IR MENO ĮSTAIGOMS IR JŲ LANKYTOJŲ SANTYKIO ANALIZĖ  2016 m.</vt:lpstr>
      <vt:lpstr>BIUDŽETO IR ETATŲ SANTYKIS 2016 m.</vt:lpstr>
      <vt:lpstr>PowerPoint pristatymas</vt:lpstr>
      <vt:lpstr>KULTŪROS IR MENO ĮSTAIGŲ LANKYTOJŲ SKAIČIUS      2016 m.</vt:lpstr>
      <vt:lpstr>PROJEKTINĖ VEIKLA       2016 m.</vt:lpstr>
      <vt:lpstr>FINANSUOTŲ  PROJEKTŲ      2016 m.</vt:lpstr>
      <vt:lpstr>GAUTAS  FINANSAVIMAS (tūkst. Lt)  2016 m.</vt:lpstr>
      <vt:lpstr>IŠ KITŲ ŠALTINIŲ (tūkst. Eur) 2016 m.</vt:lpstr>
      <vt:lpstr>IŠ SAVIVALDYBĖS BIUDŽETO  (tūkst. Eur) 2016 m.</vt:lpstr>
      <vt:lpstr>PANEVĖŽIO MIESTO SAVIVALDYBĖS  VIEŠOJI BIBLIOTEKA</vt:lpstr>
      <vt:lpstr>Savivaldybės viešoji biblioteka  VEIKLOS REZULTATŲ POKYTIS  2012-2016 m.</vt:lpstr>
      <vt:lpstr>Savivaldybės viešoji biblioteka  SEZONIŠKUMO ĮTAKA VEIKLAI 2016 m. I-IV ketv.</vt:lpstr>
      <vt:lpstr>Savivaldybės viešoji biblioteka  VEIKLOS REZULTATŲ POKYTIS (proc.)  2015-2016 m.</vt:lpstr>
      <vt:lpstr>Savivaldybės viešoji biblioteka  RENGINIŲ IR RENGINIŲ LANKYTOJŲ SKAIČIAUS  POKYTIS  2012-2016 m.</vt:lpstr>
      <vt:lpstr>Savivaldybės viešoji biblioteka  SEZONIŠKUMO ĮTAKA  RENGINIŲ IR RENGINIŲ LANKYTOJŲ SKAIČIUI (proc.)  2016 m. I-IV ketv.</vt:lpstr>
      <vt:lpstr>Savivaldybės viešoji biblioteka  RENGINIŲ IR RENGINIŲ LANKYTOJŲ SKAIČIAUS  POKYTIS (proc.) 2015-2016 m.</vt:lpstr>
      <vt:lpstr>Savivaldybės viešoji biblioteka  PROJEKTINĖ VEIKLA  2012-2016 m.</vt:lpstr>
      <vt:lpstr>PANEVĖŽIO KRAŠTOTYROS MUZIEJUS</vt:lpstr>
      <vt:lpstr>Kraštotyros muziejus  VEIKLOS REZULTATŲ POKYTIS  2012-2016 m.</vt:lpstr>
      <vt:lpstr>Kraštotyros muziejus  SEZONIŠKUMO ĮTAKA VEIKLAI 2016 m. I-IV ketv.</vt:lpstr>
      <vt:lpstr>Kraštotyros muziejus  VEIKLOS REZULTATŲ POKYTIS (proc.)  2015-2016 m. </vt:lpstr>
      <vt:lpstr>Kraštotyros muziejus  MUZIEJAUS LANKYTOJŲ (SU BILIETAIS IR BE BILIETŲ) SKAIČIAUS SANTYKIS (proc.)  2016 m.</vt:lpstr>
      <vt:lpstr>Kraštotyros muziejus  EDUKACINIŲ PROGRAMŲ LANKYTOJŲ (SU BILIETAIS IR BE BILIETŲ) SKAIČIAUS SANTYKIS (proc.) 2016 m.</vt:lpstr>
      <vt:lpstr>Kraštotyros muziejus  MUZIEJINĖ VEIKLA (proc.) 2016 m.</vt:lpstr>
      <vt:lpstr>Kraštotyros muziejus  MUZIEJINĖ VEIKLA (proc.) 2016 m.</vt:lpstr>
      <vt:lpstr>Kraštotyros muziejus  MUZIEJAUS VEIKLA PAGAL SRITIS (proc.)  2016 m. </vt:lpstr>
      <vt:lpstr>Kraštotyros muziejus  MUZIEJAUS RENGINIŲ LANKYTOJAI PAGAL VEIKLOS SRITIS (proc.)  2016 m.</vt:lpstr>
      <vt:lpstr>Kraštotyros muziejus  UŽDIRBTOS LĖŠOS PAGAL VEIKLOS SRITIS(proc.)  2016 m.</vt:lpstr>
      <vt:lpstr>Kraštotyros muziejus  PROJEKTINĖ VEIKLA  2012-2016 m.</vt:lpstr>
      <vt:lpstr>PANEVĖŽIO DAILĖS GALERIJA</vt:lpstr>
      <vt:lpstr>Dailės galerija  VEIKLOS REZULTATŲ POKYTIS  2012-2016 m.</vt:lpstr>
      <vt:lpstr>Dailės galerija SEZONIŠKUMO ĮTAKA VEIKLAI 2016 m. I-IV ketv.</vt:lpstr>
      <vt:lpstr>Dailės galerija VEIKLOS REZULTATŲ POKYTIS (proc.) 2015-2016 m. </vt:lpstr>
      <vt:lpstr>Dailės galerija ĮSTAIGOS VEIKLA PAGAL SRITIS (proc.) 2016 m.</vt:lpstr>
      <vt:lpstr>Dailės galerija UŽDIRBTOS PAJAMOS PAGAL SRITIS (proc.) 2016 m.</vt:lpstr>
      <vt:lpstr>Dailės galerija GALERIJOS LANKYTOJAI PAGAL VEIKLOS SRITIS (proc.) 2016 m.</vt:lpstr>
      <vt:lpstr>Dailės galerija PARODINĖ VEIKLA 2016 m.</vt:lpstr>
      <vt:lpstr>Dailės galerija PARODINĖ VEIKLA 2016 m.</vt:lpstr>
      <vt:lpstr>Dailės galerija PARODINĖ VEIKLA 2016 m.</vt:lpstr>
      <vt:lpstr>Dailės galerija PARODINĖ VEIKLA 2016 m.</vt:lpstr>
      <vt:lpstr>Dailės galerija PARODINĖ VEIKLA 2016 m.</vt:lpstr>
      <vt:lpstr>Dailės galerija EDUKACININĖ VEIKLA 2016 m.</vt:lpstr>
      <vt:lpstr>Dailės galerija EDUKACININĖ VEIKLA 2016 m.</vt:lpstr>
      <vt:lpstr>Dailės galerija EDUKACININĖ VEIKLA 2016 m.</vt:lpstr>
      <vt:lpstr>Dailės galerija PROJEKTINĖ VEIKLA 2016 m.</vt:lpstr>
      <vt:lpstr>PANEVĖŽIO TEATRAS „MENAS“</vt:lpstr>
      <vt:lpstr>Teatras „Menas“ VEIKLOS REZULTATŲ POKYTIS  2012-2016 m. </vt:lpstr>
      <vt:lpstr>Teatras „Menas“ SEZONIŠKUMO ĮTAKA VEIKLAI 2016 m. I-IV ketv.</vt:lpstr>
      <vt:lpstr>Teatras „Menas“ VEIKLOS REZULTATŲ POKYTIS (proc.)  2015-2016 m. </vt:lpstr>
      <vt:lpstr>Teatras „Menas“ TEATRO VEIKLA PAGAL SRITIS (proc.) 2016 m.</vt:lpstr>
      <vt:lpstr>Teatras „Menas“ UŽDIRBTOS PAJAMOS  PAGAL SRITIS (proc.)  2016 m.</vt:lpstr>
      <vt:lpstr>Teatras „Menas“ RENGINIŲ LANKYTOJAI PAGAL SRITIS (proc.) 2016 m. </vt:lpstr>
      <vt:lpstr>Teatras „Menas“ TEATRO LANKYTOJŲ (SU BILIETAIS IR BE BILIETŲ) SKAIČIAUS SANTYKIS (proc.)  2012-2016 m. </vt:lpstr>
      <vt:lpstr>Teatras „Menas“ SPEKTAKLIAI 2016 m. </vt:lpstr>
      <vt:lpstr>Teatras „Menas“ POPULIARIAUSI SPEKTAKLIAI 2016 m.</vt:lpstr>
      <vt:lpstr>Teatras „Menas“ POPULIARIAUSI SPEKTAKLIAI 2016 m.</vt:lpstr>
      <vt:lpstr>Teatras „Menas“ SALĖS UŽIMTUMAS 2016 m. </vt:lpstr>
      <vt:lpstr>Teatras „Menas“ MASINIAI LAUKO RENGINIAI 2016 m.</vt:lpstr>
      <vt:lpstr>Teatras „Menas“  BENDRUOMENĖS UŽIMTUMAS 2016 m.</vt:lpstr>
      <vt:lpstr>Teatras „Menas“ PROJEKTINĖ VEIKA 2016 m. </vt:lpstr>
      <vt:lpstr>PANEVĖŽIO LĖLIŲ VEŽIMO TEATRAS</vt:lpstr>
      <vt:lpstr>Lėlių vežimo teatras VEIKLOS REZULTATŲ POKYTIS  2012-2016 m.</vt:lpstr>
      <vt:lpstr>Lėlių vežimo teatras SEZONIŠKUMO ĮTAKA VEIKLAI  2016 m. I-IV ketv.</vt:lpstr>
      <vt:lpstr>Lėlių vežimo teatras VEIKLOS REZULTATŲ POKYTIS (proc.) 2015-2016 m.</vt:lpstr>
      <vt:lpstr>Lėlių vežimo teatras TEATRO VEIKLA PAGAL SRITIS (proc.) 2016 m.</vt:lpstr>
      <vt:lpstr>Lėlių vežimo teatras UŽDIRBTOS PAJAMOS PAGAL SRITIS (proc.) 2016 m.</vt:lpstr>
      <vt:lpstr>Lėlių vežimo teatras LANKYTOJŲ SKAIČIAUS (SU BIBLIETAIS IR BE BILIETŲ)  POKYTIS (proc.) 2012-2016 m.</vt:lpstr>
      <vt:lpstr>Lėlių vežimo teatras SPEKTAKLIAI  2016 m.</vt:lpstr>
      <vt:lpstr>Lėlių vežimo teatras POPULIARIAUSI SPEKTAKLIAI 2016 m.</vt:lpstr>
      <vt:lpstr>Lėlių vežimo teatras POPULIARIAUSI SPEKTAKLIAI 2016 m.</vt:lpstr>
      <vt:lpstr>Lėlių vežimo teatras  SALĖS UŽIMTUMAS 2016 m.</vt:lpstr>
      <vt:lpstr>Lėlių vežimo teatras PROJEKTINĖ VEIKA 2016 m. </vt:lpstr>
      <vt:lpstr>PANEVĖŽIO MUZIKINIS TEATRAS</vt:lpstr>
      <vt:lpstr>Muzikinis teatras VEIKLOS REZULTATŲ POKYTIS  2012-2016 m.</vt:lpstr>
      <vt:lpstr>Muzikinis teatras SEZONIŠKUMO ĮTAKA VEIKLAI 2016 m. I-IV ketv.</vt:lpstr>
      <vt:lpstr>Muzikinis teatras VEIKLOS REZULTATŲ POKYTIS (proc.) 2015-2016 m.</vt:lpstr>
      <vt:lpstr>Muzikinis teatras TEATRO VEIKLA PAGAL SRITIS (proc.)  2016 m.</vt:lpstr>
      <vt:lpstr>Muzikinis teatras VEIKLOS POKYTIS (proc.)  2016 m.</vt:lpstr>
      <vt:lpstr>Muzikinis teatras UŽDIRBTOS PAJAMOS PAGAL VEIKLOS SRITIS (proc.)  2016 m.</vt:lpstr>
      <vt:lpstr>Muzikinis teatras VEIKLOS POKYTIS (proc.)  2016 m.</vt:lpstr>
      <vt:lpstr>Muzikinis teatras RENGINIŲ LANKYTOJAI PAGAL VEIKLOS SRITIS (proc.)  2016 m.</vt:lpstr>
      <vt:lpstr>Muzikinis teatras VEIKLOS POKYTIS (proc.)  2016 m.</vt:lpstr>
      <vt:lpstr>Muzikinis teatras SPEKTAKLIAI  2016 m.</vt:lpstr>
      <vt:lpstr>Muzikinis teatras SPEKTAKLIAI  2016 m.</vt:lpstr>
      <vt:lpstr>Muzikinis teatras KONCERTINĖ VEIKLA 2016 m.</vt:lpstr>
      <vt:lpstr>Muzikinis teatras PROJEKTINĖ VEIKLA 2016 m.</vt:lpstr>
      <vt:lpstr>KONCERTINĖ ĮSTAIGA „PANEVĖŽIO GARSAS“</vt:lpstr>
      <vt:lpstr>Koncertinė įstaiga „Panevėžio garsas“ VEIKLOS REZULTATŲ POKYTIS  2012-2016 m. </vt:lpstr>
      <vt:lpstr>Koncertinė įstaiga „Panevėžio garsas“ SEZONIŠKUMO ĮTAKA VEIKLAI 2016 m. I-IV ketv.</vt:lpstr>
      <vt:lpstr>Koncertinė įstaiga „Panevėžio garsas“ VEIKLOS REZULTATŲ POKYTIS (proc.) 2015-2016 m.</vt:lpstr>
      <vt:lpstr>Koncertinė įstaiga „Panevėžio garsas“ KONCERTINĖ VEIKLA (proc.)  2016 m.</vt:lpstr>
      <vt:lpstr>Koncertinė įstaiga „Panevėžio garsas“ VEIKLOS POKYTIS (proc.) 2016 m.</vt:lpstr>
      <vt:lpstr>Koncertinė įstaiga „Panevėžio garsas“ PAJAMOS (proc.) 2016 m.</vt:lpstr>
      <vt:lpstr>Koncertinė įstaiga „Panevėžio garsas“ VEIKLOS POKYTIS (proc.) 2016 m.</vt:lpstr>
      <vt:lpstr>Koncertinė įstaiga „Panevėžio garsas“ PROJEKTINĖ VEIKLA 2016 m.</vt:lpstr>
      <vt:lpstr>KULTŪROS CENTRAS  PANEVĖŽIO BENDRUOMENIŲ RŪMAI</vt:lpstr>
      <vt:lpstr>Kultūros centras Panevėžio bendruomenių rūmai VEIKLOS REZULTATŲ POKYTIS  2012-2016 m.</vt:lpstr>
      <vt:lpstr>Kultūros centras Panevėžio bendruomenių rūmai SEZONIŠKUMO ĮTAKA VEIKLAI 2016 m. I-IV ketv.</vt:lpstr>
      <vt:lpstr>Kultūros centras Panevėžio bendruomenių rūmai VEIKLOS REZULTATŲ POKYTIS (proc.) 2015-2016 m.</vt:lpstr>
      <vt:lpstr>Kultūros centras Panevėžio bendruomenių rūmai CENTRO VEIKLA PAGAL SRITIS (proc.)  2016 m.</vt:lpstr>
      <vt:lpstr>Kultūros centras Panevėžio bendruomenių rūmai VEIKLOS POKYTIS (proc.)  2016 m.</vt:lpstr>
      <vt:lpstr>Kultūros centras Panevėžio bendruomenių rūmai UŽDIRBTOS PAJAMOS PAGAL VEIKLOS SRITIS (proc.) 2016 m.</vt:lpstr>
      <vt:lpstr>Kultūros centras Panevėžio bendruomenių rūmai VEIKLOS POKYTIS (proc.)  2016 m.</vt:lpstr>
      <vt:lpstr>Kultūros centras Panevėžio bendruomenių rūmai RENGINIŲ LANKYTOJAI PAGAL VEIKLOS SRITIS (proc.) 2016 m.</vt:lpstr>
      <vt:lpstr>Kultūros centras Panevėžio bendruomenių rūmai VEIKLOS POKYTIS (proc.)  2016 m.</vt:lpstr>
      <vt:lpstr>Kultūros centras Panevėžio bendruomenių rūmai RENGINIŲ LANKYTOJŲ (SU BIBLIETAIS IR BE BILIETŲ) POKYTIS (proc.) 2016 m.</vt:lpstr>
      <vt:lpstr>Kultūros centras Panevėžio bendruomenių rūmai VEIKLA PAGAL SALES (proc.) 2016 m.</vt:lpstr>
      <vt:lpstr>Kultūros centras Panevėžio bendruomenių rūmai MASINIAI LAUKO RENGINIAI 2016 m.</vt:lpstr>
      <vt:lpstr>Kultūros centras Panevėžio bendruomenių rūmai BENDRUOMENĖS UŽIMTUMAS 2016 m.</vt:lpstr>
      <vt:lpstr>Kultūros centras Panevėžio bendruomenių rūmai PROJEKTINĖ VEIKLA 2016 m.</vt:lpstr>
      <vt:lpstr>KINO CENTRAS „GARSAS“</vt:lpstr>
      <vt:lpstr>Kino centras „Garsas“ VEIKLOS REZULTATŲ POKYTIS 2012-2016 m.</vt:lpstr>
      <vt:lpstr>Kino centras „Garsas“ SEZONIŠKUMO ĮTAKA VEIKLAI 2016 m. I-IV ketv.</vt:lpstr>
      <vt:lpstr>Kino centras „Garsas“ LANKYTOJŲ SKAIČIAUS (SU BILIETAIS IR BE BILIETŲ) POKYTIS (proc.) 2012-2016 m.</vt:lpstr>
      <vt:lpstr>Kino centras „Garsas“ VEIKLOS REZULTATŲ POKYTIS (proc.)  2015-2016 m.</vt:lpstr>
      <vt:lpstr>Kino centras „Garsas“ CENTRO  VEIKLA  PAGAL SRITIS (proc.) 2016 m.</vt:lpstr>
      <vt:lpstr>Kino centras „Garsas“ VEIKLOS POKYTIS (proc.) 2016 m.</vt:lpstr>
      <vt:lpstr>Kino centras „Garsas“ PAJAMOS PAGAL VEIKLOS SRITIS (proc.) 2016 m.</vt:lpstr>
      <vt:lpstr>Kino centras „Garsas“ VEIKLOS POKYTIS (proc.) 2016 m.</vt:lpstr>
      <vt:lpstr>Kino centras „Garsas“ LANKYTOJAI PAGAL VEIKLOS SRITIS (proc.) 2016 m.</vt:lpstr>
      <vt:lpstr>Kino centras „Garsas“ VEIKLOS POKYTIS (proc.) 2016 m.</vt:lpstr>
      <vt:lpstr>Kino centras „Garsas“ EDUKACINĖ VEIKLA 2016 m.</vt:lpstr>
      <vt:lpstr>Kino centras „Garsas“ PROJEKTINĖ VEIKLA 2016 m.</vt:lpstr>
      <vt:lpstr> AČIŪ  UŽ  DĖMESĮ   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2014 m.  kultūros ir meno įstaigų veiklos   A N A L I Z Ė</dc:title>
  <dc:creator>Danguolė Čepukienė</dc:creator>
  <cp:lastModifiedBy>Loreta Krasauskienė</cp:lastModifiedBy>
  <cp:revision>539</cp:revision>
  <cp:lastPrinted>2017-03-13T13:40:36Z</cp:lastPrinted>
  <dcterms:created xsi:type="dcterms:W3CDTF">2015-01-27T06:14:45Z</dcterms:created>
  <dcterms:modified xsi:type="dcterms:W3CDTF">2017-03-16T12:44:28Z</dcterms:modified>
</cp:coreProperties>
</file>