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theme/themeOverride42.xml" ContentType="application/vnd.openxmlformats-officedocument.themeOverride+xml"/>
  <Override PartName="/ppt/charts/chart43.xml" ContentType="application/vnd.openxmlformats-officedocument.drawingml.chart+xml"/>
  <Override PartName="/ppt/theme/themeOverride43.xml" ContentType="application/vnd.openxmlformats-officedocument.themeOverride+xml"/>
  <Override PartName="/ppt/charts/chart44.xml" ContentType="application/vnd.openxmlformats-officedocument.drawingml.chart+xml"/>
  <Override PartName="/ppt/theme/themeOverride44.xml" ContentType="application/vnd.openxmlformats-officedocument.themeOverride+xml"/>
  <Override PartName="/ppt/charts/chart45.xml" ContentType="application/vnd.openxmlformats-officedocument.drawingml.chart+xml"/>
  <Override PartName="/ppt/theme/themeOverride45.xml" ContentType="application/vnd.openxmlformats-officedocument.themeOverride+xml"/>
  <Override PartName="/ppt/charts/chart46.xml" ContentType="application/vnd.openxmlformats-officedocument.drawingml.chart+xml"/>
  <Override PartName="/ppt/theme/themeOverride46.xml" ContentType="application/vnd.openxmlformats-officedocument.themeOverride+xml"/>
  <Override PartName="/ppt/charts/chart47.xml" ContentType="application/vnd.openxmlformats-officedocument.drawingml.chart+xml"/>
  <Override PartName="/ppt/theme/themeOverride47.xml" ContentType="application/vnd.openxmlformats-officedocument.themeOverride+xml"/>
  <Override PartName="/ppt/charts/chart48.xml" ContentType="application/vnd.openxmlformats-officedocument.drawingml.chart+xml"/>
  <Override PartName="/ppt/theme/themeOverride48.xml" ContentType="application/vnd.openxmlformats-officedocument.themeOverride+xml"/>
  <Override PartName="/ppt/charts/chart49.xml" ContentType="application/vnd.openxmlformats-officedocument.drawingml.chart+xml"/>
  <Override PartName="/ppt/theme/themeOverride49.xml" ContentType="application/vnd.openxmlformats-officedocument.themeOverride+xml"/>
  <Override PartName="/ppt/charts/chart50.xml" ContentType="application/vnd.openxmlformats-officedocument.drawingml.chart+xml"/>
  <Override PartName="/ppt/theme/themeOverride50.xml" ContentType="application/vnd.openxmlformats-officedocument.themeOverride+xml"/>
  <Override PartName="/ppt/charts/chart51.xml" ContentType="application/vnd.openxmlformats-officedocument.drawingml.chart+xml"/>
  <Override PartName="/ppt/theme/themeOverride51.xml" ContentType="application/vnd.openxmlformats-officedocument.themeOverride+xml"/>
  <Override PartName="/ppt/charts/chart52.xml" ContentType="application/vnd.openxmlformats-officedocument.drawingml.chart+xml"/>
  <Override PartName="/ppt/theme/themeOverride52.xml" ContentType="application/vnd.openxmlformats-officedocument.themeOverride+xml"/>
  <Override PartName="/ppt/charts/chart53.xml" ContentType="application/vnd.openxmlformats-officedocument.drawingml.chart+xml"/>
  <Override PartName="/ppt/theme/themeOverride53.xml" ContentType="application/vnd.openxmlformats-officedocument.themeOverride+xml"/>
  <Override PartName="/ppt/charts/chart54.xml" ContentType="application/vnd.openxmlformats-officedocument.drawingml.chart+xml"/>
  <Override PartName="/ppt/theme/themeOverride54.xml" ContentType="application/vnd.openxmlformats-officedocument.themeOverride+xml"/>
  <Override PartName="/ppt/charts/chart55.xml" ContentType="application/vnd.openxmlformats-officedocument.drawingml.chart+xml"/>
  <Override PartName="/ppt/theme/themeOverride55.xml" ContentType="application/vnd.openxmlformats-officedocument.themeOverride+xml"/>
  <Override PartName="/ppt/charts/chart56.xml" ContentType="application/vnd.openxmlformats-officedocument.drawingml.chart+xml"/>
  <Override PartName="/ppt/theme/themeOverride56.xml" ContentType="application/vnd.openxmlformats-officedocument.themeOverride+xml"/>
  <Override PartName="/ppt/charts/chart57.xml" ContentType="application/vnd.openxmlformats-officedocument.drawingml.chart+xml"/>
  <Override PartName="/ppt/theme/themeOverride57.xml" ContentType="application/vnd.openxmlformats-officedocument.themeOverride+xml"/>
  <Override PartName="/ppt/charts/chart58.xml" ContentType="application/vnd.openxmlformats-officedocument.drawingml.chart+xml"/>
  <Override PartName="/ppt/theme/themeOverride58.xml" ContentType="application/vnd.openxmlformats-officedocument.themeOverride+xml"/>
  <Override PartName="/ppt/charts/chart59.xml" ContentType="application/vnd.openxmlformats-officedocument.drawingml.chart+xml"/>
  <Override PartName="/ppt/theme/themeOverride59.xml" ContentType="application/vnd.openxmlformats-officedocument.themeOverride+xml"/>
  <Override PartName="/ppt/charts/chart60.xml" ContentType="application/vnd.openxmlformats-officedocument.drawingml.chart+xml"/>
  <Override PartName="/ppt/theme/themeOverride60.xml" ContentType="application/vnd.openxmlformats-officedocument.themeOverride+xml"/>
  <Override PartName="/ppt/charts/chart61.xml" ContentType="application/vnd.openxmlformats-officedocument.drawingml.chart+xml"/>
  <Override PartName="/ppt/theme/themeOverride61.xml" ContentType="application/vnd.openxmlformats-officedocument.themeOverride+xml"/>
  <Override PartName="/ppt/charts/chart62.xml" ContentType="application/vnd.openxmlformats-officedocument.drawingml.chart+xml"/>
  <Override PartName="/ppt/theme/themeOverride62.xml" ContentType="application/vnd.openxmlformats-officedocument.themeOverride+xml"/>
  <Override PartName="/ppt/charts/chart63.xml" ContentType="application/vnd.openxmlformats-officedocument.drawingml.chart+xml"/>
  <Override PartName="/ppt/theme/themeOverride63.xml" ContentType="application/vnd.openxmlformats-officedocument.themeOverride+xml"/>
  <Override PartName="/ppt/charts/chart64.xml" ContentType="application/vnd.openxmlformats-officedocument.drawingml.chart+xml"/>
  <Override PartName="/ppt/theme/themeOverride64.xml" ContentType="application/vnd.openxmlformats-officedocument.themeOverride+xml"/>
  <Override PartName="/ppt/charts/chart65.xml" ContentType="application/vnd.openxmlformats-officedocument.drawingml.chart+xml"/>
  <Override PartName="/ppt/theme/themeOverride65.xml" ContentType="application/vnd.openxmlformats-officedocument.themeOverride+xml"/>
  <Override PartName="/ppt/charts/chart66.xml" ContentType="application/vnd.openxmlformats-officedocument.drawingml.chart+xml"/>
  <Override PartName="/ppt/theme/themeOverride66.xml" ContentType="application/vnd.openxmlformats-officedocument.themeOverride+xml"/>
  <Override PartName="/ppt/charts/chart67.xml" ContentType="application/vnd.openxmlformats-officedocument.drawingml.chart+xml"/>
  <Override PartName="/ppt/theme/themeOverride67.xml" ContentType="application/vnd.openxmlformats-officedocument.themeOverride+xml"/>
  <Override PartName="/ppt/charts/chart68.xml" ContentType="application/vnd.openxmlformats-officedocument.drawingml.chart+xml"/>
  <Override PartName="/ppt/theme/themeOverride68.xml" ContentType="application/vnd.openxmlformats-officedocument.themeOverride+xml"/>
  <Override PartName="/ppt/charts/chart69.xml" ContentType="application/vnd.openxmlformats-officedocument.drawingml.chart+xml"/>
  <Override PartName="/ppt/theme/themeOverride69.xml" ContentType="application/vnd.openxmlformats-officedocument.themeOverride+xml"/>
  <Override PartName="/ppt/charts/chart70.xml" ContentType="application/vnd.openxmlformats-officedocument.drawingml.chart+xml"/>
  <Override PartName="/ppt/theme/themeOverride70.xml" ContentType="application/vnd.openxmlformats-officedocument.themeOverride+xml"/>
  <Override PartName="/ppt/charts/chart71.xml" ContentType="application/vnd.openxmlformats-officedocument.drawingml.chart+xml"/>
  <Override PartName="/ppt/theme/themeOverride71.xml" ContentType="application/vnd.openxmlformats-officedocument.themeOverride+xml"/>
  <Override PartName="/ppt/charts/chart72.xml" ContentType="application/vnd.openxmlformats-officedocument.drawingml.chart+xml"/>
  <Override PartName="/ppt/theme/themeOverride72.xml" ContentType="application/vnd.openxmlformats-officedocument.themeOverride+xml"/>
  <Override PartName="/ppt/charts/chart73.xml" ContentType="application/vnd.openxmlformats-officedocument.drawingml.chart+xml"/>
  <Override PartName="/ppt/theme/themeOverride73.xml" ContentType="application/vnd.openxmlformats-officedocument.themeOverride+xml"/>
  <Override PartName="/ppt/charts/chart74.xml" ContentType="application/vnd.openxmlformats-officedocument.drawingml.chart+xml"/>
  <Override PartName="/ppt/theme/themeOverride74.xml" ContentType="application/vnd.openxmlformats-officedocument.themeOverride+xml"/>
  <Override PartName="/ppt/charts/chart75.xml" ContentType="application/vnd.openxmlformats-officedocument.drawingml.chart+xml"/>
  <Override PartName="/ppt/theme/themeOverride75.xml" ContentType="application/vnd.openxmlformats-officedocument.themeOverride+xml"/>
  <Override PartName="/ppt/charts/chart76.xml" ContentType="application/vnd.openxmlformats-officedocument.drawingml.chart+xml"/>
  <Override PartName="/ppt/theme/themeOverride76.xml" ContentType="application/vnd.openxmlformats-officedocument.themeOverride+xml"/>
  <Override PartName="/ppt/charts/chart77.xml" ContentType="application/vnd.openxmlformats-officedocument.drawingml.chart+xml"/>
  <Override PartName="/ppt/theme/themeOverride77.xml" ContentType="application/vnd.openxmlformats-officedocument.themeOverride+xml"/>
  <Override PartName="/ppt/charts/chart78.xml" ContentType="application/vnd.openxmlformats-officedocument.drawingml.chart+xml"/>
  <Override PartName="/ppt/theme/themeOverride78.xml" ContentType="application/vnd.openxmlformats-officedocument.themeOverride+xml"/>
  <Override PartName="/ppt/charts/chart79.xml" ContentType="application/vnd.openxmlformats-officedocument.drawingml.chart+xml"/>
  <Override PartName="/ppt/theme/themeOverride79.xml" ContentType="application/vnd.openxmlformats-officedocument.themeOverride+xml"/>
  <Override PartName="/ppt/charts/chart80.xml" ContentType="application/vnd.openxmlformats-officedocument.drawingml.chart+xml"/>
  <Override PartName="/ppt/theme/themeOverride80.xml" ContentType="application/vnd.openxmlformats-officedocument.themeOverride+xml"/>
  <Override PartName="/ppt/charts/chart81.xml" ContentType="application/vnd.openxmlformats-officedocument.drawingml.chart+xml"/>
  <Override PartName="/ppt/theme/themeOverride81.xml" ContentType="application/vnd.openxmlformats-officedocument.themeOverride+xml"/>
  <Override PartName="/ppt/charts/chart82.xml" ContentType="application/vnd.openxmlformats-officedocument.drawingml.chart+xml"/>
  <Override PartName="/ppt/theme/themeOverride82.xml" ContentType="application/vnd.openxmlformats-officedocument.themeOverride+xml"/>
  <Override PartName="/ppt/charts/chart83.xml" ContentType="application/vnd.openxmlformats-officedocument.drawingml.chart+xml"/>
  <Override PartName="/ppt/theme/themeOverride83.xml" ContentType="application/vnd.openxmlformats-officedocument.themeOverride+xml"/>
  <Override PartName="/ppt/charts/chart84.xml" ContentType="application/vnd.openxmlformats-officedocument.drawingml.chart+xml"/>
  <Override PartName="/ppt/theme/themeOverride84.xml" ContentType="application/vnd.openxmlformats-officedocument.themeOverride+xml"/>
  <Override PartName="/ppt/charts/chart85.xml" ContentType="application/vnd.openxmlformats-officedocument.drawingml.chart+xml"/>
  <Override PartName="/ppt/theme/themeOverride85.xml" ContentType="application/vnd.openxmlformats-officedocument.themeOverride+xml"/>
  <Override PartName="/ppt/charts/chart86.xml" ContentType="application/vnd.openxmlformats-officedocument.drawingml.chart+xml"/>
  <Override PartName="/ppt/theme/themeOverride86.xml" ContentType="application/vnd.openxmlformats-officedocument.themeOverride+xml"/>
  <Override PartName="/ppt/charts/chart87.xml" ContentType="application/vnd.openxmlformats-officedocument.drawingml.chart+xml"/>
  <Override PartName="/ppt/theme/themeOverride87.xml" ContentType="application/vnd.openxmlformats-officedocument.themeOverride+xml"/>
  <Override PartName="/ppt/charts/chart88.xml" ContentType="application/vnd.openxmlformats-officedocument.drawingml.chart+xml"/>
  <Override PartName="/ppt/theme/themeOverride88.xml" ContentType="application/vnd.openxmlformats-officedocument.themeOverride+xml"/>
  <Override PartName="/ppt/charts/chart89.xml" ContentType="application/vnd.openxmlformats-officedocument.drawingml.chart+xml"/>
  <Override PartName="/ppt/theme/themeOverride89.xml" ContentType="application/vnd.openxmlformats-officedocument.themeOverride+xml"/>
  <Override PartName="/ppt/charts/chart90.xml" ContentType="application/vnd.openxmlformats-officedocument.drawingml.chart+xml"/>
  <Override PartName="/ppt/theme/themeOverride90.xml" ContentType="application/vnd.openxmlformats-officedocument.themeOverride+xml"/>
  <Override PartName="/ppt/charts/chart91.xml" ContentType="application/vnd.openxmlformats-officedocument.drawingml.chart+xml"/>
  <Override PartName="/ppt/theme/themeOverride9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9"/>
  </p:handoutMasterIdLst>
  <p:sldIdLst>
    <p:sldId id="271" r:id="rId2"/>
    <p:sldId id="257" r:id="rId3"/>
    <p:sldId id="258" r:id="rId4"/>
    <p:sldId id="377" r:id="rId5"/>
    <p:sldId id="261" r:id="rId6"/>
    <p:sldId id="378" r:id="rId7"/>
    <p:sldId id="265" r:id="rId8"/>
    <p:sldId id="266" r:id="rId9"/>
    <p:sldId id="267" r:id="rId10"/>
    <p:sldId id="268" r:id="rId11"/>
    <p:sldId id="270" r:id="rId12"/>
    <p:sldId id="269" r:id="rId13"/>
    <p:sldId id="379" r:id="rId14"/>
    <p:sldId id="273" r:id="rId15"/>
    <p:sldId id="272" r:id="rId16"/>
    <p:sldId id="274" r:id="rId17"/>
    <p:sldId id="276" r:id="rId18"/>
    <p:sldId id="277" r:id="rId19"/>
    <p:sldId id="275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95" r:id="rId28"/>
    <p:sldId id="294" r:id="rId29"/>
    <p:sldId id="286" r:id="rId30"/>
    <p:sldId id="287" r:id="rId31"/>
    <p:sldId id="288" r:id="rId32"/>
    <p:sldId id="291" r:id="rId33"/>
    <p:sldId id="293" r:id="rId34"/>
    <p:sldId id="292" r:id="rId35"/>
    <p:sldId id="290" r:id="rId36"/>
    <p:sldId id="300" r:id="rId37"/>
    <p:sldId id="296" r:id="rId38"/>
    <p:sldId id="289" r:id="rId39"/>
    <p:sldId id="380" r:id="rId40"/>
    <p:sldId id="299" r:id="rId41"/>
    <p:sldId id="385" r:id="rId42"/>
    <p:sldId id="386" r:id="rId43"/>
    <p:sldId id="312" r:id="rId44"/>
    <p:sldId id="313" r:id="rId45"/>
    <p:sldId id="316" r:id="rId46"/>
    <p:sldId id="315" r:id="rId47"/>
    <p:sldId id="309" r:id="rId48"/>
    <p:sldId id="304" r:id="rId49"/>
    <p:sldId id="314" r:id="rId50"/>
    <p:sldId id="305" r:id="rId51"/>
    <p:sldId id="303" r:id="rId52"/>
    <p:sldId id="308" r:id="rId53"/>
    <p:sldId id="306" r:id="rId54"/>
    <p:sldId id="302" r:id="rId55"/>
    <p:sldId id="307" r:id="rId56"/>
    <p:sldId id="317" r:id="rId57"/>
    <p:sldId id="318" r:id="rId58"/>
    <p:sldId id="326" r:id="rId59"/>
    <p:sldId id="327" r:id="rId60"/>
    <p:sldId id="321" r:id="rId61"/>
    <p:sldId id="383" r:id="rId62"/>
    <p:sldId id="320" r:id="rId63"/>
    <p:sldId id="323" r:id="rId64"/>
    <p:sldId id="325" r:id="rId65"/>
    <p:sldId id="322" r:id="rId66"/>
    <p:sldId id="319" r:id="rId67"/>
    <p:sldId id="328" r:id="rId68"/>
    <p:sldId id="329" r:id="rId69"/>
    <p:sldId id="330" r:id="rId70"/>
    <p:sldId id="331" r:id="rId71"/>
    <p:sldId id="332" r:id="rId72"/>
    <p:sldId id="339" r:id="rId73"/>
    <p:sldId id="340" r:id="rId74"/>
    <p:sldId id="335" r:id="rId75"/>
    <p:sldId id="324" r:id="rId76"/>
    <p:sldId id="338" r:id="rId77"/>
    <p:sldId id="334" r:id="rId78"/>
    <p:sldId id="336" r:id="rId79"/>
    <p:sldId id="337" r:id="rId80"/>
    <p:sldId id="341" r:id="rId81"/>
    <p:sldId id="344" r:id="rId82"/>
    <p:sldId id="387" r:id="rId83"/>
    <p:sldId id="388" r:id="rId84"/>
    <p:sldId id="342" r:id="rId85"/>
    <p:sldId id="389" r:id="rId86"/>
    <p:sldId id="343" r:id="rId87"/>
    <p:sldId id="345" r:id="rId88"/>
    <p:sldId id="346" r:id="rId89"/>
    <p:sldId id="347" r:id="rId90"/>
    <p:sldId id="348" r:id="rId91"/>
    <p:sldId id="353" r:id="rId92"/>
    <p:sldId id="333" r:id="rId93"/>
    <p:sldId id="349" r:id="rId94"/>
    <p:sldId id="350" r:id="rId95"/>
    <p:sldId id="390" r:id="rId96"/>
    <p:sldId id="351" r:id="rId97"/>
    <p:sldId id="391" r:id="rId98"/>
    <p:sldId id="352" r:id="rId99"/>
    <p:sldId id="354" r:id="rId100"/>
    <p:sldId id="359" r:id="rId101"/>
    <p:sldId id="357" r:id="rId102"/>
    <p:sldId id="360" r:id="rId103"/>
    <p:sldId id="358" r:id="rId104"/>
    <p:sldId id="395" r:id="rId105"/>
    <p:sldId id="361" r:id="rId106"/>
    <p:sldId id="396" r:id="rId107"/>
    <p:sldId id="362" r:id="rId108"/>
    <p:sldId id="397" r:id="rId109"/>
    <p:sldId id="367" r:id="rId110"/>
    <p:sldId id="363" r:id="rId111"/>
    <p:sldId id="382" r:id="rId112"/>
    <p:sldId id="364" r:id="rId113"/>
    <p:sldId id="366" r:id="rId114"/>
    <p:sldId id="355" r:id="rId115"/>
    <p:sldId id="368" r:id="rId116"/>
    <p:sldId id="376" r:id="rId117"/>
    <p:sldId id="373" r:id="rId118"/>
    <p:sldId id="369" r:id="rId119"/>
    <p:sldId id="371" r:id="rId120"/>
    <p:sldId id="392" r:id="rId121"/>
    <p:sldId id="372" r:id="rId122"/>
    <p:sldId id="393" r:id="rId123"/>
    <p:sldId id="370" r:id="rId124"/>
    <p:sldId id="394" r:id="rId125"/>
    <p:sldId id="374" r:id="rId126"/>
    <p:sldId id="375" r:id="rId127"/>
    <p:sldId id="365" r:id="rId128"/>
  </p:sldIdLst>
  <p:sldSz cx="12192000" cy="6858000"/>
  <p:notesSz cx="7010400" cy="92964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matytoji sekcija" id="{598C4E47-5946-46DB-B003-F0F983D0FBBE}">
          <p14:sldIdLst>
            <p14:sldId id="271"/>
            <p14:sldId id="257"/>
            <p14:sldId id="258"/>
            <p14:sldId id="377"/>
            <p14:sldId id="261"/>
            <p14:sldId id="378"/>
            <p14:sldId id="265"/>
            <p14:sldId id="266"/>
            <p14:sldId id="267"/>
            <p14:sldId id="268"/>
            <p14:sldId id="270"/>
            <p14:sldId id="269"/>
            <p14:sldId id="379"/>
            <p14:sldId id="273"/>
            <p14:sldId id="272"/>
            <p14:sldId id="274"/>
            <p14:sldId id="276"/>
            <p14:sldId id="277"/>
            <p14:sldId id="275"/>
            <p14:sldId id="278"/>
            <p14:sldId id="279"/>
            <p14:sldId id="281"/>
            <p14:sldId id="280"/>
            <p14:sldId id="282"/>
            <p14:sldId id="283"/>
            <p14:sldId id="284"/>
            <p14:sldId id="295"/>
            <p14:sldId id="294"/>
            <p14:sldId id="286"/>
            <p14:sldId id="287"/>
            <p14:sldId id="288"/>
            <p14:sldId id="291"/>
            <p14:sldId id="293"/>
            <p14:sldId id="292"/>
            <p14:sldId id="290"/>
            <p14:sldId id="300"/>
            <p14:sldId id="296"/>
            <p14:sldId id="289"/>
            <p14:sldId id="380"/>
            <p14:sldId id="299"/>
            <p14:sldId id="385"/>
            <p14:sldId id="386"/>
            <p14:sldId id="312"/>
            <p14:sldId id="313"/>
            <p14:sldId id="316"/>
            <p14:sldId id="315"/>
            <p14:sldId id="309"/>
            <p14:sldId id="304"/>
            <p14:sldId id="314"/>
            <p14:sldId id="305"/>
            <p14:sldId id="303"/>
            <p14:sldId id="308"/>
            <p14:sldId id="306"/>
            <p14:sldId id="302"/>
            <p14:sldId id="307"/>
            <p14:sldId id="317"/>
            <p14:sldId id="318"/>
            <p14:sldId id="326"/>
            <p14:sldId id="327"/>
            <p14:sldId id="321"/>
            <p14:sldId id="383"/>
            <p14:sldId id="320"/>
            <p14:sldId id="323"/>
            <p14:sldId id="325"/>
            <p14:sldId id="322"/>
            <p14:sldId id="319"/>
            <p14:sldId id="328"/>
            <p14:sldId id="329"/>
            <p14:sldId id="330"/>
            <p14:sldId id="331"/>
            <p14:sldId id="332"/>
            <p14:sldId id="339"/>
            <p14:sldId id="340"/>
            <p14:sldId id="335"/>
            <p14:sldId id="324"/>
            <p14:sldId id="338"/>
            <p14:sldId id="334"/>
            <p14:sldId id="336"/>
            <p14:sldId id="337"/>
            <p14:sldId id="341"/>
            <p14:sldId id="344"/>
            <p14:sldId id="387"/>
            <p14:sldId id="388"/>
            <p14:sldId id="342"/>
            <p14:sldId id="389"/>
            <p14:sldId id="343"/>
            <p14:sldId id="345"/>
            <p14:sldId id="346"/>
            <p14:sldId id="347"/>
            <p14:sldId id="348"/>
            <p14:sldId id="353"/>
            <p14:sldId id="333"/>
            <p14:sldId id="349"/>
            <p14:sldId id="350"/>
            <p14:sldId id="390"/>
            <p14:sldId id="351"/>
            <p14:sldId id="391"/>
            <p14:sldId id="352"/>
            <p14:sldId id="354"/>
            <p14:sldId id="359"/>
            <p14:sldId id="357"/>
            <p14:sldId id="360"/>
            <p14:sldId id="358"/>
            <p14:sldId id="395"/>
            <p14:sldId id="361"/>
            <p14:sldId id="396"/>
            <p14:sldId id="362"/>
            <p14:sldId id="397"/>
            <p14:sldId id="367"/>
            <p14:sldId id="363"/>
            <p14:sldId id="382"/>
            <p14:sldId id="364"/>
            <p14:sldId id="366"/>
            <p14:sldId id="355"/>
            <p14:sldId id="368"/>
            <p14:sldId id="376"/>
            <p14:sldId id="373"/>
            <p14:sldId id="369"/>
            <p14:sldId id="371"/>
            <p14:sldId id="392"/>
            <p14:sldId id="372"/>
            <p14:sldId id="393"/>
            <p14:sldId id="370"/>
            <p14:sldId id="394"/>
            <p14:sldId id="374"/>
            <p14:sldId id="375"/>
            <p14:sldId id="3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F00"/>
    <a:srgbClr val="FFA893"/>
    <a:srgbClr val="DAD500"/>
    <a:srgbClr val="FF7453"/>
    <a:srgbClr val="B8B400"/>
    <a:srgbClr val="808000"/>
    <a:srgbClr val="A29E00"/>
    <a:srgbClr val="B854A5"/>
    <a:srgbClr val="FF99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eminis stilius 1 – paryškinima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1_SVB_2016_1.xls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1_SVB_2016_1.xls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22.xml"/><Relationship Id="rId4" Type="http://schemas.microsoft.com/office/2011/relationships/chartStyle" Target="style1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25.xml"/><Relationship Id="rId4" Type="http://schemas.microsoft.com/office/2011/relationships/chartStyle" Target="style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2_KM_2016.xls" TargetMode="External"/><Relationship Id="rId1" Type="http://schemas.openxmlformats.org/officeDocument/2006/relationships/themeOverride" Target="../theme/themeOverride2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27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28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2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30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31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2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3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34.xml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5.xml"/><Relationship Id="rId4" Type="http://schemas.microsoft.com/office/2011/relationships/chartStyle" Target="style3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36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7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3_DG_2016.xls" TargetMode="External"/><Relationship Id="rId1" Type="http://schemas.openxmlformats.org/officeDocument/2006/relationships/themeOverride" Target="../theme/themeOverride38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39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0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1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2.xml"/></Relationships>
</file>

<file path=ppt/charts/_rels/chart4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file:///C:\Users\Danguole2\Desktop\1_%20VEIKLOS%20ATASKAITOS\2014_&#302;staig&#371;%20veiklos%20ataskaitos\4_TM_2014.xls" TargetMode="External"/><Relationship Id="rId1" Type="http://schemas.openxmlformats.org/officeDocument/2006/relationships/themeOverride" Target="../theme/themeOverride43.xml"/><Relationship Id="rId4" Type="http://schemas.microsoft.com/office/2011/relationships/chartStyle" Target="style4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4.xml"/></Relationships>
</file>

<file path=ppt/charts/_rels/chart4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oleObject" Target="file:///C:\Users\Danguole2\Desktop\1_%20VEIKLOS%20ATASKAITOS\2014_&#302;staig&#371;%20veiklos%20ataskaitos\4_TM_2014.xls" TargetMode="External"/><Relationship Id="rId1" Type="http://schemas.openxmlformats.org/officeDocument/2006/relationships/themeOverride" Target="../theme/themeOverride45.xml"/><Relationship Id="rId4" Type="http://schemas.microsoft.com/office/2011/relationships/chartStyle" Target="style5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6.xml"/></Relationships>
</file>

<file path=ppt/charts/_rels/chart47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oleObject" Target="file:///C:\Users\Danguole2\Desktop\1_%20VEIKLOS%20ATASKAITOS\2014_&#302;staig&#371;%20veiklos%20ataskaitos\4_TM_2014.xls" TargetMode="External"/><Relationship Id="rId1" Type="http://schemas.openxmlformats.org/officeDocument/2006/relationships/themeOverride" Target="../theme/themeOverride47.xml"/><Relationship Id="rId4" Type="http://schemas.microsoft.com/office/2011/relationships/chartStyle" Target="style6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8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4_TM_2016.xls" TargetMode="External"/><Relationship Id="rId1" Type="http://schemas.openxmlformats.org/officeDocument/2006/relationships/themeOverride" Target="../theme/themeOverride49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50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5_LVT_2016_1.xls" TargetMode="External"/><Relationship Id="rId1" Type="http://schemas.openxmlformats.org/officeDocument/2006/relationships/themeOverride" Target="../theme/themeOverride51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5_LVT_2016_1.xls" TargetMode="External"/><Relationship Id="rId1" Type="http://schemas.openxmlformats.org/officeDocument/2006/relationships/themeOverride" Target="../theme/themeOverride52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5_LVT_2016_1.xls" TargetMode="External"/><Relationship Id="rId1" Type="http://schemas.openxmlformats.org/officeDocument/2006/relationships/themeOverride" Target="../theme/themeOverride53.xml"/></Relationships>
</file>

<file path=ppt/charts/_rels/chart54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oleObject" Target="file:///C:\Users\Danguole2\Desktop\1_%20VEIKLOS%20ATASKAITOS\2014_&#302;staig&#371;%20veiklos%20ataskaitos\5_LVT_2014_1.xls" TargetMode="External"/><Relationship Id="rId1" Type="http://schemas.openxmlformats.org/officeDocument/2006/relationships/themeOverride" Target="../theme/themeOverride54.xml"/><Relationship Id="rId4" Type="http://schemas.microsoft.com/office/2011/relationships/chartStyle" Target="style7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5_LVT_2016_1.xls" TargetMode="External"/><Relationship Id="rId1" Type="http://schemas.openxmlformats.org/officeDocument/2006/relationships/themeOverride" Target="../theme/themeOverride55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5_LVT_2016_1.xls" TargetMode="External"/><Relationship Id="rId1" Type="http://schemas.openxmlformats.org/officeDocument/2006/relationships/themeOverride" Target="../theme/themeOverride56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5_LVT_2016_1.xls" TargetMode="External"/><Relationship Id="rId1" Type="http://schemas.openxmlformats.org/officeDocument/2006/relationships/themeOverride" Target="../theme/themeOverride57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58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6_MT_2016_1.xls" TargetMode="External"/><Relationship Id="rId1" Type="http://schemas.openxmlformats.org/officeDocument/2006/relationships/themeOverride" Target="../theme/themeOverride59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1_SVB_2016_1.xls" TargetMode="External"/><Relationship Id="rId1" Type="http://schemas.openxmlformats.org/officeDocument/2006/relationships/themeOverride" Target="../theme/themeOverride6.xm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6_MT_2016_1.xls" TargetMode="External"/><Relationship Id="rId1" Type="http://schemas.openxmlformats.org/officeDocument/2006/relationships/themeOverride" Target="../theme/themeOverride60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6_MT_2016_1.xls" TargetMode="External"/><Relationship Id="rId1" Type="http://schemas.openxmlformats.org/officeDocument/2006/relationships/themeOverride" Target="../theme/themeOverride61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6_MT_2016_1.xls" TargetMode="External"/><Relationship Id="rId1" Type="http://schemas.openxmlformats.org/officeDocument/2006/relationships/themeOverride" Target="../theme/themeOverride62.xml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6_MT_2016_1.xls" TargetMode="External"/><Relationship Id="rId1" Type="http://schemas.openxmlformats.org/officeDocument/2006/relationships/themeOverride" Target="../theme/themeOverride63.xml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6_MT_2016_1.xls" TargetMode="External"/><Relationship Id="rId1" Type="http://schemas.openxmlformats.org/officeDocument/2006/relationships/themeOverride" Target="../theme/themeOverride64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65.xml"/></Relationships>
</file>

<file path=ppt/charts/_rels/chart6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7_POG_2016_1.xls" TargetMode="External"/><Relationship Id="rId1" Type="http://schemas.openxmlformats.org/officeDocument/2006/relationships/themeOverride" Target="../theme/themeOverride66.xml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7_POG_2016_1.xls" TargetMode="External"/><Relationship Id="rId1" Type="http://schemas.openxmlformats.org/officeDocument/2006/relationships/themeOverride" Target="../theme/themeOverride67.xml"/></Relationships>
</file>

<file path=ppt/charts/_rels/chart6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oleObject" Target="file:///C:\Users\Danguole2\Desktop\1_%20VEIKLOS%20ATASKAITOS\2014_&#302;staig&#371;%20veiklos%20ataskaitos\7_POG_2014_1.xls" TargetMode="External"/><Relationship Id="rId1" Type="http://schemas.openxmlformats.org/officeDocument/2006/relationships/themeOverride" Target="../theme/themeOverride68.xml"/><Relationship Id="rId4" Type="http://schemas.microsoft.com/office/2011/relationships/chartStyle" Target="style8.xml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7_POG_2016_1.xls" TargetMode="External"/><Relationship Id="rId1" Type="http://schemas.openxmlformats.org/officeDocument/2006/relationships/themeOverride" Target="../theme/themeOverride69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1_SVB_2016_1.xls" TargetMode="External"/><Relationship Id="rId1" Type="http://schemas.openxmlformats.org/officeDocument/2006/relationships/themeOverride" Target="../theme/themeOverride7.xml"/></Relationships>
</file>

<file path=ppt/charts/_rels/chart70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oleObject" Target="file:///C:\Users\Danguole2\Desktop\1_%20VEIKLOS%20ATASKAITOS\2014_&#302;staig&#371;%20veiklos%20ataskaitos\7_POG_2014_1.xls" TargetMode="External"/><Relationship Id="rId1" Type="http://schemas.openxmlformats.org/officeDocument/2006/relationships/themeOverride" Target="../theme/themeOverride70.xml"/><Relationship Id="rId4" Type="http://schemas.microsoft.com/office/2011/relationships/chartStyle" Target="style9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7_POG_2016_1.xls" TargetMode="External"/><Relationship Id="rId1" Type="http://schemas.openxmlformats.org/officeDocument/2006/relationships/themeOverride" Target="../theme/themeOverride71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7_POG_2016_1.xls" TargetMode="External"/><Relationship Id="rId1" Type="http://schemas.openxmlformats.org/officeDocument/2006/relationships/themeOverride" Target="../theme/themeOverride72.xml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73.xml"/></Relationships>
</file>

<file path=ppt/charts/_rels/chart7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74.xml"/></Relationships>
</file>

<file path=ppt/charts/_rels/chart7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75.xml"/></Relationships>
</file>

<file path=ppt/charts/_rels/chart7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76.xml"/></Relationships>
</file>

<file path=ppt/charts/_rels/chart7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77.xml"/></Relationships>
</file>

<file path=ppt/charts/_rels/chart7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78.xml"/></Relationships>
</file>

<file path=ppt/charts/_rels/chart7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79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1_SVB_2016_1.xls" TargetMode="External"/><Relationship Id="rId1" Type="http://schemas.openxmlformats.org/officeDocument/2006/relationships/themeOverride" Target="../theme/themeOverride8.xml"/></Relationships>
</file>

<file path=ppt/charts/_rels/chart8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80.xml"/></Relationships>
</file>

<file path=ppt/charts/_rels/chart8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8_KC_BR_2016_1.xls" TargetMode="External"/><Relationship Id="rId1" Type="http://schemas.openxmlformats.org/officeDocument/2006/relationships/themeOverride" Target="../theme/themeOverride81.xml"/></Relationships>
</file>

<file path=ppt/charts/_rels/chart8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82.xml"/></Relationships>
</file>

<file path=ppt/charts/_rels/chart8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3.xml"/></Relationships>
</file>

<file path=ppt/charts/_rels/chart8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4.xml"/></Relationships>
</file>

<file path=ppt/charts/_rels/chart8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5.xml"/></Relationships>
</file>

<file path=ppt/charts/_rels/chart8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6.xml"/></Relationships>
</file>

<file path=ppt/charts/_rels/chart8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7.xml"/></Relationships>
</file>

<file path=ppt/charts/_rels/chart8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8.xml"/></Relationships>
</file>

<file path=ppt/charts/_rels/chart8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89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1_SVB_2016_1.xls" TargetMode="External"/><Relationship Id="rId1" Type="http://schemas.openxmlformats.org/officeDocument/2006/relationships/themeOverride" Target="../theme/themeOverride9.xml"/></Relationships>
</file>

<file path=ppt/charts/_rels/chart9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9_KC_G_2016_1%20(1).xls" TargetMode="External"/><Relationship Id="rId1" Type="http://schemas.openxmlformats.org/officeDocument/2006/relationships/themeOverride" Target="../theme/themeOverride90.xml"/></Relationships>
</file>

<file path=ppt/charts/_rels/chart9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6\&#302;staig&#371;%20veiklos%20ataskaitos_2016\Projektin&#279;%20veikla_2016.xls" TargetMode="External"/><Relationship Id="rId1" Type="http://schemas.openxmlformats.org/officeDocument/2006/relationships/themeOverride" Target="../theme/themeOverride9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rgbClr val="C0000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Lapas1!$B$28:$B$40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Lapas1!$C$28:$C$40</c:f>
              <c:numCache>
                <c:formatCode>General</c:formatCode>
                <c:ptCount val="13"/>
                <c:pt idx="0">
                  <c:v>3.65</c:v>
                </c:pt>
                <c:pt idx="1">
                  <c:v>3.97</c:v>
                </c:pt>
                <c:pt idx="2">
                  <c:v>4.1500000000000004</c:v>
                </c:pt>
                <c:pt idx="3">
                  <c:v>4.4000000000000004</c:v>
                </c:pt>
                <c:pt idx="4">
                  <c:v>3.94</c:v>
                </c:pt>
                <c:pt idx="5">
                  <c:v>4.1900000000000004</c:v>
                </c:pt>
                <c:pt idx="6">
                  <c:v>3.48</c:v>
                </c:pt>
                <c:pt idx="7">
                  <c:v>3.28</c:v>
                </c:pt>
                <c:pt idx="8">
                  <c:v>3.19</c:v>
                </c:pt>
                <c:pt idx="9">
                  <c:v>3.87</c:v>
                </c:pt>
                <c:pt idx="10">
                  <c:v>4.04</c:v>
                </c:pt>
                <c:pt idx="11">
                  <c:v>4.32</c:v>
                </c:pt>
                <c:pt idx="12">
                  <c:v>4.95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311424"/>
        <c:axId val="284891904"/>
      </c:lineChart>
      <c:catAx>
        <c:axId val="28631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4891904"/>
        <c:crosses val="autoZero"/>
        <c:auto val="1"/>
        <c:lblAlgn val="ctr"/>
        <c:lblOffset val="100"/>
        <c:noMultiLvlLbl val="0"/>
      </c:catAx>
      <c:valAx>
        <c:axId val="28489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6311424"/>
        <c:crosses val="autoZero"/>
        <c:crossBetween val="between"/>
      </c:valAx>
      <c:spPr>
        <a:pattFill prst="smGrid">
          <a:fgClr>
            <a:srgbClr val="ED7D31">
              <a:lumMod val="20000"/>
              <a:lumOff val="80000"/>
            </a:srgbClr>
          </a:fgClr>
          <a:bgClr>
            <a:sysClr val="window" lastClr="FFFFFF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'2016'!$AA$232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>
              <a:solidFill>
                <a:srgbClr val="70AD47">
                  <a:lumMod val="75000"/>
                </a:srgbClr>
              </a:solidFill>
            </a:ln>
          </c:spPr>
          <c:marker>
            <c:symbol val="square"/>
            <c:size val="7"/>
            <c:spPr>
              <a:solidFill>
                <a:srgbClr val="70AD47">
                  <a:lumMod val="75000"/>
                </a:srgbClr>
              </a:solidFill>
              <a:ln>
                <a:solidFill>
                  <a:srgbClr val="70AD47">
                    <a:lumMod val="75000"/>
                  </a:srgbClr>
                </a:solidFill>
              </a:ln>
            </c:spPr>
          </c:marker>
          <c:dLbls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'2016'!$AB$231:$AE$231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'2016'!$AB$232:$AE$232</c:f>
              <c:numCache>
                <c:formatCode>General</c:formatCode>
                <c:ptCount val="4"/>
                <c:pt idx="0">
                  <c:v>335</c:v>
                </c:pt>
                <c:pt idx="1">
                  <c:v>314</c:v>
                </c:pt>
                <c:pt idx="2">
                  <c:v>77</c:v>
                </c:pt>
                <c:pt idx="3">
                  <c:v>298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'2016'!$AA$233</c:f>
              <c:strCache>
                <c:ptCount val="1"/>
                <c:pt idx="0">
                  <c:v>Renginių lankytojų skaičius</c:v>
                </c:pt>
              </c:strCache>
            </c:strRef>
          </c:tx>
          <c:marker>
            <c:spPr>
              <a:solidFill>
                <a:srgbClr val="C00000"/>
              </a:solidFill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'2016'!$AB$231:$AE$231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'2016'!$AB$233:$AE$233</c:f>
              <c:numCache>
                <c:formatCode>General</c:formatCode>
                <c:ptCount val="4"/>
                <c:pt idx="0">
                  <c:v>3355</c:v>
                </c:pt>
                <c:pt idx="1">
                  <c:v>4607</c:v>
                </c:pt>
                <c:pt idx="2">
                  <c:v>637</c:v>
                </c:pt>
                <c:pt idx="3">
                  <c:v>4115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771648"/>
        <c:axId val="255829696"/>
      </c:lineChart>
      <c:catAx>
        <c:axId val="25577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829696"/>
        <c:crosses val="autoZero"/>
        <c:auto val="1"/>
        <c:lblAlgn val="ctr"/>
        <c:lblOffset val="100"/>
        <c:noMultiLvlLbl val="0"/>
      </c:catAx>
      <c:valAx>
        <c:axId val="25582969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771648"/>
        <c:crosses val="autoZero"/>
        <c:crossBetween val="between"/>
      </c:valAx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2.5165621420610091E-2"/>
          <c:y val="0.92125548509446975"/>
          <c:w val="0.94705949427554426"/>
          <c:h val="5.350790952116339E-2"/>
        </c:manualLayout>
      </c:layout>
      <c:overlay val="0"/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floor>
    <c:sideWall>
      <c:thickness val="0"/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sideWall>
    <c:backWall>
      <c:thickness val="0"/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backWall>
    <c:plotArea>
      <c:layout>
        <c:manualLayout>
          <c:layoutTarget val="inner"/>
          <c:xMode val="edge"/>
          <c:yMode val="edge"/>
          <c:x val="7.1988379169995051E-2"/>
          <c:y val="0.20406275035402904"/>
          <c:w val="0.89745603674540686"/>
          <c:h val="0.63271179644211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'2016'!$AB$208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33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3.8526570048309221E-2"/>
                  <c:y val="-9.571216945224669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444444444444342E-2"/>
                  <c:y val="0.20833369787109945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'2016'!$AA$209:$AA$210</c:f>
              <c:strCache>
                <c:ptCount val="2"/>
                <c:pt idx="0">
                  <c:v>Renginių skaičius</c:v>
                </c:pt>
                <c:pt idx="1">
                  <c:v>Renginių lankytojų skaičius</c:v>
                </c:pt>
              </c:strCache>
            </c:strRef>
          </c:cat>
          <c:val>
            <c:numRef>
              <c:f>'2016'!$AB$209:$AB$210</c:f>
              <c:numCache>
                <c:formatCode>0</c:formatCode>
                <c:ptCount val="2"/>
                <c:pt idx="0">
                  <c:v>10.46386192017259</c:v>
                </c:pt>
                <c:pt idx="1">
                  <c:v>-1.7844727694090352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56722944"/>
        <c:axId val="255834304"/>
        <c:axId val="0"/>
      </c:bar3DChart>
      <c:catAx>
        <c:axId val="25672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834304"/>
        <c:crosses val="autoZero"/>
        <c:auto val="1"/>
        <c:lblAlgn val="ctr"/>
        <c:lblOffset val="100"/>
        <c:noMultiLvlLbl val="0"/>
      </c:catAx>
      <c:valAx>
        <c:axId val="255834304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722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(2)'!$A$40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0805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077294685991224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(2)'!$B$39:$E$39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(2)'!$B$40:$E$40</c:f>
              <c:numCache>
                <c:formatCode>0.00</c:formatCode>
                <c:ptCount val="4"/>
                <c:pt idx="0" formatCode="General">
                  <c:v>7</c:v>
                </c:pt>
                <c:pt idx="1">
                  <c:v>6.690222428174236</c:v>
                </c:pt>
                <c:pt idx="2">
                  <c:v>4.662882298424468</c:v>
                </c:pt>
                <c:pt idx="3">
                  <c:v>2.0273401297497684</c:v>
                </c:pt>
              </c:numCache>
            </c:numRef>
          </c:val>
        </c:ser>
        <c:ser>
          <c:idx val="1"/>
          <c:order val="1"/>
          <c:tx>
            <c:strRef>
              <c:f>'Sheet1 (2)'!$A$41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54589371980233E-3"/>
                  <c:y val="-2.91864249571056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2701E-3"/>
                  <c:y val="-1.1674569982842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(2)'!$B$39:$E$39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(2)'!$B$41:$E$41</c:f>
              <c:numCache>
                <c:formatCode>0.00</c:formatCode>
                <c:ptCount val="4"/>
                <c:pt idx="0" formatCode="General">
                  <c:v>11</c:v>
                </c:pt>
                <c:pt idx="1">
                  <c:v>19.983781278962002</c:v>
                </c:pt>
                <c:pt idx="2">
                  <c:v>6.0820203892493048</c:v>
                </c:pt>
                <c:pt idx="3" formatCode="0.0">
                  <c:v>13.901760889712698</c:v>
                </c:pt>
              </c:numCache>
            </c:numRef>
          </c:val>
        </c:ser>
        <c:ser>
          <c:idx val="2"/>
          <c:order val="2"/>
          <c:tx>
            <c:strRef>
              <c:f>'Sheet1 (2)'!$A$42</c:f>
              <c:strCache>
                <c:ptCount val="1"/>
                <c:pt idx="0">
                  <c:v>2014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493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85024154589372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(2)'!$B$39:$E$39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(2)'!$B$42:$E$42</c:f>
              <c:numCache>
                <c:formatCode>0.00</c:formatCode>
                <c:ptCount val="4"/>
                <c:pt idx="0" formatCode="General">
                  <c:v>8</c:v>
                </c:pt>
                <c:pt idx="1">
                  <c:v>9.615384615384615</c:v>
                </c:pt>
                <c:pt idx="2">
                  <c:v>6.4295644114921222</c:v>
                </c:pt>
                <c:pt idx="3">
                  <c:v>3.1858202038924932</c:v>
                </c:pt>
              </c:numCache>
            </c:numRef>
          </c:val>
        </c:ser>
        <c:ser>
          <c:idx val="3"/>
          <c:order val="3"/>
          <c:tx>
            <c:strRef>
              <c:f>'Sheet1 (2)'!$A$43</c:f>
              <c:strCache>
                <c:ptCount val="1"/>
                <c:pt idx="0">
                  <c:v>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386473429950805E-3"/>
                  <c:y val="-5.83728499142104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46376811594114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2701E-3"/>
                  <c:y val="-8.7559274871315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(2)'!$B$39:$E$39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(2)'!$B$43:$E$43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31.419999999999998</c:v>
                </c:pt>
                <c:pt idx="2" formatCode="General">
                  <c:v>1.2</c:v>
                </c:pt>
                <c:pt idx="3" formatCode="General">
                  <c:v>30.22</c:v>
                </c:pt>
              </c:numCache>
            </c:numRef>
          </c:val>
        </c:ser>
        <c:ser>
          <c:idx val="4"/>
          <c:order val="4"/>
          <c:tx>
            <c:strRef>
              <c:f>'Sheet1 (2)'!$A$44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004830917874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492753623188229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908212560386472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(2)'!$B$39:$E$39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(2)'!$B$44:$E$44</c:f>
              <c:numCache>
                <c:formatCode>0.0</c:formatCode>
                <c:ptCount val="4"/>
                <c:pt idx="0" formatCode="General">
                  <c:v>8</c:v>
                </c:pt>
                <c:pt idx="1">
                  <c:v>28.5</c:v>
                </c:pt>
                <c:pt idx="2">
                  <c:v>7.5</c:v>
                </c:pt>
                <c:pt idx="3" formatCode="0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723968"/>
        <c:axId val="256016960"/>
        <c:axId val="0"/>
      </c:bar3DChart>
      <c:catAx>
        <c:axId val="2567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016960"/>
        <c:crosses val="autoZero"/>
        <c:auto val="1"/>
        <c:lblAlgn val="ctr"/>
        <c:lblOffset val="100"/>
        <c:noMultiLvlLbl val="0"/>
      </c:catAx>
      <c:valAx>
        <c:axId val="25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7239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033417018524857"/>
          <c:y val="0.91267720411514808"/>
          <c:w val="0.55140895431549319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KM_2016!$H$19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5B9BD5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38100">
                <a:solidFill>
                  <a:srgbClr val="5B9BD5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KM_2016!$I$18:$M$18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KM_2016!$I$19:$M$19</c:f>
              <c:numCache>
                <c:formatCode>General</c:formatCode>
                <c:ptCount val="5"/>
                <c:pt idx="0">
                  <c:v>555</c:v>
                </c:pt>
                <c:pt idx="1">
                  <c:v>518</c:v>
                </c:pt>
                <c:pt idx="2">
                  <c:v>494</c:v>
                </c:pt>
                <c:pt idx="3">
                  <c:v>562</c:v>
                </c:pt>
                <c:pt idx="4">
                  <c:v>595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KM_2016!$H$20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KM_2016!$I$18:$M$18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KM_2016!$I$20:$M$20</c:f>
              <c:numCache>
                <c:formatCode>0.0</c:formatCode>
                <c:ptCount val="5"/>
                <c:pt idx="0">
                  <c:v>10120.192307692309</c:v>
                </c:pt>
                <c:pt idx="1">
                  <c:v>9238.5889712696953</c:v>
                </c:pt>
                <c:pt idx="2">
                  <c:v>8794.6014828544958</c:v>
                </c:pt>
                <c:pt idx="3">
                  <c:v>9911</c:v>
                </c:pt>
                <c:pt idx="4" formatCode="0">
                  <c:v>15137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KM_2016!$H$21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KM_2016!$I$18:$M$18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KM_2016!$I$21:$M$21</c:f>
              <c:numCache>
                <c:formatCode>General</c:formatCode>
                <c:ptCount val="5"/>
                <c:pt idx="0">
                  <c:v>24463</c:v>
                </c:pt>
                <c:pt idx="1">
                  <c:v>19173</c:v>
                </c:pt>
                <c:pt idx="2">
                  <c:v>21076</c:v>
                </c:pt>
                <c:pt idx="3">
                  <c:v>22749</c:v>
                </c:pt>
                <c:pt idx="4">
                  <c:v>23362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178624"/>
        <c:axId val="256021568"/>
      </c:lineChart>
      <c:catAx>
        <c:axId val="25717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021568"/>
        <c:crosses val="autoZero"/>
        <c:auto val="1"/>
        <c:lblAlgn val="ctr"/>
        <c:lblOffset val="100"/>
        <c:noMultiLvlLbl val="0"/>
      </c:catAx>
      <c:valAx>
        <c:axId val="25602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178624"/>
        <c:crosses val="autoZero"/>
        <c:crossBetween val="between"/>
      </c:valAx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8474171706797518"/>
          <c:y val="0.92971058557161035"/>
          <c:w val="0.65708651907641979"/>
          <c:h val="5.277755945412652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KM_2016!$O$158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rgbClr val="5B9BD5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0442890442890443E-2"/>
                  <c:y val="-3.005796150481189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KM_2016!$P$157:$S$157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KM_2016!$P$158:$S$158</c:f>
              <c:numCache>
                <c:formatCode>General</c:formatCode>
                <c:ptCount val="4"/>
                <c:pt idx="0">
                  <c:v>183</c:v>
                </c:pt>
                <c:pt idx="1">
                  <c:v>161</c:v>
                </c:pt>
                <c:pt idx="2">
                  <c:v>73</c:v>
                </c:pt>
                <c:pt idx="3">
                  <c:v>178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KM_2016!$O$159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KM_2016!$P$157:$S$157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KM_2016!$P$159:$S$159</c:f>
              <c:numCache>
                <c:formatCode>General</c:formatCode>
                <c:ptCount val="4"/>
                <c:pt idx="0">
                  <c:v>4192</c:v>
                </c:pt>
                <c:pt idx="1">
                  <c:v>3260.5</c:v>
                </c:pt>
                <c:pt idx="2">
                  <c:v>1095.5</c:v>
                </c:pt>
                <c:pt idx="3">
                  <c:v>6589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KM_2016!$O$160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0096618357487921E-2"/>
                  <c:y val="4.05617766305443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KM_2016!$P$157:$S$157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KM_2016!$P$160:$S$160</c:f>
              <c:numCache>
                <c:formatCode>General</c:formatCode>
                <c:ptCount val="4"/>
                <c:pt idx="0">
                  <c:v>7266</c:v>
                </c:pt>
                <c:pt idx="1">
                  <c:v>7072</c:v>
                </c:pt>
                <c:pt idx="2">
                  <c:v>2941</c:v>
                </c:pt>
                <c:pt idx="3">
                  <c:v>6083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6830976"/>
        <c:axId val="256019264"/>
      </c:lineChart>
      <c:catAx>
        <c:axId val="25683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019264"/>
        <c:crosses val="autoZero"/>
        <c:auto val="1"/>
        <c:lblAlgn val="ctr"/>
        <c:lblOffset val="100"/>
        <c:noMultiLvlLbl val="0"/>
      </c:catAx>
      <c:valAx>
        <c:axId val="25601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830976"/>
        <c:crosses val="autoZero"/>
        <c:crossBetween val="between"/>
      </c:valAx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21829947886948914"/>
          <c:y val="0.9326866816597561"/>
          <c:w val="0.60446374909658018"/>
          <c:h val="4.980146336598076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33333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4F81BD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4F81BD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KM_2016!$O$24:$O$26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KM_2016!$P$24:$P$26</c:f>
              <c:numCache>
                <c:formatCode>0</c:formatCode>
                <c:ptCount val="3"/>
                <c:pt idx="0">
                  <c:v>5.8718861209964501</c:v>
                </c:pt>
                <c:pt idx="1">
                  <c:v>52.729290687115309</c:v>
                </c:pt>
                <c:pt idx="2">
                  <c:v>2.6946239395138321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6255488"/>
        <c:axId val="256023872"/>
      </c:barChart>
      <c:catAx>
        <c:axId val="2562554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023872"/>
        <c:crosses val="autoZero"/>
        <c:auto val="1"/>
        <c:lblAlgn val="ctr"/>
        <c:lblOffset val="100"/>
        <c:noMultiLvlLbl val="0"/>
      </c:catAx>
      <c:valAx>
        <c:axId val="256023872"/>
        <c:scaling>
          <c:orientation val="minMax"/>
        </c:scaling>
        <c:delete val="0"/>
        <c:axPos val="b"/>
        <c:majorGridlines>
          <c:spPr>
            <a:ln>
              <a:solidFill>
                <a:srgbClr val="70AD47">
                  <a:lumMod val="20000"/>
                  <a:lumOff val="80000"/>
                </a:srgbClr>
              </a:solidFill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255488"/>
        <c:crosses val="autoZero"/>
        <c:crossBetween val="between"/>
      </c:valAx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364806251070466E-2"/>
          <c:y val="6.1684460260972719E-2"/>
          <c:w val="0.91776805677068141"/>
          <c:h val="0.737480501770019"/>
        </c:manualLayout>
      </c:layout>
      <c:lineChart>
        <c:grouping val="standard"/>
        <c:varyColors val="0"/>
        <c:ser>
          <c:idx val="0"/>
          <c:order val="0"/>
          <c:tx>
            <c:strRef>
              <c:f>KM_2016!$H$42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>
                  <a:lumMod val="65000"/>
                </a:sysClr>
              </a:solidFill>
              <a:ln w="38100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1.5772946859903426E-2"/>
                  <c:y val="-3.35862210657963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KM_2016!$I$41:$M$41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KM_2016!$I$42:$M$42</c:f>
              <c:numCache>
                <c:formatCode>0</c:formatCode>
                <c:ptCount val="5"/>
                <c:pt idx="0">
                  <c:v>38</c:v>
                </c:pt>
                <c:pt idx="1">
                  <c:v>52</c:v>
                </c:pt>
                <c:pt idx="2">
                  <c:v>44</c:v>
                </c:pt>
                <c:pt idx="3">
                  <c:v>47</c:v>
                </c:pt>
                <c:pt idx="4">
                  <c:v>48.647376080815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KM_2016!$H$43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anchor="t" anchorCtr="1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38888888888889E-2"/>
                  <c:y val="3.764313413483393E-2"/>
                </c:manualLayout>
              </c:layout>
              <c:spPr>
                <a:noFill/>
                <a:ln w="25400">
                  <a:noFill/>
                </a:ln>
              </c:spPr>
              <c:txPr>
                <a:bodyPr anchor="t" anchorCtr="1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 anchor="t" anchorCtr="1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t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KM_2016!$I$41:$M$41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KM_2016!$I$43:$M$43</c:f>
              <c:numCache>
                <c:formatCode>0</c:formatCode>
                <c:ptCount val="5"/>
                <c:pt idx="0">
                  <c:v>62</c:v>
                </c:pt>
                <c:pt idx="1">
                  <c:v>48</c:v>
                </c:pt>
                <c:pt idx="2">
                  <c:v>56</c:v>
                </c:pt>
                <c:pt idx="3">
                  <c:v>53</c:v>
                </c:pt>
                <c:pt idx="4">
                  <c:v>51.352623919185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6438272"/>
        <c:axId val="256632512"/>
      </c:lineChart>
      <c:catAx>
        <c:axId val="25643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632512"/>
        <c:crosses val="autoZero"/>
        <c:auto val="1"/>
        <c:lblAlgn val="ctr"/>
        <c:lblOffset val="100"/>
        <c:noMultiLvlLbl val="0"/>
      </c:catAx>
      <c:valAx>
        <c:axId val="25663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438272"/>
        <c:crosses val="autoZero"/>
        <c:crossBetween val="between"/>
      </c:valAx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0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KM_2016!$H$137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>
                  <a:lumMod val="20000"/>
                  <a:lumOff val="80000"/>
                </a:srgbClr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KM_2016!$I$136:$M$136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KM_2016!$I$137:$M$137</c:f>
              <c:numCache>
                <c:formatCode>0</c:formatCode>
                <c:ptCount val="5"/>
                <c:pt idx="0">
                  <c:v>83</c:v>
                </c:pt>
                <c:pt idx="1">
                  <c:v>91</c:v>
                </c:pt>
                <c:pt idx="2">
                  <c:v>90</c:v>
                </c:pt>
                <c:pt idx="3">
                  <c:v>88</c:v>
                </c:pt>
                <c:pt idx="4">
                  <c:v>79.17396380618797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KM_2016!$H$138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38100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KM_2016!$I$136:$M$136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KM_2016!$I$138:$M$138</c:f>
              <c:numCache>
                <c:formatCode>0</c:formatCode>
                <c:ptCount val="5"/>
                <c:pt idx="0">
                  <c:v>17</c:v>
                </c:pt>
                <c:pt idx="1">
                  <c:v>9</c:v>
                </c:pt>
                <c:pt idx="2">
                  <c:v>10</c:v>
                </c:pt>
                <c:pt idx="3">
                  <c:v>12</c:v>
                </c:pt>
                <c:pt idx="4">
                  <c:v>20.826036193812026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6934912"/>
        <c:axId val="256637120"/>
      </c:lineChart>
      <c:catAx>
        <c:axId val="25693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637120"/>
        <c:crosses val="autoZero"/>
        <c:auto val="1"/>
        <c:lblAlgn val="ctr"/>
        <c:lblOffset val="100"/>
        <c:noMultiLvlLbl val="0"/>
      </c:catAx>
      <c:valAx>
        <c:axId val="25663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934912"/>
        <c:crosses val="autoZero"/>
        <c:crossBetween val="between"/>
      </c:valAx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23324650994712617"/>
          <c:y val="0.92971058557161035"/>
          <c:w val="0.58664698162729656"/>
          <c:h val="5.277755945412652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sideWall>
    <c:back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2035156490087477E-2"/>
          <c:y val="7.0853426222158206E-2"/>
          <c:w val="0.86286510370071912"/>
          <c:h val="0.63237773346127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DARBINĖ!$B$16</c:f>
              <c:strCache>
                <c:ptCount val="1"/>
                <c:pt idx="0">
                  <c:v>Konservuota eksponatų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27000"/>
            </a:sp3d>
          </c:spPr>
          <c:invertIfNegative val="0"/>
          <c:dLbls>
            <c:dLbl>
              <c:idx val="0"/>
              <c:layout>
                <c:manualLayout>
                  <c:x val="1.3888888888888888E-2"/>
                  <c:y val="-8.647698843183391E-17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333333333332829E-3"/>
                  <c:y val="-8.647698843183391E-17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88888888888788E-2"/>
                  <c:y val="-1.3888888888888931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111111111111009E-2"/>
                  <c:y val="-4.6296296296296294E-3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666666666666462E-2"/>
                  <c:y val="-1.3888888888888931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DARBINĖ!$E$15:$I$15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DARBINĖ!$E$16:$I$16</c:f>
              <c:numCache>
                <c:formatCode>General</c:formatCode>
                <c:ptCount val="5"/>
                <c:pt idx="0">
                  <c:v>97</c:v>
                </c:pt>
                <c:pt idx="1">
                  <c:v>168</c:v>
                </c:pt>
                <c:pt idx="2">
                  <c:v>97</c:v>
                </c:pt>
                <c:pt idx="3">
                  <c:v>450</c:v>
                </c:pt>
                <c:pt idx="4">
                  <c:v>347</c:v>
                </c:pt>
              </c:numCache>
            </c:numRef>
          </c:val>
        </c:ser>
        <c:ser>
          <c:idx val="1"/>
          <c:order val="1"/>
          <c:tx>
            <c:strRef>
              <c:f>DARBINĖ!$B$17</c:f>
              <c:strCache>
                <c:ptCount val="1"/>
                <c:pt idx="0">
                  <c:v>Restauruota eksponatų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1.3888888888888888E-2"/>
                  <c:y val="-8.64769884318339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888888888888838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555555555554534E-3"/>
                  <c:y val="-8.64769884318339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784313725490196E-2"/>
                  <c:y val="-8.077975096395637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1111111111110907E-2"/>
                  <c:y val="-8.64769884318339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DARBINĖ!$E$15:$I$15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DARBINĖ!$E$17:$I$17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937472"/>
        <c:axId val="257540672"/>
        <c:axId val="0"/>
      </c:bar3DChart>
      <c:catAx>
        <c:axId val="25693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540672"/>
        <c:crosses val="autoZero"/>
        <c:auto val="1"/>
        <c:lblAlgn val="ctr"/>
        <c:lblOffset val="100"/>
        <c:noMultiLvlLbl val="0"/>
      </c:catAx>
      <c:valAx>
        <c:axId val="25754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70AD47">
                  <a:lumMod val="20000"/>
                  <a:lumOff val="8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69374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223614327620812"/>
          <c:y val="0.79714400490148096"/>
          <c:w val="0.60919870310328861"/>
          <c:h val="0.1386458601928878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sideWall>
    <c:back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1100818280067932E-2"/>
          <c:y val="3.2105067452815661E-2"/>
          <c:w val="0.89193839740620662"/>
          <c:h val="0.678556572713955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DARBINĖ!$B$20</c:f>
              <c:strCache>
                <c:ptCount val="1"/>
                <c:pt idx="0">
                  <c:v>Ekspozicinės išvaizdos  suteikimas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3.1595576619273301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DARBINĖ!$E$19:$I$19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DARBINĖ!$E$20:$I$20</c:f>
              <c:numCache>
                <c:formatCode>General</c:formatCode>
                <c:ptCount val="5"/>
                <c:pt idx="0">
                  <c:v>25</c:v>
                </c:pt>
                <c:pt idx="1">
                  <c:v>31</c:v>
                </c:pt>
                <c:pt idx="2">
                  <c:v>25</c:v>
                </c:pt>
                <c:pt idx="3">
                  <c:v>32</c:v>
                </c:pt>
                <c:pt idx="4">
                  <c:v>30</c:v>
                </c:pt>
              </c:numCache>
            </c:numRef>
          </c:val>
        </c:ser>
        <c:ser>
          <c:idx val="1"/>
          <c:order val="1"/>
          <c:tx>
            <c:strRef>
              <c:f>DARBINĖ!$B$21</c:f>
              <c:strCache>
                <c:ptCount val="1"/>
                <c:pt idx="0">
                  <c:v>Ekspozicinės būklės stabilizavimas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638230647709321E-2"/>
                  <c:y val="6.48823840751041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3191153238546603E-3"/>
                  <c:y val="1.297647681502080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638230647709263E-2"/>
                  <c:y val="6.48823840751041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786729857819912E-3"/>
                  <c:y val="6.488238407510357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4786729857821057E-3"/>
                  <c:y val="6.48823840751041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DARBINĖ!$E$19:$I$19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DARBINĖ!$E$21:$I$21</c:f>
              <c:numCache>
                <c:formatCode>General</c:formatCode>
                <c:ptCount val="5"/>
                <c:pt idx="0">
                  <c:v>729</c:v>
                </c:pt>
                <c:pt idx="1">
                  <c:v>370</c:v>
                </c:pt>
                <c:pt idx="2">
                  <c:v>729</c:v>
                </c:pt>
                <c:pt idx="3">
                  <c:v>341</c:v>
                </c:pt>
                <c:pt idx="4">
                  <c:v>2743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856512"/>
        <c:axId val="257540096"/>
        <c:axId val="0"/>
      </c:bar3DChart>
      <c:catAx>
        <c:axId val="25785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540096"/>
        <c:crosses val="autoZero"/>
        <c:auto val="1"/>
        <c:lblAlgn val="ctr"/>
        <c:lblOffset val="100"/>
        <c:noMultiLvlLbl val="0"/>
      </c:catAx>
      <c:valAx>
        <c:axId val="25754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8565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7499999999999999"/>
          <c:y val="0.83800499984142807"/>
          <c:w val="0.70392156862745103"/>
          <c:h val="0.1269712902100457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(2)'!$H$7:$H$15</c:f>
              <c:strCache>
                <c:ptCount val="9"/>
                <c:pt idx="0">
                  <c:v>Koncertinė įstaiga „Panevėžio garsas“</c:v>
                </c:pt>
                <c:pt idx="1">
                  <c:v>Kraštotyros muziejus</c:v>
                </c:pt>
                <c:pt idx="2">
                  <c:v>Teatras „Menas“</c:v>
                </c:pt>
                <c:pt idx="3">
                  <c:v>Muzikinis teatras</c:v>
                </c:pt>
                <c:pt idx="4">
                  <c:v>Lėlių vežimo teatras</c:v>
                </c:pt>
                <c:pt idx="5">
                  <c:v>Savivaldybės viešoji biblioteka</c:v>
                </c:pt>
                <c:pt idx="6">
                  <c:v>Kino centras „Garsas“</c:v>
                </c:pt>
                <c:pt idx="7">
                  <c:v>Dailės galerija</c:v>
                </c:pt>
                <c:pt idx="8">
                  <c:v>Kultūros centras Panevėžio bendruomenių rūmai</c:v>
                </c:pt>
              </c:strCache>
            </c:strRef>
          </c:cat>
          <c:val>
            <c:numRef>
              <c:f>'Sheet1 (2)'!$I$7:$I$15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7</c:v>
                </c:pt>
                <c:pt idx="7">
                  <c:v>8</c:v>
                </c:pt>
                <c:pt idx="8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882624"/>
        <c:axId val="285356544"/>
      </c:barChart>
      <c:catAx>
        <c:axId val="29788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356544"/>
        <c:crosses val="autoZero"/>
        <c:auto val="1"/>
        <c:lblAlgn val="ctr"/>
        <c:lblOffset val="100"/>
        <c:noMultiLvlLbl val="0"/>
      </c:catAx>
      <c:valAx>
        <c:axId val="285356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97882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sideWall>
    <c:back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1100818280067932E-2"/>
          <c:y val="3.2105067452815661E-2"/>
          <c:w val="0.89193839740620662"/>
          <c:h val="0.759850648237392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DARBINĖ!$E$23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4632159950594411E-3"/>
                  <c:y val="4.2839696663417096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09803921568627E-2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9264050376234686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DARBINĖ!$E$24:$E$25</c:f>
              <c:numCache>
                <c:formatCode>General</c:formatCode>
                <c:ptCount val="2"/>
                <c:pt idx="0">
                  <c:v>933</c:v>
                </c:pt>
                <c:pt idx="1">
                  <c:v>415</c:v>
                </c:pt>
              </c:numCache>
            </c:numRef>
          </c:val>
        </c:ser>
        <c:ser>
          <c:idx val="1"/>
          <c:order val="1"/>
          <c:tx>
            <c:strRef>
              <c:f>DARBINĖ!$F$23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830805049292444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41411919098339E-2"/>
                  <c:y val="-1.5533153250793204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316012594058672E-2"/>
                  <c:y val="2.607986290616947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316012594058672E-2"/>
                  <c:y val="-5.9765662075276759E-17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779215112870404E-2"/>
                  <c:y val="1.9559897179627108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DARBINĖ!$F$24:$F$25</c:f>
              <c:numCache>
                <c:formatCode>General</c:formatCode>
                <c:ptCount val="2"/>
                <c:pt idx="0">
                  <c:v>2780</c:v>
                </c:pt>
                <c:pt idx="1">
                  <c:v>232</c:v>
                </c:pt>
              </c:numCache>
            </c:numRef>
          </c:val>
        </c:ser>
        <c:ser>
          <c:idx val="2"/>
          <c:order val="2"/>
          <c:tx>
            <c:strRef>
              <c:f>DARBINĖ!$G$23</c:f>
              <c:strCache>
                <c:ptCount val="1"/>
                <c:pt idx="0">
                  <c:v>2014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156862745098041E-2"/>
                  <c:y val="2.918642495710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6078431372549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DARBINĖ!$G$24:$G$25</c:f>
              <c:numCache>
                <c:formatCode>General</c:formatCode>
                <c:ptCount val="2"/>
                <c:pt idx="0">
                  <c:v>933</c:v>
                </c:pt>
                <c:pt idx="1">
                  <c:v>415</c:v>
                </c:pt>
              </c:numCache>
            </c:numRef>
          </c:val>
        </c:ser>
        <c:ser>
          <c:idx val="3"/>
          <c:order val="3"/>
          <c:tx>
            <c:strRef>
              <c:f>DARBINĖ!$H$23</c:f>
              <c:strCache>
                <c:ptCount val="1"/>
                <c:pt idx="0">
                  <c:v>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156862745098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56862745097951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DARBINĖ!$H$24:$H$25</c:f>
              <c:numCache>
                <c:formatCode>General</c:formatCode>
                <c:ptCount val="2"/>
                <c:pt idx="0">
                  <c:v>917</c:v>
                </c:pt>
                <c:pt idx="1">
                  <c:v>207</c:v>
                </c:pt>
              </c:numCache>
            </c:numRef>
          </c:val>
        </c:ser>
        <c:ser>
          <c:idx val="4"/>
          <c:order val="4"/>
          <c:tx>
            <c:strRef>
              <c:f>DARBINĖ!$I$23</c:f>
              <c:strCache>
                <c:ptCount val="1"/>
                <c:pt idx="0">
                  <c:v>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607843137254902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568627450980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DARBINĖ!$I$24:$I$25</c:f>
              <c:numCache>
                <c:formatCode>General</c:formatCode>
                <c:ptCount val="2"/>
                <c:pt idx="0">
                  <c:v>833</c:v>
                </c:pt>
                <c:pt idx="1">
                  <c:v>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974272"/>
        <c:axId val="257544704"/>
        <c:axId val="0"/>
      </c:bar3DChart>
      <c:catAx>
        <c:axId val="25797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544704"/>
        <c:crosses val="autoZero"/>
        <c:auto val="1"/>
        <c:lblAlgn val="ctr"/>
        <c:lblOffset val="100"/>
        <c:noMultiLvlLbl val="0"/>
      </c:catAx>
      <c:valAx>
        <c:axId val="25754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9742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0878435232360661"/>
          <c:y val="0.92265528442056211"/>
          <c:w val="0.82287189285162887"/>
          <c:h val="4.109103912405793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sideWall>
    <c:backWall>
      <c:thickness val="0"/>
      <c:spPr>
        <a:pattFill prst="smGrid">
          <a:fgClr>
            <a:srgbClr val="70AD47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5945653852092024E-2"/>
          <c:y val="3.2404285762218425E-2"/>
          <c:w val="0.89709356183418254"/>
          <c:h val="0.759595094658240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DARBINĖ!$E$27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071046860347885E-3"/>
                  <c:y val="-7.9194031812754274E-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614400720575263E-3"/>
                  <c:y val="2.1267021775829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936732212949808E-3"/>
                  <c:y val="3.627619826361454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354975190053495E-16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968471900988674E-3"/>
                  <c:y val="-6.0005732693632089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DARBINĖ!$E$28:$E$31</c:f>
              <c:numCache>
                <c:formatCode>General</c:formatCode>
                <c:ptCount val="4"/>
                <c:pt idx="0">
                  <c:v>40</c:v>
                </c:pt>
                <c:pt idx="1">
                  <c:v>38</c:v>
                </c:pt>
                <c:pt idx="2">
                  <c:v>3</c:v>
                </c:pt>
                <c:pt idx="3">
                  <c:v>316</c:v>
                </c:pt>
              </c:numCache>
            </c:numRef>
          </c:val>
        </c:ser>
        <c:ser>
          <c:idx val="1"/>
          <c:order val="1"/>
          <c:tx>
            <c:strRef>
              <c:f>DARBINĖ!$F$27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0825921634544769E-3"/>
                  <c:y val="3.6276198263613477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905098319424704E-3"/>
                  <c:y val="1.41772484693213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968471900988674E-3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1936943801976212E-3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DARBINĖ!$F$28:$F$31</c:f>
              <c:numCache>
                <c:formatCode>General</c:formatCode>
                <c:ptCount val="4"/>
                <c:pt idx="0">
                  <c:v>17</c:v>
                </c:pt>
                <c:pt idx="1">
                  <c:v>48</c:v>
                </c:pt>
                <c:pt idx="2">
                  <c:v>3</c:v>
                </c:pt>
                <c:pt idx="3">
                  <c:v>433</c:v>
                </c:pt>
              </c:numCache>
            </c:numRef>
          </c:val>
        </c:ser>
        <c:ser>
          <c:idx val="2"/>
          <c:order val="2"/>
          <c:tx>
            <c:strRef>
              <c:f>DARBINĖ!$G$27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0825921634544769E-3"/>
                  <c:y val="5.045344673293593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275566466762531E-3"/>
                  <c:y val="5.04534467329348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3277322939231852E-3"/>
                  <c:y val="3.6625516105619777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5582766827048528E-3"/>
                  <c:y val="4.3363673426425999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968471900987538E-3"/>
                  <c:y val="1.309231110217660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DARBINĖ!$G$28:$G$31</c:f>
              <c:numCache>
                <c:formatCode>General</c:formatCode>
                <c:ptCount val="4"/>
                <c:pt idx="0">
                  <c:v>40</c:v>
                </c:pt>
                <c:pt idx="1">
                  <c:v>38</c:v>
                </c:pt>
                <c:pt idx="2">
                  <c:v>3</c:v>
                </c:pt>
                <c:pt idx="3">
                  <c:v>316</c:v>
                </c:pt>
              </c:numCache>
            </c:numRef>
          </c:val>
        </c:ser>
        <c:ser>
          <c:idx val="3"/>
          <c:order val="3"/>
          <c:tx>
            <c:strRef>
              <c:f>DARBINĖ!$H$27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3275566466762531E-3"/>
                  <c:y val="3.627619826361454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5582766827049352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936732212949808E-3"/>
                  <c:y val="3.627619826361454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936943801977349E-3"/>
                  <c:y val="6.5461555510883474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968471900988674E-3"/>
                  <c:y val="1.30923111021767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DARBINĖ!$H$28:$H$31</c:f>
              <c:numCache>
                <c:formatCode>General</c:formatCode>
                <c:ptCount val="4"/>
                <c:pt idx="0">
                  <c:v>21</c:v>
                </c:pt>
                <c:pt idx="1">
                  <c:v>20</c:v>
                </c:pt>
                <c:pt idx="2">
                  <c:v>4</c:v>
                </c:pt>
                <c:pt idx="3">
                  <c:v>302</c:v>
                </c:pt>
              </c:numCache>
            </c:numRef>
          </c:val>
        </c:ser>
        <c:ser>
          <c:idx val="4"/>
          <c:order val="4"/>
          <c:tx>
            <c:strRef>
              <c:f>DARBINĖ!$I$27</c:f>
              <c:strCache>
                <c:ptCount val="1"/>
                <c:pt idx="0">
                  <c:v>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398682652921564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9216010808628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2267752315551391E-3"/>
                  <c:y val="6.5287238144197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>
                  <a:spAutoFit/>
                </a:bodyPr>
                <a:lstStyle/>
                <a:p>
                  <a:pPr>
                    <a:defRPr sz="12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DARBINĖ!$I$28:$I$31</c:f>
              <c:numCache>
                <c:formatCode>General</c:formatCode>
                <c:ptCount val="4"/>
                <c:pt idx="0">
                  <c:v>14</c:v>
                </c:pt>
                <c:pt idx="1">
                  <c:v>12</c:v>
                </c:pt>
                <c:pt idx="2">
                  <c:v>5</c:v>
                </c:pt>
                <c:pt idx="3">
                  <c:v>343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293760"/>
        <c:axId val="257546432"/>
        <c:axId val="0"/>
      </c:bar3DChart>
      <c:catAx>
        <c:axId val="25829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546432"/>
        <c:crosses val="autoZero"/>
        <c:auto val="1"/>
        <c:lblAlgn val="ctr"/>
        <c:lblOffset val="100"/>
        <c:noMultiLvlLbl val="0"/>
      </c:catAx>
      <c:valAx>
        <c:axId val="2575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8293760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9883537813587244E-2"/>
          <c:y val="0.92235078038065532"/>
          <c:w val="0.86509699078312885"/>
          <c:h val="3.85288387158156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559458270285353E-2"/>
          <c:w val="1"/>
          <c:h val="0.7682129037091579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258080158332918"/>
          <c:w val="0.98897656814637314"/>
          <c:h val="9.3804250554656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319681464312806E-2"/>
          <c:w val="1"/>
          <c:h val="0.7004043462767904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5B9BD5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B854A5"/>
              </a:solidFill>
              <a:ln w="25400">
                <a:solidFill>
                  <a:srgbClr val="B854A5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rgbClr val="FF7C5D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rgbClr val="4472C4">
                    <a:lumMod val="5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darbinis!$C$87:$C$93</c:f>
              <c:strCache>
                <c:ptCount val="7"/>
                <c:pt idx="0">
                  <c:v>Ekspozicijos</c:v>
                </c:pt>
                <c:pt idx="1">
                  <c:v>Parodos</c:v>
                </c:pt>
                <c:pt idx="2">
                  <c:v>Edukacinės programos, pamokos</c:v>
                </c:pt>
                <c:pt idx="3">
                  <c:v>Renginiai muziejaus patalpose</c:v>
                </c:pt>
                <c:pt idx="4">
                  <c:v>Renginiai lauke</c:v>
                </c:pt>
                <c:pt idx="5">
                  <c:v>Renginiai ne muziejaus patalpose</c:v>
                </c:pt>
                <c:pt idx="6">
                  <c:v>Bendruomenės užimtumas</c:v>
                </c:pt>
              </c:strCache>
            </c:strRef>
          </c:cat>
          <c:val>
            <c:numRef>
              <c:f>darbinis!$D$87:$D$93</c:f>
              <c:numCache>
                <c:formatCode>0.0</c:formatCode>
                <c:ptCount val="7"/>
                <c:pt idx="0">
                  <c:v>1.1764705882352942</c:v>
                </c:pt>
                <c:pt idx="1">
                  <c:v>2.8571428571428572</c:v>
                </c:pt>
                <c:pt idx="2">
                  <c:v>65.210084033613441</c:v>
                </c:pt>
                <c:pt idx="3">
                  <c:v>5.3781512605042021</c:v>
                </c:pt>
                <c:pt idx="4">
                  <c:v>1.1764705882352942</c:v>
                </c:pt>
                <c:pt idx="5">
                  <c:v>6.8907563025210088</c:v>
                </c:pt>
                <c:pt idx="6">
                  <c:v>17.310924369747898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3"/>
        <c:txPr>
          <a:bodyPr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</c:legendEntry>
      <c:layout>
        <c:manualLayout>
          <c:xMode val="edge"/>
          <c:yMode val="edge"/>
          <c:x val="0.19610305910323086"/>
          <c:y val="0.78995218692840929"/>
          <c:w val="0.71608930174667917"/>
          <c:h val="0.1689518939299400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07246376811599E-2"/>
          <c:y val="3.5440363400866592E-2"/>
          <c:w val="0.90398550724637683"/>
          <c:h val="0.80846052409626656"/>
        </c:manualLayout>
      </c:layout>
      <c:pie3DChart>
        <c:varyColors val="1"/>
        <c:ser>
          <c:idx val="0"/>
          <c:order val="0"/>
          <c:spPr>
            <a:ln>
              <a:solidFill>
                <a:srgbClr val="5B9BD5">
                  <a:lumMod val="60000"/>
                  <a:lumOff val="40000"/>
                </a:srgbClr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5B9BD5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darbinis!$C$137:$C$140</c:f>
              <c:strCache>
                <c:ptCount val="4"/>
                <c:pt idx="0">
                  <c:v>Ekspozicijos</c:v>
                </c:pt>
                <c:pt idx="1">
                  <c:v>Edukacinės programos, pamokos</c:v>
                </c:pt>
                <c:pt idx="2">
                  <c:v>Renginiai muziejaus patalpose</c:v>
                </c:pt>
                <c:pt idx="3">
                  <c:v>Bendruomenės užimtumas</c:v>
                </c:pt>
              </c:strCache>
            </c:strRef>
          </c:cat>
          <c:val>
            <c:numRef>
              <c:f>darbinis!$D$137:$D$140</c:f>
              <c:numCache>
                <c:formatCode>0</c:formatCode>
                <c:ptCount val="4"/>
                <c:pt idx="0">
                  <c:v>52.084581799503468</c:v>
                </c:pt>
                <c:pt idx="1">
                  <c:v>29.329680678024143</c:v>
                </c:pt>
                <c:pt idx="2">
                  <c:v>6.1724167451416827</c:v>
                </c:pt>
                <c:pt idx="3">
                  <c:v>12.413320777330709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591787439613528E-2"/>
          <c:y val="1.8385985426578304E-2"/>
          <c:w val="0.91123188405797106"/>
          <c:h val="0.8111385151016764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95880406253566"/>
          <c:y val="0.88288700528518071"/>
          <c:w val="0.68419823880710562"/>
          <c:h val="9.1239487028899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58594150828011"/>
          <c:y val="7.9896217791991797E-2"/>
          <c:w val="0.8186702734134701"/>
          <c:h val="0.74366710706586237"/>
        </c:manualLayout>
      </c:layout>
      <c:pie3DChart>
        <c:varyColors val="1"/>
        <c:ser>
          <c:idx val="0"/>
          <c:order val="0"/>
          <c:spPr>
            <a:ln>
              <a:solidFill>
                <a:srgbClr val="70AD47">
                  <a:lumMod val="75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darbinis!$C$111:$C$113</c:f>
              <c:strCache>
                <c:ptCount val="3"/>
                <c:pt idx="0">
                  <c:v>Ekspozicijos</c:v>
                </c:pt>
                <c:pt idx="1">
                  <c:v>Edukacinės programos, pamokos</c:v>
                </c:pt>
                <c:pt idx="2">
                  <c:v>Kita veikla</c:v>
                </c:pt>
              </c:strCache>
            </c:strRef>
          </c:cat>
          <c:val>
            <c:numRef>
              <c:f>darbinis!$D$111:$D$113</c:f>
              <c:numCache>
                <c:formatCode>0</c:formatCode>
                <c:ptCount val="3"/>
                <c:pt idx="0">
                  <c:v>25.563189535575081</c:v>
                </c:pt>
                <c:pt idx="1">
                  <c:v>40.7280174407082</c:v>
                </c:pt>
                <c:pt idx="2">
                  <c:v>33.708793023716723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051395417799811"/>
          <c:y val="0.90303855087628582"/>
          <c:w val="0.53667282676427241"/>
          <c:h val="5.300974510454561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rgbClr val="70AD47">
          <a:lumMod val="20000"/>
          <a:lumOff val="80000"/>
        </a:srgb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(2)'!$A$69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231884057971015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386473429951248E-3"/>
                  <c:y val="-5.837284991421029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0917874396135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386473429952575E-3"/>
                  <c:y val="-2.9186424957106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(2)'!$B$68:$E$68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(2)'!$B$69:$E$69</c:f>
              <c:numCache>
                <c:formatCode>0.00</c:formatCode>
                <c:ptCount val="4"/>
                <c:pt idx="0" formatCode="General">
                  <c:v>6</c:v>
                </c:pt>
                <c:pt idx="1">
                  <c:v>25.196941612604267</c:v>
                </c:pt>
                <c:pt idx="2">
                  <c:v>2.6065801668211308</c:v>
                </c:pt>
                <c:pt idx="3">
                  <c:v>22.590361445783135</c:v>
                </c:pt>
              </c:numCache>
            </c:numRef>
          </c:val>
        </c:ser>
        <c:ser>
          <c:idx val="1"/>
          <c:order val="1"/>
          <c:tx>
            <c:strRef>
              <c:f>'Sheet1 (2)'!$A$70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47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61835748792270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181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(2)'!$B$68:$E$68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(2)'!$B$70:$E$70</c:f>
              <c:numCache>
                <c:formatCode>0.00</c:formatCode>
                <c:ptCount val="4"/>
                <c:pt idx="0" formatCode="General">
                  <c:v>9</c:v>
                </c:pt>
                <c:pt idx="1">
                  <c:v>20.273401297497685</c:v>
                </c:pt>
                <c:pt idx="2">
                  <c:v>3.1858202038924932</c:v>
                </c:pt>
                <c:pt idx="3">
                  <c:v>17.087581093605191</c:v>
                </c:pt>
              </c:numCache>
            </c:numRef>
          </c:val>
        </c:ser>
        <c:ser>
          <c:idx val="2"/>
          <c:order val="2"/>
          <c:tx>
            <c:strRef>
              <c:f>'Sheet1 (2)'!$A$71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181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(2)'!$B$68:$E$68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(2)'!$B$71:$E$71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51.17585727525487</c:v>
                </c:pt>
                <c:pt idx="2">
                  <c:v>2.8093141797961074</c:v>
                </c:pt>
                <c:pt idx="3">
                  <c:v>48.366543095458759</c:v>
                </c:pt>
              </c:numCache>
            </c:numRef>
          </c:val>
        </c:ser>
        <c:ser>
          <c:idx val="3"/>
          <c:order val="3"/>
          <c:tx>
            <c:strRef>
              <c:f>'Sheet1 (2)'!$A$72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77294685990338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1816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15458937197890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(2)'!$B$68:$E$68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(2)'!$B$72:$E$72</c:f>
              <c:numCache>
                <c:formatCode>0.00</c:formatCode>
                <c:ptCount val="4"/>
                <c:pt idx="0" formatCode="General">
                  <c:v>8</c:v>
                </c:pt>
                <c:pt idx="1">
                  <c:v>30.51</c:v>
                </c:pt>
                <c:pt idx="2" formatCode="General">
                  <c:v>2.6</c:v>
                </c:pt>
                <c:pt idx="3" formatCode="General">
                  <c:v>27.91</c:v>
                </c:pt>
              </c:numCache>
            </c:numRef>
          </c:val>
        </c:ser>
        <c:ser>
          <c:idx val="4"/>
          <c:order val="4"/>
          <c:tx>
            <c:strRef>
              <c:f>'Sheet1 (2)'!$A$73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1588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61835748792270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1816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270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(2)'!$B$68:$E$68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(2)'!$B$73:$E$73</c:f>
              <c:numCache>
                <c:formatCode>0</c:formatCode>
                <c:ptCount val="4"/>
                <c:pt idx="0" formatCode="General">
                  <c:v>1</c:v>
                </c:pt>
                <c:pt idx="1">
                  <c:v>35</c:v>
                </c:pt>
                <c:pt idx="2" formatCode="General">
                  <c:v>0</c:v>
                </c:pt>
                <c:pt idx="3" formatCode="General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321984"/>
        <c:axId val="255500288"/>
        <c:axId val="0"/>
      </c:bar3DChart>
      <c:catAx>
        <c:axId val="25732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500288"/>
        <c:crosses val="autoZero"/>
        <c:auto val="1"/>
        <c:lblAlgn val="ctr"/>
        <c:lblOffset val="100"/>
        <c:noMultiLvlLbl val="0"/>
      </c:catAx>
      <c:valAx>
        <c:axId val="25550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3219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4937787667845862"/>
          <c:y val="0.922645632217033"/>
          <c:w val="0.51332154132907304"/>
          <c:h val="5.984251280870389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668872912625055E-2"/>
          <c:y val="3.2404285762218425E-2"/>
          <c:w val="0.93704610293278556"/>
          <c:h val="0.75711815538117244"/>
        </c:manualLayout>
      </c:layout>
      <c:lineChart>
        <c:grouping val="standard"/>
        <c:varyColors val="0"/>
        <c:ser>
          <c:idx val="0"/>
          <c:order val="0"/>
          <c:tx>
            <c:strRef>
              <c:f>DG_2016!$H$21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rgbClr val="5B9BD5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DG_2016!$I$20:$M$20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DG_2016!$I$21:$M$21</c:f>
              <c:numCache>
                <c:formatCode>General</c:formatCode>
                <c:ptCount val="5"/>
                <c:pt idx="0">
                  <c:v>480</c:v>
                </c:pt>
                <c:pt idx="1">
                  <c:v>526</c:v>
                </c:pt>
                <c:pt idx="2">
                  <c:v>470</c:v>
                </c:pt>
                <c:pt idx="3">
                  <c:v>467</c:v>
                </c:pt>
                <c:pt idx="4">
                  <c:v>493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DG_2016!$H$22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DG_2016!$I$20:$M$20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DG_2016!$I$22:$M$22</c:f>
              <c:numCache>
                <c:formatCode>0.0</c:formatCode>
                <c:ptCount val="5"/>
                <c:pt idx="0">
                  <c:v>6023.5171455050977</c:v>
                </c:pt>
                <c:pt idx="1">
                  <c:v>5476.7145505097315</c:v>
                </c:pt>
                <c:pt idx="2">
                  <c:v>5549.6987951807232</c:v>
                </c:pt>
                <c:pt idx="3">
                  <c:v>6433.84</c:v>
                </c:pt>
                <c:pt idx="4" formatCode="General">
                  <c:v>8668.5500000000011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DG_2016!$H$23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DG_2016!$I$20:$M$20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DG_2016!$I$23:$M$23</c:f>
              <c:numCache>
                <c:formatCode>General</c:formatCode>
                <c:ptCount val="5"/>
                <c:pt idx="0">
                  <c:v>15047</c:v>
                </c:pt>
                <c:pt idx="1">
                  <c:v>13190</c:v>
                </c:pt>
                <c:pt idx="2">
                  <c:v>13741</c:v>
                </c:pt>
                <c:pt idx="3">
                  <c:v>12213</c:v>
                </c:pt>
                <c:pt idx="4">
                  <c:v>14787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942464"/>
        <c:axId val="255502592"/>
      </c:lineChart>
      <c:catAx>
        <c:axId val="25894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502592"/>
        <c:crosses val="autoZero"/>
        <c:auto val="1"/>
        <c:lblAlgn val="ctr"/>
        <c:lblOffset val="100"/>
        <c:noMultiLvlLbl val="0"/>
      </c:catAx>
      <c:valAx>
        <c:axId val="25550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8942464"/>
        <c:crosses val="autoZero"/>
        <c:crossBetween val="between"/>
      </c:valAx>
      <c:spPr>
        <a:pattFill prst="smGrid">
          <a:fgClr>
            <a:srgbClr val="4472C4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9213045380197041"/>
          <c:y val="0.9326866816597561"/>
          <c:w val="0.61090817452166302"/>
          <c:h val="4.980146336598076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FFC000"/>
        </a:solid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9620061005887778E-2"/>
          <c:y val="3.2105060074611516E-2"/>
          <c:w val="0.92056011917429237"/>
          <c:h val="0.648174964074276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IV_DG_2016!$Q$85</c:f>
              <c:strCache>
                <c:ptCount val="1"/>
                <c:pt idx="0">
                  <c:v> 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096114274169774E-3"/>
                  <c:y val="-6.8051660210950391E-18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072085705627339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414417141125468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IV_DG_2016!$P$86:$P$88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IV_DG_2016!$Q$86:$Q$88</c:f>
              <c:numCache>
                <c:formatCode>General</c:formatCode>
                <c:ptCount val="3"/>
                <c:pt idx="0">
                  <c:v>2153.2600000000002</c:v>
                </c:pt>
                <c:pt idx="1">
                  <c:v>1772</c:v>
                </c:pt>
                <c:pt idx="2">
                  <c:v>1475</c:v>
                </c:pt>
              </c:numCache>
            </c:numRef>
          </c:val>
        </c:ser>
        <c:ser>
          <c:idx val="1"/>
          <c:order val="1"/>
          <c:tx>
            <c:strRef>
              <c:f>IV_DG_2016!$R$85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072085705626896E-3"/>
                  <c:y val="-2.7220664084380156E-17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414417141125379E-2"/>
                  <c:y val="-5.4441328168760313E-17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048057137084887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IV_DG_2016!$P$86:$P$88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IV_DG_2016!$R$86:$R$88</c:f>
              <c:numCache>
                <c:formatCode>General</c:formatCode>
                <c:ptCount val="3"/>
                <c:pt idx="0">
                  <c:v>2309.6999999999998</c:v>
                </c:pt>
                <c:pt idx="1">
                  <c:v>2068</c:v>
                </c:pt>
                <c:pt idx="2">
                  <c:v>1818</c:v>
                </c:pt>
              </c:numCache>
            </c:numRef>
          </c:val>
        </c:ser>
        <c:ser>
          <c:idx val="2"/>
          <c:order val="2"/>
          <c:tx>
            <c:strRef>
              <c:f>IV_DG_2016!$S$85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096114274169774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072085705627339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096114274169774E-3"/>
                  <c:y val="-5.4441328168760313E-17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IV_DG_2016!$P$86:$P$88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IV_DG_2016!$S$86:$S$88</c:f>
              <c:numCache>
                <c:formatCode>General</c:formatCode>
                <c:ptCount val="3"/>
                <c:pt idx="0">
                  <c:v>1312.5</c:v>
                </c:pt>
                <c:pt idx="1">
                  <c:v>1323</c:v>
                </c:pt>
                <c:pt idx="2">
                  <c:v>2487</c:v>
                </c:pt>
              </c:numCache>
            </c:numRef>
          </c:val>
        </c:ser>
        <c:ser>
          <c:idx val="3"/>
          <c:order val="3"/>
          <c:tx>
            <c:strRef>
              <c:f>IV_DG_2016!$T$85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411364120025471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12014284271223E-2"/>
                  <c:y val="5.9391225905049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816819997979713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IV_DG_2016!$P$86:$P$88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IV_DG_2016!$T$86:$T$88</c:f>
              <c:numCache>
                <c:formatCode>General</c:formatCode>
                <c:ptCount val="3"/>
                <c:pt idx="0">
                  <c:v>2893.0899999999997</c:v>
                </c:pt>
                <c:pt idx="1">
                  <c:v>1969</c:v>
                </c:pt>
                <c:pt idx="2">
                  <c:v>1875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944512"/>
        <c:axId val="255504896"/>
        <c:axId val="0"/>
      </c:bar3DChart>
      <c:catAx>
        <c:axId val="25894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504896"/>
        <c:crosses val="autoZero"/>
        <c:auto val="1"/>
        <c:lblAlgn val="ctr"/>
        <c:lblOffset val="100"/>
        <c:noMultiLvlLbl val="0"/>
      </c:catAx>
      <c:valAx>
        <c:axId val="25550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8944512"/>
        <c:crosses val="autoZero"/>
        <c:crossBetween val="between"/>
      </c:valAx>
      <c:spPr>
        <a:pattFill prst="smGrid">
          <a:fgClr>
            <a:srgbClr val="5B9BD5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7162034475420301"/>
          <c:y val="0.7970130573600448"/>
          <c:w val="0.59069310443646883"/>
          <c:h val="8.854860538330844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(2)'!$K$7:$K$15</c:f>
              <c:strCache>
                <c:ptCount val="9"/>
                <c:pt idx="0">
                  <c:v>Koncertinė įstaiga „Panevėžio garsas“</c:v>
                </c:pt>
                <c:pt idx="1">
                  <c:v>Kraštotyros muziejus</c:v>
                </c:pt>
                <c:pt idx="2">
                  <c:v>Teatras „Menas“</c:v>
                </c:pt>
                <c:pt idx="3">
                  <c:v>Muzikinis teatras</c:v>
                </c:pt>
                <c:pt idx="4">
                  <c:v>Savivaldybės viešoji biblioteka</c:v>
                </c:pt>
                <c:pt idx="5">
                  <c:v>Kino centras „Garsas“</c:v>
                </c:pt>
                <c:pt idx="6">
                  <c:v>Lėlių vežimo teatras</c:v>
                </c:pt>
                <c:pt idx="7">
                  <c:v>Dailės galerija</c:v>
                </c:pt>
                <c:pt idx="8">
                  <c:v>Kultūros centras Panevėžio bendruomenių rūmai</c:v>
                </c:pt>
              </c:strCache>
            </c:strRef>
          </c:cat>
          <c:val>
            <c:numRef>
              <c:f>'Sheet1 (2)'!$L$7:$L$15</c:f>
              <c:numCache>
                <c:formatCode>0.0</c:formatCode>
                <c:ptCount val="9"/>
                <c:pt idx="0" formatCode="0">
                  <c:v>0</c:v>
                </c:pt>
                <c:pt idx="1">
                  <c:v>3.5</c:v>
                </c:pt>
                <c:pt idx="2" formatCode="0">
                  <c:v>9.25</c:v>
                </c:pt>
                <c:pt idx="3" formatCode="0">
                  <c:v>10</c:v>
                </c:pt>
                <c:pt idx="4" formatCode="0.00">
                  <c:v>17.329999999999998</c:v>
                </c:pt>
                <c:pt idx="5" formatCode="0.00">
                  <c:v>19.64</c:v>
                </c:pt>
                <c:pt idx="6">
                  <c:v>27.2</c:v>
                </c:pt>
                <c:pt idx="7">
                  <c:v>28.5</c:v>
                </c:pt>
                <c:pt idx="8">
                  <c:v>33.5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7883136"/>
        <c:axId val="285355968"/>
      </c:barChart>
      <c:catAx>
        <c:axId val="29788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355968"/>
        <c:crosses val="autoZero"/>
        <c:auto val="1"/>
        <c:lblAlgn val="ctr"/>
        <c:lblOffset val="100"/>
        <c:noMultiLvlLbl val="0"/>
      </c:catAx>
      <c:valAx>
        <c:axId val="285355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978831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IV_DG_2016!$P$83</c:f>
              <c:strCache>
                <c:ptCount val="1"/>
                <c:pt idx="0">
                  <c:v>Renginių skaičius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IV_DG_2016!$Q$82:$T$82</c:f>
              <c:strCache>
                <c:ptCount val="4"/>
                <c:pt idx="0">
                  <c:v> 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IV_DG_2016!$Q$83:$T$83</c:f>
              <c:numCache>
                <c:formatCode>General</c:formatCode>
                <c:ptCount val="4"/>
                <c:pt idx="0">
                  <c:v>145</c:v>
                </c:pt>
                <c:pt idx="1">
                  <c:v>163</c:v>
                </c:pt>
                <c:pt idx="2">
                  <c:v>69</c:v>
                </c:pt>
                <c:pt idx="3">
                  <c:v>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8378752"/>
        <c:axId val="255506624"/>
      </c:barChart>
      <c:catAx>
        <c:axId val="258378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506624"/>
        <c:crosses val="autoZero"/>
        <c:auto val="1"/>
        <c:lblAlgn val="ctr"/>
        <c:lblOffset val="100"/>
        <c:noMultiLvlLbl val="0"/>
      </c:catAx>
      <c:valAx>
        <c:axId val="255506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8378752"/>
        <c:crosses val="autoZero"/>
        <c:crossBetween val="between"/>
      </c:valAx>
      <c:spPr>
        <a:pattFill prst="smGrid">
          <a:fgClr>
            <a:srgbClr val="5B9BD5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C6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4.670353158569715E-3"/>
                  <c:y val="8.4875562720133283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010507880910683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345960257594792E-2"/>
                  <c:y val="9.2592592592592587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DG_2016!$N$58:$N$60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 </c:v>
                </c:pt>
              </c:strCache>
            </c:strRef>
          </c:cat>
          <c:val>
            <c:numRef>
              <c:f>DG_2016!$O$58:$O$60</c:f>
              <c:numCache>
                <c:formatCode>0</c:formatCode>
                <c:ptCount val="3"/>
                <c:pt idx="0">
                  <c:v>5.5674518201284826</c:v>
                </c:pt>
                <c:pt idx="1">
                  <c:v>34.733689367469509</c:v>
                </c:pt>
                <c:pt idx="2">
                  <c:v>21.075902726602806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9089920"/>
        <c:axId val="257507904"/>
      </c:barChart>
      <c:catAx>
        <c:axId val="259089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lt-LT"/>
          </a:p>
        </c:txPr>
        <c:crossAx val="257507904"/>
        <c:crosses val="autoZero"/>
        <c:auto val="1"/>
        <c:lblAlgn val="ctr"/>
        <c:lblOffset val="100"/>
        <c:noMultiLvlLbl val="0"/>
      </c:catAx>
      <c:valAx>
        <c:axId val="257507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089920"/>
        <c:crosses val="autoZero"/>
        <c:crossBetween val="between"/>
      </c:valAx>
      <c:spPr>
        <a:pattFill prst="smGrid">
          <a:fgClr>
            <a:srgbClr val="5B9BD5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242859092996224E-2"/>
          <c:w val="1"/>
          <c:h val="0.7848776629165559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1122169778583044"/>
          <c:w val="0.72986914679143378"/>
          <c:h val="0.2878520341207349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242859092996224E-2"/>
          <c:w val="1"/>
          <c:h val="0.7848776629165559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1122169778583044"/>
          <c:w val="0.72986914679143378"/>
          <c:h val="0.2878520341207349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855073876438233E-2"/>
          <c:y val="3.9832582655563116E-2"/>
          <c:w val="0.98514492612356175"/>
          <c:h val="0.6886317170879955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00CC"/>
              </a:solidFill>
              <a:ln w="25400">
                <a:solidFill>
                  <a:srgbClr val="0000CC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25400">
                <a:solidFill>
                  <a:srgbClr val="4472C4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7"/>
            <c:bubble3D val="0"/>
            <c:spPr>
              <a:solidFill>
                <a:srgbClr val="FFFF00"/>
              </a:solidFill>
              <a:ln w="25400">
                <a:solidFill>
                  <a:srgbClr val="FFC000">
                    <a:lumMod val="60000"/>
                    <a:lumOff val="40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8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>
                <a:outerShdw blurRad="50800" dist="50800" dir="5400000" algn="ctr" rotWithShape="0">
                  <a:srgbClr val="00B0F0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8"/>
              <c:layout>
                <c:manualLayout>
                  <c:x val="2.1739132502104731E-2"/>
                  <c:y val="-2.04678362573099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DG_2016!$AE$6:$AE$14</c:f>
              <c:strCache>
                <c:ptCount val="9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Paslaugos Lietuvos nacionalinei filharmonijai, kitoms organizacijoms ir atlikėjams pagal bendradarbiavimo sutartį</c:v>
                </c:pt>
                <c:pt idx="5">
                  <c:v>Parodos ir ekspozicijos, renginiai ne galerijos patalpose</c:v>
                </c:pt>
                <c:pt idx="6">
                  <c:v>Patalpų nuoma</c:v>
                </c:pt>
                <c:pt idx="7">
                  <c:v>Ekspozicijos</c:v>
                </c:pt>
                <c:pt idx="8">
                  <c:v>Kita veikla</c:v>
                </c:pt>
              </c:strCache>
            </c:strRef>
          </c:cat>
          <c:val>
            <c:numRef>
              <c:f>DG_2016!$AF$6:$AF$14</c:f>
              <c:numCache>
                <c:formatCode>0.0</c:formatCode>
                <c:ptCount val="9"/>
                <c:pt idx="0">
                  <c:v>6.4908722109533468</c:v>
                </c:pt>
                <c:pt idx="1">
                  <c:v>25.557809330628803</c:v>
                </c:pt>
                <c:pt idx="2">
                  <c:v>48.478701825557806</c:v>
                </c:pt>
                <c:pt idx="3">
                  <c:v>11.561866125760648</c:v>
                </c:pt>
                <c:pt idx="4">
                  <c:v>2.4340770791075053</c:v>
                </c:pt>
                <c:pt idx="5">
                  <c:v>1.6227180527383367</c:v>
                </c:pt>
                <c:pt idx="6">
                  <c:v>2.2312373225152129</c:v>
                </c:pt>
                <c:pt idx="7">
                  <c:v>1.4198782961460445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039151549997294E-2"/>
          <c:y val="0.62629467612844691"/>
          <c:w val="0.92189810147313433"/>
          <c:h val="0.3737053238715530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4472C4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2673311059724613E-2"/>
          <c:w val="1"/>
          <c:h val="0.7498185615550896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3865872979759331"/>
          <c:w val="0.82942143101677512"/>
          <c:h val="0.33996422383262997"/>
        </c:manualLayout>
      </c:layout>
      <c:overlay val="0"/>
      <c:spPr>
        <a:noFill/>
        <a:ln>
          <a:noFill/>
        </a:ln>
        <a:effectLst>
          <a:glow rad="127000">
            <a:srgbClr val="CCFFFF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046014387063963E-2"/>
          <c:y val="6.9545201627483261E-2"/>
          <c:w val="0.89310046896653528"/>
          <c:h val="0.7285848688991318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4472C4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rgbClr val="70AD4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rgbClr val="FF7C5D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rgbClr val="4472C4">
                    <a:lumMod val="5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6"/>
              <c:layout>
                <c:manualLayout>
                  <c:x val="7.1748885679543866E-3"/>
                  <c:y val="-2.992892234434427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DG_2016!$AH$6:$AH$12</c:f>
              <c:strCache>
                <c:ptCount val="7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Paslaugos Lietuvos nacionalinei filharmonijai, kitoms organizacijoms ir atlikėjams pagal bendradarbiavimo sutartį</c:v>
                </c:pt>
                <c:pt idx="5">
                  <c:v>Patalpų nuoma</c:v>
                </c:pt>
                <c:pt idx="6">
                  <c:v>Kita veikla</c:v>
                </c:pt>
              </c:strCache>
            </c:strRef>
          </c:cat>
          <c:val>
            <c:numRef>
              <c:f>DG_2016!$AI$6:$AI$12</c:f>
              <c:numCache>
                <c:formatCode>0.0</c:formatCode>
                <c:ptCount val="7"/>
                <c:pt idx="0">
                  <c:v>55.841634414060017</c:v>
                </c:pt>
                <c:pt idx="1">
                  <c:v>20.707038662752129</c:v>
                </c:pt>
                <c:pt idx="2">
                  <c:v>5.8083531847886896</c:v>
                </c:pt>
                <c:pt idx="3">
                  <c:v>1.9957201608112081</c:v>
                </c:pt>
                <c:pt idx="4">
                  <c:v>6.7702210865715715</c:v>
                </c:pt>
                <c:pt idx="5">
                  <c:v>6.6128706646440287</c:v>
                </c:pt>
                <c:pt idx="6">
                  <c:v>2.2641618263723458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3590883885914715"/>
          <c:w val="0.87889693371041"/>
          <c:h val="0.2640911611408527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4472C4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342592592592592E-2"/>
          <c:w val="1"/>
          <c:h val="0.770618140902867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662041780093473E-2"/>
          <c:y val="0.78570687539797168"/>
          <c:w val="0.77576277150138839"/>
          <c:h val="0.21429312460202829"/>
        </c:manualLayout>
      </c:layout>
      <c:overlay val="0"/>
      <c:spPr>
        <a:noFill/>
        <a:ln>
          <a:noFill/>
        </a:ln>
        <a:effectLst>
          <a:glow rad="127000">
            <a:srgbClr val="CCFFFF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342592592592592E-2"/>
          <c:w val="1"/>
          <c:h val="0.7263747411320421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DG_2016!$AK$6:$AK$10</c:f>
              <c:strCache>
                <c:ptCount val="5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Paslaugos Lietuvos nacionalinei filharmonijai, kitoms organizacijoms ir atlikėjams pagal bendradarbiavimo sutartį</c:v>
                </c:pt>
              </c:strCache>
            </c:strRef>
          </c:cat>
          <c:val>
            <c:numRef>
              <c:f>DG_2016!$AL$6:$AL$10</c:f>
              <c:numCache>
                <c:formatCode>0.0</c:formatCode>
                <c:ptCount val="5"/>
                <c:pt idx="0">
                  <c:v>35.287752755799012</c:v>
                </c:pt>
                <c:pt idx="1">
                  <c:v>13.498343139243932</c:v>
                </c:pt>
                <c:pt idx="2">
                  <c:v>12.301345776695745</c:v>
                </c:pt>
                <c:pt idx="3">
                  <c:v>32.893758030702649</c:v>
                </c:pt>
                <c:pt idx="4">
                  <c:v>6.0188002975586663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662111450944665E-2"/>
          <c:y val="0.7125705172929333"/>
          <c:w val="0.97745350426238042"/>
          <c:h val="0.287429482707066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4472C4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4472C4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(2)'!$A$95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47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080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(2)'!$B$94:$E$94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(2)'!$B$95:$E$95</c:f>
              <c:numCache>
                <c:formatCode>0.00</c:formatCode>
                <c:ptCount val="4"/>
                <c:pt idx="0" formatCode="General">
                  <c:v>6</c:v>
                </c:pt>
                <c:pt idx="1">
                  <c:v>21.344995366079704</c:v>
                </c:pt>
                <c:pt idx="2">
                  <c:v>6.9508804448563488</c:v>
                </c:pt>
                <c:pt idx="3">
                  <c:v>14.394114921223355</c:v>
                </c:pt>
              </c:numCache>
            </c:numRef>
          </c:val>
        </c:ser>
        <c:ser>
          <c:idx val="1"/>
          <c:order val="1"/>
          <c:tx>
            <c:strRef>
              <c:f>'Sheet1 (2)'!$A$96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134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46376811594203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(2)'!$B$94:$E$94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(2)'!$B$96:$E$96</c:f>
              <c:numCache>
                <c:formatCode>0.00</c:formatCode>
                <c:ptCount val="4"/>
                <c:pt idx="0" formatCode="General">
                  <c:v>7</c:v>
                </c:pt>
                <c:pt idx="1">
                  <c:v>24.617701575532902</c:v>
                </c:pt>
                <c:pt idx="2">
                  <c:v>2.3169601482854496</c:v>
                </c:pt>
                <c:pt idx="3" formatCode="0.0">
                  <c:v>22.300741427247452</c:v>
                </c:pt>
              </c:numCache>
            </c:numRef>
          </c:val>
        </c:ser>
        <c:ser>
          <c:idx val="2"/>
          <c:order val="2"/>
          <c:tx>
            <c:strRef>
              <c:f>'Sheet1 (2)'!$A$97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47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169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38647342994992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(2)'!$B$94:$E$94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(2)'!$B$97:$E$97</c:f>
              <c:numCache>
                <c:formatCode>0.00</c:formatCode>
                <c:ptCount val="4"/>
                <c:pt idx="0" formatCode="General">
                  <c:v>13</c:v>
                </c:pt>
                <c:pt idx="1">
                  <c:v>45.788924930491191</c:v>
                </c:pt>
                <c:pt idx="2">
                  <c:v>18.854263206672844</c:v>
                </c:pt>
                <c:pt idx="3">
                  <c:v>26.934661723818351</c:v>
                </c:pt>
              </c:numCache>
            </c:numRef>
          </c:val>
        </c:ser>
        <c:ser>
          <c:idx val="3"/>
          <c:order val="3"/>
          <c:tx>
            <c:strRef>
              <c:f>'Sheet1 (2)'!$A$98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0908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30917874396046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091787439613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83091787439595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(2)'!$B$94:$E$94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(2)'!$B$98:$E$98</c:f>
              <c:numCache>
                <c:formatCode>0.0</c:formatCode>
                <c:ptCount val="4"/>
                <c:pt idx="0" formatCode="General">
                  <c:v>7</c:v>
                </c:pt>
                <c:pt idx="1">
                  <c:v>20.9</c:v>
                </c:pt>
                <c:pt idx="2" formatCode="0">
                  <c:v>3</c:v>
                </c:pt>
                <c:pt idx="3">
                  <c:v>17.899999999999999</c:v>
                </c:pt>
              </c:numCache>
            </c:numRef>
          </c:val>
        </c:ser>
        <c:ser>
          <c:idx val="4"/>
          <c:order val="4"/>
          <c:tx>
            <c:strRef>
              <c:f>'Sheet1 (2)'!$A$99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618357487921816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1816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246376811594203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(2)'!$B$94:$E$94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(2)'!$B$99:$E$99</c:f>
              <c:numCache>
                <c:formatCode>0</c:formatCode>
                <c:ptCount val="4"/>
                <c:pt idx="0" formatCode="General">
                  <c:v>8</c:v>
                </c:pt>
                <c:pt idx="1">
                  <c:v>28.5</c:v>
                </c:pt>
                <c:pt idx="2" formatCode="General">
                  <c:v>7.5</c:v>
                </c:pt>
                <c:pt idx="3" formatCode="General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412480"/>
        <c:axId val="257552896"/>
        <c:axId val="0"/>
      </c:bar3DChart>
      <c:catAx>
        <c:axId val="25941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552896"/>
        <c:crosses val="autoZero"/>
        <c:auto val="1"/>
        <c:lblAlgn val="ctr"/>
        <c:lblOffset val="100"/>
        <c:noMultiLvlLbl val="0"/>
      </c:catAx>
      <c:valAx>
        <c:axId val="25755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4124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0762885617558677"/>
          <c:y val="0.91559584661085858"/>
          <c:w val="0.4125200654266043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4472C4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70AD47">
                <a:lumMod val="75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(2)'!$R$7:$R$15</c:f>
              <c:strCache>
                <c:ptCount val="9"/>
                <c:pt idx="0">
                  <c:v>Koncertinė įstaiga „Panevėžio garsas“</c:v>
                </c:pt>
                <c:pt idx="1">
                  <c:v>Kraštotyros muziejus</c:v>
                </c:pt>
                <c:pt idx="2">
                  <c:v>Teatras „Menas“</c:v>
                </c:pt>
                <c:pt idx="3">
                  <c:v>Muzikinis teatras</c:v>
                </c:pt>
                <c:pt idx="4">
                  <c:v>Savivaldybės viešoji biblioteka</c:v>
                </c:pt>
                <c:pt idx="5">
                  <c:v>Kultūros centras Panevėžio bendruomenių rūmai</c:v>
                </c:pt>
                <c:pt idx="6">
                  <c:v>Kino centras „Garsas“</c:v>
                </c:pt>
                <c:pt idx="7">
                  <c:v>Dailės galerija</c:v>
                </c:pt>
                <c:pt idx="8">
                  <c:v>Lėlių vežimo teatras</c:v>
                </c:pt>
              </c:strCache>
            </c:strRef>
          </c:cat>
          <c:val>
            <c:numRef>
              <c:f>'Sheet1 (2)'!$S$7:$S$15</c:f>
              <c:numCache>
                <c:formatCode>0.0</c:formatCode>
                <c:ptCount val="9"/>
                <c:pt idx="0" formatCode="0">
                  <c:v>0</c:v>
                </c:pt>
                <c:pt idx="1">
                  <c:v>3.5</c:v>
                </c:pt>
                <c:pt idx="2">
                  <c:v>5.5</c:v>
                </c:pt>
                <c:pt idx="3" formatCode="0">
                  <c:v>10</c:v>
                </c:pt>
                <c:pt idx="4" formatCode="0.00">
                  <c:v>14.44</c:v>
                </c:pt>
                <c:pt idx="5">
                  <c:v>16.100000000000001</c:v>
                </c:pt>
                <c:pt idx="6" formatCode="0.00">
                  <c:v>17.39</c:v>
                </c:pt>
                <c:pt idx="7" formatCode="0">
                  <c:v>21</c:v>
                </c:pt>
                <c:pt idx="8">
                  <c:v>23.2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9916800"/>
        <c:axId val="298088064"/>
      </c:barChart>
      <c:catAx>
        <c:axId val="29991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98088064"/>
        <c:crosses val="autoZero"/>
        <c:auto val="1"/>
        <c:lblAlgn val="ctr"/>
        <c:lblOffset val="100"/>
        <c:noMultiLvlLbl val="0"/>
      </c:catAx>
      <c:valAx>
        <c:axId val="298088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99916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TM_2016!$J$17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077294685991224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303986458214462E-2"/>
                  <c:y val="-1.509650594828533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TM_2016!$I$18:$I$20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TM_2016!$J$18:$J$20</c:f>
              <c:numCache>
                <c:formatCode>0.0</c:formatCode>
                <c:ptCount val="3"/>
                <c:pt idx="0" formatCode="General">
                  <c:v>204</c:v>
                </c:pt>
                <c:pt idx="1">
                  <c:v>29582.657553290086</c:v>
                </c:pt>
                <c:pt idx="2" formatCode="General">
                  <c:v>14107</c:v>
                </c:pt>
              </c:numCache>
            </c:numRef>
          </c:val>
        </c:ser>
        <c:ser>
          <c:idx val="1"/>
          <c:order val="1"/>
          <c:tx>
            <c:strRef>
              <c:f>TM_2016!$K$17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115942028985529E-2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38647342995169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577846247479936E-2"/>
                  <c:y val="-1.4593212478552574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TM_2016!$I$18:$I$20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TM_2016!$K$18:$K$20</c:f>
              <c:numCache>
                <c:formatCode>0.0</c:formatCode>
                <c:ptCount val="3"/>
                <c:pt idx="0" formatCode="General">
                  <c:v>205</c:v>
                </c:pt>
                <c:pt idx="1">
                  <c:v>31190.106580166823</c:v>
                </c:pt>
                <c:pt idx="2" formatCode="General">
                  <c:v>14919</c:v>
                </c:pt>
              </c:numCache>
            </c:numRef>
          </c:val>
        </c:ser>
        <c:ser>
          <c:idx val="2"/>
          <c:order val="2"/>
          <c:tx>
            <c:strRef>
              <c:f>TM_2016!$L$17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54589371980675E-3"/>
                  <c:y val="-4.9616922427078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464547909772149E-2"/>
                  <c:y val="-8.7559274871315436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TM_2016!$I$18:$I$20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TM_2016!$L$18:$L$20</c:f>
              <c:numCache>
                <c:formatCode>0.0</c:formatCode>
                <c:ptCount val="3"/>
                <c:pt idx="0" formatCode="General">
                  <c:v>240</c:v>
                </c:pt>
                <c:pt idx="1">
                  <c:v>39686.631139944395</c:v>
                </c:pt>
                <c:pt idx="2" formatCode="General">
                  <c:v>15676</c:v>
                </c:pt>
              </c:numCache>
            </c:numRef>
          </c:val>
        </c:ser>
        <c:ser>
          <c:idx val="3"/>
          <c:order val="3"/>
          <c:tx>
            <c:strRef>
              <c:f>TM_2016!$M$17</c:f>
              <c:strCache>
                <c:ptCount val="1"/>
                <c:pt idx="0">
                  <c:v>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72E-2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0430497469973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7004830917874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TM_2016!$I$18:$I$20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TM_2016!$M$18:$M$20</c:f>
              <c:numCache>
                <c:formatCode>0.0</c:formatCode>
                <c:ptCount val="3"/>
                <c:pt idx="0" formatCode="General">
                  <c:v>234</c:v>
                </c:pt>
                <c:pt idx="1">
                  <c:v>38888.300000000003</c:v>
                </c:pt>
                <c:pt idx="2" formatCode="General">
                  <c:v>14951</c:v>
                </c:pt>
              </c:numCache>
            </c:numRef>
          </c:val>
        </c:ser>
        <c:ser>
          <c:idx val="4"/>
          <c:order val="4"/>
          <c:tx>
            <c:strRef>
              <c:f>TM_2016!$N$17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395E-2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0048309178744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323671497584363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TM_2016!$I$18:$I$20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TM_2016!$N$18:$N$20</c:f>
              <c:numCache>
                <c:formatCode>0.0</c:formatCode>
                <c:ptCount val="3"/>
                <c:pt idx="0" formatCode="General">
                  <c:v>236</c:v>
                </c:pt>
                <c:pt idx="1">
                  <c:v>45280.53</c:v>
                </c:pt>
                <c:pt idx="2" formatCode="General">
                  <c:v>14997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0213248"/>
        <c:axId val="257385600"/>
        <c:axId val="0"/>
      </c:bar3DChart>
      <c:catAx>
        <c:axId val="26021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385600"/>
        <c:crosses val="autoZero"/>
        <c:auto val="1"/>
        <c:lblAlgn val="ctr"/>
        <c:lblOffset val="100"/>
        <c:noMultiLvlLbl val="0"/>
      </c:catAx>
      <c:valAx>
        <c:axId val="25738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02132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637281752824374"/>
          <c:y val="0.91559584661085858"/>
          <c:w val="0.51396934078892309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IV_TM_2016!$O$59</c:f>
              <c:strCache>
                <c:ptCount val="1"/>
                <c:pt idx="0">
                  <c:v>I ketv.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30917874396135E-3"/>
                  <c:y val="-1.751185497426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270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IV_TM_2016!$N$60:$N$62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IV_TM_2016!$O$60:$O$62</c:f>
              <c:numCache>
                <c:formatCode>General</c:formatCode>
                <c:ptCount val="3"/>
                <c:pt idx="0">
                  <c:v>18</c:v>
                </c:pt>
                <c:pt idx="1">
                  <c:v>2008</c:v>
                </c:pt>
                <c:pt idx="2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IV_TM_2016!$P$59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217391304347827E-2"/>
                  <c:y val="-2.506010794840575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34299516908212E-2"/>
                  <c:y val="-1.45932124785526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164251207729469E-2"/>
                  <c:y val="-2.214146545269534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IV_TM_2016!$N$60:$N$62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IV_TM_2016!$P$60:$P$62</c:f>
              <c:numCache>
                <c:formatCode>General</c:formatCode>
                <c:ptCount val="3"/>
                <c:pt idx="0">
                  <c:v>19</c:v>
                </c:pt>
                <c:pt idx="1">
                  <c:v>9738</c:v>
                </c:pt>
                <c:pt idx="2">
                  <c:v>1921</c:v>
                </c:pt>
              </c:numCache>
            </c:numRef>
          </c:val>
        </c:ser>
        <c:ser>
          <c:idx val="2"/>
          <c:order val="2"/>
          <c:tx>
            <c:strRef>
              <c:f>IV_TM_2016!$Q$59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038647342995169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5839514625889154E-3"/>
                  <c:y val="-2.334913996568411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IV_TM_2016!$N$60:$N$62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IV_TM_2016!$Q$60:$Q$62</c:f>
              <c:numCache>
                <c:formatCode>General</c:formatCode>
                <c:ptCount val="3"/>
                <c:pt idx="0">
                  <c:v>4</c:v>
                </c:pt>
                <c:pt idx="1">
                  <c:v>1780</c:v>
                </c:pt>
                <c:pt idx="2">
                  <c:v>210</c:v>
                </c:pt>
              </c:numCache>
            </c:numRef>
          </c:val>
        </c:ser>
        <c:ser>
          <c:idx val="3"/>
          <c:order val="3"/>
          <c:tx>
            <c:strRef>
              <c:f>IV_TM_2016!$R$59</c:f>
              <c:strCache>
                <c:ptCount val="1"/>
                <c:pt idx="0">
                  <c:v>IV ketv.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5700483091787395E-2"/>
                  <c:y val="-2.0430497469973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869565217391216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7004830917874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IV_TM_2016!$N$60:$N$62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IV_TM_2016!$R$60:$R$62</c:f>
              <c:numCache>
                <c:formatCode>General</c:formatCode>
                <c:ptCount val="3"/>
                <c:pt idx="0">
                  <c:v>90</c:v>
                </c:pt>
                <c:pt idx="1">
                  <c:v>18134.5</c:v>
                </c:pt>
                <c:pt idx="2">
                  <c:v>6915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415552"/>
        <c:axId val="257555200"/>
        <c:axId val="0"/>
      </c:bar3DChart>
      <c:catAx>
        <c:axId val="25941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 panose="020F0502020204030204" pitchFamily="34" charset="0"/>
                <a:ea typeface="Times New Roman"/>
                <a:cs typeface="Times New Roman"/>
              </a:defRPr>
            </a:pPr>
            <a:endParaRPr lang="lt-LT"/>
          </a:p>
        </c:txPr>
        <c:crossAx val="257555200"/>
        <c:crosses val="autoZero"/>
        <c:auto val="1"/>
        <c:lblAlgn val="ctr"/>
        <c:lblOffset val="100"/>
        <c:noMultiLvlLbl val="0"/>
      </c:catAx>
      <c:valAx>
        <c:axId val="25755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4155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166200999068662"/>
          <c:y val="0.93275263838387179"/>
          <c:w val="0.6059710815717928"/>
          <c:h val="3.946969874553528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 panose="020F0502020204030204" pitchFamily="34" charset="0"/>
              <a:ea typeface="Times New Roman"/>
              <a:cs typeface="Times New Roman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2"/>
              <c:layout>
                <c:manualLayout>
                  <c:x val="-4.7449584816133296E-3"/>
                  <c:y val="-2.121889068003332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TM_2016!$O$57:$O$59</c:f>
              <c:strCache>
                <c:ptCount val="3"/>
                <c:pt idx="0">
                  <c:v>Renginių skaičius</c:v>
                </c:pt>
                <c:pt idx="1">
                  <c:v>Pajamos 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TM_2016!$P$57:$P$59</c:f>
              <c:numCache>
                <c:formatCode>0</c:formatCode>
                <c:ptCount val="3"/>
                <c:pt idx="0">
                  <c:v>0.85470085470085166</c:v>
                </c:pt>
                <c:pt idx="1">
                  <c:v>16.437411766521024</c:v>
                </c:pt>
                <c:pt idx="2" formatCode="0.00">
                  <c:v>0.30767172764363693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0214272"/>
        <c:axId val="257387904"/>
      </c:barChart>
      <c:catAx>
        <c:axId val="260214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75000"/>
              </a:sys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387904"/>
        <c:crosses val="autoZero"/>
        <c:auto val="1"/>
        <c:lblAlgn val="ctr"/>
        <c:lblOffset val="100"/>
        <c:noMultiLvlLbl val="0"/>
      </c:catAx>
      <c:valAx>
        <c:axId val="257387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0214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685990338164248E-2"/>
          <c:y val="2.737250487686263E-2"/>
          <c:w val="0.95531400966183577"/>
          <c:h val="0.746019114022960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4000251356505475"/>
          <c:w val="0.64230961618928073"/>
          <c:h val="0.232219751157059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4302480801643331E-2"/>
          <c:w val="1"/>
          <c:h val="0.7064894958876186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 w="25400">
                <a:solidFill>
                  <a:srgbClr val="70AD47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B0C3E6"/>
              </a:solidFill>
              <a:ln w="25400">
                <a:solidFill>
                  <a:srgbClr val="B0C3E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Lapas1!$C$6:$C$11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Renginiai lauke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  <c:pt idx="5">
                  <c:v>Bendruomenės užimtumas</c:v>
                </c:pt>
              </c:strCache>
            </c:strRef>
          </c:cat>
          <c:val>
            <c:numRef>
              <c:f>Lapas1!$D$6:$D$11</c:f>
              <c:numCache>
                <c:formatCode>0</c:formatCode>
                <c:ptCount val="6"/>
                <c:pt idx="0">
                  <c:v>57.627118644067799</c:v>
                </c:pt>
                <c:pt idx="1">
                  <c:v>3.8135593220338984</c:v>
                </c:pt>
                <c:pt idx="2">
                  <c:v>0.84745762711864403</c:v>
                </c:pt>
                <c:pt idx="3">
                  <c:v>2.9661016949152543</c:v>
                </c:pt>
                <c:pt idx="4">
                  <c:v>3.3898305084745761</c:v>
                </c:pt>
                <c:pt idx="5">
                  <c:v>31.35593220338983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786768930542042"/>
          <c:w val="0.67311129147611393"/>
          <c:h val="0.2905125400991542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38647342995169E-3"/>
          <c:y val="4.919185936587623E-2"/>
          <c:w val="0.9939613526570048"/>
          <c:h val="0.7532695929578480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126336934006462"/>
          <c:w val="0.6049907756095706"/>
          <c:h val="0.26742879347679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0601813084792663E-2"/>
          <c:w val="1"/>
          <c:h val="0.6783146594094732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rgbClr val="70AD47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3399"/>
              </a:solidFill>
              <a:ln w="25400">
                <a:solidFill>
                  <a:srgbClr val="B854A5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4472C4">
                  <a:lumMod val="75000"/>
                </a:srgb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3"/>
              <c:layout>
                <c:manualLayout>
                  <c:x val="-1.8412745911645496E-2"/>
                  <c:y val="-2.88983143408453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005360670413394E-2"/>
                  <c:y val="-3.592037717988859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383085249370439E-2"/>
                  <c:y val="-2.88983143408453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528806910124732E-2"/>
                      <c:h val="5.8056713510758362E-2"/>
                    </c:manualLayout>
                  </c15:layout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Lapas1!$C$16:$C$21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  <c:pt idx="5">
                  <c:v>Bendruomenės užimtumas</c:v>
                </c:pt>
              </c:strCache>
            </c:strRef>
          </c:cat>
          <c:val>
            <c:numRef>
              <c:f>Lapas1!$D$16:$D$21</c:f>
              <c:numCache>
                <c:formatCode>0.0</c:formatCode>
                <c:ptCount val="6"/>
                <c:pt idx="0">
                  <c:v>72.522406429430049</c:v>
                </c:pt>
                <c:pt idx="1">
                  <c:v>15.750699031128832</c:v>
                </c:pt>
                <c:pt idx="2">
                  <c:v>9.7216176577438471</c:v>
                </c:pt>
                <c:pt idx="3">
                  <c:v>1.3692419236258939</c:v>
                </c:pt>
                <c:pt idx="4">
                  <c:v>0.2</c:v>
                </c:pt>
                <c:pt idx="5">
                  <c:v>0.42402330538092203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7707999599519419"/>
          <c:w val="0.71006321084864388"/>
          <c:h val="0.2905125400991542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1441791007731415E-2"/>
          <c:w val="1"/>
          <c:h val="0.7956662985040464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0890930559749665"/>
          <c:w val="0.58216468865304882"/>
          <c:h val="0.2633129192184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5198877092055635E-2"/>
          <c:w val="1"/>
          <c:h val="0.6657726128698803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B854A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Lapas1!$C$6:$C$11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Renginiai lauke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  <c:pt idx="5">
                  <c:v>Bendruomenės užimtumas</c:v>
                </c:pt>
              </c:strCache>
            </c:strRef>
          </c:cat>
          <c:val>
            <c:numRef>
              <c:f>Lapas1!$D$6:$D$11</c:f>
              <c:numCache>
                <c:formatCode>0</c:formatCode>
                <c:ptCount val="6"/>
                <c:pt idx="0">
                  <c:v>57.627118644067799</c:v>
                </c:pt>
                <c:pt idx="1">
                  <c:v>3.8135593220338984</c:v>
                </c:pt>
                <c:pt idx="2">
                  <c:v>0.84745762711864403</c:v>
                </c:pt>
                <c:pt idx="3">
                  <c:v>2.9661016949152543</c:v>
                </c:pt>
                <c:pt idx="4">
                  <c:v>3.3898305084745761</c:v>
                </c:pt>
                <c:pt idx="5">
                  <c:v>31.35593220338983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223474241669827E-2"/>
          <c:y val="0.67896561440143266"/>
          <c:w val="0.69416236891672334"/>
          <c:h val="0.2905125400991542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TM_2016!$I$46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rgbClr val="5B9BD5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TM_2016!$J$45:$N$45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TM_2016!$J$46:$N$46</c:f>
              <c:numCache>
                <c:formatCode>0</c:formatCode>
                <c:ptCount val="5"/>
                <c:pt idx="0">
                  <c:v>84</c:v>
                </c:pt>
                <c:pt idx="1">
                  <c:v>93</c:v>
                </c:pt>
                <c:pt idx="2">
                  <c:v>93</c:v>
                </c:pt>
                <c:pt idx="3">
                  <c:v>95</c:v>
                </c:pt>
                <c:pt idx="4">
                  <c:v>90.431419617256779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TM_2016!$I$47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TM_2016!$J$45:$N$45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TM_2016!$J$47:$N$47</c:f>
              <c:numCache>
                <c:formatCode>0</c:formatCode>
                <c:ptCount val="5"/>
                <c:pt idx="0">
                  <c:v>16</c:v>
                </c:pt>
                <c:pt idx="1">
                  <c:v>7</c:v>
                </c:pt>
                <c:pt idx="2">
                  <c:v>7</c:v>
                </c:pt>
                <c:pt idx="3">
                  <c:v>5</c:v>
                </c:pt>
                <c:pt idx="4">
                  <c:v>9.5685803827432157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0957184"/>
        <c:axId val="257693888"/>
      </c:lineChart>
      <c:catAx>
        <c:axId val="26095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693888"/>
        <c:crosses val="autoZero"/>
        <c:auto val="1"/>
        <c:lblAlgn val="ctr"/>
        <c:lblOffset val="100"/>
        <c:noMultiLvlLbl val="0"/>
      </c:catAx>
      <c:valAx>
        <c:axId val="25769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09571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(2)'!$N$7:$N$15</c:f>
              <c:strCache>
                <c:ptCount val="9"/>
                <c:pt idx="0">
                  <c:v>Kultūros centras Panevėžio bendruomenių rūmai</c:v>
                </c:pt>
                <c:pt idx="1">
                  <c:v>Dailės galerija</c:v>
                </c:pt>
                <c:pt idx="2">
                  <c:v>Lėlių vežimo teatras</c:v>
                </c:pt>
                <c:pt idx="3">
                  <c:v>Teatras „Menas“</c:v>
                </c:pt>
                <c:pt idx="4">
                  <c:v>Savivaldybės viešoji biblioteka</c:v>
                </c:pt>
                <c:pt idx="5">
                  <c:v>Kino centras „Garsas“</c:v>
                </c:pt>
                <c:pt idx="6">
                  <c:v>Kraštotyros muziejus</c:v>
                </c:pt>
                <c:pt idx="7">
                  <c:v>Muzikinis teatras</c:v>
                </c:pt>
                <c:pt idx="8">
                  <c:v>Koncertinė įstaiga „Panevėžio garsas“</c:v>
                </c:pt>
              </c:strCache>
            </c:strRef>
          </c:cat>
          <c:val>
            <c:numRef>
              <c:f>'Sheet1 (2)'!$O$7:$O$15</c:f>
              <c:numCache>
                <c:formatCode>0.0</c:formatCode>
                <c:ptCount val="9"/>
                <c:pt idx="0">
                  <c:v>17.399999999999999</c:v>
                </c:pt>
                <c:pt idx="1">
                  <c:v>7.5</c:v>
                </c:pt>
                <c:pt idx="2">
                  <c:v>4</c:v>
                </c:pt>
                <c:pt idx="3">
                  <c:v>3.75</c:v>
                </c:pt>
                <c:pt idx="4" formatCode="0.00">
                  <c:v>2.89</c:v>
                </c:pt>
                <c:pt idx="5" formatCode="0">
                  <c:v>2.25</c:v>
                </c:pt>
                <c:pt idx="6" formatCode="0">
                  <c:v>0</c:v>
                </c:pt>
                <c:pt idx="7" formatCode="0">
                  <c:v>0</c:v>
                </c:pt>
                <c:pt idx="8" formatCode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9916288"/>
        <c:axId val="285358848"/>
      </c:barChart>
      <c:catAx>
        <c:axId val="29991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358848"/>
        <c:crosses val="autoZero"/>
        <c:auto val="1"/>
        <c:lblAlgn val="ctr"/>
        <c:lblOffset val="100"/>
        <c:noMultiLvlLbl val="0"/>
      </c:catAx>
      <c:valAx>
        <c:axId val="285358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99916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5B9BD5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(2)'!$A$145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695652173912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(2)'!$B$144:$E$144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(2)'!$B$145:$E$145</c:f>
              <c:numCache>
                <c:formatCode>0</c:formatCode>
                <c:ptCount val="4"/>
                <c:pt idx="0" formatCode="General">
                  <c:v>8</c:v>
                </c:pt>
                <c:pt idx="1">
                  <c:v>22</c:v>
                </c:pt>
                <c:pt idx="2" formatCode="0.00">
                  <c:v>1.1584800741427248</c:v>
                </c:pt>
                <c:pt idx="3" formatCode="0.00">
                  <c:v>5.2131603336422616</c:v>
                </c:pt>
              </c:numCache>
            </c:numRef>
          </c:val>
        </c:ser>
        <c:ser>
          <c:idx val="1"/>
          <c:order val="1"/>
          <c:tx>
            <c:strRef>
              <c:f>'Sheet1 (2)'!$A$146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0908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135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358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(2)'!$B$144:$E$144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(2)'!$B$146:$E$146</c:f>
              <c:numCache>
                <c:formatCode>0</c:formatCode>
                <c:ptCount val="4"/>
                <c:pt idx="0" formatCode="General">
                  <c:v>2</c:v>
                </c:pt>
                <c:pt idx="1">
                  <c:v>20</c:v>
                </c:pt>
                <c:pt idx="2" formatCode="0.00">
                  <c:v>0.5792400370713624</c:v>
                </c:pt>
                <c:pt idx="3" formatCode="0.00">
                  <c:v>5.2131603336422616</c:v>
                </c:pt>
              </c:numCache>
            </c:numRef>
          </c:val>
        </c:ser>
        <c:ser>
          <c:idx val="2"/>
          <c:order val="2"/>
          <c:tx>
            <c:strRef>
              <c:f>'Sheet1 (2)'!$A$147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267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267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147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(2)'!$B$144:$E$144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(2)'!$B$147:$E$147</c:f>
              <c:numCache>
                <c:formatCode>General</c:formatCode>
                <c:ptCount val="4"/>
                <c:pt idx="0">
                  <c:v>2</c:v>
                </c:pt>
                <c:pt idx="1">
                  <c:v>30</c:v>
                </c:pt>
                <c:pt idx="2" formatCode="0.00">
                  <c:v>4.3443002780352176</c:v>
                </c:pt>
                <c:pt idx="3" formatCode="0.00">
                  <c:v>4.3443002780352176</c:v>
                </c:pt>
              </c:numCache>
            </c:numRef>
          </c:val>
        </c:ser>
        <c:ser>
          <c:idx val="3"/>
          <c:order val="3"/>
          <c:tx>
            <c:strRef>
              <c:f>'Sheet1 (2)'!$A$148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257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(2)'!$B$144:$E$144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(2)'!$B$148:$E$148</c:f>
              <c:numCache>
                <c:formatCode>General</c:formatCode>
                <c:ptCount val="4"/>
                <c:pt idx="0">
                  <c:v>1</c:v>
                </c:pt>
                <c:pt idx="1">
                  <c:v>4.2</c:v>
                </c:pt>
                <c:pt idx="2">
                  <c:v>0.7</c:v>
                </c:pt>
                <c:pt idx="3">
                  <c:v>3.5</c:v>
                </c:pt>
              </c:numCache>
            </c:numRef>
          </c:val>
        </c:ser>
        <c:ser>
          <c:idx val="4"/>
          <c:order val="4"/>
          <c:tx>
            <c:strRef>
              <c:f>'Sheet1 (2)'!$A$149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(2)'!$B$144:$E$144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(2)'!$B$149:$E$149</c:f>
              <c:numCache>
                <c:formatCode>General</c:formatCode>
                <c:ptCount val="4"/>
                <c:pt idx="0">
                  <c:v>1</c:v>
                </c:pt>
                <c:pt idx="1">
                  <c:v>9.25</c:v>
                </c:pt>
                <c:pt idx="2">
                  <c:v>3.75</c:v>
                </c:pt>
                <c:pt idx="3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0628480"/>
        <c:axId val="259252800"/>
        <c:axId val="0"/>
      </c:bar3DChart>
      <c:catAx>
        <c:axId val="26062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252800"/>
        <c:crosses val="autoZero"/>
        <c:auto val="1"/>
        <c:lblAlgn val="ctr"/>
        <c:lblOffset val="100"/>
        <c:noMultiLvlLbl val="0"/>
      </c:catAx>
      <c:valAx>
        <c:axId val="25925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06284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LVT_2016!$H$17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rgbClr val="5B9BD5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LVT_2016!$I$16:$M$16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LVT_2016!$I$17:$M$17</c:f>
              <c:numCache>
                <c:formatCode>General</c:formatCode>
                <c:ptCount val="5"/>
                <c:pt idx="0">
                  <c:v>209</c:v>
                </c:pt>
                <c:pt idx="1">
                  <c:v>195</c:v>
                </c:pt>
                <c:pt idx="2">
                  <c:v>212</c:v>
                </c:pt>
                <c:pt idx="3">
                  <c:v>204</c:v>
                </c:pt>
                <c:pt idx="4">
                  <c:v>286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LVT_2016!$H$18</c:f>
              <c:strCache>
                <c:ptCount val="1"/>
                <c:pt idx="0">
                  <c:v>Pajamos Eur</c:v>
                </c:pt>
              </c:strCache>
            </c:strRef>
          </c:tx>
          <c:spPr>
            <a:ln w="63500" cap="rnd">
              <a:solidFill>
                <a:srgbClr val="FF00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FF0909"/>
                </a:solidFill>
              </a:ln>
              <a:effectLst/>
            </c:spPr>
          </c:marker>
          <c:dLbls>
            <c:dLbl>
              <c:idx val="4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LVT_2016!$I$16:$M$16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LVT_2016!$I$18:$M$18</c:f>
              <c:numCache>
                <c:formatCode>0.0</c:formatCode>
                <c:ptCount val="5"/>
                <c:pt idx="0">
                  <c:v>14465.940685820204</c:v>
                </c:pt>
                <c:pt idx="1">
                  <c:v>21397.416589434662</c:v>
                </c:pt>
                <c:pt idx="2">
                  <c:v>21866.31139944393</c:v>
                </c:pt>
                <c:pt idx="3">
                  <c:v>22093.1</c:v>
                </c:pt>
                <c:pt idx="4" formatCode="General">
                  <c:v>24073.8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LVT_2016!$H$19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LVT_2016!$I$16:$M$16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LVT_2016!$I$19:$M$19</c:f>
              <c:numCache>
                <c:formatCode>General</c:formatCode>
                <c:ptCount val="5"/>
                <c:pt idx="0">
                  <c:v>13315</c:v>
                </c:pt>
                <c:pt idx="1">
                  <c:v>12250</c:v>
                </c:pt>
                <c:pt idx="2">
                  <c:v>16094</c:v>
                </c:pt>
                <c:pt idx="3">
                  <c:v>12232</c:v>
                </c:pt>
                <c:pt idx="4">
                  <c:v>18686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1518848"/>
        <c:axId val="259257408"/>
      </c:lineChart>
      <c:catAx>
        <c:axId val="26151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257408"/>
        <c:crosses val="autoZero"/>
        <c:auto val="1"/>
        <c:lblAlgn val="ctr"/>
        <c:lblOffset val="100"/>
        <c:noMultiLvlLbl val="0"/>
      </c:catAx>
      <c:valAx>
        <c:axId val="25925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5188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ED7D31">
              <a:lumMod val="20000"/>
              <a:lumOff val="8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IV_LVT_2016!$O$63</c:f>
              <c:strCache>
                <c:ptCount val="1"/>
                <c:pt idx="0">
                  <c:v>I ketv.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493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077294685990338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IV_LVT_2016!$N$64:$N$67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IV_LVT_2016!$O$64:$O$67</c:f>
              <c:numCache>
                <c:formatCode>General</c:formatCode>
                <c:ptCount val="4"/>
                <c:pt idx="0">
                  <c:v>30</c:v>
                </c:pt>
                <c:pt idx="1">
                  <c:v>2186.5</c:v>
                </c:pt>
                <c:pt idx="2">
                  <c:v>1124</c:v>
                </c:pt>
                <c:pt idx="3">
                  <c:v>52</c:v>
                </c:pt>
              </c:numCache>
            </c:numRef>
          </c:val>
        </c:ser>
        <c:ser>
          <c:idx val="1"/>
          <c:order val="1"/>
          <c:tx>
            <c:strRef>
              <c:f>IV_LVT_2016!$P$63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69565217391216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0805E-3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IV_LVT_2016!$N$64:$N$67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IV_LVT_2016!$P$64:$P$67</c:f>
              <c:numCache>
                <c:formatCode>General</c:formatCode>
                <c:ptCount val="4"/>
                <c:pt idx="0">
                  <c:v>111</c:v>
                </c:pt>
                <c:pt idx="1">
                  <c:v>8714</c:v>
                </c:pt>
                <c:pt idx="2">
                  <c:v>6084</c:v>
                </c:pt>
                <c:pt idx="3">
                  <c:v>1790</c:v>
                </c:pt>
              </c:numCache>
            </c:numRef>
          </c:val>
        </c:ser>
        <c:ser>
          <c:idx val="2"/>
          <c:order val="2"/>
          <c:tx>
            <c:strRef>
              <c:f>IV_LVT_2016!$Q$63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27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1545893719815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077294685990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IV_LVT_2016!$N$64:$N$67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IV_LVT_2016!$Q$64:$Q$67</c:f>
              <c:numCache>
                <c:formatCode>General</c:formatCode>
                <c:ptCount val="4"/>
                <c:pt idx="0">
                  <c:v>69</c:v>
                </c:pt>
                <c:pt idx="1">
                  <c:v>3824.8</c:v>
                </c:pt>
                <c:pt idx="2">
                  <c:v>3176</c:v>
                </c:pt>
                <c:pt idx="3">
                  <c:v>1826</c:v>
                </c:pt>
              </c:numCache>
            </c:numRef>
          </c:val>
        </c:ser>
        <c:ser>
          <c:idx val="3"/>
          <c:order val="3"/>
          <c:tx>
            <c:strRef>
              <c:f>IV_LVT_2016!$R$63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rgbClr val="FF0066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4106280193236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0592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IV_LVT_2016!$N$64:$N$67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IV_LVT_2016!$R$64:$R$67</c:f>
              <c:numCache>
                <c:formatCode>General</c:formatCode>
                <c:ptCount val="4"/>
                <c:pt idx="0">
                  <c:v>76</c:v>
                </c:pt>
                <c:pt idx="1">
                  <c:v>9348.5</c:v>
                </c:pt>
                <c:pt idx="2">
                  <c:v>4059</c:v>
                </c:pt>
                <c:pt idx="3">
                  <c:v>575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0958720"/>
        <c:axId val="259255104"/>
        <c:axId val="0"/>
      </c:bar3DChart>
      <c:catAx>
        <c:axId val="26095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255104"/>
        <c:crosses val="autoZero"/>
        <c:auto val="1"/>
        <c:lblAlgn val="ctr"/>
        <c:lblOffset val="100"/>
        <c:noMultiLvlLbl val="0"/>
      </c:catAx>
      <c:valAx>
        <c:axId val="25925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09587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896267596180107"/>
          <c:y val="0.93238470557791653"/>
          <c:w val="0.5561369643609364"/>
          <c:h val="3.983763155149060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rgbClr val="ED7D31">
          <a:lumMod val="20000"/>
          <a:lumOff val="80000"/>
        </a:srgb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D7D31">
                <a:lumMod val="60000"/>
                <a:lumOff val="4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 w="25400">
                <a:noFill/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7.7231642972956024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974434083111624E-3"/>
                  <c:y val="-4.629629629629608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LVT_2016!$N$40:$N$42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LVT_2016!$O$40:$O$42</c:f>
              <c:numCache>
                <c:formatCode>0</c:formatCode>
                <c:ptCount val="3"/>
                <c:pt idx="0">
                  <c:v>40.196078431372541</c:v>
                </c:pt>
                <c:pt idx="1">
                  <c:v>8.9652425417890669</c:v>
                </c:pt>
                <c:pt idx="2">
                  <c:v>52.76324395029431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1322240"/>
        <c:axId val="259259712"/>
      </c:barChart>
      <c:catAx>
        <c:axId val="261322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259712"/>
        <c:crosses val="autoZero"/>
        <c:auto val="1"/>
        <c:lblAlgn val="ctr"/>
        <c:lblOffset val="100"/>
        <c:noMultiLvlLbl val="0"/>
      </c:catAx>
      <c:valAx>
        <c:axId val="259259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322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5.0925925925925923E-2"/>
          <c:w val="0.96944444444444444"/>
          <c:h val="0.7613435223832302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134951881014882E-2"/>
          <c:y val="0.74131671041119862"/>
          <c:w val="0.58916951957092323"/>
          <c:h val="0.23090551181102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7645801182178083E-2"/>
          <c:w val="1"/>
          <c:h val="0.7645813402757084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ln w="25400">
                <a:solidFill>
                  <a:srgbClr val="5B9BD5">
                    <a:lumMod val="60000"/>
                    <a:lumOff val="40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layout>
                <c:manualLayout>
                  <c:x val="1.7771374485679631E-2"/>
                  <c:y val="1.81068245619788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9237914952265432E-3"/>
                  <c:y val="-0.1164010150412923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LVT_2016!$N$6:$N$12</c:f>
              <c:strCache>
                <c:ptCount val="7"/>
                <c:pt idx="0">
                  <c:v>Spektakliai</c:v>
                </c:pt>
                <c:pt idx="1">
                  <c:v>Gastroliniai spektakliai</c:v>
                </c:pt>
                <c:pt idx="2">
                  <c:v>Renginiai</c:v>
                </c:pt>
                <c:pt idx="3">
                  <c:v>Renginiai lauke</c:v>
                </c:pt>
                <c:pt idx="4">
                  <c:v>Atvykstančių meno kolektyvų spektakliai, koncertai, renginiai</c:v>
                </c:pt>
                <c:pt idx="5">
                  <c:v>Salės nuoma</c:v>
                </c:pt>
                <c:pt idx="6">
                  <c:v>Kita veikla</c:v>
                </c:pt>
              </c:strCache>
            </c:strRef>
          </c:cat>
          <c:val>
            <c:numRef>
              <c:f>LVT_2016!$O$6:$O$12</c:f>
              <c:numCache>
                <c:formatCode>0.0</c:formatCode>
                <c:ptCount val="7"/>
                <c:pt idx="0">
                  <c:v>45.804195804195807</c:v>
                </c:pt>
                <c:pt idx="1">
                  <c:v>18.53146853146853</c:v>
                </c:pt>
                <c:pt idx="2">
                  <c:v>0.69930069930069927</c:v>
                </c:pt>
                <c:pt idx="3">
                  <c:v>1.048951048951049</c:v>
                </c:pt>
                <c:pt idx="4">
                  <c:v>7.6923076923076925</c:v>
                </c:pt>
                <c:pt idx="5">
                  <c:v>0.69930069930069927</c:v>
                </c:pt>
                <c:pt idx="6">
                  <c:v>25.524475524475523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7771374485679631E-2"/>
          <c:y val="0.72062310288240683"/>
          <c:w val="0.64599823163162862"/>
          <c:h val="0.2793768971175931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6344016741782801E-2"/>
          <c:w val="1"/>
          <c:h val="0.7832156128728742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 w="25400">
                <a:solidFill>
                  <a:srgbClr val="5B9BD5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LVT_2016!$T$6:$T$10</c:f>
              <c:strCache>
                <c:ptCount val="5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</c:strCache>
            </c:strRef>
          </c:cat>
          <c:val>
            <c:numRef>
              <c:f>LVT_2016!$U$6:$U$10</c:f>
              <c:numCache>
                <c:formatCode>0</c:formatCode>
                <c:ptCount val="5"/>
                <c:pt idx="0">
                  <c:v>56.000714469672424</c:v>
                </c:pt>
                <c:pt idx="1">
                  <c:v>24.546602530551887</c:v>
                </c:pt>
                <c:pt idx="2">
                  <c:v>1.2773222341300501</c:v>
                </c:pt>
                <c:pt idx="3">
                  <c:v>0.83077868886507322</c:v>
                </c:pt>
                <c:pt idx="4">
                  <c:v>17.344582076780569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3579356797267814E-2"/>
          <c:y val="0.69965004374453199"/>
          <c:w val="0.46540582325769825"/>
          <c:h val="0.272572178477690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LVT_2016!$H$62</c:f>
              <c:strCache>
                <c:ptCount val="1"/>
                <c:pt idx="0">
                  <c:v>Renginių lankytojų skaičius su bilietais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92D050"/>
              </a:solidFill>
              <a:ln w="38100">
                <a:solidFill>
                  <a:srgbClr val="92D05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LVT_2016!$I$61:$M$61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LVT_2016!$I$62:$M$62</c:f>
              <c:numCache>
                <c:formatCode>0</c:formatCode>
                <c:ptCount val="5"/>
                <c:pt idx="0">
                  <c:v>62</c:v>
                </c:pt>
                <c:pt idx="1">
                  <c:v>74</c:v>
                </c:pt>
                <c:pt idx="2">
                  <c:v>62</c:v>
                </c:pt>
                <c:pt idx="3">
                  <c:v>73</c:v>
                </c:pt>
                <c:pt idx="4">
                  <c:v>77.293160655035862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LVT_2016!$H$63</c:f>
              <c:strCache>
                <c:ptCount val="1"/>
                <c:pt idx="0">
                  <c:v>Renginių lankytojų skaičius be bilietų</c:v>
                </c:pt>
              </c:strCache>
            </c:strRef>
          </c:tx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LVT_2016!$I$61:$M$61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LVT_2016!$I$63:$M$63</c:f>
              <c:numCache>
                <c:formatCode>0</c:formatCode>
                <c:ptCount val="5"/>
                <c:pt idx="0">
                  <c:v>38</c:v>
                </c:pt>
                <c:pt idx="1">
                  <c:v>26</c:v>
                </c:pt>
                <c:pt idx="2">
                  <c:v>38</c:v>
                </c:pt>
                <c:pt idx="3">
                  <c:v>27</c:v>
                </c:pt>
                <c:pt idx="4">
                  <c:v>22.706839344964145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1731328"/>
        <c:axId val="259758272"/>
      </c:lineChart>
      <c:catAx>
        <c:axId val="26173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758272"/>
        <c:crosses val="autoZero"/>
        <c:auto val="1"/>
        <c:lblAlgn val="ctr"/>
        <c:lblOffset val="100"/>
        <c:noMultiLvlLbl val="0"/>
      </c:catAx>
      <c:valAx>
        <c:axId val="25975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731328"/>
        <c:crosses val="autoZero"/>
        <c:crossBetween val="between"/>
      </c:valAx>
      <c:spPr>
        <a:pattFill prst="smGrid">
          <a:fgClr>
            <a:srgbClr val="ED7D31">
              <a:lumMod val="20000"/>
              <a:lumOff val="80000"/>
            </a:srgbClr>
          </a:fgClr>
          <a:bgClr>
            <a:srgbClr val="FFFFFF"/>
          </a:bgClr>
        </a:pattFill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ED7D31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(2)'!$A$171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c:spPr>
          <c:invertIfNegative val="0"/>
          <c:dLbls>
            <c:dLbl>
              <c:idx val="0"/>
              <c:layout>
                <c:manualLayout>
                  <c:x val="8.4541062801932153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267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(2)'!$B$170:$E$170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(2)'!$B$171:$E$171</c:f>
              <c:numCache>
                <c:formatCode>0.0</c:formatCode>
                <c:ptCount val="4"/>
                <c:pt idx="0" formatCode="General">
                  <c:v>3</c:v>
                </c:pt>
                <c:pt idx="1">
                  <c:v>9.0940685820203893</c:v>
                </c:pt>
                <c:pt idx="2" formatCode="0.00">
                  <c:v>2.4328081556997221</c:v>
                </c:pt>
                <c:pt idx="3" formatCode="0.00">
                  <c:v>6.6612604263206672</c:v>
                </c:pt>
              </c:numCache>
            </c:numRef>
          </c:val>
        </c:ser>
        <c:ser>
          <c:idx val="1"/>
          <c:order val="1"/>
          <c:tx>
            <c:strRef>
              <c:f>'Sheet1 (2)'!$A$172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231884057971015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046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(2)'!$B$170:$E$170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(2)'!$B$172:$E$172</c:f>
              <c:numCache>
                <c:formatCode>0.0</c:formatCode>
                <c:ptCount val="4"/>
                <c:pt idx="0" formatCode="General">
                  <c:v>3</c:v>
                </c:pt>
                <c:pt idx="1">
                  <c:v>9.615384615384615</c:v>
                </c:pt>
                <c:pt idx="2" formatCode="0.00">
                  <c:v>2.46177015755329</c:v>
                </c:pt>
                <c:pt idx="3" formatCode="0.00">
                  <c:v>7.153614457831325</c:v>
                </c:pt>
              </c:numCache>
            </c:numRef>
          </c:val>
        </c:ser>
        <c:ser>
          <c:idx val="2"/>
          <c:order val="2"/>
          <c:tx>
            <c:strRef>
              <c:f>'Sheet1 (2)'!$A$173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c:spPr>
          <c:invertIfNegative val="0"/>
          <c:dLbls>
            <c:dLbl>
              <c:idx val="0"/>
              <c:layout>
                <c:manualLayout>
                  <c:x val="8.4541062801932153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1588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(2)'!$B$170:$E$170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(2)'!$B$173:$E$173</c:f>
              <c:numCache>
                <c:formatCode>0.0</c:formatCode>
                <c:ptCount val="4"/>
                <c:pt idx="0" formatCode="General">
                  <c:v>5</c:v>
                </c:pt>
                <c:pt idx="1">
                  <c:v>24.704587581093605</c:v>
                </c:pt>
                <c:pt idx="2" formatCode="0.00">
                  <c:v>6.458526413345691</c:v>
                </c:pt>
                <c:pt idx="3" formatCode="0.00">
                  <c:v>18.246061167747914</c:v>
                </c:pt>
              </c:numCache>
            </c:numRef>
          </c:val>
        </c:ser>
        <c:ser>
          <c:idx val="3"/>
          <c:order val="3"/>
          <c:tx>
            <c:strRef>
              <c:f>'Sheet1 (2)'!$A$174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15458937198067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3188405797101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1476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(2)'!$B$170:$E$170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(2)'!$B$174:$E$174</c:f>
              <c:numCache>
                <c:formatCode>0.0</c:formatCode>
                <c:ptCount val="4"/>
                <c:pt idx="0" formatCode="General">
                  <c:v>1</c:v>
                </c:pt>
                <c:pt idx="1">
                  <c:v>3.9</c:v>
                </c:pt>
                <c:pt idx="2" formatCode="0">
                  <c:v>0</c:v>
                </c:pt>
                <c:pt idx="3">
                  <c:v>3.9</c:v>
                </c:pt>
              </c:numCache>
            </c:numRef>
          </c:val>
        </c:ser>
        <c:ser>
          <c:idx val="4"/>
          <c:order val="4"/>
          <c:tx>
            <c:strRef>
              <c:f>'Sheet1 (2)'!$A$175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114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1816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(2)'!$B$170:$E$170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(2)'!$B$175:$E$175</c:f>
              <c:numCache>
                <c:formatCode>0.0</c:formatCode>
                <c:ptCount val="4"/>
                <c:pt idx="0" formatCode="General">
                  <c:v>3</c:v>
                </c:pt>
                <c:pt idx="1">
                  <c:v>27.2</c:v>
                </c:pt>
                <c:pt idx="2" formatCode="General">
                  <c:v>4</c:v>
                </c:pt>
                <c:pt idx="3" formatCode="General">
                  <c:v>23.2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262784"/>
        <c:axId val="259842624"/>
        <c:axId val="0"/>
      </c:bar3DChart>
      <c:catAx>
        <c:axId val="26226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842624"/>
        <c:crosses val="autoZero"/>
        <c:auto val="1"/>
        <c:lblAlgn val="ctr"/>
        <c:lblOffset val="100"/>
        <c:noMultiLvlLbl val="0"/>
      </c:catAx>
      <c:valAx>
        <c:axId val="25984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22627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ED7D31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011335539579295E-2"/>
          <c:y val="3.5972383666816966E-2"/>
          <c:w val="0.9287036403058313"/>
          <c:h val="0.763558473278793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MT_2016!$I$18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9CCFF"/>
            </a:solidFill>
            <a:ln w="25400">
              <a:solidFill>
                <a:srgbClr val="99CCFF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236714975845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0466E-3"/>
                  <c:y val="-1.1674569982842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203E-3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MT_2016!$H$19:$H$21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MT_2016!$I$19:$I$21</c:f>
              <c:numCache>
                <c:formatCode>0.0</c:formatCode>
                <c:ptCount val="3"/>
                <c:pt idx="0" formatCode="General">
                  <c:v>88</c:v>
                </c:pt>
                <c:pt idx="1">
                  <c:v>45390.987025023169</c:v>
                </c:pt>
                <c:pt idx="2" formatCode="General">
                  <c:v>11604</c:v>
                </c:pt>
              </c:numCache>
            </c:numRef>
          </c:val>
        </c:ser>
        <c:ser>
          <c:idx val="1"/>
          <c:order val="1"/>
          <c:tx>
            <c:strRef>
              <c:f>MT_2016!$J$18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A893"/>
            </a:solidFill>
            <a:ln w="25400">
              <a:solidFill>
                <a:srgbClr val="FFA893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51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776E-2"/>
                  <c:y val="-1.7511854974263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885579519951221E-2"/>
                  <c:y val="-1.7511854974263087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MT_2016!$H$19:$H$21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MT_2016!$J$19:$J$21</c:f>
              <c:numCache>
                <c:formatCode>0.0</c:formatCode>
                <c:ptCount val="3"/>
                <c:pt idx="0" formatCode="General">
                  <c:v>88</c:v>
                </c:pt>
                <c:pt idx="1">
                  <c:v>45866.543095458757</c:v>
                </c:pt>
                <c:pt idx="2" formatCode="General">
                  <c:v>10395</c:v>
                </c:pt>
              </c:numCache>
            </c:numRef>
          </c:val>
        </c:ser>
        <c:ser>
          <c:idx val="2"/>
          <c:order val="2"/>
          <c:tx>
            <c:strRef>
              <c:f>MT_2016!$K$18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2D050"/>
            </a:solidFill>
            <a:ln w="25400">
              <a:solidFill>
                <a:srgbClr val="92D05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31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042793563847997E-2"/>
                  <c:y val="-1.4593212478552574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237133401802948E-2"/>
                  <c:y val="-1.167456998284205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MT_2016!$H$19:$H$21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MT_2016!$K$19:$K$21</c:f>
              <c:numCache>
                <c:formatCode>0.0</c:formatCode>
                <c:ptCount val="3"/>
                <c:pt idx="0" formatCode="General">
                  <c:v>94</c:v>
                </c:pt>
                <c:pt idx="1">
                  <c:v>39523.864689527341</c:v>
                </c:pt>
                <c:pt idx="2" formatCode="General">
                  <c:v>11409</c:v>
                </c:pt>
              </c:numCache>
            </c:numRef>
          </c:val>
        </c:ser>
        <c:ser>
          <c:idx val="3"/>
          <c:order val="3"/>
          <c:tx>
            <c:strRef>
              <c:f>MT_2016!$L$18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8F45C7"/>
            </a:solidFill>
            <a:ln w="25400">
              <a:solidFill>
                <a:srgbClr val="8F45C7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362318840579712E-2"/>
                  <c:y val="-8.7559274871315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093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MT_2016!$H$19:$H$21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MT_2016!$L$19:$L$21</c:f>
              <c:numCache>
                <c:formatCode>0.0</c:formatCode>
                <c:ptCount val="3"/>
                <c:pt idx="0" formatCode="General">
                  <c:v>101</c:v>
                </c:pt>
                <c:pt idx="1">
                  <c:v>56325.66</c:v>
                </c:pt>
                <c:pt idx="2" formatCode="General">
                  <c:v>7893</c:v>
                </c:pt>
              </c:numCache>
            </c:numRef>
          </c:val>
        </c:ser>
        <c:ser>
          <c:idx val="4"/>
          <c:order val="4"/>
          <c:tx>
            <c:strRef>
              <c:f>MT_2016!$M$18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ln w="254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3285024154589372E-2"/>
                  <c:y val="-1.75118549742631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362318840579712E-2"/>
                  <c:y val="-1.45932124785526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48943,5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85024154589372E-2"/>
                  <c:y val="-8.755927487131543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8977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MT_2016!$H$19:$H$21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MT_2016!$M$19:$M$21</c:f>
              <c:numCache>
                <c:formatCode>General</c:formatCode>
                <c:ptCount val="3"/>
                <c:pt idx="0">
                  <c:v>106</c:v>
                </c:pt>
                <c:pt idx="1">
                  <c:v>47843.5</c:v>
                </c:pt>
                <c:pt idx="2">
                  <c:v>8377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007296"/>
        <c:axId val="259847232"/>
        <c:axId val="0"/>
      </c:bar3DChart>
      <c:catAx>
        <c:axId val="26200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847232"/>
        <c:crosses val="autoZero"/>
        <c:auto val="1"/>
        <c:lblAlgn val="ctr"/>
        <c:lblOffset val="100"/>
        <c:noMultiLvlLbl val="0"/>
      </c:catAx>
      <c:valAx>
        <c:axId val="25984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200729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4914385701787276E-2"/>
          <c:y val="0.90648485592247718"/>
          <c:w val="0.85603818041263358"/>
          <c:h val="6.5737481206929932E-2"/>
        </c:manualLayout>
      </c:layout>
      <c:overlay val="0"/>
      <c:spPr>
        <a:noFill/>
        <a:ln w="25400">
          <a:solidFill>
            <a:srgbClr val="E2F0D9"/>
          </a:solidFill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'2016'!$S$180</c:f>
              <c:strCache>
                <c:ptCount val="1"/>
                <c:pt idx="0">
                  <c:v>Skaitytojų skaičius</c:v>
                </c:pt>
              </c:strCache>
            </c:strRef>
          </c:tx>
          <c:marker>
            <c:symbol val="square"/>
            <c:size val="7"/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989177983186883E-2"/>
                  <c:y val="-3.8241570753639452E-2"/>
                </c:manualLayout>
              </c:layout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781448514587851E-2"/>
                  <c:y val="-2.9485643266508019E-2"/>
                </c:manualLayout>
              </c:layout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781448514587851E-2"/>
                  <c:y val="-2.656700077079750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'2016'!$T$179:$X$179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'2016'!$T$180:$X$180</c:f>
              <c:numCache>
                <c:formatCode>General</c:formatCode>
                <c:ptCount val="5"/>
                <c:pt idx="0">
                  <c:v>12530</c:v>
                </c:pt>
                <c:pt idx="1">
                  <c:v>12600</c:v>
                </c:pt>
                <c:pt idx="2">
                  <c:v>12584</c:v>
                </c:pt>
                <c:pt idx="3">
                  <c:v>12601</c:v>
                </c:pt>
                <c:pt idx="4">
                  <c:v>12519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'2016'!$S$181</c:f>
              <c:strCache>
                <c:ptCount val="1"/>
                <c:pt idx="0">
                  <c:v>Išduotis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'2016'!$T$179:$X$179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'2016'!$T$181:$X$181</c:f>
              <c:numCache>
                <c:formatCode>General</c:formatCode>
                <c:ptCount val="5"/>
                <c:pt idx="0">
                  <c:v>366806</c:v>
                </c:pt>
                <c:pt idx="1">
                  <c:v>370305</c:v>
                </c:pt>
                <c:pt idx="2">
                  <c:v>363078</c:v>
                </c:pt>
                <c:pt idx="3">
                  <c:v>364986</c:v>
                </c:pt>
                <c:pt idx="4">
                  <c:v>355421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'2016'!$S$182</c:f>
              <c:strCache>
                <c:ptCount val="1"/>
                <c:pt idx="0">
                  <c:v>Lankytojų skaičius</c:v>
                </c:pt>
              </c:strCache>
            </c:strRef>
          </c:tx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'2016'!$T$179:$X$179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'2016'!$T$182:$X$182</c:f>
              <c:numCache>
                <c:formatCode>General</c:formatCode>
                <c:ptCount val="5"/>
                <c:pt idx="0">
                  <c:v>206135</c:v>
                </c:pt>
                <c:pt idx="1">
                  <c:v>207126</c:v>
                </c:pt>
                <c:pt idx="2">
                  <c:v>204590</c:v>
                </c:pt>
                <c:pt idx="3">
                  <c:v>202779</c:v>
                </c:pt>
                <c:pt idx="4">
                  <c:v>195953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'2016'!$S$183</c:f>
              <c:strCache>
                <c:ptCount val="1"/>
                <c:pt idx="0">
                  <c:v>Interneto vartotojų skaičius</c:v>
                </c:pt>
              </c:strCache>
            </c:strRef>
          </c:tx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'2016'!$T$179:$X$179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'2016'!$T$183:$X$183</c:f>
              <c:numCache>
                <c:formatCode>General</c:formatCode>
                <c:ptCount val="5"/>
                <c:pt idx="0">
                  <c:v>49179</c:v>
                </c:pt>
                <c:pt idx="1">
                  <c:v>45889</c:v>
                </c:pt>
                <c:pt idx="2">
                  <c:v>42753</c:v>
                </c:pt>
                <c:pt idx="3">
                  <c:v>37682</c:v>
                </c:pt>
                <c:pt idx="4">
                  <c:v>36453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880704"/>
        <c:axId val="189518912"/>
      </c:lineChart>
      <c:catAx>
        <c:axId val="25588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89518912"/>
        <c:crosses val="autoZero"/>
        <c:auto val="1"/>
        <c:lblAlgn val="ctr"/>
        <c:lblOffset val="100"/>
        <c:noMultiLvlLbl val="0"/>
      </c:catAx>
      <c:valAx>
        <c:axId val="189518912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880704"/>
        <c:crosses val="autoZero"/>
        <c:crossBetween val="between"/>
      </c:valAx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9.083639545056867E-3"/>
          <c:y val="0.90906888869584479"/>
          <c:w val="0.9818330708661418"/>
          <c:h val="7.10553857227363E-2"/>
        </c:manualLayout>
      </c:layout>
      <c:overlay val="0"/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FFC000">
              <a:lumMod val="40000"/>
              <a:lumOff val="60000"/>
            </a:srgbClr>
          </a:fgClr>
          <a:bgClr>
            <a:srgbClr val="FFC000">
              <a:lumMod val="20000"/>
              <a:lumOff val="80000"/>
            </a:srgbClr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011335539579295E-2"/>
          <c:y val="3.0135098675395936E-2"/>
          <c:w val="0.9287036403058313"/>
          <c:h val="0.782729588002586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IV_MT_2016!$O$77</c:f>
              <c:strCache>
                <c:ptCount val="1"/>
                <c:pt idx="0">
                  <c:v>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25400">
              <a:solidFill>
                <a:srgbClr val="4472C4">
                  <a:lumMod val="60000"/>
                  <a:lumOff val="40000"/>
                </a:srgb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789702917570109E-2"/>
                  <c:y val="-2.6267782461394527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263950701814359E-2"/>
                  <c:y val="-1.6913648169827357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035052683631937E-2"/>
                  <c:y val="-1.691364816982730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IV_MT_2016!$N$78:$N$80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IV_MT_2016!$O$78:$O$80</c:f>
              <c:numCache>
                <c:formatCode>0</c:formatCode>
                <c:ptCount val="3"/>
                <c:pt idx="0" formatCode="General">
                  <c:v>25</c:v>
                </c:pt>
                <c:pt idx="1">
                  <c:v>11231</c:v>
                </c:pt>
                <c:pt idx="2" formatCode="General">
                  <c:v>1580</c:v>
                </c:pt>
              </c:numCache>
            </c:numRef>
          </c:val>
        </c:ser>
        <c:ser>
          <c:idx val="1"/>
          <c:order val="1"/>
          <c:tx>
            <c:strRef>
              <c:f>IV_MT_2016!$P$77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92D050"/>
            </a:solidFill>
            <a:ln w="25400">
              <a:solidFill>
                <a:srgbClr val="92D05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658241089429039E-2"/>
                  <c:y val="-2.043049746997371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450511620830006E-2"/>
                  <c:y val="-1.631544136539151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450511620830093E-2"/>
                  <c:y val="-1.4593212478552681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IV_MT_2016!$N$78:$N$80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IV_MT_2016!$P$78:$P$80</c:f>
              <c:numCache>
                <c:formatCode>0</c:formatCode>
                <c:ptCount val="3"/>
                <c:pt idx="0" formatCode="General">
                  <c:v>33</c:v>
                </c:pt>
                <c:pt idx="1">
                  <c:v>6970.5</c:v>
                </c:pt>
                <c:pt idx="2" formatCode="General">
                  <c:v>2331</c:v>
                </c:pt>
              </c:numCache>
            </c:numRef>
          </c:val>
        </c:ser>
        <c:ser>
          <c:idx val="2"/>
          <c:order val="2"/>
          <c:tx>
            <c:strRef>
              <c:f>IV_MT_2016!$Q$77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rgbClr val="FFC000"/>
            </a:solidFill>
            <a:ln w="25400"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658241089429039E-2"/>
                  <c:y val="-2.0430497469973604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0938415306782306E-3"/>
                  <c:y val="-1.167456998284205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84849176461638E-2"/>
                  <c:y val="-2.447293223371764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IV_MT_2016!$N$78:$N$80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IV_MT_2016!$Q$78:$Q$80</c:f>
              <c:numCache>
                <c:formatCode>0</c:formatCode>
                <c:ptCount val="3"/>
                <c:pt idx="0" formatCode="General">
                  <c:v>9</c:v>
                </c:pt>
                <c:pt idx="1">
                  <c:v>2719</c:v>
                </c:pt>
                <c:pt idx="2" formatCode="General">
                  <c:v>650</c:v>
                </c:pt>
              </c:numCache>
            </c:numRef>
          </c:val>
        </c:ser>
        <c:ser>
          <c:idx val="3"/>
          <c:order val="3"/>
          <c:tx>
            <c:strRef>
              <c:f>IV_MT_2016!$R$77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rgbClr val="FF6699"/>
            </a:solidFill>
            <a:ln w="25400">
              <a:solidFill>
                <a:srgbClr val="FF3399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2565426604283161E-2"/>
                  <c:y val="-2.0430497469973604E-2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400" b="0" i="0" u="none" strike="noStrike" baseline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40</a:t>
                    </a:r>
                    <a:endParaRPr lang="en-US" dirty="0"/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035052683631937E-2"/>
                  <c:y val="-2.3349139965684131E-2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400" b="0" i="0" u="none" strike="noStrike" baseline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28023</a:t>
                    </a:r>
                    <a:endParaRPr lang="en-US" dirty="0"/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035052683631937E-2"/>
                  <c:y val="-1.7511854974263087E-2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400" b="0" i="0" u="none" strike="noStrike" baseline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4116</a:t>
                    </a:r>
                    <a:endParaRPr lang="en-US" dirty="0"/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IV_MT_2016!$N$78:$N$80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IV_MT_2016!$R$78:$R$80</c:f>
              <c:numCache>
                <c:formatCode>0</c:formatCode>
                <c:ptCount val="3"/>
                <c:pt idx="0" formatCode="General">
                  <c:v>39</c:v>
                </c:pt>
                <c:pt idx="1">
                  <c:v>26923</c:v>
                </c:pt>
                <c:pt idx="2" formatCode="General">
                  <c:v>3816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263808"/>
        <c:axId val="259844928"/>
        <c:axId val="0"/>
      </c:bar3DChart>
      <c:catAx>
        <c:axId val="26226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844928"/>
        <c:crosses val="autoZero"/>
        <c:auto val="1"/>
        <c:lblAlgn val="ctr"/>
        <c:lblOffset val="100"/>
        <c:noMultiLvlLbl val="0"/>
      </c:catAx>
      <c:valAx>
        <c:axId val="25984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22638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502348891171215"/>
          <c:y val="0.91559584661085858"/>
          <c:w val="0.44376944729734868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layout>
                <c:manualLayout>
                  <c:x val="4.6785467606022934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MT_2016!$N$42:$N$44</c:f>
              <c:strCache>
                <c:ptCount val="3"/>
                <c:pt idx="0">
                  <c:v>Renginių skaičius</c:v>
                </c:pt>
                <c:pt idx="1">
                  <c:v>Pajamos 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MT_2016!$O$42:$O$44</c:f>
              <c:numCache>
                <c:formatCode>0</c:formatCode>
                <c:ptCount val="3"/>
                <c:pt idx="0">
                  <c:v>5.9405940594059388</c:v>
                </c:pt>
                <c:pt idx="1">
                  <c:v>-13.106211272091628</c:v>
                </c:pt>
                <c:pt idx="2">
                  <c:v>13.733688078043841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2620928"/>
        <c:axId val="259849536"/>
      </c:barChart>
      <c:catAx>
        <c:axId val="28262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849536"/>
        <c:crosses val="autoZero"/>
        <c:auto val="1"/>
        <c:lblAlgn val="ctr"/>
        <c:lblOffset val="100"/>
        <c:noMultiLvlLbl val="0"/>
      </c:catAx>
      <c:valAx>
        <c:axId val="25984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26209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6332732598570831E-2"/>
          <c:w val="1"/>
          <c:h val="0.7725894885665053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00FFFF"/>
              </a:solidFill>
              <a:ln w="25400">
                <a:solidFill>
                  <a:srgbClr val="00FFFF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B854A5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4BACC6"/>
              </a:solidFill>
              <a:ln w="25400">
                <a:solidFill>
                  <a:srgbClr val="4472C4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FF7C5D"/>
              </a:solidFill>
              <a:ln w="25400">
                <a:solidFill>
                  <a:srgbClr val="FF7C5D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B0C3E6"/>
              </a:solidFill>
              <a:ln w="25400">
                <a:solidFill>
                  <a:srgbClr val="B0C3E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8,5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570048309178744"/>
                  <c:y val="-4.66982799313683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papildomos!$B$26:$B$32</c:f>
              <c:strCache>
                <c:ptCount val="7"/>
                <c:pt idx="0">
                  <c:v>Spektakliai</c:v>
                </c:pt>
                <c:pt idx="1">
                  <c:v>Koncertai</c:v>
                </c:pt>
                <c:pt idx="2">
                  <c:v>Renginiai lauke</c:v>
                </c:pt>
                <c:pt idx="3">
                  <c:v>Gastroliniai koncertai</c:v>
                </c:pt>
                <c:pt idx="4">
                  <c:v>Atvykstančių meno kolektyvų spektakliai, koncertai, renginiai</c:v>
                </c:pt>
                <c:pt idx="5">
                  <c:v>Salės nuoma</c:v>
                </c:pt>
                <c:pt idx="6">
                  <c:v>Kita veikla</c:v>
                </c:pt>
              </c:strCache>
            </c:strRef>
          </c:cat>
          <c:val>
            <c:numRef>
              <c:f>papildomos!$C$26:$C$32</c:f>
              <c:numCache>
                <c:formatCode>0.0</c:formatCode>
                <c:ptCount val="7"/>
                <c:pt idx="0">
                  <c:v>10.377358490566039</c:v>
                </c:pt>
                <c:pt idx="1">
                  <c:v>7.5471698113207548</c:v>
                </c:pt>
                <c:pt idx="2">
                  <c:v>2.8301886792452833</c:v>
                </c:pt>
                <c:pt idx="3">
                  <c:v>16.981132075471699</c:v>
                </c:pt>
                <c:pt idx="4">
                  <c:v>25.471698113207548</c:v>
                </c:pt>
                <c:pt idx="5">
                  <c:v>33.018867924528301</c:v>
                </c:pt>
                <c:pt idx="6">
                  <c:v>3.7735849056603774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2016740597949416"/>
          <c:w val="0.66706807029556092"/>
          <c:h val="0.3783227136113075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5088660085702371E-2"/>
          <c:w val="1"/>
          <c:h val="0.8173759427559981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8F45C7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rgbClr val="B0C3E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144927536231885"/>
                  <c:y val="-2.04304974699737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papildomos!$B$38:$B$42</c:f>
              <c:strCache>
                <c:ptCount val="5"/>
                <c:pt idx="0">
                  <c:v>Spektakliai</c:v>
                </c:pt>
                <c:pt idx="1">
                  <c:v>Koncertai</c:v>
                </c:pt>
                <c:pt idx="2">
                  <c:v>Gastroliniai koncertai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</c:strCache>
            </c:strRef>
          </c:cat>
          <c:val>
            <c:numRef>
              <c:f>papildomos!$C$38:$C$42</c:f>
              <c:numCache>
                <c:formatCode>0</c:formatCode>
                <c:ptCount val="5"/>
                <c:pt idx="0">
                  <c:v>42.108123360540091</c:v>
                </c:pt>
                <c:pt idx="1">
                  <c:v>15.668795134135253</c:v>
                </c:pt>
                <c:pt idx="2">
                  <c:v>13.272440352398968</c:v>
                </c:pt>
                <c:pt idx="3">
                  <c:v>15.469185991827521</c:v>
                </c:pt>
                <c:pt idx="4">
                  <c:v>13.481455161098165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6353296388375258"/>
          <c:w val="0.53216468865304867"/>
          <c:h val="0.234956984543598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3034206949678464E-2"/>
          <c:w val="1"/>
          <c:h val="0.8623234968186795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papildomos!$B$48:$B$50</c:f>
              <c:strCache>
                <c:ptCount val="3"/>
                <c:pt idx="0">
                  <c:v>Spektakliai</c:v>
                </c:pt>
                <c:pt idx="1">
                  <c:v>Koncertai</c:v>
                </c:pt>
                <c:pt idx="2">
                  <c:v>Atvykstančių meno kolektyvų spektakliai, koncertai, renginiai</c:v>
                </c:pt>
              </c:strCache>
            </c:strRef>
          </c:cat>
          <c:val>
            <c:numRef>
              <c:f>papildomos!$C$48:$C$50</c:f>
              <c:numCache>
                <c:formatCode>0</c:formatCode>
                <c:ptCount val="3"/>
                <c:pt idx="0">
                  <c:v>25.242840923426265</c:v>
                </c:pt>
                <c:pt idx="1">
                  <c:v>16.538413018796518</c:v>
                </c:pt>
                <c:pt idx="2">
                  <c:v>58.218746057777217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FFC000">
              <a:lumMod val="60000"/>
              <a:lumOff val="4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982350032332917E-2"/>
          <c:y val="3.5972383666816966E-2"/>
          <c:w val="0.95073262581307771"/>
          <c:h val="0.703288275928001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(2)'!$A$198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6.0386473429950805E-3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080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+mn-lt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(2)'!$B$197:$E$197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(2)'!$B$198:$E$198</c:f>
              <c:numCache>
                <c:formatCode>0.00</c:formatCode>
                <c:ptCount val="4"/>
                <c:pt idx="0" formatCode="0">
                  <c:v>1</c:v>
                </c:pt>
                <c:pt idx="1">
                  <c:v>4.3443002780352176</c:v>
                </c:pt>
                <c:pt idx="2" formatCode="0">
                  <c:v>0</c:v>
                </c:pt>
                <c:pt idx="3">
                  <c:v>4.3443002780352176</c:v>
                </c:pt>
              </c:numCache>
            </c:numRef>
          </c:val>
        </c:ser>
        <c:ser>
          <c:idx val="1"/>
          <c:order val="1"/>
          <c:tx>
            <c:strRef>
              <c:f>'Sheet1 (2)'!$A$199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6.038647342995169E-3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649627263045794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08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(2)'!$B$197:$E$197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(2)'!$B$199:$E$199</c:f>
              <c:numCache>
                <c:formatCode>0.00</c:formatCode>
                <c:ptCount val="4"/>
                <c:pt idx="0" formatCode="0">
                  <c:v>1</c:v>
                </c:pt>
                <c:pt idx="1">
                  <c:v>3.4754402224281744</c:v>
                </c:pt>
                <c:pt idx="2">
                  <c:v>0.8688600556070436</c:v>
                </c:pt>
                <c:pt idx="3">
                  <c:v>2.6065801668211308</c:v>
                </c:pt>
              </c:numCache>
            </c:numRef>
          </c:val>
        </c:ser>
        <c:ser>
          <c:idx val="2"/>
          <c:order val="2"/>
          <c:tx>
            <c:strRef>
              <c:f>'Sheet1 (2)'!$A$200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4.830917874396135E-3"/>
                  <c:y val="-5.83728499142105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01293316596295E-2"/>
                  <c:y val="-1.167456998284216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49921E-3"/>
                  <c:y val="-8.7559274871315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(2)'!$B$197:$E$197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(2)'!$B$200:$E$200</c:f>
              <c:numCache>
                <c:formatCode>0.00</c:formatCode>
                <c:ptCount val="4"/>
                <c:pt idx="0" formatCode="0">
                  <c:v>1</c:v>
                </c:pt>
                <c:pt idx="1">
                  <c:v>10.136700648748842</c:v>
                </c:pt>
                <c:pt idx="2" formatCode="0">
                  <c:v>0</c:v>
                </c:pt>
                <c:pt idx="3">
                  <c:v>10.136700648748842</c:v>
                </c:pt>
              </c:numCache>
            </c:numRef>
          </c:val>
        </c:ser>
        <c:ser>
          <c:idx val="3"/>
          <c:order val="3"/>
          <c:tx>
            <c:strRef>
              <c:f>'Sheet1 (2)'!$A$201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1.2077294685990338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69565217391304E-2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850241545893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(2)'!$B$197:$E$197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(2)'!$B$201:$E$201</c:f>
              <c:numCache>
                <c:formatCode>0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0</c:v>
                </c:pt>
                <c:pt idx="3">
                  <c:v>10</c:v>
                </c:pt>
              </c:numCache>
            </c:numRef>
          </c:val>
        </c:ser>
        <c:ser>
          <c:idx val="4"/>
          <c:order val="4"/>
          <c:tx>
            <c:strRef>
              <c:f>'Sheet1 (2)'!$A$202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9.661835748792181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1816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492753623188229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(2)'!$B$197:$E$197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(2)'!$B$202:$E$202</c:f>
              <c:numCache>
                <c:formatCode>0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773248"/>
        <c:axId val="260332288"/>
        <c:axId val="0"/>
      </c:bar3DChart>
      <c:catAx>
        <c:axId val="26277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0332288"/>
        <c:crosses val="autoZero"/>
        <c:auto val="1"/>
        <c:lblAlgn val="ctr"/>
        <c:lblOffset val="100"/>
        <c:noMultiLvlLbl val="0"/>
      </c:catAx>
      <c:valAx>
        <c:axId val="26033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27732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052740690022441"/>
          <c:y val="0.91559584661085858"/>
          <c:w val="0.47411426832515502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FFC000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8011335539579295E-2"/>
          <c:y val="3.5972383666816966E-2"/>
          <c:w val="0.9287036403058313"/>
          <c:h val="0.74312797580882017"/>
        </c:manualLayout>
      </c:layout>
      <c:lineChart>
        <c:grouping val="standard"/>
        <c:varyColors val="0"/>
        <c:ser>
          <c:idx val="0"/>
          <c:order val="0"/>
          <c:tx>
            <c:strRef>
              <c:f>POG_2016!$H$17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rgbClr val="5B9BD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38100">
                <a:solidFill>
                  <a:srgbClr val="5B9BD5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POG_2016!$I$16:$M$16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POG_2016!$I$17:$M$17</c:f>
              <c:numCache>
                <c:formatCode>General</c:formatCode>
                <c:ptCount val="5"/>
                <c:pt idx="0">
                  <c:v>101</c:v>
                </c:pt>
                <c:pt idx="1">
                  <c:v>72</c:v>
                </c:pt>
                <c:pt idx="2">
                  <c:v>77</c:v>
                </c:pt>
                <c:pt idx="3">
                  <c:v>66</c:v>
                </c:pt>
                <c:pt idx="4">
                  <c:v>69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POG_2016!$H$18</c:f>
              <c:strCache>
                <c:ptCount val="1"/>
                <c:pt idx="0">
                  <c:v>Pajamos  Eur</c:v>
                </c:pt>
              </c:strCache>
            </c:strRef>
          </c:tx>
          <c:spPr>
            <a:ln w="63500"/>
          </c:spPr>
          <c:marker>
            <c:symbol val="square"/>
            <c:size val="5"/>
            <c:spPr>
              <a:solidFill>
                <a:schemeClr val="accent2">
                  <a:lumMod val="75000"/>
                </a:schemeClr>
              </a:solidFill>
              <a:ln w="38100">
                <a:solidFill>
                  <a:srgbClr val="ED7D31">
                    <a:lumMod val="75000"/>
                  </a:srgbClr>
                </a:solidFill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POG_2016!$I$16:$M$16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POG_2016!$I$18:$M$18</c:f>
              <c:numCache>
                <c:formatCode>0</c:formatCode>
                <c:ptCount val="5"/>
                <c:pt idx="0">
                  <c:v>14693.002780352179</c:v>
                </c:pt>
                <c:pt idx="1">
                  <c:v>16625.347544022243</c:v>
                </c:pt>
                <c:pt idx="2">
                  <c:v>24794.369786839667</c:v>
                </c:pt>
                <c:pt idx="3" formatCode="0.00">
                  <c:v>27664.93</c:v>
                </c:pt>
                <c:pt idx="4" formatCode="0.00">
                  <c:v>19729.3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479040"/>
        <c:axId val="259739008"/>
      </c:lineChart>
      <c:catAx>
        <c:axId val="28347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739008"/>
        <c:crosses val="autoZero"/>
        <c:auto val="1"/>
        <c:lblAlgn val="ctr"/>
        <c:lblOffset val="100"/>
        <c:noMultiLvlLbl val="0"/>
      </c:catAx>
      <c:valAx>
        <c:axId val="25973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34790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1306097607364292"/>
          <c:y val="0.88640942165375336"/>
          <c:w val="0.39803263722469473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546996842785956E-2"/>
          <c:y val="3.2105067452815661E-2"/>
          <c:w val="0.94124500741755102"/>
          <c:h val="0.77035569289262285"/>
        </c:manualLayout>
      </c:layout>
      <c:lineChart>
        <c:grouping val="standard"/>
        <c:varyColors val="0"/>
        <c:ser>
          <c:idx val="0"/>
          <c:order val="0"/>
          <c:tx>
            <c:strRef>
              <c:f>IV_POG_2016!$N$62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3.2137359384251038E-2"/>
                  <c:y val="-4.677092446777494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IV_POG_2016!$O$61:$R$61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IV_POG_2016!$O$62:$R$62</c:f>
              <c:numCache>
                <c:formatCode>General</c:formatCode>
                <c:ptCount val="4"/>
                <c:pt idx="0">
                  <c:v>11</c:v>
                </c:pt>
                <c:pt idx="1">
                  <c:v>22</c:v>
                </c:pt>
                <c:pt idx="2">
                  <c:v>23</c:v>
                </c:pt>
                <c:pt idx="3">
                  <c:v>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IV_POG_2016!$N$63</c:f>
              <c:strCache>
                <c:ptCount val="1"/>
                <c:pt idx="0">
                  <c:v>Pajamos Eur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1213689319030504E-2"/>
                  <c:y val="-6.528944298629338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IV_POG_2016!$O$61:$R$61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IV_POG_2016!$O$63:$R$63</c:f>
              <c:numCache>
                <c:formatCode>General</c:formatCode>
                <c:ptCount val="4"/>
                <c:pt idx="0">
                  <c:v>1888.52</c:v>
                </c:pt>
                <c:pt idx="1">
                  <c:v>8747.68</c:v>
                </c:pt>
                <c:pt idx="2">
                  <c:v>7532.8200000000006</c:v>
                </c:pt>
                <c:pt idx="3">
                  <c:v>1560.28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476992"/>
        <c:axId val="259736704"/>
      </c:lineChart>
      <c:catAx>
        <c:axId val="28347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736704"/>
        <c:crosses val="autoZero"/>
        <c:auto val="1"/>
        <c:lblAlgn val="ctr"/>
        <c:lblOffset val="100"/>
        <c:noMultiLvlLbl val="0"/>
      </c:catAx>
      <c:valAx>
        <c:axId val="25973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34769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8130450389971237"/>
          <c:y val="0.89269867308253137"/>
          <c:w val="0.71554355883134502"/>
          <c:h val="7.952354913969084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2975744"/>
        <c:axId val="259741312"/>
      </c:barChart>
      <c:catAx>
        <c:axId val="28297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59741312"/>
        <c:crosses val="autoZero"/>
        <c:auto val="1"/>
        <c:lblAlgn val="ctr"/>
        <c:lblOffset val="100"/>
        <c:noMultiLvlLbl val="0"/>
      </c:catAx>
      <c:valAx>
        <c:axId val="259741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297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POG_2016!$N$37:$N$38</c:f>
              <c:strCache>
                <c:ptCount val="2"/>
                <c:pt idx="0">
                  <c:v>Renginių skaičius</c:v>
                </c:pt>
                <c:pt idx="1">
                  <c:v>Pajamos</c:v>
                </c:pt>
              </c:strCache>
            </c:strRef>
          </c:cat>
          <c:val>
            <c:numRef>
              <c:f>POG_2016!$O$37:$O$38</c:f>
              <c:numCache>
                <c:formatCode>0</c:formatCode>
                <c:ptCount val="2"/>
                <c:pt idx="0">
                  <c:v>4.5454545454545467</c:v>
                </c:pt>
                <c:pt idx="1">
                  <c:v>-28.684800576036167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3097088"/>
        <c:axId val="259743040"/>
      </c:barChart>
      <c:catAx>
        <c:axId val="283097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lt-LT"/>
          </a:p>
        </c:txPr>
        <c:crossAx val="259743040"/>
        <c:crosses val="autoZero"/>
        <c:auto val="1"/>
        <c:lblAlgn val="ctr"/>
        <c:lblOffset val="100"/>
        <c:noMultiLvlLbl val="0"/>
      </c:catAx>
      <c:valAx>
        <c:axId val="259743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3097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'2016'!$AA$225</c:f>
              <c:strCache>
                <c:ptCount val="1"/>
                <c:pt idx="0">
                  <c:v>Skaitytojų skaičius</c:v>
                </c:pt>
              </c:strCache>
            </c:strRef>
          </c:tx>
          <c:marker>
            <c:symbol val="square"/>
            <c:size val="7"/>
          </c:marker>
          <c:dLbls>
            <c:dLbl>
              <c:idx val="0"/>
              <c:layout>
                <c:manualLayout>
                  <c:x val="-2.3719806763285046E-2"/>
                  <c:y val="2.888720664770227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550724637681161E-2"/>
                  <c:y val="-3.240428576221842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719806763285025E-2"/>
                  <c:y val="-2.948564326650791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719806763285202E-2"/>
                  <c:y val="-3.240428576221842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'2016'!$AB$224:$AE$224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'2016'!$AB$225:$AE$225</c:f>
              <c:numCache>
                <c:formatCode>General</c:formatCode>
                <c:ptCount val="4"/>
                <c:pt idx="0">
                  <c:v>7286</c:v>
                </c:pt>
                <c:pt idx="1">
                  <c:v>2220</c:v>
                </c:pt>
                <c:pt idx="2">
                  <c:v>1709</c:v>
                </c:pt>
                <c:pt idx="3">
                  <c:v>1304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'2016'!$AA$226</c:f>
              <c:strCache>
                <c:ptCount val="1"/>
                <c:pt idx="0">
                  <c:v>Interneto vartotojų skaičius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'2016'!$AB$226:$AE$226</c:f>
              <c:numCache>
                <c:formatCode>General</c:formatCode>
                <c:ptCount val="4"/>
                <c:pt idx="0">
                  <c:v>8965</c:v>
                </c:pt>
                <c:pt idx="1">
                  <c:v>9557</c:v>
                </c:pt>
                <c:pt idx="2">
                  <c:v>9584</c:v>
                </c:pt>
                <c:pt idx="3">
                  <c:v>8347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'2016'!$AA$227</c:f>
              <c:strCache>
                <c:ptCount val="1"/>
                <c:pt idx="0">
                  <c:v>Bibliotekos lankytojų skaičius</c:v>
                </c:pt>
              </c:strCache>
            </c:strRef>
          </c:tx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'2016'!$AB$227:$AE$227</c:f>
              <c:numCache>
                <c:formatCode>General</c:formatCode>
                <c:ptCount val="4"/>
                <c:pt idx="0">
                  <c:v>49305</c:v>
                </c:pt>
                <c:pt idx="1">
                  <c:v>49820</c:v>
                </c:pt>
                <c:pt idx="2">
                  <c:v>47071</c:v>
                </c:pt>
                <c:pt idx="3">
                  <c:v>49757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'2016'!$AA$228</c:f>
              <c:strCache>
                <c:ptCount val="1"/>
                <c:pt idx="0">
                  <c:v>Išduotis</c:v>
                </c:pt>
              </c:strCache>
            </c:strRef>
          </c:tx>
          <c:spPr>
            <a:ln cap="sq"/>
            <a:effectLst/>
          </c:spPr>
          <c:marker>
            <c:symbol val="square"/>
            <c:size val="7"/>
            <c:spPr>
              <a:effectLst/>
            </c:spPr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'2016'!$AB$224:$AE$224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'2016'!$AB$228:$AE$228</c:f>
              <c:numCache>
                <c:formatCode>General</c:formatCode>
                <c:ptCount val="4"/>
                <c:pt idx="0">
                  <c:v>91217</c:v>
                </c:pt>
                <c:pt idx="1">
                  <c:v>92491</c:v>
                </c:pt>
                <c:pt idx="2">
                  <c:v>86445</c:v>
                </c:pt>
                <c:pt idx="3">
                  <c:v>85268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785280"/>
        <c:axId val="189516608"/>
      </c:lineChart>
      <c:catAx>
        <c:axId val="250785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89516608"/>
        <c:crosses val="autoZero"/>
        <c:auto val="1"/>
        <c:lblAlgn val="ctr"/>
        <c:lblOffset val="100"/>
        <c:noMultiLvlLbl val="0"/>
      </c:catAx>
      <c:valAx>
        <c:axId val="189516608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0785280"/>
        <c:crosses val="autoZero"/>
        <c:crossBetween val="between"/>
      </c:valAx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2.4780619236754696E-2"/>
          <c:y val="0.9045698127794255"/>
          <c:w val="0.9636139641836805"/>
          <c:h val="7.0153364321502931E-2"/>
        </c:manualLayout>
      </c:layout>
      <c:overlay val="0"/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707729468599039E-2"/>
          <c:y val="7.2920329333184417E-2"/>
          <c:w val="0.84842995169082125"/>
          <c:h val="0.7523713395741723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1666666666666664E-2"/>
          <c:w val="1"/>
          <c:h val="0.8632329133254116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0.19221339015988523"/>
                  <c:y val="8.7905109816636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darbinis!$C$21:$C$25</c:f>
              <c:strCache>
                <c:ptCount val="5"/>
                <c:pt idx="0">
                  <c:v>Koncertai</c:v>
                </c:pt>
                <c:pt idx="1">
                  <c:v>Renginiai</c:v>
                </c:pt>
                <c:pt idx="2">
                  <c:v>Edukacinės programos, pamokos</c:v>
                </c:pt>
                <c:pt idx="3">
                  <c:v>Renginiai lauke</c:v>
                </c:pt>
                <c:pt idx="4">
                  <c:v>Gastroliniai koncertai</c:v>
                </c:pt>
              </c:strCache>
            </c:strRef>
          </c:cat>
          <c:val>
            <c:numRef>
              <c:f>darbinis!$D$21:$D$25</c:f>
              <c:numCache>
                <c:formatCode>0</c:formatCode>
                <c:ptCount val="5"/>
                <c:pt idx="0">
                  <c:v>10.144927536231885</c:v>
                </c:pt>
                <c:pt idx="1">
                  <c:v>26.086956521739129</c:v>
                </c:pt>
                <c:pt idx="2">
                  <c:v>10.144927536231885</c:v>
                </c:pt>
                <c:pt idx="3">
                  <c:v>30.434782608695652</c:v>
                </c:pt>
                <c:pt idx="4">
                  <c:v>23.188405797101449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4699425322859425"/>
          <c:w val="0.37687133735114814"/>
          <c:h val="0.2400328717005379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3445059887326609E-2"/>
          <c:w val="1"/>
          <c:h val="0.9178921517933106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-4.3478260869565216E-2"/>
                  <c:y val="-0.361911669468103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darbinis!$C$38:$C$42</c:f>
              <c:strCache>
                <c:ptCount val="5"/>
                <c:pt idx="0">
                  <c:v>Koncertai</c:v>
                </c:pt>
                <c:pt idx="1">
                  <c:v>Renginiai</c:v>
                </c:pt>
                <c:pt idx="2">
                  <c:v>Edukacinės programos, pamokos</c:v>
                </c:pt>
                <c:pt idx="3">
                  <c:v>Gastroliniai koncertai</c:v>
                </c:pt>
                <c:pt idx="4">
                  <c:v>Kita veikla</c:v>
                </c:pt>
              </c:strCache>
            </c:strRef>
          </c:cat>
          <c:val>
            <c:numRef>
              <c:f>darbinis!$D$38:$D$42</c:f>
              <c:numCache>
                <c:formatCode>0.0</c:formatCode>
                <c:ptCount val="5"/>
                <c:pt idx="0">
                  <c:v>7.9749915100890556</c:v>
                </c:pt>
                <c:pt idx="1">
                  <c:v>17.147085806389484</c:v>
                </c:pt>
                <c:pt idx="2">
                  <c:v>6.209799638101706</c:v>
                </c:pt>
                <c:pt idx="3">
                  <c:v>68.426147911988764</c:v>
                </c:pt>
                <c:pt idx="4">
                  <c:v>0.24197513343098839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layout>
        <c:manualLayout>
          <c:xMode val="edge"/>
          <c:yMode val="edge"/>
          <c:x val="3.8228917037527289E-5"/>
          <c:y val="0.68210444695401751"/>
          <c:w val="0.33325687549925825"/>
          <c:h val="0.3178955530459826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7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ysClr val="window" lastClr="FFFFFF">
              <a:lumMod val="75000"/>
            </a:sys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3643444026018487E-2"/>
          <c:y val="3.4192011744433551E-2"/>
          <c:w val="0.95307153181939219"/>
          <c:h val="0.721131293409061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(2)'!$A$225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(2)'!$B$224:$E$224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(2)'!$B$225:$E$225</c:f>
              <c:numCache>
                <c:formatCode>0.00</c:formatCode>
                <c:ptCount val="4"/>
                <c:pt idx="0" formatCode="General">
                  <c:v>3</c:v>
                </c:pt>
                <c:pt idx="1">
                  <c:v>9.7891566265060241</c:v>
                </c:pt>
                <c:pt idx="2">
                  <c:v>3.1858202038924932</c:v>
                </c:pt>
                <c:pt idx="3">
                  <c:v>6.6033364226135314</c:v>
                </c:pt>
              </c:numCache>
            </c:numRef>
          </c:val>
        </c:ser>
        <c:ser>
          <c:idx val="1"/>
          <c:order val="1"/>
          <c:tx>
            <c:strRef>
              <c:f>'Sheet1 (2)'!$A$226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8.7559274871314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41062801931927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1816E-3"/>
                  <c:y val="-8.75592748713159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(2)'!$B$224:$E$224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(2)'!$B$226:$E$226</c:f>
              <c:numCache>
                <c:formatCode>0.00</c:formatCode>
                <c:ptCount val="4"/>
                <c:pt idx="0" formatCode="General">
                  <c:v>3</c:v>
                </c:pt>
                <c:pt idx="1">
                  <c:v>4.0546802594995368</c:v>
                </c:pt>
                <c:pt idx="2">
                  <c:v>1.1584800741427248</c:v>
                </c:pt>
                <c:pt idx="3">
                  <c:v>2.896200185356812</c:v>
                </c:pt>
              </c:numCache>
            </c:numRef>
          </c:val>
        </c:ser>
        <c:ser>
          <c:idx val="2"/>
          <c:order val="2"/>
          <c:tx>
            <c:strRef>
              <c:f>'Sheet1 (2)'!$A$227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0908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(2)'!$B$224:$E$224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(2)'!$B$227:$E$227</c:f>
              <c:numCache>
                <c:formatCode>0.00</c:formatCode>
                <c:ptCount val="4"/>
                <c:pt idx="0" formatCode="General">
                  <c:v>1</c:v>
                </c:pt>
                <c:pt idx="1">
                  <c:v>1.7377201112140872</c:v>
                </c:pt>
                <c:pt idx="2">
                  <c:v>0.2896200185356812</c:v>
                </c:pt>
                <c:pt idx="3">
                  <c:v>1.448100092678406</c:v>
                </c:pt>
              </c:numCache>
            </c:numRef>
          </c:val>
        </c:ser>
        <c:ser>
          <c:idx val="3"/>
          <c:order val="3"/>
          <c:tx>
            <c:strRef>
              <c:f>'Sheet1 (2)'!$A$228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-5.8372849914210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69565217391304E-2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5.8372849914210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(2)'!$B$224:$E$224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(2)'!$B$228:$E$228</c:f>
              <c:numCache>
                <c:formatCode>0.00</c:formatCode>
                <c:ptCount val="4"/>
                <c:pt idx="0" formatCode="General">
                  <c:v>2</c:v>
                </c:pt>
                <c:pt idx="1">
                  <c:v>9.3699999999999992</c:v>
                </c:pt>
                <c:pt idx="2" formatCode="0">
                  <c:v>0</c:v>
                </c:pt>
                <c:pt idx="3">
                  <c:v>9.3699999999999992</c:v>
                </c:pt>
              </c:numCache>
            </c:numRef>
          </c:val>
        </c:ser>
        <c:ser>
          <c:idx val="4"/>
          <c:order val="4"/>
          <c:tx>
            <c:strRef>
              <c:f>'Sheet1 (2)'!$A$229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8.4541062801932361E-3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69565217391304E-2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(2)'!$B$224:$E$224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(2)'!$B$229:$E$229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3001344"/>
        <c:axId val="259807424"/>
        <c:axId val="0"/>
      </c:bar3DChart>
      <c:catAx>
        <c:axId val="28300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9807424"/>
        <c:crosses val="autoZero"/>
        <c:auto val="1"/>
        <c:lblAlgn val="ctr"/>
        <c:lblOffset val="100"/>
        <c:noMultiLvlLbl val="0"/>
      </c:catAx>
      <c:valAx>
        <c:axId val="25980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30013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192837308379932"/>
          <c:y val="0.91559584661085858"/>
          <c:w val="0.43546692532998593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ysClr val="window" lastClr="FFFFFF">
              <a:lumMod val="65000"/>
            </a:sysClr>
          </a:fgClr>
          <a:bgClr>
            <a:sysClr val="window" lastClr="FFFFFF"/>
          </a:bgClr>
        </a:patt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354330708661423E-2"/>
          <c:y val="3.5972383666816966E-2"/>
          <c:w val="0.9213606451367492"/>
          <c:h val="0.73437204832168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BR_2014!$I$17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69082125603864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869565217391304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BR_2014!$H$18:$H$20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BR_2014!$I$18:$I$20</c:f>
              <c:numCache>
                <c:formatCode>0.0</c:formatCode>
                <c:ptCount val="3"/>
                <c:pt idx="0" formatCode="General">
                  <c:v>873</c:v>
                </c:pt>
                <c:pt idx="1">
                  <c:v>86743.512511584806</c:v>
                </c:pt>
                <c:pt idx="2" formatCode="General">
                  <c:v>42324</c:v>
                </c:pt>
              </c:numCache>
            </c:numRef>
          </c:val>
        </c:ser>
        <c:ser>
          <c:idx val="1"/>
          <c:order val="1"/>
          <c:tx>
            <c:strRef>
              <c:f>BR_2014!$J$17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11594202898548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46376811594203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BR_2014!$H$18:$H$20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BR_2014!$J$18:$J$20</c:f>
              <c:numCache>
                <c:formatCode>0</c:formatCode>
                <c:ptCount val="3"/>
                <c:pt idx="0" formatCode="General">
                  <c:v>857</c:v>
                </c:pt>
                <c:pt idx="1">
                  <c:v>104933.96663577388</c:v>
                </c:pt>
                <c:pt idx="2" formatCode="General">
                  <c:v>38137</c:v>
                </c:pt>
              </c:numCache>
            </c:numRef>
          </c:val>
        </c:ser>
        <c:ser>
          <c:idx val="2"/>
          <c:order val="2"/>
          <c:tx>
            <c:strRef>
              <c:f>BR_2014!$K$17</c:f>
              <c:strCache>
                <c:ptCount val="1"/>
                <c:pt idx="0">
                  <c:v>2014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0805E-3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BR_2014!$H$18:$H$20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BR_2014!$K$18:$K$20</c:f>
              <c:numCache>
                <c:formatCode>0.0</c:formatCode>
                <c:ptCount val="3"/>
                <c:pt idx="0" formatCode="General">
                  <c:v>672</c:v>
                </c:pt>
                <c:pt idx="1">
                  <c:v>121337.75486561631</c:v>
                </c:pt>
                <c:pt idx="2" formatCode="General">
                  <c:v>46151</c:v>
                </c:pt>
              </c:numCache>
            </c:numRef>
          </c:val>
        </c:ser>
        <c:ser>
          <c:idx val="3"/>
          <c:order val="3"/>
          <c:tx>
            <c:strRef>
              <c:f>BR_2014!$L$17</c:f>
              <c:strCache>
                <c:ptCount val="1"/>
                <c:pt idx="0">
                  <c:v>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72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908212560386385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BR_2014!$H$18:$H$20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BR_2014!$L$18:$L$20</c:f>
              <c:numCache>
                <c:formatCode>0</c:formatCode>
                <c:ptCount val="3"/>
                <c:pt idx="0" formatCode="General">
                  <c:v>653</c:v>
                </c:pt>
                <c:pt idx="1">
                  <c:v>98862</c:v>
                </c:pt>
                <c:pt idx="2" formatCode="General">
                  <c:v>41762</c:v>
                </c:pt>
              </c:numCache>
            </c:numRef>
          </c:val>
        </c:ser>
        <c:ser>
          <c:idx val="4"/>
          <c:order val="4"/>
          <c:tx>
            <c:strRef>
              <c:f>BR_2014!$M$17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7453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23671497584499E-2"/>
                  <c:y val="-1.751185497426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BR_2014!$H$18:$H$20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BR_2014!$M$18:$M$20</c:f>
              <c:numCache>
                <c:formatCode>0</c:formatCode>
                <c:ptCount val="3"/>
                <c:pt idx="0" formatCode="General">
                  <c:v>742</c:v>
                </c:pt>
                <c:pt idx="1">
                  <c:v>147325</c:v>
                </c:pt>
                <c:pt idx="2" formatCode="General">
                  <c:v>111931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265984"/>
        <c:axId val="261802816"/>
        <c:axId val="0"/>
      </c:bar3DChart>
      <c:catAx>
        <c:axId val="28426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802816"/>
        <c:crosses val="autoZero"/>
        <c:auto val="1"/>
        <c:lblAlgn val="ctr"/>
        <c:lblOffset val="100"/>
        <c:noMultiLvlLbl val="0"/>
      </c:catAx>
      <c:valAx>
        <c:axId val="26180281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42659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414452812963597"/>
          <c:y val="0.91559584661085858"/>
          <c:w val="0.4064814180836091"/>
          <c:h val="6.689229841487837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smGrid">
          <a:fgClr>
            <a:sysClr val="window" lastClr="FFFFFF">
              <a:lumMod val="75000"/>
            </a:sysClr>
          </a:fgClr>
          <a:bgClr>
            <a:sysClr val="window" lastClr="FFFFFF"/>
          </a:bgClr>
        </a:patt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IV_BR_2014!$P$64</c:f>
              <c:strCache>
                <c:ptCount val="1"/>
                <c:pt idx="0">
                  <c:v> I ketv.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23671497584519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631366731332499E-3"/>
                  <c:y val="-1.7511854974263087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39160865761345E-2"/>
                  <c:y val="-1.4593212478552574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IV_BR_2014!$O$65:$O$67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IV_BR_2014!$P$65:$P$67</c:f>
              <c:numCache>
                <c:formatCode>0</c:formatCode>
                <c:ptCount val="3"/>
                <c:pt idx="0" formatCode="General">
                  <c:v>159</c:v>
                </c:pt>
                <c:pt idx="1">
                  <c:v>23258.100000000002</c:v>
                </c:pt>
                <c:pt idx="2" formatCode="General">
                  <c:v>28025</c:v>
                </c:pt>
              </c:numCache>
            </c:numRef>
          </c:val>
        </c:ser>
        <c:ser>
          <c:idx val="1"/>
          <c:order val="1"/>
          <c:tx>
            <c:strRef>
              <c:f>IV_BR_2014!$Q$64</c:f>
              <c:strCache>
                <c:ptCount val="1"/>
                <c:pt idx="0">
                  <c:v> II ketv.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2367149758454E-2"/>
                  <c:y val="-1.751185497426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98037201871506E-2"/>
                  <c:y val="-2.3349139965684173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10576667047054E-2"/>
                  <c:y val="-1.4593212478552574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IV_BR_2014!$O$65:$O$67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IV_BR_2014!$Q$65:$Q$67</c:f>
              <c:numCache>
                <c:formatCode>0</c:formatCode>
                <c:ptCount val="3"/>
                <c:pt idx="0" formatCode="General">
                  <c:v>189</c:v>
                </c:pt>
                <c:pt idx="1">
                  <c:v>21782.57</c:v>
                </c:pt>
                <c:pt idx="2" formatCode="General">
                  <c:v>17804</c:v>
                </c:pt>
              </c:numCache>
            </c:numRef>
          </c:val>
        </c:ser>
        <c:ser>
          <c:idx val="2"/>
          <c:order val="2"/>
          <c:tx>
            <c:strRef>
              <c:f>IV_BR_2014!$R$64</c:f>
              <c:strCache>
                <c:ptCount val="1"/>
                <c:pt idx="0">
                  <c:v> III ketv.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23671497584499E-2"/>
                  <c:y val="-2.33491399656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046045874700445E-2"/>
                  <c:y val="-2.0430497469973604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IV_BR_2014!$O$65:$O$67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IV_BR_2014!$R$65:$R$67</c:f>
              <c:numCache>
                <c:formatCode>0</c:formatCode>
                <c:ptCount val="3"/>
                <c:pt idx="0" formatCode="General">
                  <c:v>164</c:v>
                </c:pt>
                <c:pt idx="1">
                  <c:v>48325.7</c:v>
                </c:pt>
                <c:pt idx="2" formatCode="General">
                  <c:v>45470</c:v>
                </c:pt>
              </c:numCache>
            </c:numRef>
          </c:val>
        </c:ser>
        <c:ser>
          <c:idx val="3"/>
          <c:order val="3"/>
          <c:tx>
            <c:strRef>
              <c:f>IV_BR_2014!$S$64</c:f>
              <c:strCache>
                <c:ptCount val="1"/>
                <c:pt idx="0">
                  <c:v> IV ketv.</c:v>
                </c:pt>
              </c:strCache>
            </c:strRef>
          </c:tx>
          <c:spPr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31E-2"/>
                  <c:y val="-1.7008561504530437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38316406101322E-2"/>
                  <c:y val="-1.5800886991541453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986325078930352E-2"/>
                  <c:y val="-2.0430497469973656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IV_BR_2014!$O$65:$O$67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IV_BR_2014!$S$65:$S$67</c:f>
              <c:numCache>
                <c:formatCode>0</c:formatCode>
                <c:ptCount val="3"/>
                <c:pt idx="0" formatCode="General">
                  <c:v>230</c:v>
                </c:pt>
                <c:pt idx="1">
                  <c:v>53958.63</c:v>
                </c:pt>
                <c:pt idx="2" formatCode="General">
                  <c:v>20632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264448"/>
        <c:axId val="261800512"/>
        <c:axId val="0"/>
      </c:bar3DChart>
      <c:catAx>
        <c:axId val="28426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800512"/>
        <c:crosses val="autoZero"/>
        <c:auto val="1"/>
        <c:lblAlgn val="ctr"/>
        <c:lblOffset val="100"/>
        <c:noMultiLvlLbl val="0"/>
      </c:catAx>
      <c:valAx>
        <c:axId val="261800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42644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1293801590018644"/>
          <c:y val="0.92617098464885972"/>
          <c:w val="0.42847169918977518"/>
          <c:h val="5.631716037687718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799967481940864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BR_2014!$N$57:$N$59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BR_2014!$O$57:$O$59</c:f>
              <c:numCache>
                <c:formatCode>0</c:formatCode>
                <c:ptCount val="3"/>
                <c:pt idx="0">
                  <c:v>10.416666666666671</c:v>
                </c:pt>
                <c:pt idx="1">
                  <c:v>21.417278705350213</c:v>
                </c:pt>
                <c:pt idx="2">
                  <c:v>142.53212281424021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3639296"/>
        <c:axId val="261805120"/>
      </c:barChart>
      <c:catAx>
        <c:axId val="283639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805120"/>
        <c:crosses val="autoZero"/>
        <c:auto val="1"/>
        <c:lblAlgn val="ctr"/>
        <c:lblOffset val="100"/>
        <c:noMultiLvlLbl val="0"/>
      </c:catAx>
      <c:valAx>
        <c:axId val="26180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3639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ysClr val="window" lastClr="FFFFFF">
          <a:lumMod val="75000"/>
        </a:sys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840579710144928E-2"/>
          <c:y val="4.6327893416458689E-2"/>
          <c:w val="0.91666666666666663"/>
          <c:h val="0.7399278699886439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99CC"/>
              </a:solidFill>
              <a:ln w="25400">
                <a:solidFill>
                  <a:srgbClr val="FF99CC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 w="25400">
                <a:solidFill>
                  <a:srgbClr val="ED7D31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Lapas1!$C$17:$C$23</c:f>
              <c:strCache>
                <c:ptCount val="7"/>
                <c:pt idx="0">
                  <c:v>Renginiai</c:v>
                </c:pt>
                <c:pt idx="1">
                  <c:v>Renginiai lauke, masiniai renginiai</c:v>
                </c:pt>
                <c:pt idx="2">
                  <c:v>Atvykstančių meno kolektyvų spektakliai, koncertai, renginiai</c:v>
                </c:pt>
                <c:pt idx="3">
                  <c:v>Patalpų nuoma</c:v>
                </c:pt>
                <c:pt idx="4">
                  <c:v>Bendruomenės užimtumas</c:v>
                </c:pt>
                <c:pt idx="5">
                  <c:v>Mėgėjų meno kolektyvų veikla</c:v>
                </c:pt>
                <c:pt idx="6">
                  <c:v>Kita veikla</c:v>
                </c:pt>
              </c:strCache>
            </c:strRef>
          </c:cat>
          <c:val>
            <c:numRef>
              <c:f>Lapas1!$D$17:$D$23</c:f>
              <c:numCache>
                <c:formatCode>0</c:formatCode>
                <c:ptCount val="7"/>
                <c:pt idx="0">
                  <c:v>12.803234501347708</c:v>
                </c:pt>
                <c:pt idx="1">
                  <c:v>14.285714285714286</c:v>
                </c:pt>
                <c:pt idx="2">
                  <c:v>8.0862533692722369</c:v>
                </c:pt>
                <c:pt idx="3">
                  <c:v>18.598382749326145</c:v>
                </c:pt>
                <c:pt idx="4">
                  <c:v>24.932614555256066</c:v>
                </c:pt>
                <c:pt idx="5">
                  <c:v>19.137466307277627</c:v>
                </c:pt>
                <c:pt idx="6">
                  <c:v>2.1563342318059298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667893875401083"/>
          <c:w val="0.45314009661835747"/>
          <c:h val="0.333210612459891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31884057971016E-2"/>
          <c:y val="3.9251375094281345E-2"/>
          <c:w val="0.96376811594202894"/>
          <c:h val="0.7496689524003882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Lapas1!$C$31:$C$41</c:f>
              <c:strCache>
                <c:ptCount val="11"/>
                <c:pt idx="0">
                  <c:v>Renginiai</c:v>
                </c:pt>
                <c:pt idx="1">
                  <c:v>Renginiai lauke, masiniai renginiai</c:v>
                </c:pt>
                <c:pt idx="2">
                  <c:v>Atvykstančių meno kolektyvų spektakliai, koncertai renginiai</c:v>
                </c:pt>
                <c:pt idx="3">
                  <c:v>Patalpų nuoma</c:v>
                </c:pt>
                <c:pt idx="4">
                  <c:v>Bendruomenės užimtumas</c:v>
                </c:pt>
                <c:pt idx="5">
                  <c:v>Kita veikla</c:v>
                </c:pt>
                <c:pt idx="10">
                  <c:v>Mėgėjų meno kolektyvų veikla</c:v>
                </c:pt>
              </c:strCache>
            </c:strRef>
          </c:cat>
          <c:val>
            <c:numRef>
              <c:f>Lapas1!$D$31:$D$35</c:f>
              <c:numCache>
                <c:formatCode>0</c:formatCode>
                <c:ptCount val="5"/>
                <c:pt idx="0">
                  <c:v>21.940397081282878</c:v>
                </c:pt>
                <c:pt idx="1">
                  <c:v>20.922450364839641</c:v>
                </c:pt>
                <c:pt idx="2">
                  <c:v>28.611919226200577</c:v>
                </c:pt>
                <c:pt idx="3">
                  <c:v>14.202586119124383</c:v>
                </c:pt>
                <c:pt idx="4">
                  <c:v>5.4025521805531982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5566935963145134"/>
          <c:w val="0.44827142531096659"/>
          <c:h val="0.3165527476835860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75362318840578E-2"/>
          <c:y val="3.1624755420057001E-2"/>
          <c:w val="0.98822463768115942"/>
          <c:h val="0.7521261276416586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 w="25400">
                <a:solidFill>
                  <a:srgbClr val="ED7D31">
                    <a:lumMod val="60000"/>
                    <a:lumOff val="40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400" b="1"/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pPr/>
              <c:txPr>
                <a:bodyPr/>
                <a:lstStyle/>
                <a:p>
                  <a:pPr>
                    <a:defRPr sz="1400" b="1"/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spPr/>
              <c:txPr>
                <a:bodyPr/>
                <a:lstStyle/>
                <a:p>
                  <a:pPr>
                    <a:defRPr sz="1400" b="1"/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spPr/>
              <c:txPr>
                <a:bodyPr/>
                <a:lstStyle/>
                <a:p>
                  <a:pPr>
                    <a:defRPr sz="1400" b="1"/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/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Lapas1!$C$46:$C$50</c:f>
              <c:strCache>
                <c:ptCount val="5"/>
                <c:pt idx="0">
                  <c:v>Renginiai</c:v>
                </c:pt>
                <c:pt idx="1">
                  <c:v>Renginiai lauke, masiniai renginiai</c:v>
                </c:pt>
                <c:pt idx="2">
                  <c:v>Atvykstančių meno kolektyvų spektakliai, koncertai renginiai</c:v>
                </c:pt>
                <c:pt idx="3">
                  <c:v>Bendruomenės užimtumas</c:v>
                </c:pt>
                <c:pt idx="4">
                  <c:v>Mėgėjų meno kolektyvų veikla</c:v>
                </c:pt>
              </c:strCache>
            </c:strRef>
          </c:cat>
          <c:val>
            <c:numRef>
              <c:f>Lapas1!$D$46:$D$50</c:f>
              <c:numCache>
                <c:formatCode>0</c:formatCode>
                <c:ptCount val="5"/>
                <c:pt idx="0">
                  <c:v>18.988483976735669</c:v>
                </c:pt>
                <c:pt idx="1">
                  <c:v>52.996935612118179</c:v>
                </c:pt>
                <c:pt idx="2">
                  <c:v>23.769107753884089</c:v>
                </c:pt>
                <c:pt idx="3">
                  <c:v>1.0265252700324308</c:v>
                </c:pt>
                <c:pt idx="4">
                  <c:v>3.2189473872296328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1690794877345767"/>
          <c:w val="0.46224124158393243"/>
          <c:h val="0.3772547662351211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sideWall>
    <c:backWall>
      <c:thickness val="0"/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7C5D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0"/>
              <c:layout>
                <c:manualLayout>
                  <c:x val="4.5506017433439547E-4"/>
                  <c:y val="3.6453776611256925E-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506017433439547E-4"/>
                  <c:y val="3.6453776619744481E-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388888888888905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21527576611452E-3"/>
                  <c:y val="1.388961796442128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'2016'!$AA$202:$AA$205</c:f>
              <c:strCache>
                <c:ptCount val="4"/>
                <c:pt idx="0">
                  <c:v>Skaitytojų skaičius</c:v>
                </c:pt>
                <c:pt idx="1">
                  <c:v>Išduotis</c:v>
                </c:pt>
                <c:pt idx="2">
                  <c:v>Lankytojų skaičius</c:v>
                </c:pt>
                <c:pt idx="3">
                  <c:v>Interneto vartotojų skaičius</c:v>
                </c:pt>
              </c:strCache>
            </c:strRef>
          </c:cat>
          <c:val>
            <c:numRef>
              <c:f>'2016'!$AB$202:$AB$205</c:f>
              <c:numCache>
                <c:formatCode>0.0</c:formatCode>
                <c:ptCount val="4"/>
                <c:pt idx="0" formatCode="0.00">
                  <c:v>-0.65074200460280451</c:v>
                </c:pt>
                <c:pt idx="1">
                  <c:v>-2.6206484632287186</c:v>
                </c:pt>
                <c:pt idx="2">
                  <c:v>-3.3662262857593817</c:v>
                </c:pt>
                <c:pt idx="3">
                  <c:v>-3.2615041664455191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667200"/>
        <c:axId val="189521216"/>
        <c:axId val="0"/>
      </c:bar3DChart>
      <c:catAx>
        <c:axId val="25566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89521216"/>
        <c:crosses val="autoZero"/>
        <c:auto val="1"/>
        <c:lblAlgn val="ctr"/>
        <c:lblOffset val="100"/>
        <c:noMultiLvlLbl val="0"/>
      </c:catAx>
      <c:valAx>
        <c:axId val="1895212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667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982350032332917E-2"/>
          <c:y val="3.5972383666816966E-2"/>
          <c:w val="0.95073262581307771"/>
          <c:h val="0.74962850507131373"/>
        </c:manualLayout>
      </c:layout>
      <c:lineChart>
        <c:grouping val="standard"/>
        <c:varyColors val="0"/>
        <c:ser>
          <c:idx val="0"/>
          <c:order val="0"/>
          <c:tx>
            <c:strRef>
              <c:f>BR_2016!$H$49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50800" cap="rnd">
              <a:solidFill>
                <a:srgbClr val="5B9BD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5B9BD5">
                  <a:lumMod val="75000"/>
                </a:srgbClr>
              </a:solidFill>
              <a:ln w="50800">
                <a:solidFill>
                  <a:srgbClr val="5B9BD5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BR_2016!$I$48:$M$48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BR_2016!$I$49:$M$49</c:f>
              <c:numCache>
                <c:formatCode>0</c:formatCode>
                <c:ptCount val="5"/>
                <c:pt idx="0">
                  <c:v>74.522729420659672</c:v>
                </c:pt>
                <c:pt idx="1">
                  <c:v>73</c:v>
                </c:pt>
                <c:pt idx="2">
                  <c:v>68</c:v>
                </c:pt>
                <c:pt idx="3">
                  <c:v>65</c:v>
                </c:pt>
                <c:pt idx="4">
                  <c:v>28.391598395440049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BR_2016!$H$50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508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BR_2016!$I$48:$M$48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BR_2016!$I$50:$M$50</c:f>
              <c:numCache>
                <c:formatCode>0</c:formatCode>
                <c:ptCount val="5"/>
                <c:pt idx="0">
                  <c:v>25.477270579340328</c:v>
                </c:pt>
                <c:pt idx="1">
                  <c:v>27</c:v>
                </c:pt>
                <c:pt idx="2">
                  <c:v>32</c:v>
                </c:pt>
                <c:pt idx="3">
                  <c:v>35</c:v>
                </c:pt>
                <c:pt idx="4">
                  <c:v>71.608401604559958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019648"/>
        <c:axId val="282735104"/>
      </c:lineChart>
      <c:catAx>
        <c:axId val="28501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2735104"/>
        <c:crosses val="autoZero"/>
        <c:auto val="1"/>
        <c:lblAlgn val="ctr"/>
        <c:lblOffset val="100"/>
        <c:noMultiLvlLbl val="0"/>
      </c:catAx>
      <c:valAx>
        <c:axId val="28273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0196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4509224390429457"/>
          <c:y val="0.91559584661085858"/>
          <c:w val="0.76899425615276351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982350032332917E-2"/>
          <c:y val="3.5972383666816966E-2"/>
          <c:w val="0.95073262581307771"/>
          <c:h val="0.744021034449633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Lapas1!$C$78</c:f>
              <c:strCache>
                <c:ptCount val="1"/>
                <c:pt idx="0">
                  <c:v>Didžioji salė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Lapas1!$D$78:$F$78</c:f>
              <c:numCache>
                <c:formatCode>0</c:formatCode>
                <c:ptCount val="3"/>
                <c:pt idx="0">
                  <c:v>62.071822555913741</c:v>
                </c:pt>
                <c:pt idx="1">
                  <c:v>25.542168674698797</c:v>
                </c:pt>
                <c:pt idx="2">
                  <c:v>80.653604187677089</c:v>
                </c:pt>
              </c:numCache>
            </c:numRef>
          </c:val>
        </c:ser>
        <c:ser>
          <c:idx val="1"/>
          <c:order val="1"/>
          <c:tx>
            <c:strRef>
              <c:f>Lapas1!$C$79</c:f>
              <c:strCache>
                <c:ptCount val="1"/>
                <c:pt idx="0">
                  <c:v>Mažoji salė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Lapas1!$D$79:$F$79</c:f>
              <c:numCache>
                <c:formatCode>0</c:formatCode>
                <c:ptCount val="3"/>
                <c:pt idx="0">
                  <c:v>7.6520564643601077</c:v>
                </c:pt>
                <c:pt idx="1">
                  <c:v>13.012048192771084</c:v>
                </c:pt>
                <c:pt idx="2">
                  <c:v>1.7120491763914902</c:v>
                </c:pt>
              </c:numCache>
            </c:numRef>
          </c:val>
        </c:ser>
        <c:ser>
          <c:idx val="2"/>
          <c:order val="2"/>
          <c:tx>
            <c:strRef>
              <c:f>Lapas1!$C$80</c:f>
              <c:strCache>
                <c:ptCount val="1"/>
                <c:pt idx="0">
                  <c:v>Renginių salė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Lapas1!$D$80:$F$80</c:f>
              <c:numCache>
                <c:formatCode>0</c:formatCode>
                <c:ptCount val="3"/>
                <c:pt idx="0">
                  <c:v>16.826279406902874</c:v>
                </c:pt>
                <c:pt idx="1">
                  <c:v>15.421686746987952</c:v>
                </c:pt>
                <c:pt idx="2">
                  <c:v>13.609950535465591</c:v>
                </c:pt>
              </c:numCache>
            </c:numRef>
          </c:val>
        </c:ser>
        <c:ser>
          <c:idx val="3"/>
          <c:order val="3"/>
          <c:tx>
            <c:strRef>
              <c:f>Lapas1!$C$81</c:f>
              <c:strCache>
                <c:ptCount val="1"/>
                <c:pt idx="0">
                  <c:v>Konferencijų salė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Lapas1!$D$81:$F$81</c:f>
              <c:numCache>
                <c:formatCode>0</c:formatCode>
                <c:ptCount val="3"/>
                <c:pt idx="0">
                  <c:v>1.6842915540160683</c:v>
                </c:pt>
                <c:pt idx="1">
                  <c:v>23.6144578313253</c:v>
                </c:pt>
                <c:pt idx="2">
                  <c:v>1.5823848628919945</c:v>
                </c:pt>
              </c:numCache>
            </c:numRef>
          </c:val>
        </c:ser>
        <c:ser>
          <c:idx val="4"/>
          <c:order val="4"/>
          <c:tx>
            <c:strRef>
              <c:f>Lapas1!$C$82</c:f>
              <c:strCache>
                <c:ptCount val="1"/>
                <c:pt idx="0">
                  <c:v>Kitos rūmų patalpos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Lapas1!$D$82:$F$82</c:f>
              <c:numCache>
                <c:formatCode>0</c:formatCode>
                <c:ptCount val="3"/>
                <c:pt idx="0">
                  <c:v>11.765550018807218</c:v>
                </c:pt>
                <c:pt idx="1">
                  <c:v>22.409638554216869</c:v>
                </c:pt>
                <c:pt idx="2">
                  <c:v>2.4420112375738365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669440"/>
        <c:axId val="282737408"/>
      </c:barChart>
      <c:catAx>
        <c:axId val="28466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2737408"/>
        <c:crosses val="autoZero"/>
        <c:auto val="1"/>
        <c:lblAlgn val="ctr"/>
        <c:lblOffset val="100"/>
        <c:noMultiLvlLbl val="0"/>
      </c:catAx>
      <c:valAx>
        <c:axId val="28273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46694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4129559891970025"/>
          <c:y val="0.89516534914088486"/>
          <c:w val="0.7174087070637909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(2)'!$A$255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13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22,1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(2)'!$B$254:$E$254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(2)'!$B$255:$E$255</c:f>
              <c:numCache>
                <c:formatCode>0</c:formatCode>
                <c:ptCount val="4"/>
                <c:pt idx="0" formatCode="General">
                  <c:v>13</c:v>
                </c:pt>
                <c:pt idx="1">
                  <c:v>24.849397590361445</c:v>
                </c:pt>
                <c:pt idx="2" formatCode="0.00">
                  <c:v>2.7513901760889712</c:v>
                </c:pt>
                <c:pt idx="3" formatCode="0.00">
                  <c:v>22.098007414272473</c:v>
                </c:pt>
              </c:numCache>
            </c:numRef>
          </c:val>
        </c:ser>
        <c:ser>
          <c:idx val="1"/>
          <c:order val="1"/>
          <c:tx>
            <c:strRef>
              <c:f>'Sheet1 (2)'!$A$256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47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181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026E-3"/>
                  <c:y val="-8.7559274871315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(2)'!$B$254:$E$254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(2)'!$B$256:$E$256</c:f>
              <c:numCache>
                <c:formatCode>0</c:formatCode>
                <c:ptCount val="4"/>
                <c:pt idx="0" formatCode="General">
                  <c:v>11</c:v>
                </c:pt>
                <c:pt idx="1">
                  <c:v>44.485634847080632</c:v>
                </c:pt>
                <c:pt idx="2" formatCode="0.00">
                  <c:v>7.9066265060240966</c:v>
                </c:pt>
                <c:pt idx="3" formatCode="0.00">
                  <c:v>36.579008341056536</c:v>
                </c:pt>
              </c:numCache>
            </c:numRef>
          </c:val>
        </c:ser>
        <c:ser>
          <c:idx val="2"/>
          <c:order val="2"/>
          <c:tx>
            <c:strRef>
              <c:f>'Sheet1 (2)'!$A$257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49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(2)'!$B$254:$E$254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(2)'!$B$257:$E$257</c:f>
              <c:numCache>
                <c:formatCode>0</c:formatCode>
                <c:ptCount val="4"/>
                <c:pt idx="0" formatCode="General">
                  <c:v>11</c:v>
                </c:pt>
                <c:pt idx="1">
                  <c:v>26.67400370713624</c:v>
                </c:pt>
                <c:pt idx="2" formatCode="0.00">
                  <c:v>7.8487025023169608</c:v>
                </c:pt>
                <c:pt idx="3" formatCode="0.00">
                  <c:v>18.825301204819279</c:v>
                </c:pt>
              </c:numCache>
            </c:numRef>
          </c:val>
        </c:ser>
        <c:ser>
          <c:idx val="3"/>
          <c:order val="3"/>
          <c:tx>
            <c:strRef>
              <c:f>'Sheet1 (2)'!$A$258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1588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5.83728499142105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2.9186424957106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(2)'!$B$254:$E$254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(2)'!$B$258:$E$258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32.39</c:v>
                </c:pt>
                <c:pt idx="2" formatCode="General">
                  <c:v>6.62</c:v>
                </c:pt>
                <c:pt idx="3" formatCode="General">
                  <c:v>25.77</c:v>
                </c:pt>
              </c:numCache>
            </c:numRef>
          </c:val>
        </c:ser>
        <c:ser>
          <c:idx val="4"/>
          <c:order val="4"/>
          <c:tx>
            <c:strRef>
              <c:f>'Sheet1 (2)'!$A$259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33,5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-5.837284991421029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17,4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(2)'!$B$254:$E$254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(2)'!$B$259:$E$259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33.501000000000005</c:v>
                </c:pt>
                <c:pt idx="2" formatCode="General">
                  <c:v>17.401</c:v>
                </c:pt>
                <c:pt idx="3" formatCode="General">
                  <c:v>16.100000000000001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077248"/>
        <c:axId val="261637248"/>
        <c:axId val="0"/>
      </c:bar3DChart>
      <c:catAx>
        <c:axId val="25707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637248"/>
        <c:crosses val="autoZero"/>
        <c:auto val="1"/>
        <c:lblAlgn val="ctr"/>
        <c:lblOffset val="100"/>
        <c:noMultiLvlLbl val="0"/>
      </c:catAx>
      <c:valAx>
        <c:axId val="26163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0772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898151318041769"/>
          <c:y val="0.91559584661085858"/>
          <c:w val="0.4813606451367492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ysClr val="window" lastClr="FFFFFF">
          <a:lumMod val="85000"/>
        </a:sys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6E6A2"/>
        </a:solidFill>
        <a:ln>
          <a:solidFill>
            <a:srgbClr val="70AD47">
              <a:lumMod val="60000"/>
              <a:lumOff val="40000"/>
            </a:srgbClr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IV_KC_G_2016!$I$87</c:f>
              <c:strCache>
                <c:ptCount val="1"/>
                <c:pt idx="0">
                  <c:v>2012</c:v>
                </c:pt>
              </c:strCache>
            </c:strRef>
          </c:tx>
          <c:spPr>
            <a:ln w="38100">
              <a:solidFill>
                <a:srgbClr val="4472C4">
                  <a:lumMod val="60000"/>
                  <a:lumOff val="4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154589371980675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IV_KC_G_2016!$H$88:$H$90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IV_KC_G_2016!$I$88:$I$90</c:f>
              <c:numCache>
                <c:formatCode>0.0</c:formatCode>
                <c:ptCount val="3"/>
                <c:pt idx="0" formatCode="General">
                  <c:v>373</c:v>
                </c:pt>
                <c:pt idx="1">
                  <c:v>6501.6797961075072</c:v>
                </c:pt>
                <c:pt idx="2" formatCode="General">
                  <c:v>3692</c:v>
                </c:pt>
              </c:numCache>
            </c:numRef>
          </c:val>
        </c:ser>
        <c:ser>
          <c:idx val="1"/>
          <c:order val="1"/>
          <c:tx>
            <c:strRef>
              <c:f>IV_KC_G_2016!$J$87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C000"/>
            </a:solidFill>
            <a:ln w="381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492753623188429E-2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3091787439613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169E-3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IV_KC_G_2016!$H$88:$H$90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IV_KC_G_2016!$J$88:$J$90</c:f>
              <c:numCache>
                <c:formatCode>0.0</c:formatCode>
                <c:ptCount val="3"/>
                <c:pt idx="0" formatCode="General">
                  <c:v>564</c:v>
                </c:pt>
                <c:pt idx="1">
                  <c:v>20626.737720111214</c:v>
                </c:pt>
                <c:pt idx="2" formatCode="General">
                  <c:v>10336</c:v>
                </c:pt>
              </c:numCache>
            </c:numRef>
          </c:val>
        </c:ser>
        <c:ser>
          <c:idx val="2"/>
          <c:order val="2"/>
          <c:tx>
            <c:strRef>
              <c:f>IV_KC_G_2016!$K$87</c:f>
              <c:strCache>
                <c:ptCount val="1"/>
                <c:pt idx="0">
                  <c:v>2014</c:v>
                </c:pt>
              </c:strCache>
            </c:strRef>
          </c:tx>
          <c:spPr>
            <a:ln w="38100">
              <a:solidFill>
                <a:srgbClr val="70AD47">
                  <a:lumMod val="75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54589371980676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09178743960466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IV_KC_G_2016!$H$88:$H$90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IV_KC_G_2016!$K$88:$K$90</c:f>
              <c:numCache>
                <c:formatCode>0.0</c:formatCode>
                <c:ptCount val="3"/>
                <c:pt idx="0" formatCode="General">
                  <c:v>667</c:v>
                </c:pt>
                <c:pt idx="1">
                  <c:v>26310.820203892494</c:v>
                </c:pt>
                <c:pt idx="2" formatCode="General">
                  <c:v>10251</c:v>
                </c:pt>
              </c:numCache>
            </c:numRef>
          </c:val>
        </c:ser>
        <c:ser>
          <c:idx val="3"/>
          <c:order val="3"/>
          <c:tx>
            <c:strRef>
              <c:f>IV_KC_G_2016!$L$87</c:f>
              <c:strCache>
                <c:ptCount val="1"/>
                <c:pt idx="0">
                  <c:v>2015</c:v>
                </c:pt>
              </c:strCache>
            </c:strRef>
          </c:tx>
          <c:spPr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115942028985508E-2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54589371980676E-2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154589371980675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IV_KC_G_2016!$H$88:$H$90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IV_KC_G_2016!$L$88:$L$90</c:f>
              <c:numCache>
                <c:formatCode>0.00</c:formatCode>
                <c:ptCount val="3"/>
                <c:pt idx="0" formatCode="General">
                  <c:v>600</c:v>
                </c:pt>
                <c:pt idx="1">
                  <c:v>24935.67</c:v>
                </c:pt>
                <c:pt idx="2" formatCode="General">
                  <c:v>10586</c:v>
                </c:pt>
              </c:numCache>
            </c:numRef>
          </c:val>
        </c:ser>
        <c:ser>
          <c:idx val="4"/>
          <c:order val="4"/>
          <c:tx>
            <c:strRef>
              <c:f>IV_KC_G_2016!$M$87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99CC"/>
            </a:solidFill>
            <a:ln w="38100">
              <a:solidFill>
                <a:srgbClr val="FF99CC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6908212560386431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004830917874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869565217391304E-2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IV_KC_G_2016!$H$88:$H$90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IV_KC_G_2016!$M$88:$M$90</c:f>
              <c:numCache>
                <c:formatCode>General</c:formatCode>
                <c:ptCount val="3"/>
                <c:pt idx="0">
                  <c:v>645</c:v>
                </c:pt>
                <c:pt idx="1">
                  <c:v>38323</c:v>
                </c:pt>
                <c:pt idx="2">
                  <c:v>15144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5827072"/>
        <c:axId val="261643584"/>
        <c:axId val="0"/>
      </c:bar3DChart>
      <c:catAx>
        <c:axId val="28582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643584"/>
        <c:crosses val="autoZero"/>
        <c:auto val="1"/>
        <c:lblAlgn val="ctr"/>
        <c:lblOffset val="100"/>
        <c:noMultiLvlLbl val="0"/>
      </c:catAx>
      <c:valAx>
        <c:axId val="261643584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8270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5569648902582831"/>
          <c:y val="0.91559584661085858"/>
          <c:w val="0.50189204610293281"/>
          <c:h val="6.689229841487837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C6E6A2"/>
      </a:fgClr>
      <a:bgClr>
        <a:sysClr val="window" lastClr="FFFFFF"/>
      </a:bgClr>
    </a:patt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27728886830322E-2"/>
          <c:y val="3.2105067452815661E-2"/>
          <c:w val="0.88076192681797127"/>
          <c:h val="0.73697998178950919"/>
        </c:manualLayout>
      </c:layout>
      <c:lineChart>
        <c:grouping val="standard"/>
        <c:varyColors val="0"/>
        <c:ser>
          <c:idx val="0"/>
          <c:order val="0"/>
          <c:tx>
            <c:strRef>
              <c:f>IV_KC_G_2016!$N$56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38100">
                <a:solidFill>
                  <a:srgbClr val="5B9BD5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IV_KC_G_2016!$O$55:$R$55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IV_KC_G_2016!$O$56:$R$56</c:f>
              <c:numCache>
                <c:formatCode>General</c:formatCode>
                <c:ptCount val="4"/>
                <c:pt idx="0">
                  <c:v>679</c:v>
                </c:pt>
                <c:pt idx="1">
                  <c:v>566</c:v>
                </c:pt>
                <c:pt idx="2">
                  <c:v>545</c:v>
                </c:pt>
                <c:pt idx="3">
                  <c:v>645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IV_KC_G_2016!$N$57</c:f>
              <c:strCache>
                <c:ptCount val="1"/>
                <c:pt idx="0">
                  <c:v>Pajamos Eur</c:v>
                </c:pt>
              </c:strCache>
            </c:strRef>
          </c:tx>
          <c:spPr>
            <a:ln w="50800" cap="sq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1"/>
              <c:layout>
                <c:manualLayout>
                  <c:x val="-7.9111664350779723E-2"/>
                  <c:y val="5.45057635145786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6660683958622813E-2"/>
                  <c:y val="5.45057635145787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IV_KC_G_2016!$O$55:$R$55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IV_KC_G_2016!$O$57:$R$57</c:f>
              <c:numCache>
                <c:formatCode>General</c:formatCode>
                <c:ptCount val="4"/>
                <c:pt idx="0">
                  <c:v>39027.99</c:v>
                </c:pt>
                <c:pt idx="1">
                  <c:v>22985.850000000002</c:v>
                </c:pt>
                <c:pt idx="2">
                  <c:v>16752.72</c:v>
                </c:pt>
                <c:pt idx="3">
                  <c:v>38323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080320"/>
        <c:axId val="261639552"/>
      </c:lineChart>
      <c:catAx>
        <c:axId val="25708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639552"/>
        <c:crosses val="autoZero"/>
        <c:auto val="1"/>
        <c:lblAlgn val="ctr"/>
        <c:lblOffset val="100"/>
        <c:noMultiLvlLbl val="0"/>
      </c:catAx>
      <c:valAx>
        <c:axId val="26163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70803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C6E6A2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27728886830322E-2"/>
          <c:y val="3.2105067452815661E-2"/>
          <c:w val="0.88076192681797127"/>
          <c:h val="0.73187718352378051"/>
        </c:manualLayout>
      </c:layout>
      <c:lineChart>
        <c:grouping val="standard"/>
        <c:varyColors val="0"/>
        <c:ser>
          <c:idx val="0"/>
          <c:order val="0"/>
          <c:tx>
            <c:strRef>
              <c:f>IV_KC_G_2016!$N$62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50800" cap="rnd">
              <a:solidFill>
                <a:srgbClr val="FFC000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C000">
                  <a:lumMod val="50000"/>
                </a:srgbClr>
              </a:solidFill>
              <a:ln w="50800">
                <a:solidFill>
                  <a:srgbClr val="FFC000">
                    <a:lumMod val="5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1"/>
              <c:layout>
                <c:manualLayout>
                  <c:x val="-5.8088235294117649E-2"/>
                  <c:y val="4.8668478523157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3088235294117735E-2"/>
                  <c:y val="4.86684785231575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IV_KC_G_2016!$O$61:$R$61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IV_KC_G_2016!$O$62:$R$62</c:f>
              <c:numCache>
                <c:formatCode>General</c:formatCode>
                <c:ptCount val="4"/>
                <c:pt idx="0">
                  <c:v>14379</c:v>
                </c:pt>
                <c:pt idx="1">
                  <c:v>10659</c:v>
                </c:pt>
                <c:pt idx="2">
                  <c:v>8983</c:v>
                </c:pt>
                <c:pt idx="3">
                  <c:v>15144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IV_KC_G_2016!$N$63</c:f>
              <c:strCache>
                <c:ptCount val="1"/>
                <c:pt idx="0">
                  <c:v>Renginių lankytojų skaičius (su 100 proc. nuolaida)</c:v>
                </c:pt>
              </c:strCache>
            </c:strRef>
          </c:tx>
          <c:spPr>
            <a:ln w="508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AD47">
                  <a:lumMod val="75000"/>
                </a:srgbClr>
              </a:solidFill>
              <a:ln w="508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IV_KC_G_2016!$O$61:$R$61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IV_KC_G_2016!$O$63:$R$63</c:f>
              <c:numCache>
                <c:formatCode>General</c:formatCode>
                <c:ptCount val="4"/>
                <c:pt idx="0">
                  <c:v>1235</c:v>
                </c:pt>
                <c:pt idx="1">
                  <c:v>3215</c:v>
                </c:pt>
                <c:pt idx="2">
                  <c:v>3295</c:v>
                </c:pt>
                <c:pt idx="3">
                  <c:v>3615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220864"/>
        <c:axId val="261641280"/>
      </c:lineChart>
      <c:catAx>
        <c:axId val="28522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61641280"/>
        <c:crosses val="autoZero"/>
        <c:auto val="1"/>
        <c:lblAlgn val="ctr"/>
        <c:lblOffset val="100"/>
        <c:noMultiLvlLbl val="0"/>
      </c:catAx>
      <c:valAx>
        <c:axId val="26164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2208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5125400991542724E-2"/>
          <c:y val="0.8871636724152433"/>
          <c:w val="0.95585994459025958"/>
          <c:h val="0.102136170529616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C6E6A2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982350032332917E-2"/>
          <c:y val="3.5972383666816966E-2"/>
          <c:w val="0.95073262581307771"/>
          <c:h val="0.72853476333026757"/>
        </c:manualLayout>
      </c:layout>
      <c:lineChart>
        <c:grouping val="standard"/>
        <c:varyColors val="0"/>
        <c:ser>
          <c:idx val="0"/>
          <c:order val="0"/>
          <c:tx>
            <c:strRef>
              <c:f>KC_G_2016!$G$65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ln w="635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AD47">
                  <a:lumMod val="75000"/>
                </a:srgbClr>
              </a:solidFill>
              <a:ln w="508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KC_G_2016!$H$64:$L$64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KC_G_2016!$H$65:$L$65</c:f>
              <c:numCache>
                <c:formatCode>0</c:formatCode>
                <c:ptCount val="5"/>
                <c:pt idx="0">
                  <c:v>71</c:v>
                </c:pt>
                <c:pt idx="1">
                  <c:v>79</c:v>
                </c:pt>
                <c:pt idx="2">
                  <c:v>85</c:v>
                </c:pt>
                <c:pt idx="3">
                  <c:v>76</c:v>
                </c:pt>
                <c:pt idx="4">
                  <c:v>76.599206752771281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KC_G_2016!$G$66</c:f>
              <c:strCache>
                <c:ptCount val="1"/>
                <c:pt idx="0">
                  <c:v>Renginių lankytojų skaičius su 100 proc. nuolaida</c:v>
                </c:pt>
              </c:strCache>
            </c:strRef>
          </c:tx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508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KC_G_2016!$H$64:$L$64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KC_G_2016!$H$66:$L$66</c:f>
              <c:numCache>
                <c:formatCode>0</c:formatCode>
                <c:ptCount val="5"/>
                <c:pt idx="0">
                  <c:v>29</c:v>
                </c:pt>
                <c:pt idx="1">
                  <c:v>21</c:v>
                </c:pt>
                <c:pt idx="2">
                  <c:v>15</c:v>
                </c:pt>
                <c:pt idx="3">
                  <c:v>24</c:v>
                </c:pt>
                <c:pt idx="4">
                  <c:v>23.400793247228719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830144"/>
        <c:axId val="284075712"/>
      </c:lineChart>
      <c:catAx>
        <c:axId val="2858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4075712"/>
        <c:crosses val="autoZero"/>
        <c:auto val="1"/>
        <c:lblAlgn val="ctr"/>
        <c:lblOffset val="100"/>
        <c:noMultiLvlLbl val="0"/>
      </c:catAx>
      <c:valAx>
        <c:axId val="28407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8301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C6E6A2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37467301511935"/>
          <c:y val="4.6296296296296294E-2"/>
          <c:w val="0.83598464764768721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3088363954510114E-4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KC_G_2016!$M$39:$M$41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KC_G_2016!$N$39:$N$41</c:f>
              <c:numCache>
                <c:formatCode>0</c:formatCode>
                <c:ptCount val="3"/>
                <c:pt idx="0">
                  <c:v>8.0781180648024815</c:v>
                </c:pt>
                <c:pt idx="1">
                  <c:v>30.237331149096008</c:v>
                </c:pt>
                <c:pt idx="2">
                  <c:v>22.952459549353549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5830656"/>
        <c:axId val="284078016"/>
      </c:barChart>
      <c:catAx>
        <c:axId val="285830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4078016"/>
        <c:crosses val="autoZero"/>
        <c:auto val="1"/>
        <c:lblAlgn val="ctr"/>
        <c:lblOffset val="100"/>
        <c:noMultiLvlLbl val="0"/>
      </c:catAx>
      <c:valAx>
        <c:axId val="284078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830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smGrid">
      <a:fgClr>
        <a:srgbClr val="C6E6A2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099033816425121E-2"/>
          <c:y val="9.4617333794800584E-2"/>
          <c:w val="0.91491545893719806"/>
          <c:h val="0.79590530544857696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3.1400966183574922E-2"/>
                  <c:y val="-6.6884784534627517E-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700483091787527E-2"/>
                  <c:y val="-1.16745699828420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531400966183576E-2"/>
                  <c:y val="-1.75118549742630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4685990338164248E-2"/>
                  <c:y val="-5.837284991421036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Sheet1!$B$53:$B$57</c:f>
              <c:strCache>
                <c:ptCount val="5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  <c:pt idx="4">
                  <c:v>Salės nuoma</c:v>
                </c:pt>
              </c:strCache>
            </c:strRef>
          </c:cat>
          <c:val>
            <c:numRef>
              <c:f>Sheet1!$C$53:$C$57</c:f>
              <c:numCache>
                <c:formatCode>0.0</c:formatCode>
                <c:ptCount val="5"/>
                <c:pt idx="0">
                  <c:v>95.811088295687881</c:v>
                </c:pt>
                <c:pt idx="1">
                  <c:v>1.3141683778234086</c:v>
                </c:pt>
                <c:pt idx="2">
                  <c:v>1.3963039014373717</c:v>
                </c:pt>
                <c:pt idx="3">
                  <c:v>0.61601642710472282</c:v>
                </c:pt>
                <c:pt idx="4">
                  <c:v>0.86242299794661192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1712815690254339"/>
          <c:w val="0.34391713264102852"/>
          <c:h val="0.2799532006017459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C6E6A2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330917874396129E-2"/>
          <c:y val="8.9329764775800014E-2"/>
          <c:w val="0.92210144927536231"/>
          <c:h val="0.80114645196488987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1.8115942028985553E-2"/>
                  <c:y val="4.96169224270787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Sheet1!$B$63:$B$68</c:f>
              <c:strCache>
                <c:ptCount val="6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  <c:pt idx="4">
                  <c:v>Salės nuoma</c:v>
                </c:pt>
                <c:pt idx="5">
                  <c:v>Kita veikla</c:v>
                </c:pt>
              </c:strCache>
            </c:strRef>
          </c:cat>
          <c:val>
            <c:numRef>
              <c:f>Sheet1!$C$63:$C$68</c:f>
              <c:numCache>
                <c:formatCode>0.0</c:formatCode>
                <c:ptCount val="6"/>
                <c:pt idx="0">
                  <c:v>82.93621566260903</c:v>
                </c:pt>
                <c:pt idx="1">
                  <c:v>0.57750665388101208</c:v>
                </c:pt>
                <c:pt idx="2">
                  <c:v>0.79255571547113168</c:v>
                </c:pt>
                <c:pt idx="3">
                  <c:v>6.9767108186246496</c:v>
                </c:pt>
                <c:pt idx="4">
                  <c:v>1.4134479623973308</c:v>
                </c:pt>
                <c:pt idx="5">
                  <c:v>7.3035631870168434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8309178743961178E-4"/>
          <c:y val="0.66459259197975418"/>
          <c:w val="0.32753623188405795"/>
          <c:h val="0.2974650555760090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23840769903762"/>
          <c:y val="4.700839895013123E-2"/>
          <c:w val="0.85520603674540685"/>
          <c:h val="0.7911409448818898"/>
        </c:manualLayout>
      </c:layout>
      <c:lineChart>
        <c:grouping val="standard"/>
        <c:varyColors val="0"/>
        <c:ser>
          <c:idx val="0"/>
          <c:order val="0"/>
          <c:tx>
            <c:strRef>
              <c:f>'2016'!$S$195</c:f>
              <c:strCache>
                <c:ptCount val="1"/>
                <c:pt idx="0">
                  <c:v>Renginių skaičius</c:v>
                </c:pt>
              </c:strCache>
            </c:strRef>
          </c:tx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'2016'!$T$194:$X$194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'2016'!$T$195:$X$195</c:f>
              <c:numCache>
                <c:formatCode>General</c:formatCode>
                <c:ptCount val="5"/>
                <c:pt idx="0">
                  <c:v>726</c:v>
                </c:pt>
                <c:pt idx="1">
                  <c:v>673</c:v>
                </c:pt>
                <c:pt idx="2">
                  <c:v>830</c:v>
                </c:pt>
                <c:pt idx="3">
                  <c:v>927</c:v>
                </c:pt>
                <c:pt idx="4">
                  <c:v>1024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'2016'!$S$196</c:f>
              <c:strCache>
                <c:ptCount val="1"/>
                <c:pt idx="0">
                  <c:v>Renginių lankytojų skaičius</c:v>
                </c:pt>
              </c:strCache>
            </c:strRef>
          </c:tx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</c:dPt>
          <c:dPt>
            <c:idx val="2"/>
            <c:bubble3D val="0"/>
            <c:spPr>
              <a:ln>
                <a:solidFill>
                  <a:srgbClr val="FF0000"/>
                </a:solidFill>
              </a:ln>
            </c:spPr>
          </c:dPt>
          <c:dPt>
            <c:idx val="3"/>
            <c:bubble3D val="0"/>
            <c:spPr>
              <a:ln>
                <a:solidFill>
                  <a:srgbClr val="FF0000"/>
                </a:solidFill>
              </a:ln>
            </c:spPr>
          </c:dPt>
          <c:dPt>
            <c:idx val="4"/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'2016'!$T$194:$X$194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'2016'!$T$196:$X$196</c:f>
              <c:numCache>
                <c:formatCode>General</c:formatCode>
                <c:ptCount val="5"/>
                <c:pt idx="0">
                  <c:v>9412</c:v>
                </c:pt>
                <c:pt idx="1">
                  <c:v>8206</c:v>
                </c:pt>
                <c:pt idx="2">
                  <c:v>11370</c:v>
                </c:pt>
                <c:pt idx="3">
                  <c:v>12945</c:v>
                </c:pt>
                <c:pt idx="4">
                  <c:v>12714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5774208"/>
        <c:axId val="255832000"/>
      </c:lineChart>
      <c:catAx>
        <c:axId val="25577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832000"/>
        <c:crosses val="autoZero"/>
        <c:auto val="1"/>
        <c:lblAlgn val="ctr"/>
        <c:lblOffset val="100"/>
        <c:noMultiLvlLbl val="0"/>
      </c:catAx>
      <c:valAx>
        <c:axId val="255832000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55774208"/>
        <c:crosses val="autoZero"/>
        <c:crossBetween val="between"/>
      </c:valAx>
      <c:spPr>
        <a:pattFill prst="smGrid">
          <a:fgClr>
            <a:srgbClr val="FFC000">
              <a:lumMod val="20000"/>
              <a:lumOff val="80000"/>
            </a:srgbClr>
          </a:fgClr>
          <a:bgClr>
            <a:sysClr val="window" lastClr="FFFFFF"/>
          </a:bgClr>
        </a:pattFill>
      </c:spPr>
    </c:plotArea>
    <c:legend>
      <c:legendPos val="b"/>
      <c:layout/>
      <c:overlay val="0"/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7584541062802E-2"/>
          <c:y val="3.0956914861589708E-2"/>
          <c:w val="0.96557971014492749"/>
          <c:h val="0.83617016191341609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4472C4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Sheet1!$B$39:$B$42</c:f>
              <c:strCache>
                <c:ptCount val="4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</c:strCache>
            </c:strRef>
          </c:cat>
          <c:val>
            <c:numRef>
              <c:f>Sheet1!$C$39:$C$42</c:f>
              <c:numCache>
                <c:formatCode>0.0</c:formatCode>
                <c:ptCount val="4"/>
                <c:pt idx="0">
                  <c:v>78.655547645682901</c:v>
                </c:pt>
                <c:pt idx="1">
                  <c:v>9.6471066815824269</c:v>
                </c:pt>
                <c:pt idx="2">
                  <c:v>3.1018000610190177</c:v>
                </c:pt>
                <c:pt idx="3">
                  <c:v>8.5955456117156519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6248906386701661E-2"/>
          <c:y val="0.7404772968682275"/>
          <c:w val="0.24996586024573014"/>
          <c:h val="0.233254920670377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5345201415039E-2"/>
          <c:y val="3.5972383666816966E-2"/>
          <c:w val="0.94338963064399561"/>
          <c:h val="0.688085825555265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(2)'!$A$282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15458937197979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(2)'!$B$281:$E$281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(2)'!$B$282:$E$282</c:f>
              <c:numCache>
                <c:formatCode>0.00</c:formatCode>
                <c:ptCount val="4"/>
                <c:pt idx="0" formatCode="General">
                  <c:v>7</c:v>
                </c:pt>
                <c:pt idx="1">
                  <c:v>41.85298887859129</c:v>
                </c:pt>
                <c:pt idx="2">
                  <c:v>2.3169601482854496</c:v>
                </c:pt>
                <c:pt idx="3">
                  <c:v>39.536028730305837</c:v>
                </c:pt>
              </c:numCache>
            </c:numRef>
          </c:val>
        </c:ser>
        <c:ser>
          <c:idx val="1"/>
          <c:order val="1"/>
          <c:tx>
            <c:strRef>
              <c:f>'Sheet1 (2)'!$A$283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267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(2)'!$B$281:$E$281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(2)'!$B$283:$E$283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149.12534754402225</c:v>
                </c:pt>
                <c:pt idx="2">
                  <c:v>40.691612604263206</c:v>
                </c:pt>
                <c:pt idx="3">
                  <c:v>108.43373493975903</c:v>
                </c:pt>
              </c:numCache>
            </c:numRef>
          </c:val>
        </c:ser>
        <c:ser>
          <c:idx val="2"/>
          <c:order val="2"/>
          <c:tx>
            <c:strRef>
              <c:f>'Sheet1 (2)'!$A$284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247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77294685990295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077294685990338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(2)'!$B$281:$E$281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(2)'!$B$284:$E$284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30.265291936978684</c:v>
                </c:pt>
                <c:pt idx="2">
                  <c:v>7.3853104726598708</c:v>
                </c:pt>
                <c:pt idx="3">
                  <c:v>22.879981464318814</c:v>
                </c:pt>
              </c:numCache>
            </c:numRef>
          </c:val>
        </c:ser>
        <c:ser>
          <c:idx val="3"/>
          <c:order val="3"/>
          <c:tx>
            <c:strRef>
              <c:f>'Sheet1 (2)'!$A$285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(2)'!$B$281:$E$281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(2)'!$B$285:$E$285</c:f>
              <c:numCache>
                <c:formatCode>0.00</c:formatCode>
                <c:ptCount val="4"/>
                <c:pt idx="0" formatCode="General">
                  <c:v>5</c:v>
                </c:pt>
                <c:pt idx="1">
                  <c:v>15.129999999999999</c:v>
                </c:pt>
                <c:pt idx="2" formatCode="General">
                  <c:v>2.7</c:v>
                </c:pt>
                <c:pt idx="3" formatCode="General">
                  <c:v>12.43</c:v>
                </c:pt>
              </c:numCache>
            </c:numRef>
          </c:val>
        </c:ser>
        <c:ser>
          <c:idx val="4"/>
          <c:order val="4"/>
          <c:tx>
            <c:strRef>
              <c:f>'Sheet1 (2)'!$A$286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077294685990338E-2"/>
                  <c:y val="-8.755927487131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69565217391304E-2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(2)'!$B$281:$E$281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(2)'!$B$286:$E$286</c:f>
              <c:numCache>
                <c:formatCode>0.00</c:formatCode>
                <c:ptCount val="4"/>
                <c:pt idx="0" formatCode="General">
                  <c:v>7</c:v>
                </c:pt>
                <c:pt idx="1">
                  <c:v>19.64</c:v>
                </c:pt>
                <c:pt idx="2" formatCode="General">
                  <c:v>2.25</c:v>
                </c:pt>
                <c:pt idx="3" formatCode="General">
                  <c:v>17.39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5800448"/>
        <c:axId val="284888448"/>
        <c:axId val="0"/>
      </c:bar3DChart>
      <c:catAx>
        <c:axId val="28580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4888448"/>
        <c:crosses val="autoZero"/>
        <c:auto val="1"/>
        <c:lblAlgn val="ctr"/>
        <c:lblOffset val="100"/>
        <c:noMultiLvlLbl val="0"/>
      </c:catAx>
      <c:valAx>
        <c:axId val="28488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858004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072064361520028"/>
          <c:y val="0.91559584661085858"/>
          <c:w val="0.44754422001597627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smGrid">
      <a:fgClr>
        <a:srgbClr val="70AD47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B1F41B-9DF6-46F4-85F2-C0CC9822D1FE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56E04D-2CDC-4009-99B1-778F782E1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7190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127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671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524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767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606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227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870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31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326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047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135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D985-4A87-40B2-9008-DF5BFA0A2BB5}" type="datetimeFigureOut">
              <a:rPr lang="lt-LT" smtClean="0"/>
              <a:t>2017.03.16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076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8.jp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27659" y="2407547"/>
            <a:ext cx="10810970" cy="166589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</a:t>
            </a:r>
            <a:r>
              <a:rPr lang="lt-LT" altLang="lt-LT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meno 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įstaigų</a:t>
            </a:r>
            <a:b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6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E I K L A</a:t>
            </a:r>
            <a:endParaRPr lang="lt-LT" sz="6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35" y="359369"/>
            <a:ext cx="2609619" cy="1739746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54" y="359369"/>
            <a:ext cx="2657475" cy="173974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9" y="359369"/>
            <a:ext cx="2571053" cy="173974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3" y="359369"/>
            <a:ext cx="2482396" cy="173974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2" y="359369"/>
            <a:ext cx="1362494" cy="1739746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00" y="4381875"/>
            <a:ext cx="2845052" cy="1896701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48" y="4381876"/>
            <a:ext cx="2845052" cy="1896701"/>
          </a:xfrm>
          <a:prstGeom prst="rect">
            <a:avLst/>
          </a:prstGeom>
        </p:spPr>
      </p:pic>
      <p:pic>
        <p:nvPicPr>
          <p:cNvPr id="20" name="Paveikslėlis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23" y="4381874"/>
            <a:ext cx="2633106" cy="1895382"/>
          </a:xfrm>
          <a:prstGeom prst="rect">
            <a:avLst/>
          </a:prstGeom>
        </p:spPr>
      </p:pic>
      <p:pic>
        <p:nvPicPr>
          <p:cNvPr id="21" name="Paveikslėlis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9" y="4381876"/>
            <a:ext cx="2601189" cy="18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GAUTAS  FINANSAVIMAS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Lt)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4530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1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1328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90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7959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9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5227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5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523684"/>
              </p:ext>
            </p:extLst>
          </p:nvPr>
        </p:nvGraphicFramePr>
        <p:xfrm>
          <a:off x="838200" y="1623527"/>
          <a:ext cx="10515600" cy="49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30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10208" y="383786"/>
            <a:ext cx="10515600" cy="1325563"/>
          </a:xfrm>
        </p:spPr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136828"/>
              </p:ext>
            </p:extLst>
          </p:nvPr>
        </p:nvGraphicFramePr>
        <p:xfrm>
          <a:off x="1334278" y="2360644"/>
          <a:ext cx="9339941" cy="3859765"/>
        </p:xfrm>
        <a:graphic>
          <a:graphicData uri="http://schemas.openxmlformats.org/drawingml/2006/table">
            <a:tbl>
              <a:tblPr/>
              <a:tblGrid>
                <a:gridCol w="5171427"/>
                <a:gridCol w="1444958"/>
                <a:gridCol w="1354648"/>
                <a:gridCol w="1368908"/>
              </a:tblGrid>
              <a:tr h="6997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RENGINIŲ SKAIČIŲ </a:t>
                      </a:r>
                      <a:endParaRPr lang="lt-LT" sz="1400" b="0" i="0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lt-LT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893"/>
                    </a:solid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Renginiai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lauke, masiniai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Atvykstančių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spektakliai, koncertai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Patalpų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Bendruomenės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Mėgėjų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Kita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IŠ VISO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:        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653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742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3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8257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3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2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507560"/>
              </p:ext>
            </p:extLst>
          </p:nvPr>
        </p:nvGraphicFramePr>
        <p:xfrm>
          <a:off x="1511559" y="2313989"/>
          <a:ext cx="9433249" cy="3498985"/>
        </p:xfrm>
        <a:graphic>
          <a:graphicData uri="http://schemas.openxmlformats.org/drawingml/2006/table">
            <a:tbl>
              <a:tblPr/>
              <a:tblGrid>
                <a:gridCol w="5223090"/>
                <a:gridCol w="1459393"/>
                <a:gridCol w="1368182"/>
                <a:gridCol w="1382584"/>
              </a:tblGrid>
              <a:tr h="49985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UŽDIRBTAS PAJAMAS </a:t>
                      </a:r>
                      <a:endParaRPr lang="lt-LT" sz="1400" b="0" i="0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lt-LT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9985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29035,2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32323,69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985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Atvykstančių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spektakliai, koncertai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33546,09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42152,51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985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Patalpų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27890,17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20923,96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985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Bendruomenės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8361,85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7959,31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985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Kita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28,96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13141,53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45278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9855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98862,27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116501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7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LANKYTOJAI PAGAL VEIKLOS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9471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03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2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981790"/>
              </p:ext>
            </p:extLst>
          </p:nvPr>
        </p:nvGraphicFramePr>
        <p:xfrm>
          <a:off x="1054359" y="2677889"/>
          <a:ext cx="10086392" cy="3013782"/>
        </p:xfrm>
        <a:graphic>
          <a:graphicData uri="http://schemas.openxmlformats.org/drawingml/2006/table">
            <a:tbl>
              <a:tblPr/>
              <a:tblGrid>
                <a:gridCol w="5584729"/>
                <a:gridCol w="1560440"/>
                <a:gridCol w="1462912"/>
                <a:gridCol w="1478311"/>
              </a:tblGrid>
              <a:tr h="502297">
                <a:tc>
                  <a:txBody>
                    <a:bodyPr/>
                    <a:lstStyle/>
                    <a:p>
                      <a:pPr algn="l" fontAlgn="b"/>
                      <a:r>
                        <a:rPr kumimoji="0" lang="lt-LT" altLang="lt-L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PAGAL LANKYTOJŲ SKAIČIŲ</a:t>
                      </a:r>
                      <a:endParaRPr lang="lt-LT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15547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21254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 Atvykstančių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spektakliai, koncertai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20331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26605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 Bendruomenės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872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 Mėgėjų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5012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3603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41762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52611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2912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 BIBLIETAIS IR BE BILIETŲ)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5481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26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KITŲ ŠALTINIŲ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</a:t>
            </a:r>
            <a:r>
              <a:rPr lang="lt-LT" altLang="lt-LT" sz="1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altLang="lt-L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8333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16665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SALES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3685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99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2027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rgbClr val="C00000"/>
                </a:solidFill>
              </a:rPr>
              <a:t>Suorganizuotų renginių skaičius			106			</a:t>
            </a:r>
          </a:p>
          <a:p>
            <a:pPr marL="0" indent="0">
              <a:buNone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</a:rPr>
              <a:t>Iš jų didžiausi: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„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Laisvės pavasaris“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Renginių 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ciklas „Susitikime penktadienį“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Panevėžio 513 gimtadienis</a:t>
            </a:r>
            <a:endParaRPr lang="lt-LT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„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Vasarvidžio šventė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Užgavėnės</a:t>
            </a:r>
          </a:p>
          <a:p>
            <a:pPr marL="914400" lvl="2" indent="0">
              <a:buNone/>
            </a:pPr>
            <a:endParaRPr lang="lt-L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BENDRUOMENĖS UŽIMTUMAS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090057"/>
            <a:ext cx="10515600" cy="4086906"/>
          </a:xfr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Mėgėjišką veiklą vykdė kryptingo laisvalaikio užimtumo grupės: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b="1" i="1" dirty="0">
                <a:solidFill>
                  <a:srgbClr val="BBE0E3"/>
                </a:solidFill>
                <a:latin typeface="Arial"/>
              </a:rPr>
              <a:t> </a:t>
            </a:r>
            <a:r>
              <a:rPr lang="lt-LT" altLang="lt-LT" sz="1800" b="1" i="1" dirty="0">
                <a:solidFill>
                  <a:srgbClr val="BBE0E3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rgbClr val="FF6600"/>
                </a:solidFill>
                <a:latin typeface="Arial"/>
              </a:rPr>
              <a:t> </a:t>
            </a: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mėgėjų meno kolektyvai				</a:t>
            </a:r>
            <a:r>
              <a:rPr lang="lt-LT" altLang="lt-LT" sz="2000" b="1" i="1" u="sng" dirty="0" smtClean="0">
                <a:solidFill>
                  <a:srgbClr val="C00000"/>
                </a:solidFill>
                <a:latin typeface="Arial"/>
              </a:rPr>
              <a:t>19</a:t>
            </a: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rgbClr val="BBE0E3"/>
                </a:solidFill>
                <a:latin typeface="Arial"/>
              </a:rPr>
              <a:t>			</a:t>
            </a: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iš jų:      vaikų ir jaunimo (iki 19 m.)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5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			suaugusiųjų		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14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1800" b="1" i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studijos, klubai					</a:t>
            </a:r>
            <a:r>
              <a:rPr lang="lt-LT" altLang="lt-LT" sz="2000" b="1" i="1" u="sng" dirty="0" smtClean="0">
                <a:solidFill>
                  <a:srgbClr val="C00000"/>
                </a:solidFill>
                <a:latin typeface="Arial"/>
              </a:rPr>
              <a:t>4</a:t>
            </a: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dirty="0">
                <a:solidFill>
                  <a:srgbClr val="BBE0E3"/>
                </a:solidFill>
                <a:latin typeface="Arial"/>
              </a:rPr>
              <a:t>			</a:t>
            </a: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iš jų:      vaikų ir jaunimo (iki 19 m.)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			suaugusiųjų		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2000" b="1" i="1" dirty="0">
              <a:solidFill>
                <a:srgbClr val="BBE0E3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dirty="0">
                <a:solidFill>
                  <a:srgbClr val="BBE0E3"/>
                </a:solidFill>
                <a:latin typeface="Arial"/>
              </a:rPr>
              <a:t> 			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1200" b="1" i="1" dirty="0">
              <a:solidFill>
                <a:srgbClr val="BBE0E3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Mėgėjų meno kolektyvų ir studijų dalyviai		</a:t>
            </a:r>
            <a:r>
              <a:rPr lang="lt-LT" altLang="lt-LT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410</a:t>
            </a: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Pravesti užsiėmimai					</a:t>
            </a:r>
            <a:r>
              <a:rPr lang="lt-LT" altLang="lt-LT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1764</a:t>
            </a: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Užsiėmimų lankytojai					</a:t>
            </a:r>
            <a:r>
              <a:rPr lang="lt-LT" altLang="lt-LT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24948</a:t>
            </a:r>
            <a:endParaRPr lang="lt-LT" altLang="lt-LT" sz="20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6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4236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3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3161" y="4327556"/>
            <a:ext cx="10332280" cy="2109983"/>
          </a:xfrm>
          <a:prstGeom prst="rect">
            <a:avLst/>
          </a:prstGeo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38" y="636893"/>
            <a:ext cx="3256903" cy="2157699"/>
          </a:xfrm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2"/>
          <a:stretch/>
        </p:blipFill>
        <p:spPr>
          <a:xfrm>
            <a:off x="4250333" y="636892"/>
            <a:ext cx="2672927" cy="216062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3"/>
          <a:stretch/>
        </p:blipFill>
        <p:spPr>
          <a:xfrm>
            <a:off x="6647111" y="636893"/>
            <a:ext cx="2352033" cy="215769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1" y="636893"/>
            <a:ext cx="3247173" cy="215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1092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27802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9615065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5757094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04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(SU BILIETAIS IR BE BILIETŲ)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6613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45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128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br>
              <a:rPr lang="lt-LT" altLang="lt-LT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800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6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426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143"/>
              </p:ext>
            </p:extLst>
          </p:nvPr>
        </p:nvGraphicFramePr>
        <p:xfrm>
          <a:off x="903515" y="183495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2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SAVIVALDYBĖS BIUDŽETO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Eur)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7787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97879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401216"/>
            <a:ext cx="10515600" cy="1289472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3600" b="1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813109"/>
              </p:ext>
            </p:extLst>
          </p:nvPr>
        </p:nvGraphicFramePr>
        <p:xfrm>
          <a:off x="1370045" y="2183362"/>
          <a:ext cx="9451909" cy="3573628"/>
        </p:xfrm>
        <a:graphic>
          <a:graphicData uri="http://schemas.openxmlformats.org/drawingml/2006/table">
            <a:tbl>
              <a:tblPr/>
              <a:tblGrid>
                <a:gridCol w="4841102"/>
                <a:gridCol w="1411172"/>
                <a:gridCol w="1749264"/>
                <a:gridCol w="1450371"/>
              </a:tblGrid>
              <a:tr h="794138">
                <a:tc>
                  <a:txBody>
                    <a:bodyPr/>
                    <a:lstStyle/>
                    <a:p>
                      <a:pPr algn="l" rtl="0" fontAlgn="t"/>
                      <a:r>
                        <a:rPr lang="lt-LT" sz="1600" b="1" i="0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PAGAL RENGINIŲ SKAIČIŲ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Kinas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2181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2333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Kinas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(ne kino centro patalpose)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Renginiai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Patalpų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nuoma kultūrinei veiklai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Salės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Kita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2435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1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PAJAMOS PAGAL VEIKLOS SRITIS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436694"/>
              </p:ext>
            </p:extLst>
          </p:nvPr>
        </p:nvGraphicFramePr>
        <p:xfrm>
          <a:off x="838199" y="1847461"/>
          <a:ext cx="10769083" cy="432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66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47531" y="337134"/>
            <a:ext cx="10515600" cy="1325563"/>
          </a:xfrm>
        </p:spPr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</a:t>
            </a:r>
            <a:r>
              <a:rPr lang="lt-LT" altLang="lt-LT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596476"/>
              </p:ext>
            </p:extLst>
          </p:nvPr>
        </p:nvGraphicFramePr>
        <p:xfrm>
          <a:off x="1713723" y="2323322"/>
          <a:ext cx="8783216" cy="3648267"/>
        </p:xfrm>
        <a:graphic>
          <a:graphicData uri="http://schemas.openxmlformats.org/drawingml/2006/table">
            <a:tbl>
              <a:tblPr/>
              <a:tblGrid>
                <a:gridCol w="4149651"/>
                <a:gridCol w="1535802"/>
                <a:gridCol w="1640233"/>
                <a:gridCol w="1457530"/>
              </a:tblGrid>
              <a:tr h="759927">
                <a:tc>
                  <a:txBody>
                    <a:bodyPr/>
                    <a:lstStyle/>
                    <a:p>
                      <a:pPr algn="l" rtl="0" fontAlgn="t"/>
                      <a:r>
                        <a:rPr lang="lt-LT" sz="1600" b="1" i="0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PAGAL  PAJAMAS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Kinas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74918,92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97109,65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Kinas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(ne kino centro patalpose)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479,87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676,2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Patalpų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 kultūrinei veiklai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3085,57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8169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Salės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3052,61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1655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Kita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7516,79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8551,71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12620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89904,76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117089,56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3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centras „Garsas“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098135"/>
              </p:ext>
            </p:extLst>
          </p:nvPr>
        </p:nvGraphicFramePr>
        <p:xfrm>
          <a:off x="928816" y="194095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24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</a:t>
            </a:r>
            <a:r>
              <a:rPr lang="lt-LT" altLang="lt-LT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861293"/>
              </p:ext>
            </p:extLst>
          </p:nvPr>
        </p:nvGraphicFramePr>
        <p:xfrm>
          <a:off x="2074506" y="2248678"/>
          <a:ext cx="8042987" cy="3023118"/>
        </p:xfrm>
        <a:graphic>
          <a:graphicData uri="http://schemas.openxmlformats.org/drawingml/2006/table">
            <a:tbl>
              <a:tblPr/>
              <a:tblGrid>
                <a:gridCol w="4119478"/>
                <a:gridCol w="1200819"/>
                <a:gridCol w="1488515"/>
                <a:gridCol w="1234175"/>
              </a:tblGrid>
              <a:tr h="863748">
                <a:tc>
                  <a:txBody>
                    <a:bodyPr/>
                    <a:lstStyle/>
                    <a:p>
                      <a:pPr algn="l" rtl="0" fontAlgn="t"/>
                      <a:r>
                        <a:rPr lang="lt-LT" sz="1600" b="1" i="0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PAGAL LANKYTOJŲ SKAIČIŲ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Kinas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32282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Kinas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(ne kino centro patalpose)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Patalpų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 kultūrinei veiklai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effectLst/>
                          <a:latin typeface="+mn-lt"/>
                        </a:rPr>
                        <a:t>39987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49165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7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pattFill prst="smGrid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3200" dirty="0">
              <a:solidFill>
                <a:srgbClr val="FF9900"/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b="1" u="sng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Parengtų edukacinių programų skaičius</a:t>
            </a:r>
            <a:r>
              <a:rPr lang="lt-LT" altLang="lt-LT" sz="2400" b="1" u="sng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2400" b="1" dirty="0" smtClean="0">
                <a:solidFill>
                  <a:srgbClr val="C00000"/>
                </a:solidFill>
                <a:latin typeface="Arial"/>
              </a:rPr>
              <a:t>3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1800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„K</a:t>
            </a:r>
            <a:r>
              <a:rPr lang="lt-LT" altLang="lt-LT" sz="1800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ino pamoka“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1800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„Kino kūrimo dirbtuvės“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1800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Atvira jaunimo erdvė „Laisvalaikio </a:t>
            </a:r>
            <a:r>
              <a:rPr lang="lt-LT" altLang="lt-LT" sz="1800" i="1" dirty="0" err="1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LAB`as</a:t>
            </a:r>
            <a:r>
              <a:rPr lang="lt-LT" altLang="lt-LT" sz="1800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“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Pravestų edukacinių programų skaičius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</a:t>
            </a:r>
            <a:r>
              <a:rPr lang="lt-LT" altLang="lt-LT" sz="2400" b="1" dirty="0" smtClean="0">
                <a:solidFill>
                  <a:srgbClr val="C00000"/>
                </a:solidFill>
                <a:latin typeface="Arial"/>
              </a:rPr>
              <a:t>99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2400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Edukacinių programų dalyvių skaičius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</a:t>
            </a:r>
            <a:r>
              <a:rPr lang="lt-LT" altLang="lt-LT" sz="2400" b="1" dirty="0" smtClean="0">
                <a:solidFill>
                  <a:srgbClr val="C00000"/>
                </a:solidFill>
                <a:latin typeface="Arial"/>
              </a:rPr>
              <a:t>5202</a:t>
            </a:r>
            <a:endParaRPr lang="lt-LT" altLang="lt-LT" sz="2400" b="1" dirty="0">
              <a:solidFill>
                <a:srgbClr val="C00000"/>
              </a:solidFill>
              <a:latin typeface="Arial"/>
            </a:endParaRPr>
          </a:p>
          <a:p>
            <a:endParaRPr 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87776"/>
              </p:ext>
            </p:extLst>
          </p:nvPr>
        </p:nvGraphicFramePr>
        <p:xfrm>
          <a:off x="912845" y="186294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94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540720" y="2984903"/>
            <a:ext cx="5753543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lt-LT" altLang="lt-LT" sz="1800" dirty="0" smtClean="0">
                <a:solidFill>
                  <a:srgbClr val="BBE0E3"/>
                </a:solidFill>
                <a:latin typeface="Arial"/>
              </a:rPr>
              <a:t> </a:t>
            </a:r>
            <a:r>
              <a:rPr lang="lt-LT" altLang="lt-LT" sz="54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AČIŪ  UŽ  DĖMESĮ   </a:t>
            </a:r>
            <a:r>
              <a:rPr lang="lt-LT" altLang="lt-LT" sz="5400" dirty="0">
                <a:solidFill>
                  <a:srgbClr val="FF9900"/>
                </a:solidFill>
                <a:latin typeface="Arial"/>
                <a:sym typeface="Wingdings" panose="05000000000000000000" pitchFamily="2" charset="2"/>
              </a:rPr>
              <a:t></a:t>
            </a:r>
            <a:r>
              <a:rPr lang="lt-LT" altLang="lt-LT" sz="1800" dirty="0">
                <a:solidFill>
                  <a:srgbClr val="FF9900"/>
                </a:solidFill>
                <a:latin typeface="Arial"/>
              </a:rPr>
              <a:t/>
            </a:r>
            <a:br>
              <a:rPr lang="lt-LT" altLang="lt-LT" sz="1800" dirty="0">
                <a:solidFill>
                  <a:srgbClr val="FF9900"/>
                </a:solidFill>
                <a:latin typeface="Arial"/>
              </a:rPr>
            </a:b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95" y="1767211"/>
            <a:ext cx="3725717" cy="29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MIESTO SAVIVALDYBĖS </a:t>
            </a:r>
            <a:b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VIEŠOJI BIBLIOTEKA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57075" y="4074379"/>
            <a:ext cx="3256759" cy="2235790"/>
          </a:xfrm>
          <a:prstGeom prst="rect">
            <a:avLst/>
          </a:prstGeom>
        </p:spPr>
      </p:pic>
      <p:pic>
        <p:nvPicPr>
          <p:cNvPr id="2701317" name="Picture 5" descr="dsc_0625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68" y="4074380"/>
            <a:ext cx="1556596" cy="222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18" name="Picture 6" descr="bibliotekininko_pgl_d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9" y="572349"/>
            <a:ext cx="1694211" cy="222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19" name="Picture 7" descr="edu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72" y="572347"/>
            <a:ext cx="1679849" cy="22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20" name="Picture 8" descr="eduk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4" y="4077169"/>
            <a:ext cx="3067174" cy="222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21" name="Picture 9" descr="img_787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/>
          <a:stretch/>
        </p:blipFill>
        <p:spPr bwMode="auto">
          <a:xfrm>
            <a:off x="6145523" y="565788"/>
            <a:ext cx="2574339" cy="223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9470"/>
          <a:stretch/>
        </p:blipFill>
        <p:spPr>
          <a:xfrm>
            <a:off x="8719862" y="572347"/>
            <a:ext cx="2792560" cy="223338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8"/>
          <a:stretch/>
        </p:blipFill>
        <p:spPr>
          <a:xfrm>
            <a:off x="2432925" y="572348"/>
            <a:ext cx="2158247" cy="2226767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64" y="4077170"/>
            <a:ext cx="2969022" cy="22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2548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39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2842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4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2733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34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3186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44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47007" y="365125"/>
            <a:ext cx="11168743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ĮTAKA 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RENGINIŲ LANKYTOJŲ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SKAIČIUI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proc.)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781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9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m.</a:t>
            </a:r>
            <a:endParaRPr lang="lt-L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2112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0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KULTŪRAI SKIRTAS PROC. NUO BENDRO BIUDŽETO</a:t>
            </a:r>
            <a:r>
              <a:rPr lang="lt-LT" altLang="lt-LT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2004-2016 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4364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13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 </a:t>
            </a:r>
            <a: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5267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8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699278"/>
            <a:ext cx="1066189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KRAŠTOTYROS MUZIEJUS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01" y="728494"/>
            <a:ext cx="2873507" cy="1915671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4150"/>
            <a:ext cx="2903598" cy="192537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69" y="717339"/>
            <a:ext cx="2757221" cy="191567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39"/>
          <a:stretch/>
        </p:blipFill>
        <p:spPr>
          <a:xfrm>
            <a:off x="3078245" y="714150"/>
            <a:ext cx="2888055" cy="192537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00" y="4001918"/>
            <a:ext cx="2888055" cy="1925370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51" y="4000985"/>
            <a:ext cx="2665084" cy="191886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1918"/>
            <a:ext cx="2674125" cy="1925370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86" y="4009192"/>
            <a:ext cx="2675421" cy="19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b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m.</a:t>
            </a:r>
            <a:endParaRPr lang="lt-L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3565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797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71819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196928"/>
              </p:ext>
            </p:extLst>
          </p:nvPr>
        </p:nvGraphicFramePr>
        <p:xfrm>
          <a:off x="838200" y="191893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70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m. </a:t>
            </a:r>
            <a:endParaRPr lang="lt-L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9785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004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93117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LANKYTOJŲ </a:t>
            </a:r>
            <a: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 BILIETAIS IR BE BILIETŲ) SKAIČIAUS </a:t>
            </a:r>
            <a: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SANTYKIS </a:t>
            </a: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4617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329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EDUKACINIŲ PROGRAMŲ LANKYTOJŲ </a:t>
            </a:r>
            <a:r>
              <a:rPr lang="lt-LT" altLang="lt-L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 BILIETAIS IR BE BILIETŲ)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SANTYKIS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9031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47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MUZIEJINĖ VEIKLA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1065131"/>
              </p:ext>
            </p:extLst>
          </p:nvPr>
        </p:nvGraphicFramePr>
        <p:xfrm>
          <a:off x="548951" y="1937592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78968476"/>
              </p:ext>
            </p:extLst>
          </p:nvPr>
        </p:nvGraphicFramePr>
        <p:xfrm>
          <a:off x="6172200" y="2071396"/>
          <a:ext cx="5181600" cy="4217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7999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MUZIEJINĖ VEIKLA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4019355"/>
              </p:ext>
            </p:extLst>
          </p:nvPr>
        </p:nvGraphicFramePr>
        <p:xfrm>
          <a:off x="6620070" y="184111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8499898"/>
              </p:ext>
            </p:extLst>
          </p:nvPr>
        </p:nvGraphicFramePr>
        <p:xfrm>
          <a:off x="167951" y="1841111"/>
          <a:ext cx="637280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597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r>
              <a:rPr 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329983"/>
              </p:ext>
            </p:extLst>
          </p:nvPr>
        </p:nvGraphicFramePr>
        <p:xfrm>
          <a:off x="838200" y="1797634"/>
          <a:ext cx="10515600" cy="465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340598"/>
              </p:ext>
            </p:extLst>
          </p:nvPr>
        </p:nvGraphicFramePr>
        <p:xfrm>
          <a:off x="979714" y="1614196"/>
          <a:ext cx="10374086" cy="476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052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797"/>
          </a:xfrm>
        </p:spPr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IR MENO PROGRAMOS LĖŠŲ PASKIRSTYMAS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 KULTŪROS FINANSAVIMO KRYPTIS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altLang="lt-LT" sz="1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096141"/>
              </p:ext>
            </p:extLst>
          </p:nvPr>
        </p:nvGraphicFramePr>
        <p:xfrm>
          <a:off x="970380" y="1474244"/>
          <a:ext cx="10383420" cy="5008015"/>
        </p:xfrm>
        <a:graphic>
          <a:graphicData uri="http://schemas.openxmlformats.org/drawingml/2006/table">
            <a:tbl>
              <a:tblPr/>
              <a:tblGrid>
                <a:gridCol w="1038342"/>
                <a:gridCol w="1038342"/>
                <a:gridCol w="1038342"/>
                <a:gridCol w="1038342"/>
                <a:gridCol w="1038342"/>
                <a:gridCol w="1038342"/>
                <a:gridCol w="1038342"/>
                <a:gridCol w="1038342"/>
                <a:gridCol w="1038342"/>
                <a:gridCol w="1038342"/>
              </a:tblGrid>
              <a:tr h="3113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Biudžetinėms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kultūros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įstaigoms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išlaikyti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Projektinės lėšos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Kultūros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Programos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lėšos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Proc.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kultūrai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nuo bendro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biudžeto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Projektinių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lėšų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proc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nuo kultūros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programos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60706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Meno 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stipendijoms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Kultūros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ir meno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projektams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Mėgėjų </a:t>
                      </a:r>
                      <a:endParaRPr lang="lt-L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menui 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skatinti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Valstybinėms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ir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miesto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šventėms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Projektinės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lėšos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117 333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607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940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927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971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679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3,97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t-LT" sz="14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547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971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1 900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884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939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2 102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355 157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lt-L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563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108 695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793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4,19</a:t>
                      </a:r>
                      <a:endParaRPr lang="lt-LT" sz="14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826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3,48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608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594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66 666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3,28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811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t-L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869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t-L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3,19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2 295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797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797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623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3,87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948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816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808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lt-LT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086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B854A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938</a:t>
                      </a:r>
                      <a:r>
                        <a:rPr lang="lt-LT" sz="14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786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4,32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1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155900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399</a:t>
                      </a:r>
                      <a:r>
                        <a:rPr lang="lt-LT" sz="14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4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lt-L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1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7948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174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LĖŠOS PAGAL VEIKLOS </a:t>
            </a:r>
            <a:r>
              <a:rPr lang="lt-LT" altLang="lt-LT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SRITIS</a:t>
            </a:r>
            <a:r>
              <a:rPr lang="lt-LT" altLang="lt-LT" sz="1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38888"/>
              </p:ext>
            </p:extLst>
          </p:nvPr>
        </p:nvGraphicFramePr>
        <p:xfrm>
          <a:off x="978159" y="1816294"/>
          <a:ext cx="10515600" cy="455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942034"/>
              </p:ext>
            </p:extLst>
          </p:nvPr>
        </p:nvGraphicFramePr>
        <p:xfrm>
          <a:off x="587829" y="1586204"/>
          <a:ext cx="11047444" cy="4912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91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1964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7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29509" y="27854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DAILĖS GALERIJA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7"/>
          <a:stretch/>
        </p:blipFill>
        <p:spPr>
          <a:xfrm>
            <a:off x="4882575" y="730782"/>
            <a:ext cx="2873662" cy="211674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/>
          <a:stretch/>
        </p:blipFill>
        <p:spPr>
          <a:xfrm>
            <a:off x="9059453" y="730783"/>
            <a:ext cx="2534687" cy="2114265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4"/>
          <a:stretch/>
        </p:blipFill>
        <p:spPr>
          <a:xfrm>
            <a:off x="3144416" y="730785"/>
            <a:ext cx="1738159" cy="2114264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90" y="3985798"/>
            <a:ext cx="3214395" cy="2142930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01" y="3995012"/>
            <a:ext cx="3200575" cy="2133716"/>
          </a:xfrm>
          <a:prstGeom prst="rect">
            <a:avLst/>
          </a:prstGeom>
        </p:spPr>
      </p:pic>
      <p:pic>
        <p:nvPicPr>
          <p:cNvPr id="20" name="Paveikslėlis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798" y="4311397"/>
            <a:ext cx="2142930" cy="1491732"/>
          </a:xfrm>
          <a:prstGeom prst="rect">
            <a:avLst/>
          </a:prstGeom>
        </p:spPr>
      </p:pic>
      <p:pic>
        <p:nvPicPr>
          <p:cNvPr id="21" name="Paveikslėlis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9"/>
          <a:stretch/>
        </p:blipFill>
        <p:spPr>
          <a:xfrm>
            <a:off x="5057530" y="3995012"/>
            <a:ext cx="3328271" cy="2133716"/>
          </a:xfrm>
          <a:prstGeom prst="rect">
            <a:avLst/>
          </a:prstGeom>
        </p:spPr>
      </p:pic>
      <p:pic>
        <p:nvPicPr>
          <p:cNvPr id="22" name="Paveikslėlis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3"/>
          <a:stretch/>
        </p:blipFill>
        <p:spPr>
          <a:xfrm>
            <a:off x="666397" y="730783"/>
            <a:ext cx="2478019" cy="2114265"/>
          </a:xfrm>
          <a:prstGeom prst="rect">
            <a:avLst/>
          </a:prstGeom>
        </p:spPr>
      </p:pic>
      <p:pic>
        <p:nvPicPr>
          <p:cNvPr id="23" name="Paveikslėlis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16214" r="26129" b="15466"/>
          <a:stretch/>
        </p:blipFill>
        <p:spPr>
          <a:xfrm>
            <a:off x="7013444" y="730782"/>
            <a:ext cx="2384737" cy="21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1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59928"/>
              </p:ext>
            </p:extLst>
          </p:nvPr>
        </p:nvGraphicFramePr>
        <p:xfrm>
          <a:off x="838200" y="184467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5963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094845"/>
              </p:ext>
            </p:extLst>
          </p:nvPr>
        </p:nvGraphicFramePr>
        <p:xfrm>
          <a:off x="838200" y="1825624"/>
          <a:ext cx="7048500" cy="435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414337"/>
              </p:ext>
            </p:extLst>
          </p:nvPr>
        </p:nvGraphicFramePr>
        <p:xfrm>
          <a:off x="8381999" y="1825624"/>
          <a:ext cx="3324225" cy="317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0696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3149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754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ĮSTAIGOS VEIKLA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685772"/>
              </p:ext>
            </p:extLst>
          </p:nvPr>
        </p:nvGraphicFramePr>
        <p:xfrm>
          <a:off x="838200" y="1825624"/>
          <a:ext cx="10515600" cy="464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urinio vietos rezervavimo ženkla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685772"/>
              </p:ext>
            </p:extLst>
          </p:nvPr>
        </p:nvGraphicFramePr>
        <p:xfrm>
          <a:off x="990600" y="1978024"/>
          <a:ext cx="10515600" cy="464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944618"/>
              </p:ext>
            </p:extLst>
          </p:nvPr>
        </p:nvGraphicFramePr>
        <p:xfrm>
          <a:off x="838200" y="1905000"/>
          <a:ext cx="10515599" cy="46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5762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0492826"/>
              </p:ext>
            </p:extLst>
          </p:nvPr>
        </p:nvGraphicFramePr>
        <p:xfrm>
          <a:off x="838200" y="181738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02005"/>
              </p:ext>
            </p:extLst>
          </p:nvPr>
        </p:nvGraphicFramePr>
        <p:xfrm>
          <a:off x="933451" y="1690688"/>
          <a:ext cx="10620374" cy="455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0833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GALERIJOS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792006"/>
              </p:ext>
            </p:extLst>
          </p:nvPr>
        </p:nvGraphicFramePr>
        <p:xfrm>
          <a:off x="838200" y="1825625"/>
          <a:ext cx="10515600" cy="415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662146"/>
              </p:ext>
            </p:extLst>
          </p:nvPr>
        </p:nvGraphicFramePr>
        <p:xfrm>
          <a:off x="838199" y="1819275"/>
          <a:ext cx="10639425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04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SKIRIAMŲ LĖŠŲ KULTŪROS IR MENO ĮSTAIGOMS IR JŲ LANKYTOJŲ SANTYKIO ANALIZĖ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817147"/>
              </p:ext>
            </p:extLst>
          </p:nvPr>
        </p:nvGraphicFramePr>
        <p:xfrm>
          <a:off x="1005015" y="1952368"/>
          <a:ext cx="10124303" cy="4510157"/>
        </p:xfrm>
        <a:graphic>
          <a:graphicData uri="http://schemas.openxmlformats.org/drawingml/2006/table">
            <a:tbl>
              <a:tblPr/>
              <a:tblGrid>
                <a:gridCol w="4517302"/>
                <a:gridCol w="859822"/>
                <a:gridCol w="1385620"/>
                <a:gridCol w="1059981"/>
                <a:gridCol w="1139232"/>
                <a:gridCol w="1162346"/>
              </a:tblGrid>
              <a:tr h="4448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2016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m. skirtos lėšos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Kiek proc. panevėžiečių apsilankė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Kiek Savivaldybė dotavo 1 lankytojo apsilankymą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lt-LT" sz="14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</a:t>
                      </a:r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97114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Tūkst.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lt-LT" sz="14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Proc. visų kultūros įstaigoms išlaikyti skiriamų lėšų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Savivaldybės viešoji biblioteka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607,1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195953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Kraštotyros muziejus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347,3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23362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Dailės galerija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184,8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14787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Teatras „Menas“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14997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Lėlių vežimo teatras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18686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Panevėžio muzikinis teatras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607,9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8977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Koncertinė įstaiga „Panevėžio garsas“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331,7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0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Lankytojai neapskaitomi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3184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Kultūros centras Panevėžio bendruomenių rūmai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698,8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52611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Kino centras „Garsas“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246,1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49165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3429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3585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378538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404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4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09127" y="1825625"/>
            <a:ext cx="10767525" cy="4351338"/>
          </a:xfrm>
          <a:pattFill prst="smGrid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lt-LT" altLang="lt-LT" sz="2400" b="1" i="1" dirty="0" smtClean="0">
                <a:solidFill>
                  <a:srgbClr val="C00000"/>
                </a:solidFill>
              </a:rPr>
              <a:t>									2016 m.	2015 m.</a:t>
            </a:r>
          </a:p>
          <a:p>
            <a:pPr>
              <a:buNone/>
            </a:pPr>
            <a:r>
              <a:rPr lang="lt-LT" altLang="lt-LT" sz="2400" b="1" i="1" dirty="0" smtClean="0">
                <a:solidFill>
                  <a:srgbClr val="C00000"/>
                </a:solidFill>
              </a:rPr>
              <a:t>Surengta </a:t>
            </a:r>
            <a:r>
              <a:rPr lang="lt-LT" altLang="lt-LT" sz="2400" b="1" i="1" dirty="0">
                <a:solidFill>
                  <a:srgbClr val="C00000"/>
                </a:solidFill>
              </a:rPr>
              <a:t>parodų: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18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16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16		16</a:t>
            </a:r>
            <a:endParaRPr lang="lt-LT" altLang="lt-LT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lt-LT" altLang="lt-LT" sz="2400" b="1" i="1" dirty="0">
                <a:solidFill>
                  <a:srgbClr val="C00000"/>
                </a:solidFill>
              </a:rPr>
              <a:t>Vidutiniškai per dieną parodą aplankė lankytojų: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10*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30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galerijoje</a:t>
            </a:r>
            <a:r>
              <a:rPr lang="lt-LT" altLang="lt-LT" dirty="0" smtClean="0">
                <a:solidFill>
                  <a:srgbClr val="FF6600"/>
                </a:solidFill>
              </a:rPr>
              <a:t>	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</a:t>
            </a:r>
            <a:r>
              <a:rPr lang="lt-LT" altLang="lt-LT" b="1" dirty="0" smtClean="0">
                <a:solidFill>
                  <a:srgbClr val="C00000"/>
                </a:solidFill>
              </a:rPr>
              <a:t>4*</a:t>
            </a:r>
            <a:r>
              <a:rPr lang="lt-LT" altLang="lt-LT" b="1" dirty="0" smtClean="0">
                <a:solidFill>
                  <a:srgbClr val="C00000"/>
                </a:solidFill>
              </a:rPr>
              <a:t>		7</a:t>
            </a:r>
            <a:endParaRPr lang="lt-LT" altLang="lt-LT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lt-LT" altLang="lt-LT" sz="2400" b="1" i="1" dirty="0">
                <a:solidFill>
                  <a:srgbClr val="C00000"/>
                </a:solidFill>
              </a:rPr>
              <a:t>Surinkta pajamų (Eur):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4382,7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1816,56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457,96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337,27</a:t>
            </a:r>
            <a:endParaRPr lang="lt-LT" altLang="lt-LT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lt-LT" altLang="lt-LT" sz="2400" b="1" i="1" dirty="0">
                <a:solidFill>
                  <a:srgbClr val="C00000"/>
                </a:solidFill>
              </a:rPr>
              <a:t>Vidutiniškai per dieną uždirbta pajamų (Eur):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10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6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2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</a:t>
            </a:r>
            <a:endParaRPr lang="lt-LT" altLang="lt-LT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lt-LT" sz="13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lt-LT" sz="1300" i="1" dirty="0" smtClean="0">
                <a:solidFill>
                  <a:srgbClr val="FF0000"/>
                </a:solidFill>
              </a:rPr>
              <a:t>* Patikslintas duomenų skaičiavimo būdas</a:t>
            </a:r>
            <a:endParaRPr lang="lt-LT" sz="13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776824" cy="895739"/>
          </a:xfrm>
        </p:spPr>
        <p:txBody>
          <a:bodyPr>
            <a:normAutofit fontScale="90000"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10800000" flipV="1">
            <a:off x="872445" y="1588851"/>
            <a:ext cx="10711510" cy="60182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lt-LT" altLang="lt-LT" sz="1800" b="1" i="1" dirty="0">
                <a:solidFill>
                  <a:srgbClr val="C00000"/>
                </a:solidFill>
              </a:rPr>
              <a:t>LANKOMIAUSIOS DAILĖS GALERIJOS PARODOS </a:t>
            </a:r>
          </a:p>
          <a:p>
            <a:pPr>
              <a:lnSpc>
                <a:spcPct val="80000"/>
              </a:lnSpc>
            </a:pPr>
            <a:r>
              <a:rPr lang="lt-LT" altLang="lt-LT" dirty="0">
                <a:solidFill>
                  <a:srgbClr val="C00000"/>
                </a:solidFill>
              </a:rPr>
              <a:t>(pagal </a:t>
            </a:r>
            <a:r>
              <a:rPr lang="lt-LT" altLang="lt-LT" dirty="0" err="1">
                <a:solidFill>
                  <a:srgbClr val="C00000"/>
                </a:solidFill>
              </a:rPr>
              <a:t>vid</a:t>
            </a:r>
            <a:r>
              <a:rPr lang="lt-LT" altLang="lt-LT" dirty="0">
                <a:solidFill>
                  <a:srgbClr val="C00000"/>
                </a:solidFill>
              </a:rPr>
              <a:t>. lankytojų skaičių per dieną)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372435"/>
              </p:ext>
            </p:extLst>
          </p:nvPr>
        </p:nvGraphicFramePr>
        <p:xfrm>
          <a:off x="872447" y="2426587"/>
          <a:ext cx="10352280" cy="425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504"/>
                <a:gridCol w="979714"/>
                <a:gridCol w="942392"/>
                <a:gridCol w="989045"/>
                <a:gridCol w="821094"/>
                <a:gridCol w="1045028"/>
                <a:gridCol w="867747"/>
                <a:gridCol w="839756"/>
              </a:tblGrid>
              <a:tr h="4018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0183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0665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Stasio </a:t>
                      </a:r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Povilaičio fotografijų paroda „Poetų portretai pagal </a:t>
                      </a:r>
                      <a:r>
                        <a:rPr lang="lt-LT" sz="1400" b="0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 M. M</a:t>
                      </a:r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. eiles“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04817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Teatrinio kostiumo paroda „Juozo Statkevičiaus kostiumai iš G. Puccini operos „Manon Lesko“ . Įžanginis festivalio „</a:t>
                      </a:r>
                      <a:r>
                        <a:rPr lang="lt-LT" sz="1400" b="0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Bonjour</a:t>
                      </a:r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, Maestro“ renginys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514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183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Osvaldo Juškos tapybos paroda „Sena istorija. Stacijos“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XXI Panevėžio tarptautinio keramikos simpoziumo kūrinių paroda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II tarptautinio meninio stiklo simpoziumo „Glass Jazz“ kūrinių paroda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„Panevėžio krašto tautodailė: pirmapradė gamta </a:t>
                      </a:r>
                      <a:r>
                        <a:rPr lang="lt-LT" sz="1400" b="0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įkvepia</a:t>
                      </a:r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“, skirta Lietuvos tautodailininkų sąjungos 50-čiui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7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776824" cy="895739"/>
          </a:xfrm>
        </p:spPr>
        <p:txBody>
          <a:bodyPr>
            <a:normAutofit fontScale="90000"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10800000" flipV="1">
            <a:off x="872445" y="1588851"/>
            <a:ext cx="10711510" cy="6018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lt-LT" altLang="lt-LT" sz="1800" b="1" i="1" dirty="0">
                <a:solidFill>
                  <a:srgbClr val="C00000"/>
                </a:solidFill>
              </a:rPr>
              <a:t>LANKOMIAUSIOS FOTOGRAFIJOS GALERIJOS PARODOS </a:t>
            </a:r>
          </a:p>
          <a:p>
            <a:pPr>
              <a:lnSpc>
                <a:spcPct val="80000"/>
              </a:lnSpc>
            </a:pPr>
            <a:r>
              <a:rPr lang="lt-LT" altLang="lt-LT" sz="1800" dirty="0">
                <a:solidFill>
                  <a:srgbClr val="C00000"/>
                </a:solidFill>
              </a:rPr>
              <a:t>(pagal </a:t>
            </a:r>
            <a:r>
              <a:rPr lang="lt-LT" altLang="lt-LT" sz="1800" dirty="0" err="1">
                <a:solidFill>
                  <a:srgbClr val="C00000"/>
                </a:solidFill>
              </a:rPr>
              <a:t>vid</a:t>
            </a:r>
            <a:r>
              <a:rPr lang="lt-LT" altLang="lt-LT" sz="1800" dirty="0">
                <a:solidFill>
                  <a:srgbClr val="C00000"/>
                </a:solidFill>
              </a:rPr>
              <a:t>. lankytojų skaičių per dieną)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468837"/>
              </p:ext>
            </p:extLst>
          </p:nvPr>
        </p:nvGraphicFramePr>
        <p:xfrm>
          <a:off x="872447" y="2426587"/>
          <a:ext cx="10352280" cy="399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504"/>
                <a:gridCol w="979714"/>
                <a:gridCol w="942392"/>
                <a:gridCol w="989045"/>
                <a:gridCol w="821094"/>
                <a:gridCol w="1045028"/>
                <a:gridCol w="867747"/>
                <a:gridCol w="839756"/>
              </a:tblGrid>
              <a:tr h="4018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01835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0665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„Aukštaitijos fotografija 2016.Laiko ženklai“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0481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Sauliaus Saladūno fotografijų paroda „Kūnai“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183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Valentino Pečinino fotografijų paroda „Trolių sielos ir sapnai“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Panevėžio fotografų paroda „Asmeninės teritorijos“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Irenos Giedraitienės fotografijų paroda „Gyventi=Mylėti“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Paroda „Ekrano metamorfozės“ žvilgsnis į „Ekrano“ gamyklos istoriją: Sigita Grabliauskaitė (stiklas), Stanislovas Bagdonavičius (fotografija), Linas Mikuta (video)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1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587829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496522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i="1" dirty="0">
                <a:solidFill>
                  <a:srgbClr val="C00000"/>
                </a:solidFill>
              </a:rPr>
              <a:t>LANKOMIAUSIOS </a:t>
            </a:r>
            <a:r>
              <a:rPr lang="lt-LT" altLang="lt-LT" sz="3400" b="1" i="1" dirty="0" smtClean="0">
                <a:solidFill>
                  <a:srgbClr val="C00000"/>
                </a:solidFill>
              </a:rPr>
              <a:t>DAILĖS </a:t>
            </a:r>
            <a:r>
              <a:rPr lang="lt-LT" altLang="lt-LT" sz="3400" b="1" i="1" dirty="0">
                <a:solidFill>
                  <a:srgbClr val="C00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dirty="0">
                <a:solidFill>
                  <a:srgbClr val="C00000"/>
                </a:solidFill>
              </a:rPr>
              <a:t>(pagal </a:t>
            </a:r>
            <a:r>
              <a:rPr lang="lt-LT" altLang="lt-LT" sz="2900" dirty="0" smtClean="0">
                <a:solidFill>
                  <a:srgbClr val="C00000"/>
                </a:solidFill>
              </a:rPr>
              <a:t>vid. per dieną uždirbtas pajamas (Eur)</a:t>
            </a:r>
            <a:endParaRPr lang="lt-LT" altLang="lt-LT" sz="2900" dirty="0">
              <a:solidFill>
                <a:srgbClr val="C00000"/>
              </a:solidFill>
            </a:endParaRPr>
          </a:p>
          <a:p>
            <a:endParaRPr lang="lt-LT" dirty="0">
              <a:solidFill>
                <a:srgbClr val="C00000"/>
              </a:solidFill>
            </a:endParaRPr>
          </a:p>
        </p:txBody>
      </p:sp>
      <p:graphicFrame>
        <p:nvGraphicFramePr>
          <p:cNvPr id="12" name="Turinio vietos rezervavimo ženklas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096557"/>
              </p:ext>
            </p:extLst>
          </p:nvPr>
        </p:nvGraphicFramePr>
        <p:xfrm>
          <a:off x="839788" y="3070354"/>
          <a:ext cx="10515600" cy="3067718"/>
        </p:xfrm>
        <a:graphic>
          <a:graphicData uri="http://schemas.openxmlformats.org/drawingml/2006/table">
            <a:tbl>
              <a:tblPr/>
              <a:tblGrid>
                <a:gridCol w="5598334"/>
                <a:gridCol w="1427374"/>
                <a:gridCol w="1744946"/>
                <a:gridCol w="1744946"/>
              </a:tblGrid>
              <a:tr h="3073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Trukmė </a:t>
                      </a:r>
                      <a:endParaRPr lang="lt-LT" sz="1200" b="1" i="1" u="none" strike="noStrike" dirty="0" smtClean="0">
                        <a:solidFill>
                          <a:srgbClr val="203864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Pajamos (Eur)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8608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Iš viso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vidutiniškai </a:t>
                      </a:r>
                      <a:endParaRPr lang="lt-LT" sz="1200" b="1" i="1" u="none" strike="noStrike" dirty="0" smtClean="0">
                        <a:solidFill>
                          <a:srgbClr val="203864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per </a:t>
                      </a:r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3169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Stasio Povilaičio fotografijų paroda „Poetų portretai pagal M.M. eiles“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472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23477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Teatrinio kostiumo paroda „Juozo Statkevičiaus kostiumai iš G. Puccini operos „Manon Lesko“ . Įžanginis festivalio „</a:t>
                      </a:r>
                      <a:r>
                        <a:rPr lang="lt-LT" sz="1400" b="0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Bonjour</a:t>
                      </a:r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, Maestro“ renginys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565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3169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Osvaldo Juškos tapybos paroda „Sena istorija. Stacijos“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23477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„Panevėžio krašto tautodailė: pirmapradė gamta </a:t>
                      </a:r>
                      <a:r>
                        <a:rPr lang="lt-LT" sz="1400" b="0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įkvepia</a:t>
                      </a:r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“, skirta Lietuvos tautodailininkų sąjungos 50-čiui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1017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XXI Panevėžio tarptautinio keramikos simpoziumo kūrinių paroda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F5597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3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679219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i="1" dirty="0">
                <a:solidFill>
                  <a:srgbClr val="C00000"/>
                </a:solidFill>
              </a:rPr>
              <a:t>LANKOMIAUSIOS </a:t>
            </a:r>
            <a:r>
              <a:rPr lang="lt-LT" altLang="lt-LT" sz="3400" b="1" i="1" dirty="0" smtClean="0">
                <a:solidFill>
                  <a:srgbClr val="C00000"/>
                </a:solidFill>
              </a:rPr>
              <a:t>FOTOGRAFIJOS </a:t>
            </a:r>
            <a:r>
              <a:rPr lang="lt-LT" altLang="lt-LT" sz="3400" b="1" i="1" dirty="0">
                <a:solidFill>
                  <a:srgbClr val="C00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dirty="0">
                <a:solidFill>
                  <a:srgbClr val="C00000"/>
                </a:solidFill>
              </a:rPr>
              <a:t>(pagal </a:t>
            </a:r>
            <a:r>
              <a:rPr lang="lt-LT" altLang="lt-LT" sz="2900" dirty="0" smtClean="0">
                <a:solidFill>
                  <a:srgbClr val="C00000"/>
                </a:solidFill>
              </a:rPr>
              <a:t>vid. per dieną uždirbtas pajamas (Eur)</a:t>
            </a:r>
            <a:endParaRPr lang="lt-LT" altLang="lt-LT" sz="2900" dirty="0">
              <a:solidFill>
                <a:srgbClr val="C00000"/>
              </a:solidFill>
            </a:endParaRPr>
          </a:p>
          <a:p>
            <a:endParaRPr lang="lt-LT" dirty="0">
              <a:solidFill>
                <a:srgbClr val="C00000"/>
              </a:solidFill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609258"/>
              </p:ext>
            </p:extLst>
          </p:nvPr>
        </p:nvGraphicFramePr>
        <p:xfrm>
          <a:off x="839788" y="2271712"/>
          <a:ext cx="10515600" cy="4265510"/>
        </p:xfrm>
        <a:graphic>
          <a:graphicData uri="http://schemas.openxmlformats.org/drawingml/2006/table">
            <a:tbl>
              <a:tblPr/>
              <a:tblGrid>
                <a:gridCol w="5743892"/>
                <a:gridCol w="1524000"/>
                <a:gridCol w="1597152"/>
                <a:gridCol w="1650556"/>
              </a:tblGrid>
              <a:tr h="49307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Trukmė </a:t>
                      </a:r>
                      <a:endParaRPr lang="lt-LT" sz="1200" b="1" i="1" u="none" strike="noStrike" dirty="0" smtClean="0">
                        <a:solidFill>
                          <a:srgbClr val="203864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Pajamos (Eur)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767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Iš viso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Vidutiniškai</a:t>
                      </a:r>
                    </a:p>
                    <a:p>
                      <a:pPr algn="ctr" rtl="0" fontAlgn="ctr"/>
                      <a:r>
                        <a:rPr lang="lt-LT" sz="12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lt-LT" sz="12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per 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kern="1200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Paroda „Ekrano metamorfozės“ žvilgsnis į „Ekrano“ gamyklos istoriją: Sigita Grabliauskaitė (stiklas), Stanislovas Bagdonavičius (fotografija), Linas Mikuta (video)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kern="1200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Valentino Pečinino fotografijų paroda „Trolių sielos ir sapnai“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kern="1200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Irenos Giedraitienės fotografijų paroda „Gyventi=Mylėti“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43,5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kern="1200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„Aukštaitijos fotografija 2016.Laiko ženklai“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kern="1200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Sauliaus Saladūno fotografijų paroda „Kūnai“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33,5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284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kern="1200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Panevėžio fotografų paroda „Asmeninės teritorijos“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29,96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864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85192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10515600" cy="41521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lt-LT" altLang="lt-LT" sz="1800" b="1" dirty="0" smtClean="0">
                <a:solidFill>
                  <a:srgbClr val="C00000"/>
                </a:solidFill>
              </a:rPr>
              <a:t>EDUKACINĖS KŪRYBINĖS PROGRAMOS</a:t>
            </a:r>
          </a:p>
          <a:p>
            <a:endParaRPr lang="lt-LT" dirty="0"/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483020"/>
              </p:ext>
            </p:extLst>
          </p:nvPr>
        </p:nvGraphicFramePr>
        <p:xfrm>
          <a:off x="839790" y="2449285"/>
          <a:ext cx="10515597" cy="2817846"/>
        </p:xfrm>
        <a:graphic>
          <a:graphicData uri="http://schemas.openxmlformats.org/drawingml/2006/table">
            <a:tbl>
              <a:tblPr/>
              <a:tblGrid>
                <a:gridCol w="3582920"/>
                <a:gridCol w="1395978"/>
                <a:gridCol w="1537054"/>
                <a:gridCol w="1421361"/>
                <a:gridCol w="1272615"/>
                <a:gridCol w="1305669"/>
              </a:tblGrid>
              <a:tr h="5545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(Eur)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Pravestų 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Parengtų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646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1728,5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1576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349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Fotografijos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16,5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  <a:r>
                        <a:rPr lang="lt-LT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1745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1609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4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10515600" cy="41521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lt-LT" altLang="lt-LT" sz="1800" b="1" dirty="0" smtClean="0">
                <a:solidFill>
                  <a:srgbClr val="C00000"/>
                </a:solidFill>
              </a:rPr>
              <a:t>EDUKACINĖS PAŽINTINĖS PROGRAMOS</a:t>
            </a:r>
          </a:p>
          <a:p>
            <a:endParaRPr lang="lt-LT" dirty="0"/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697325"/>
              </p:ext>
            </p:extLst>
          </p:nvPr>
        </p:nvGraphicFramePr>
        <p:xfrm>
          <a:off x="942394" y="2449285"/>
          <a:ext cx="10412994" cy="2817846"/>
        </p:xfrm>
        <a:graphic>
          <a:graphicData uri="http://schemas.openxmlformats.org/drawingml/2006/table">
            <a:tbl>
              <a:tblPr/>
              <a:tblGrid>
                <a:gridCol w="3593030"/>
                <a:gridCol w="1438656"/>
                <a:gridCol w="1420689"/>
                <a:gridCol w="1407493"/>
                <a:gridCol w="1260197"/>
                <a:gridCol w="1292929"/>
              </a:tblGrid>
              <a:tr h="5545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(Eur)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Pravestų  programų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Parengtų programų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646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galerijoje</a:t>
                      </a:r>
                    </a:p>
                  </a:txBody>
                  <a:tcPr marL="360000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452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1014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213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Fotografijos galerijoje</a:t>
                      </a:r>
                    </a:p>
                  </a:txBody>
                  <a:tcPr marL="360000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131,5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263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  <a:p>
                      <a:pPr algn="ctr" rtl="0" fontAlgn="b"/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  <a:r>
                        <a:rPr lang="lt-LT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503,5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715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1104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7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595536"/>
            <a:ext cx="10515600" cy="4991876"/>
          </a:xfrm>
          <a:pattFill prst="smGrid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buNone/>
            </a:pPr>
            <a:r>
              <a:rPr lang="lt-LT" altLang="lt-LT" b="1" dirty="0" smtClean="0">
                <a:solidFill>
                  <a:srgbClr val="C00000"/>
                </a:solidFill>
              </a:rPr>
              <a:t>Populiariausios </a:t>
            </a:r>
            <a:r>
              <a:rPr lang="lt-LT" altLang="lt-LT" b="1" dirty="0">
                <a:solidFill>
                  <a:srgbClr val="C00000"/>
                </a:solidFill>
              </a:rPr>
              <a:t>edukacinės kūrybinės  programos: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„Porceliano papuošalas“  (10 kartų)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„Juodojo porceliano papuošalas“ (10 kartų)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„Keraminis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elykų zuikutis“ (9 kartai)</a:t>
            </a:r>
            <a:endParaRPr lang="lt-LT" alt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„Parodos spalvos monotipijos kūrinyje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“ (7 kartai)</a:t>
            </a:r>
            <a:endParaRPr lang="lt-LT" alt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    „Stiklo papuošalas“ (6 kartai)</a:t>
            </a:r>
            <a:endParaRPr lang="lt-LT" altLang="lt-LT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lt-LT" altLang="lt-LT" b="1" dirty="0" smtClean="0">
                <a:solidFill>
                  <a:srgbClr val="C00000"/>
                </a:solidFill>
              </a:rPr>
              <a:t>Populiariausios </a:t>
            </a:r>
            <a:r>
              <a:rPr lang="lt-LT" altLang="lt-LT" b="1" dirty="0">
                <a:solidFill>
                  <a:srgbClr val="C00000"/>
                </a:solidFill>
              </a:rPr>
              <a:t>edukacinės </a:t>
            </a:r>
            <a:r>
              <a:rPr lang="lt-LT" altLang="lt-LT" b="1" dirty="0" smtClean="0">
                <a:solidFill>
                  <a:srgbClr val="C00000"/>
                </a:solidFill>
              </a:rPr>
              <a:t>pažintinės  </a:t>
            </a:r>
            <a:r>
              <a:rPr lang="lt-LT" altLang="lt-LT" b="1" dirty="0">
                <a:solidFill>
                  <a:srgbClr val="C00000"/>
                </a:solidFill>
              </a:rPr>
              <a:t>programos: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  „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Tarptautiniai keramikos simpoziumai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Panevėžyje (130 kartų)</a:t>
            </a: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„Juozo 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Statkevičiaus kostiumai iš G.Puccini operos „Manon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Lesko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“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(15 kartų)</a:t>
            </a: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„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Pirmapradės gamtos įkvėpta tautodailė“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(10 kartų)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„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Tradicijų ir inovacijų sankirta J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. Vienožinskio 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menų fakulteto studentų parodoje </a:t>
            </a:r>
            <a:endParaRPr lang="lt-LT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   „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Žmogus - Erdvė - Komunikacija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“ (9 kartai)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„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Jaunųjų dailininkų kūrybos profiliai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“ (7 kartai)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0216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21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TEATRAS „MENAS“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5" y="692685"/>
            <a:ext cx="2883159" cy="2110986"/>
          </a:xfrm>
          <a:prstGeom prst="rect">
            <a:avLst/>
          </a:prstGeo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07" y="693388"/>
            <a:ext cx="2928756" cy="2109578"/>
          </a:xfrm>
        </p:spPr>
      </p:pic>
      <p:pic>
        <p:nvPicPr>
          <p:cNvPr id="11" name="Paveikslėlis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1"/>
          <a:stretch/>
        </p:blipFill>
        <p:spPr>
          <a:xfrm>
            <a:off x="6461007" y="3974825"/>
            <a:ext cx="2751037" cy="2267341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7"/>
          <a:stretch/>
        </p:blipFill>
        <p:spPr>
          <a:xfrm>
            <a:off x="8653673" y="693390"/>
            <a:ext cx="2925901" cy="2110280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09" y="3981303"/>
            <a:ext cx="1775682" cy="2267339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52" y="693390"/>
            <a:ext cx="2128121" cy="2110280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2" y="3981304"/>
            <a:ext cx="2279879" cy="2267340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-411" r="8378" b="411"/>
          <a:stretch/>
        </p:blipFill>
        <p:spPr>
          <a:xfrm>
            <a:off x="9125622" y="3968349"/>
            <a:ext cx="2453952" cy="2267341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30" y="3983956"/>
            <a:ext cx="1810729" cy="2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BIUDŽETO IR ETATŲ SANTYKIS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860279"/>
              </p:ext>
            </p:extLst>
          </p:nvPr>
        </p:nvGraphicFramePr>
        <p:xfrm>
          <a:off x="933060" y="1823415"/>
          <a:ext cx="10273004" cy="4446756"/>
        </p:xfrm>
        <a:graphic>
          <a:graphicData uri="http://schemas.openxmlformats.org/drawingml/2006/table">
            <a:tbl>
              <a:tblPr/>
              <a:tblGrid>
                <a:gridCol w="5187822"/>
                <a:gridCol w="1670179"/>
                <a:gridCol w="1744825"/>
                <a:gridCol w="1670178"/>
              </a:tblGrid>
              <a:tr h="1154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4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Etatų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4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Skirtas finansavimas įstaigos išlaikymui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tūkst. </a:t>
                      </a: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Eur)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4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Biudžeto ir etatų santykis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nb-NO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nb-NO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tūkst. </a:t>
                      </a: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</a:t>
                      </a:r>
                      <a:r>
                        <a:rPr lang="nb-NO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b-NO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400"/>
                    </a:solid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Savivaldybės viešoji biblioteka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607,1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Kraštotyros muziejus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347,3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Dailės galerija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15,75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184,8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Teatras „Menas“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Lėlių vežimo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Muzikinis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69,75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607,9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Koncertinė įstaiga „Panevėžio 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331,7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Kultūros centras Panevėžio bendruomenių  rūmai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49,15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698,8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Kino centras „Garsas“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246,1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DAD5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16,7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311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2942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0961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00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42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lt-LT" altLang="lt-L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9461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74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302520"/>
              </p:ext>
            </p:extLst>
          </p:nvPr>
        </p:nvGraphicFramePr>
        <p:xfrm>
          <a:off x="838200" y="1567544"/>
          <a:ext cx="10515600" cy="48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082168"/>
              </p:ext>
            </p:extLst>
          </p:nvPr>
        </p:nvGraphicFramePr>
        <p:xfrm>
          <a:off x="838199" y="1690688"/>
          <a:ext cx="10367865" cy="418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41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30176"/>
              </p:ext>
            </p:extLst>
          </p:nvPr>
        </p:nvGraphicFramePr>
        <p:xfrm>
          <a:off x="838200" y="1576872"/>
          <a:ext cx="10515600" cy="478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047985"/>
              </p:ext>
            </p:extLst>
          </p:nvPr>
        </p:nvGraphicFramePr>
        <p:xfrm>
          <a:off x="1007706" y="1576872"/>
          <a:ext cx="10346094" cy="439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8551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814558"/>
              </p:ext>
            </p:extLst>
          </p:nvPr>
        </p:nvGraphicFramePr>
        <p:xfrm>
          <a:off x="845976" y="1856792"/>
          <a:ext cx="10515600" cy="449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679509"/>
              </p:ext>
            </p:extLst>
          </p:nvPr>
        </p:nvGraphicFramePr>
        <p:xfrm>
          <a:off x="845976" y="1586204"/>
          <a:ext cx="10507824" cy="462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9451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 BILIETAIS IR BE BILIETŲ)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SANTYKIS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5166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597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3757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679510"/>
            <a:ext cx="10515600" cy="4497453"/>
          </a:xfrm>
          <a:pattFill prst="sm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								</a:t>
            </a:r>
            <a:r>
              <a:rPr lang="lt-LT" altLang="lt-LT" b="1" u="sng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2016</a:t>
            </a:r>
            <a:r>
              <a:rPr lang="lt-LT" altLang="lt-LT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b="1" u="sng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2015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b="1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Repertuariniai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18		20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Premjeriniai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		</a:t>
            </a:r>
            <a:r>
              <a:rPr lang="lt-LT" altLang="lt-LT" b="1" i="1" dirty="0" smtClean="0">
                <a:solidFill>
                  <a:srgbClr val="C00000"/>
                </a:solidFill>
                <a:latin typeface="Arial"/>
              </a:rPr>
              <a:t>3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	4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Parodytų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teatre 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136		129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Gastrolinių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9		12</a:t>
            </a:r>
            <a:endParaRPr lang="lt-L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01216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37714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VID. ŽIŪROVŲ </a:t>
            </a:r>
            <a:r>
              <a:rPr lang="lt-LT" altLang="lt-LT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SKAIČIŲ</a:t>
            </a:r>
          </a:p>
          <a:p>
            <a:pPr>
              <a:lnSpc>
                <a:spcPct val="80000"/>
              </a:lnSpc>
            </a:pPr>
            <a:endParaRPr lang="lt-LT" dirty="0">
              <a:solidFill>
                <a:srgbClr val="C00000"/>
              </a:solidFill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040023"/>
              </p:ext>
            </p:extLst>
          </p:nvPr>
        </p:nvGraphicFramePr>
        <p:xfrm>
          <a:off x="839788" y="1865376"/>
          <a:ext cx="10907453" cy="478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4904"/>
                <a:gridCol w="1847461"/>
                <a:gridCol w="966737"/>
                <a:gridCol w="1894114"/>
                <a:gridCol w="1474237"/>
              </a:tblGrid>
              <a:tr h="54081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Spektaklio pavadinimas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Parodytų teatre spektaklių skaičius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Žiūrovų skaičius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Vieno spektaklio vid. žiūrovų skaičius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Salės užimtumas proc.</a:t>
                      </a:r>
                      <a:endParaRPr lang="lt-LT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„Miestelėnas bajoras“</a:t>
                      </a:r>
                      <a:endParaRPr lang="lt-LT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„Mažylis </a:t>
                      </a:r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ir Karlsonas, kuris gyvena ant stogo“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Blogos mergaitės dienoraštis“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59</a:t>
                      </a:r>
                      <a:endParaRPr lang="lt-LT" sz="1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Ten kur gyvena spalvos“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</a:t>
                      </a:r>
                      <a:endParaRPr lang="lt-LT" sz="1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Kalėdų žvaigždės beieškant“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</a:t>
                      </a:r>
                      <a:endParaRPr lang="lt-LT" sz="1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Gilės nuotykiai Ydų šalyje“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134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„Mano žmonos vardas Morisas“</a:t>
                      </a:r>
                      <a:endParaRPr lang="lt-LT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Raganius“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Trys paršiukai“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Dobilėlis penkialapis“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„Vasarvidžio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nakties sapnas“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Raudonkepuraitė“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Respublikos gatvės vaikai“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481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6657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Ida iš šešėlių sodo“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Meilė, džiazas ir velnias“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35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Paštinukai“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Karalaitė ant žirnio ir kitos pasakos“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          „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Ekvus“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</a:t>
                      </a:r>
                      <a:endParaRPr lang="lt-LT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77721"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IŠ VISO:</a:t>
                      </a:r>
                      <a:endParaRPr lang="lt-LT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10824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  <a:endParaRPr lang="lt-LT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3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866130"/>
          </a:xfrm>
        </p:spPr>
        <p:txBody>
          <a:bodyPr>
            <a:no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27596" y="1323331"/>
            <a:ext cx="10515600" cy="505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</a:t>
            </a:r>
            <a:r>
              <a:rPr 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UŽDIRBTAS VID. PAJAMAS </a:t>
            </a: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599242"/>
              </p:ext>
            </p:extLst>
          </p:nvPr>
        </p:nvGraphicFramePr>
        <p:xfrm>
          <a:off x="839788" y="1664049"/>
          <a:ext cx="9974425" cy="4859960"/>
        </p:xfrm>
        <a:graphic>
          <a:graphicData uri="http://schemas.openxmlformats.org/drawingml/2006/table">
            <a:tbl>
              <a:tblPr/>
              <a:tblGrid>
                <a:gridCol w="4935894"/>
                <a:gridCol w="1586204"/>
                <a:gridCol w="1651518"/>
                <a:gridCol w="1800809"/>
              </a:tblGrid>
              <a:tr h="47641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Gautos pajamos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(Eur)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Parodytų spektaklių skaičius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</a:t>
                      </a:r>
                      <a:r>
                        <a:rPr lang="sv-SE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sv-SE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vid. </a:t>
                      </a: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  <a:r>
                        <a:rPr lang="sv-SE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ajamos </a:t>
                      </a: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(Eur</a:t>
                      </a:r>
                      <a:r>
                        <a:rPr lang="sv-SE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sv-SE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„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Miestelėnas bajoras“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Raganius“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Mano žmonos vardas Morisas“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3866,78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400" b="1" i="0" u="none" strike="noStrik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„</a:t>
                      </a:r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Blogos 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mergaitės dienoraštis“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Meilė, džiazas ir velnias“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„Vasarvidžio 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nakties sapnas“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1713,52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Dobilėlis penkialapis“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1603,76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Respublikos gatvės vaikai“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2074,22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296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Ida iš šešėlių sodo“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2021,11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Mažylis ir Karlsonas, kuris gyvena ant stogo“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5768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Ten kur gyvena spalvos“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2670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Kalėdų žvaigždės beieškant“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7747,5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Paštinukai“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1556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Ekvus“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468,64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Gilės nuotykiai Ydų šalyje“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458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Trys paršiukai“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754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Karalaitė ant žirnio ir kitos pasakos“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„</a:t>
                      </a:r>
                      <a:r>
                        <a:rPr lang="lt-L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Raudonkepuraitė“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508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0713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 panose="020B0604020202020204" pitchFamily="34" charset="0"/>
                        </a:rPr>
                        <a:t>39970,53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 panose="020B060402020202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6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352102"/>
              </p:ext>
            </p:extLst>
          </p:nvPr>
        </p:nvGraphicFramePr>
        <p:xfrm>
          <a:off x="945166" y="1879396"/>
          <a:ext cx="10167593" cy="4383128"/>
        </p:xfrm>
        <a:graphic>
          <a:graphicData uri="http://schemas.openxmlformats.org/drawingml/2006/table">
            <a:tbl>
              <a:tblPr/>
              <a:tblGrid>
                <a:gridCol w="5073079"/>
                <a:gridCol w="1623527"/>
                <a:gridCol w="1539550"/>
                <a:gridCol w="1931437"/>
              </a:tblGrid>
              <a:tr h="1138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Etatų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skaičius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Uždirbtos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pajamos </a:t>
                      </a: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tūkst. </a:t>
                      </a: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Eur)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Uždirbtos </a:t>
                      </a:r>
                      <a:r>
                        <a:rPr lang="pt-BR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pajamos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vienam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įstaigos </a:t>
                      </a:r>
                      <a:r>
                        <a:rPr lang="pt-BR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etatui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Eurais</a:t>
                      </a:r>
                      <a:r>
                        <a:rPr lang="pt-BR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3299,09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745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33,75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15,75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7791,73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39772,03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18460,5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738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Muzikinis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69,75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46004,31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660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10145,31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Kultūros centras Panevėžio bendruomenių  rūmai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49,15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147163,64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109000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8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7390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5" name="Pavadinima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UŽDIRBTŲ PAJAMŲ IR ETATŲ SANTYKIS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23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SALĖS UŽIMTUMAS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907838"/>
              </p:ext>
            </p:extLst>
          </p:nvPr>
        </p:nvGraphicFramePr>
        <p:xfrm>
          <a:off x="841248" y="1901031"/>
          <a:ext cx="10546080" cy="3903784"/>
        </p:xfrm>
        <a:graphic>
          <a:graphicData uri="http://schemas.openxmlformats.org/drawingml/2006/table">
            <a:tbl>
              <a:tblPr/>
              <a:tblGrid>
                <a:gridCol w="6800959"/>
                <a:gridCol w="1102858"/>
                <a:gridCol w="1102858"/>
                <a:gridCol w="1539405"/>
              </a:tblGrid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Rodiklis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Pokytis 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2613">
                <a:tc gridSpan="4">
                  <a:txBody>
                    <a:bodyPr/>
                    <a:lstStyle/>
                    <a:p>
                      <a:pPr algn="l" fontAlgn="b"/>
                      <a:endParaRPr lang="lt-LT" sz="900" b="1" i="1" u="none" strike="noStrike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lt-LT" sz="1400" b="1" i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Salės vietų skaičius – 159</a:t>
                      </a:r>
                      <a:r>
                        <a:rPr lang="lt-LT" sz="12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lt-LT" sz="12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t-LT" sz="12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t-LT" sz="12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t-LT" sz="12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7708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Turimų repertuarinių spektaklių skaičius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Nauji spektakliai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Suvaidinta spektaklių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Vidutiniškai per mėnesį įvyko spektaklių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Vidutiniškai per savaitę įvyko spektaklių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Gastrolės šalyje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Gastrolės užsienyje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457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Žiūrovų skaičius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10824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Vidutiniškai per mėnesį apsilankė žiūrovų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Vidutiniškai per savaitę apsilankė žiūrovų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937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Vidutiniškai per metus apsilankė proc. panevėžiečių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0,64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V</a:t>
                      </a:r>
                      <a:r>
                        <a:rPr lang="lt-L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idutinis </a:t>
                      </a:r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salės užimtumas spektaklio metu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lt-LT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  <a:endParaRPr lang="lt-LT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6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0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pattFill prst="sm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Suorganizuotų renginių skaičius			2	</a:t>
            </a:r>
          </a:p>
          <a:p>
            <a:pPr marL="0" indent="0">
              <a:buNone/>
            </a:pPr>
            <a:endParaRPr lang="lt-LT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jų didžiausias – </a:t>
            </a:r>
          </a:p>
          <a:p>
            <a:pPr marL="0" indent="0">
              <a:buNone/>
            </a:pPr>
            <a:r>
              <a:rPr lang="lt-LT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lt-LT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EGLĖS ĮŽIEBIMO ŠVENTĖ</a:t>
            </a:r>
            <a:endParaRPr lang="lt-LT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39740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BENDRUOMENĖS UŽIMTUMAS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pattFill prst="sm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C00000"/>
                </a:solidFill>
                <a:latin typeface="Arial"/>
              </a:rPr>
              <a:t>Teatro jaunimo studija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FF9900"/>
                </a:solidFill>
                <a:latin typeface="Arial"/>
              </a:rPr>
              <a:t>		</a:t>
            </a:r>
            <a:endParaRPr lang="lt-LT" altLang="lt-LT" sz="3200" b="1" dirty="0" smtClean="0">
              <a:solidFill>
                <a:srgbClr val="FF9900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FF9900"/>
                </a:solidFill>
                <a:latin typeface="Arial"/>
              </a:rPr>
              <a:t>	</a:t>
            </a:r>
            <a:r>
              <a:rPr lang="lt-LT" altLang="lt-LT" sz="3200" b="1" dirty="0" smtClean="0">
                <a:solidFill>
                  <a:srgbClr val="FF9900"/>
                </a:solidFill>
                <a:latin typeface="Arial"/>
              </a:rPr>
              <a:t>							</a:t>
            </a:r>
            <a:r>
              <a:rPr lang="lt-LT" altLang="lt-LT" sz="32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2016		2015</a:t>
            </a:r>
            <a:endParaRPr lang="lt-LT" altLang="lt-LT" sz="3200" b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Repeticijų skaičius</a:t>
            </a: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		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74		72</a:t>
            </a:r>
            <a:endParaRPr lang="lt-LT" altLang="lt-LT" sz="2800" b="1" dirty="0">
              <a:solidFill>
                <a:srgbClr val="C00000"/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Vid. dalyvių skaičius</a:t>
            </a: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9		13	</a:t>
            </a:r>
            <a:endParaRPr lang="lt-LT" altLang="lt-LT" sz="2800" b="1" dirty="0">
              <a:solidFill>
                <a:srgbClr val="C00000"/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Uždirbta pajamų </a:t>
            </a:r>
            <a:r>
              <a:rPr lang="lt-LT" altLang="lt-LT" sz="28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(Eur)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192		220,6</a:t>
            </a:r>
            <a:endParaRPr lang="lt-LT" altLang="lt-LT" sz="2800" b="1" dirty="0">
              <a:solidFill>
                <a:srgbClr val="C00000"/>
              </a:solidFill>
              <a:latin typeface="Arial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4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VEIKA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8275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22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LĖLIŲ VEŽIMO TEATRAS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2351" y="405085"/>
            <a:ext cx="9940212" cy="2345890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5893" y="4332709"/>
            <a:ext cx="9853127" cy="22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76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084818"/>
              </p:ext>
            </p:extLst>
          </p:nvPr>
        </p:nvGraphicFramePr>
        <p:xfrm>
          <a:off x="838200" y="176964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78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6639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02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9071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2473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73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575234"/>
              </p:ext>
            </p:extLst>
          </p:nvPr>
        </p:nvGraphicFramePr>
        <p:xfrm>
          <a:off x="838200" y="178830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963861"/>
              </p:ext>
            </p:extLst>
          </p:nvPr>
        </p:nvGraphicFramePr>
        <p:xfrm>
          <a:off x="838200" y="1556951"/>
          <a:ext cx="10719486" cy="4909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92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26008" y="401701"/>
            <a:ext cx="10515600" cy="1122299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052871"/>
              </p:ext>
            </p:extLst>
          </p:nvPr>
        </p:nvGraphicFramePr>
        <p:xfrm>
          <a:off x="826007" y="1524000"/>
          <a:ext cx="10771943" cy="477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4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IR MENO ĮSTAIGŲ LANKYTOJŲ SKAIČIUS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789231"/>
              </p:ext>
            </p:extLst>
          </p:nvPr>
        </p:nvGraphicFramePr>
        <p:xfrm>
          <a:off x="951722" y="1673874"/>
          <a:ext cx="10066177" cy="4784758"/>
        </p:xfrm>
        <a:graphic>
          <a:graphicData uri="http://schemas.openxmlformats.org/drawingml/2006/table">
            <a:tbl>
              <a:tblPr/>
              <a:tblGrid>
                <a:gridCol w="5362711"/>
                <a:gridCol w="1487529"/>
                <a:gridCol w="1605856"/>
                <a:gridCol w="1610081"/>
              </a:tblGrid>
              <a:tr h="8618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Bendras lankytojų skaičius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per </a:t>
                      </a:r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metus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Iš jų nemokamai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arba </a:t>
                      </a:r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su 100 proc. nuolaida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624098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proc. nuo visų lankytojų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Savivaldybės viešoji biblioteka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195953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195953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Kraštotyros muziejus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23362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Dailės galerija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14787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7655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Teatras „Menas“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14951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805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C4BF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Lėlių vežimo teatras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18686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4243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C4BF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Muzikinis teatras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8977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2078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C4BF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Koncertinė įstaiga „Panevėžio garsas“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neapskaitomi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4578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Kultūros centras Panevėžio bendruomenių  rūmai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kern="1200" dirty="0">
                          <a:solidFill>
                            <a:srgbClr val="2037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kern="1200" dirty="0">
                          <a:solidFill>
                            <a:srgbClr val="2037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kern="1200" dirty="0">
                          <a:solidFill>
                            <a:srgbClr val="2037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Kino centras „Garsas“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kern="1200">
                          <a:solidFill>
                            <a:srgbClr val="2037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kern="1200" dirty="0">
                          <a:solidFill>
                            <a:srgbClr val="2037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C4BF00"/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3053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26007" y="413893"/>
            <a:ext cx="11028535" cy="1183259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(SU BIBLIETAIS IR BE BILIETŲ) 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5837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10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614196"/>
            <a:ext cx="10515600" cy="4758612"/>
          </a:xfrm>
          <a:pattFill prst="smGrid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								</a:t>
            </a:r>
            <a:r>
              <a:rPr lang="lt-LT" altLang="lt-LT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2016		2015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b="1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Repertuariniai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15		15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Premjeriniai spektakliai			 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3		1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Parodytų teatre 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131		117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Gastrolinių spektaklių skaičius</a:t>
            </a:r>
            <a:r>
              <a:rPr lang="lt-LT" altLang="lt-LT" sz="3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53		65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023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902208" y="1480485"/>
            <a:ext cx="10515600" cy="38933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</a:t>
            </a:r>
            <a:r>
              <a:rPr lang="lt-LT" alt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VIENO SPEKTAKLIO VID. ŽIŪROVŲ SKAIČIŲ</a:t>
            </a:r>
          </a:p>
          <a:p>
            <a:pPr>
              <a:lnSpc>
                <a:spcPct val="80000"/>
              </a:lnSpc>
            </a:pPr>
            <a:endParaRPr lang="lt-LT" sz="1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198451"/>
              </p:ext>
            </p:extLst>
          </p:nvPr>
        </p:nvGraphicFramePr>
        <p:xfrm>
          <a:off x="914401" y="1773432"/>
          <a:ext cx="10521695" cy="4788742"/>
        </p:xfrm>
        <a:graphic>
          <a:graphicData uri="http://schemas.openxmlformats.org/drawingml/2006/table">
            <a:tbl>
              <a:tblPr/>
              <a:tblGrid>
                <a:gridCol w="5103844"/>
                <a:gridCol w="1380931"/>
                <a:gridCol w="1427583"/>
                <a:gridCol w="1464906"/>
                <a:gridCol w="1144431"/>
              </a:tblGrid>
              <a:tr h="73570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Parodytų teatre spektaklių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Žiūrovų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Vieno spektaklio vid. žiūrovų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Salės užimtumas proc.</a:t>
                      </a:r>
                      <a:endParaRPr lang="lt-LT" sz="1400" b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„Saulės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spindulėlis“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„Senosios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burtininkės dovana“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Našlaitė </a:t>
                      </a:r>
                      <a:r>
                        <a:rPr lang="lt-LT" sz="12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Elenytė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ir Jonukas avinukas“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Sniego karalienė“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Princesė </a:t>
                      </a:r>
                      <a:r>
                        <a:rPr lang="lt-LT" sz="12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Srazdanėlė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Raudonkepuraitė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Trys lokiai“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Nykštukas Nosis“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Gandriukas ir kaliausė“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Mažojo automobiliuko nuotykiai“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Gudrutis“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Pusantros saujos“ 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Meduolių trobelė“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Trys paršiukai“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      „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Stalelis, ožkelė ir </a:t>
                      </a:r>
                      <a:r>
                        <a:rPr lang="lt-LT" sz="1200" b="0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klabandėliai</a:t>
                      </a:r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53315"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7067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703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377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</a:t>
            </a:r>
            <a:r>
              <a:rPr 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UŽDIRBTAS VID. PAJAMAS </a:t>
            </a: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176817"/>
              </p:ext>
            </p:extLst>
          </p:nvPr>
        </p:nvGraphicFramePr>
        <p:xfrm>
          <a:off x="963168" y="1878228"/>
          <a:ext cx="10472927" cy="4633804"/>
        </p:xfrm>
        <a:graphic>
          <a:graphicData uri="http://schemas.openxmlformats.org/drawingml/2006/table">
            <a:tbl>
              <a:tblPr/>
              <a:tblGrid>
                <a:gridCol w="4989894"/>
                <a:gridCol w="1845773"/>
                <a:gridCol w="1900061"/>
                <a:gridCol w="1737199"/>
              </a:tblGrid>
              <a:tr h="804013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Gautos pajamos (</a:t>
                      </a:r>
                      <a:r>
                        <a:rPr lang="lt-LT" sz="1400" b="1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Eur</a:t>
                      </a:r>
                      <a:r>
                        <a:rPr lang="lt-LT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Parodytų spektaklių skaičius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Vieno spektaklio vid. pajamos (Eur)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Trys lokiai“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3019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Saulės spindulėlis“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Sniego karalienė“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3669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Senosios burtininkės dovana“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361,5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Princesė </a:t>
                      </a:r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Strazdanėlė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6339,3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Raudonkepuraitė“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4956,5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Mažojo automobiliuko nuotykiai“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Nykštukas Nosis“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221,5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Gandriukas ir kaliausė“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Trys paršiukai“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Pusantros saujos“ 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Gudrutis“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Meduolių trobelė“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Našlaitė Elenytė ir Jonukas avinukas“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61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    „</a:t>
                      </a:r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Stalelis, ožkelė ir klabandėliai“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7976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19390,8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400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4491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SALĖS UŽIMTUMAS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891466"/>
              </p:ext>
            </p:extLst>
          </p:nvPr>
        </p:nvGraphicFramePr>
        <p:xfrm>
          <a:off x="926673" y="1565191"/>
          <a:ext cx="10427127" cy="4727436"/>
        </p:xfrm>
        <a:graphic>
          <a:graphicData uri="http://schemas.openxmlformats.org/drawingml/2006/table">
            <a:tbl>
              <a:tblPr/>
              <a:tblGrid>
                <a:gridCol w="6619468"/>
                <a:gridCol w="1196498"/>
                <a:gridCol w="1282233"/>
                <a:gridCol w="1328928"/>
              </a:tblGrid>
              <a:tr h="508165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Rodiklis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2015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2016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Pokytis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04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1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Salės vietų skaičius – </a:t>
                      </a:r>
                      <a:r>
                        <a:rPr lang="lt-LT" sz="1400" b="1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lt-LT" sz="1400" b="1" i="1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287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Turimų repertuarinių spektaklių skaičius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Nauji spektakliai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Suvaidinta spektaklių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181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mėnesį įvyko spektaklių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11,7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6453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savaitę įvyko spektaklių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2,93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2,98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 šalyje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 užsienyje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Žiūrovų skaičius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6220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7067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6453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mėnesį apsilankė žiūrovų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642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181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savaitę apsilankė žiūrovų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35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metus apsilankė proc. panevėžiečių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6,5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0025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Vidutinis salės užimtumas spektaklio metu proc.</a:t>
                      </a:r>
                    </a:p>
                  </a:txBody>
                  <a:tcPr marL="360000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0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VEIKA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603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97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MUZIKINIS TEATRAS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6656" y="4231064"/>
            <a:ext cx="9879399" cy="229089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57" y="575905"/>
            <a:ext cx="3355344" cy="223689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575905"/>
            <a:ext cx="3168712" cy="223689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13" y="575905"/>
            <a:ext cx="3355343" cy="22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643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0933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00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112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7796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5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2015-2016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2749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81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br>
              <a:rPr lang="lt-LT" altLang="lt-LT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658484"/>
              </p:ext>
            </p:extLst>
          </p:nvPr>
        </p:nvGraphicFramePr>
        <p:xfrm>
          <a:off x="905069" y="1817955"/>
          <a:ext cx="10448731" cy="4520337"/>
        </p:xfrm>
        <a:graphic>
          <a:graphicData uri="http://schemas.openxmlformats.org/drawingml/2006/table">
            <a:tbl>
              <a:tblPr/>
              <a:tblGrid>
                <a:gridCol w="3964133"/>
                <a:gridCol w="1219733"/>
                <a:gridCol w="1353143"/>
                <a:gridCol w="1238791"/>
                <a:gridCol w="1586606"/>
                <a:gridCol w="1086325"/>
              </a:tblGrid>
              <a:tr h="2940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Įstaigos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pavadinimas</a:t>
                      </a: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Pateiktų projektų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Finansuotų </a:t>
                      </a:r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projektų </a:t>
                      </a:r>
                    </a:p>
                    <a:p>
                      <a:pPr algn="ctr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Gautos lėšos </a:t>
                      </a:r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(tūkst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lt-LT" sz="1400" b="1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</a:t>
                      </a:r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18163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Iš viso</a:t>
                      </a: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t.sk.  </a:t>
                      </a: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4489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Savivaldybės biudžeto lėšos</a:t>
                      </a: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kitos lėšos</a:t>
                      </a:r>
                    </a:p>
                  </a:txBody>
                  <a:tcPr marL="8400" marR="8400" marT="840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Savivaldybės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viešoji biblioteka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17,33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2,89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14,45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Kraštotyros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muziejus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Dailės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galerija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Teatras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„Menas“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9,25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Lėlių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vežimo teatras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27,2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23,2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Muzikinis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teatras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Koncertinė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įstaiga „Panevėžio garsas“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Kultūros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centras Panevėžio bendruomenių rūmai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       Kino 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centras „Garsas“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19,64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2,25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17,39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trellis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148,92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37,79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111,14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2518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PAGAL SRITIS 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988750"/>
              </p:ext>
            </p:extLst>
          </p:nvPr>
        </p:nvGraphicFramePr>
        <p:xfrm>
          <a:off x="838200" y="1690688"/>
          <a:ext cx="10515600" cy="451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05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724308"/>
              </p:ext>
            </p:extLst>
          </p:nvPr>
        </p:nvGraphicFramePr>
        <p:xfrm>
          <a:off x="2186473" y="2006079"/>
          <a:ext cx="7819054" cy="3669554"/>
        </p:xfrm>
        <a:graphic>
          <a:graphicData uri="http://schemas.openxmlformats.org/drawingml/2006/table">
            <a:tbl>
              <a:tblPr/>
              <a:tblGrid>
                <a:gridCol w="4590662"/>
                <a:gridCol w="1134322"/>
                <a:gridCol w="1129386"/>
                <a:gridCol w="964684"/>
              </a:tblGrid>
              <a:tr h="649365">
                <a:tc>
                  <a:txBody>
                    <a:bodyPr/>
                    <a:lstStyle/>
                    <a:p>
                      <a:pPr algn="l" fontAlgn="b"/>
                      <a:r>
                        <a:rPr lang="lt-LT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PAGAL RENGINIŲ SKAIČIŲ </a:t>
                      </a:r>
                      <a:endParaRPr lang="lt-LT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24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Spektakliai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Koncertai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29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Renginiai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lauke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Gastroliniai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Atvykstančių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spektakliai, </a:t>
                      </a:r>
                      <a:endParaRPr lang="lt-LT" sz="1400" b="1" i="0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koncertai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, renginiai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20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Salės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92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 Kita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9221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6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1149"/>
              </p:ext>
            </p:extLst>
          </p:nvPr>
        </p:nvGraphicFramePr>
        <p:xfrm>
          <a:off x="838200" y="179763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65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040126"/>
              </p:ext>
            </p:extLst>
          </p:nvPr>
        </p:nvGraphicFramePr>
        <p:xfrm>
          <a:off x="2074506" y="1959422"/>
          <a:ext cx="7819054" cy="3468793"/>
        </p:xfrm>
        <a:graphic>
          <a:graphicData uri="http://schemas.openxmlformats.org/drawingml/2006/table">
            <a:tbl>
              <a:tblPr/>
              <a:tblGrid>
                <a:gridCol w="4590662"/>
                <a:gridCol w="1134322"/>
                <a:gridCol w="1129386"/>
                <a:gridCol w="964684"/>
              </a:tblGrid>
              <a:tr h="858229">
                <a:tc>
                  <a:txBody>
                    <a:bodyPr/>
                    <a:lstStyle/>
                    <a:p>
                      <a:pPr algn="l" fontAlgn="b"/>
                      <a:r>
                        <a:rPr lang="lt-LT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UŽDIRBTAS PAJAMAS </a:t>
                      </a:r>
                      <a:endParaRPr lang="lt-LT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2911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Spektakliai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21683,25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911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Koncertai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9158,3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8596,5</a:t>
                      </a:r>
                      <a:endParaRPr lang="lt-LT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endParaRPr lang="lt-LT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911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Gastroliniai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12930,27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911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Atvykstančių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meno kolektyvų spektakliai, koncertai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</a:p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renginiai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6252,49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911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Salės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6301,35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57859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56325,66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48943,5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5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5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0825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0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765"/>
          </a:xfrm>
        </p:spPr>
        <p:txBody>
          <a:bodyPr>
            <a:normAutofit fontScale="90000"/>
          </a:bodyPr>
          <a:lstStyle/>
          <a:p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teatras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/>
            </a:r>
            <a:b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2000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012825"/>
              </p:ext>
            </p:extLst>
          </p:nvPr>
        </p:nvGraphicFramePr>
        <p:xfrm>
          <a:off x="1483568" y="2500603"/>
          <a:ext cx="9395928" cy="2534298"/>
        </p:xfrm>
        <a:graphic>
          <a:graphicData uri="http://schemas.openxmlformats.org/drawingml/2006/table">
            <a:tbl>
              <a:tblPr/>
              <a:tblGrid>
                <a:gridCol w="4555092"/>
                <a:gridCol w="806806"/>
                <a:gridCol w="806806"/>
                <a:gridCol w="806806"/>
                <a:gridCol w="806806"/>
                <a:gridCol w="806806"/>
                <a:gridCol w="806806"/>
              </a:tblGrid>
              <a:tr h="413213">
                <a:tc row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lt-LT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PAGAL</a:t>
                      </a:r>
                      <a:r>
                        <a:rPr lang="lt-LT" sz="16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</a:t>
                      </a:r>
                      <a:r>
                        <a:rPr lang="lt-LT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ANKYTOJŲ</a:t>
                      </a:r>
                      <a:r>
                        <a:rPr lang="lt-LT" sz="16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SKAIČIŲ</a:t>
                      </a:r>
                      <a:endParaRPr lang="lt-LT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1721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2254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Spektakliai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254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Koncertai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1182</a:t>
                      </a:r>
                      <a:endParaRPr lang="lt-LT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lt-LT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254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Atvykstančių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meno kolektyvų spektakliai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</a:p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koncertai,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2543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2078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225</a:t>
                      </a:r>
                      <a:endParaRPr lang="lt-LT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6206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83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912089"/>
            <a:ext cx="10515600" cy="4351338"/>
          </a:xfrm>
          <a:pattFill prst="smGrid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								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						2015		2016</a:t>
            </a:r>
            <a:endParaRPr lang="lt-LT" altLang="lt-LT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Repertuariniai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6		6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Premjeriniai spektakliai			 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		1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Parodytų teatre 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11		11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Gastrolinių spektaklių skaičius</a:t>
            </a:r>
            <a:r>
              <a:rPr lang="lt-LT" altLang="lt-LT" sz="3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0		0</a:t>
            </a:r>
            <a:endParaRPr lang="lt-L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199627"/>
              </p:ext>
            </p:extLst>
          </p:nvPr>
        </p:nvGraphicFramePr>
        <p:xfrm>
          <a:off x="902208" y="2024743"/>
          <a:ext cx="10607041" cy="4130395"/>
        </p:xfrm>
        <a:graphic>
          <a:graphicData uri="http://schemas.openxmlformats.org/drawingml/2006/table">
            <a:tbl>
              <a:tblPr/>
              <a:tblGrid>
                <a:gridCol w="507246"/>
                <a:gridCol w="3349568"/>
                <a:gridCol w="788676"/>
                <a:gridCol w="759820"/>
                <a:gridCol w="884855"/>
                <a:gridCol w="923328"/>
                <a:gridCol w="673260"/>
                <a:gridCol w="942564"/>
                <a:gridCol w="894473"/>
                <a:gridCol w="883251"/>
              </a:tblGrid>
              <a:tr h="5721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Eil.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Nr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už </a:t>
                      </a: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spektaklius </a:t>
                      </a:r>
                    </a:p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(Eur)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(</a:t>
                      </a: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teatre)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Spektaklių   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skaičius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spektaklio vid. lankytojų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skaičius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</a:t>
                      </a:r>
                      <a:r>
                        <a:rPr lang="lt-LT" sz="12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vid. uždirbtos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36448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Miuziklas „Mano puikioji ledi“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992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</a:t>
                      </a:r>
                      <a:endParaRPr lang="lt-LT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Vienaveiksmė komiška opera  </a:t>
                      </a:r>
                      <a:r>
                        <a:rPr lang="lt-LT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D.Cimarosa</a:t>
                      </a:r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„Kapelmeisteris“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891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  <a:endParaRPr lang="lt-LT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Vienaveiksmė komiška opera </a:t>
                      </a:r>
                      <a:r>
                        <a:rPr lang="lt-LT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G.Donizetti</a:t>
                      </a:r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„Rita“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</a:t>
                      </a:r>
                      <a:endParaRPr lang="lt-LT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Operetė „Svajonių sala“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269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  <a:endParaRPr lang="lt-LT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Operetė „Linksmoji našlė“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</a:t>
                      </a:r>
                      <a:endParaRPr lang="lt-LT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Operetė „Balius Savojoje“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60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6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2287">
                <a:tc gridSpan="2"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IŠ </a:t>
                      </a:r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lt-LT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VEIKLA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734850"/>
              </p:ext>
            </p:extLst>
          </p:nvPr>
        </p:nvGraphicFramePr>
        <p:xfrm>
          <a:off x="914400" y="2463284"/>
          <a:ext cx="10607040" cy="3297925"/>
        </p:xfrm>
        <a:graphic>
          <a:graphicData uri="http://schemas.openxmlformats.org/drawingml/2006/table">
            <a:tbl>
              <a:tblPr/>
              <a:tblGrid>
                <a:gridCol w="709127"/>
                <a:gridCol w="3063976"/>
                <a:gridCol w="800822"/>
                <a:gridCol w="877825"/>
                <a:gridCol w="877825"/>
                <a:gridCol w="908625"/>
                <a:gridCol w="668493"/>
                <a:gridCol w="843759"/>
                <a:gridCol w="910123"/>
                <a:gridCol w="946465"/>
              </a:tblGrid>
              <a:tr h="5477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Eil. Nr.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už koncertus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(teatro žiūrovai)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koncerto vid. lankytojų skaičius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5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koncerto vid. uždirbtos pajamos (Eur) 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1327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47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Teatro </a:t>
                      </a:r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orkestras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12121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C5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7780"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Styginių </a:t>
                      </a:r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kvartetas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C5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7780"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Muzikinio </a:t>
                      </a:r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teatro choras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</a:t>
                      </a:r>
                      <a:endParaRPr lang="lt-LT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4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rgbClr val="FF7C5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3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77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1611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201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8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9593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FINANSUOTŲ  PROJEKTŲ     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0924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91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790" y="4138364"/>
            <a:ext cx="10002417" cy="2362146"/>
          </a:xfrm>
          <a:prstGeom prst="rect">
            <a:avLst/>
          </a:prstGeom>
        </p:spPr>
      </p:pic>
      <p:pic>
        <p:nvPicPr>
          <p:cNvPr id="3" name="Turinio vietos rezervavimo ženklas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4790" y="377585"/>
            <a:ext cx="10002417" cy="23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5379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45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6846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41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7321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714468"/>
              </p:ext>
            </p:extLst>
          </p:nvPr>
        </p:nvGraphicFramePr>
        <p:xfrm>
          <a:off x="914400" y="1978091"/>
          <a:ext cx="10439400" cy="385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10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VEIKLA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238620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737348"/>
              </p:ext>
            </p:extLst>
          </p:nvPr>
        </p:nvGraphicFramePr>
        <p:xfrm>
          <a:off x="933061" y="1595535"/>
          <a:ext cx="10571584" cy="4823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6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518178"/>
              </p:ext>
            </p:extLst>
          </p:nvPr>
        </p:nvGraphicFramePr>
        <p:xfrm>
          <a:off x="1435359" y="2453950"/>
          <a:ext cx="9321282" cy="2920482"/>
        </p:xfrm>
        <a:graphic>
          <a:graphicData uri="http://schemas.openxmlformats.org/drawingml/2006/table">
            <a:tbl>
              <a:tblPr/>
              <a:tblGrid>
                <a:gridCol w="5029199"/>
                <a:gridCol w="1427584"/>
                <a:gridCol w="1399592"/>
                <a:gridCol w="1464907"/>
              </a:tblGrid>
              <a:tr h="561630">
                <a:tc>
                  <a:txBody>
                    <a:bodyPr/>
                    <a:lstStyle/>
                    <a:p>
                      <a:pPr algn="l" fontAlgn="b"/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PAGAL RENGINIŲ SKAIČIŲ </a:t>
                      </a:r>
                      <a:endParaRPr lang="lt-LT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9314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Koncertai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314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314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Edukacinės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programos, pamokos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314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Renginiai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lauke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314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Gastroliniai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3142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7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PAJAMOS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5135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32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28870" y="337133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892374"/>
              </p:ext>
            </p:extLst>
          </p:nvPr>
        </p:nvGraphicFramePr>
        <p:xfrm>
          <a:off x="1669403" y="2248678"/>
          <a:ext cx="8853194" cy="3405675"/>
        </p:xfrm>
        <a:graphic>
          <a:graphicData uri="http://schemas.openxmlformats.org/drawingml/2006/table">
            <a:tbl>
              <a:tblPr/>
              <a:tblGrid>
                <a:gridCol w="3516563"/>
                <a:gridCol w="1853610"/>
                <a:gridCol w="1747689"/>
                <a:gridCol w="1735332"/>
              </a:tblGrid>
              <a:tr h="5402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UŽDIRBTAS PAJAMAS </a:t>
                      </a:r>
                      <a:endParaRPr lang="lt-LT" sz="1400" b="0" i="0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lt-LT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9928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Koncertai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2807,78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1573,41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-44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4322,68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3383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Edukacinės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programos, pamokos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1364,27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1225,15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Gastroliniai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19118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13500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           Kita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52,2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47,74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27664,93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>
                          <a:effectLst/>
                          <a:latin typeface="+mn-lt"/>
                        </a:rPr>
                        <a:t>19729,3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3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7597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2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62630" y="2734042"/>
            <a:ext cx="1039117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</a:t>
            </a:r>
            <a:b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BENDRUOMENIŲ RŪMAI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0" y="628954"/>
            <a:ext cx="3458762" cy="2038853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00" y="4130344"/>
            <a:ext cx="2451400" cy="1860487"/>
          </a:xfr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0" y="4130345"/>
            <a:ext cx="2706160" cy="186274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38" y="621379"/>
            <a:ext cx="2882462" cy="2049041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8963" y="4130344"/>
            <a:ext cx="2553437" cy="1862740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90" y="4130344"/>
            <a:ext cx="2680173" cy="1860487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/>
          <a:stretch/>
        </p:blipFill>
        <p:spPr>
          <a:xfrm>
            <a:off x="4069935" y="626341"/>
            <a:ext cx="2435383" cy="2042889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5318" y="628954"/>
            <a:ext cx="2839699" cy="20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13497</TotalTime>
  <Words>4191</Words>
  <Application>Microsoft Office PowerPoint</Application>
  <PresentationFormat>Pasirinktinai</PresentationFormat>
  <Paragraphs>2198</Paragraphs>
  <Slides>127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127</vt:i4>
      </vt:variant>
    </vt:vector>
  </HeadingPairs>
  <TitlesOfParts>
    <vt:vector size="128" baseType="lpstr">
      <vt:lpstr>„Office“ tema</vt:lpstr>
      <vt:lpstr>2016 m. kultūros ir meno įstaigų V E I K L A</vt:lpstr>
      <vt:lpstr>KULTŪRAI SKIRTAS PROC. NUO BENDRO BIUDŽETO 2004-2016 m. </vt:lpstr>
      <vt:lpstr>KULTŪROS IR MENO PROGRAMOS LĖŠŲ PASKIRSTYMAS PAGAL  KULTŪROS FINANSAVIMO KRYPTIS (Eur)  2004-2016 m.</vt:lpstr>
      <vt:lpstr>SKIRIAMŲ LĖŠŲ KULTŪROS IR MENO ĮSTAIGOMS IR JŲ LANKYTOJŲ SANTYKIO ANALIZĖ  2016 m.</vt:lpstr>
      <vt:lpstr>BIUDŽETO IR ETATŲ SANTYKIS 2016 m.</vt:lpstr>
      <vt:lpstr>PowerPoint pristatymas</vt:lpstr>
      <vt:lpstr>KULTŪROS IR MENO ĮSTAIGŲ LANKYTOJŲ SKAIČIUS      2016 m.</vt:lpstr>
      <vt:lpstr>PROJEKTINĖ VEIKLA       2016 m.</vt:lpstr>
      <vt:lpstr>FINANSUOTŲ  PROJEKTŲ      2016 m.</vt:lpstr>
      <vt:lpstr>GAUTAS  FINANSAVIMAS (tūkst. Lt)  2016 m.</vt:lpstr>
      <vt:lpstr>IŠ KITŲ ŠALTINIŲ (tūkst. Eur) 2016 m.</vt:lpstr>
      <vt:lpstr>IŠ SAVIVALDYBĖS BIUDŽETO  (tūkst. Eur) 2016 m.</vt:lpstr>
      <vt:lpstr>PANEVĖŽIO MIESTO SAVIVALDYBĖS  VIEŠOJI BIBLIOTEKA</vt:lpstr>
      <vt:lpstr>Savivaldybės viešoji biblioteka  VEIKLOS REZULTATŲ POKYTIS  2012-2016 m.</vt:lpstr>
      <vt:lpstr>Savivaldybės viešoji biblioteka  SEZONIŠKUMO ĮTAKA VEIKLAI 2016 m. I-IV ketv.</vt:lpstr>
      <vt:lpstr>Savivaldybės viešoji biblioteka  VEIKLOS REZULTATŲ POKYTIS (proc.)  2015-2016 m.</vt:lpstr>
      <vt:lpstr>Savivaldybės viešoji biblioteka  RENGINIŲ IR RENGINIŲ LANKYTOJŲ SKAIČIAUS  POKYTIS  2012-2016 m.</vt:lpstr>
      <vt:lpstr>Savivaldybės viešoji biblioteka  SEZONIŠKUMO ĮTAKA  RENGINIŲ IR RENGINIŲ LANKYTOJŲ SKAIČIUI (proc.)  2016 m. I-IV ketv.</vt:lpstr>
      <vt:lpstr>Savivaldybės viešoji biblioteka  RENGINIŲ IR RENGINIŲ LANKYTOJŲ SKAIČIAUS  POKYTIS (proc.) 2015-2016 m.</vt:lpstr>
      <vt:lpstr>Savivaldybės viešoji biblioteka  PROJEKTINĖ VEIKLA  2012-2016 m.</vt:lpstr>
      <vt:lpstr>PANEVĖŽIO KRAŠTOTYROS MUZIEJUS</vt:lpstr>
      <vt:lpstr>Kraštotyros muziejus  VEIKLOS REZULTATŲ POKYTIS  2012-2016 m.</vt:lpstr>
      <vt:lpstr>Kraštotyros muziejus  SEZONIŠKUMO ĮTAKA VEIKLAI 2016 m. I-IV ketv.</vt:lpstr>
      <vt:lpstr>Kraštotyros muziejus  VEIKLOS REZULTATŲ POKYTIS (proc.)  2015-2016 m. </vt:lpstr>
      <vt:lpstr>Kraštotyros muziejus  MUZIEJAUS LANKYTOJŲ (SU BILIETAIS IR BE BILIETŲ) SKAIČIAUS SANTYKIS (proc.)  2016 m.</vt:lpstr>
      <vt:lpstr>Kraštotyros muziejus  EDUKACINIŲ PROGRAMŲ LANKYTOJŲ (SU BILIETAIS IR BE BILIETŲ) SKAIČIAUS SANTYKIS (proc.) 2016 m.</vt:lpstr>
      <vt:lpstr>Kraštotyros muziejus  MUZIEJINĖ VEIKLA (proc.) 2016 m.</vt:lpstr>
      <vt:lpstr>Kraštotyros muziejus  MUZIEJINĖ VEIKLA (proc.) 2016 m.</vt:lpstr>
      <vt:lpstr>Kraštotyros muziejus  MUZIEJAUS VEIKLA PAGAL SRITIS (proc.)  2016 m. </vt:lpstr>
      <vt:lpstr>Kraštotyros muziejus  MUZIEJAUS RENGINIŲ LANKYTOJAI PAGAL VEIKLOS SRITIS (proc.)  2016 m.</vt:lpstr>
      <vt:lpstr>Kraštotyros muziejus  UŽDIRBTOS LĖŠOS PAGAL VEIKLOS SRITIS(proc.)  2016 m.</vt:lpstr>
      <vt:lpstr>Kraštotyros muziejus  PROJEKTINĖ VEIKLA  2012-2016 m.</vt:lpstr>
      <vt:lpstr>PANEVĖŽIO DAILĖS GALERIJA</vt:lpstr>
      <vt:lpstr>Dailės galerija  VEIKLOS REZULTATŲ POKYTIS  2012-2016 m.</vt:lpstr>
      <vt:lpstr>Dailės galerija SEZONIŠKUMO ĮTAKA VEIKLAI 2016 m. I-IV ketv.</vt:lpstr>
      <vt:lpstr>Dailės galerija VEIKLOS REZULTATŲ POKYTIS (proc.) 2015-2016 m. </vt:lpstr>
      <vt:lpstr>Dailės galerija ĮSTAIGOS VEIKLA PAGAL SRITIS (proc.) 2016 m.</vt:lpstr>
      <vt:lpstr>Dailės galerija UŽDIRBTOS PAJAMOS PAGAL SRITIS (proc.) 2016 m.</vt:lpstr>
      <vt:lpstr>Dailės galerija GALERIJOS LANKYTOJAI PAGAL VEIKLOS SRITIS (proc.) 2016 m.</vt:lpstr>
      <vt:lpstr>Dailės galerija PARODINĖ VEIKLA 2016 m.</vt:lpstr>
      <vt:lpstr>Dailės galerija PARODINĖ VEIKLA 2016 m.</vt:lpstr>
      <vt:lpstr>Dailės galerija PARODINĖ VEIKLA 2016 m.</vt:lpstr>
      <vt:lpstr>Dailės galerija PARODINĖ VEIKLA 2016 m.</vt:lpstr>
      <vt:lpstr>Dailės galerija PARODINĖ VEIKLA 2016 m.</vt:lpstr>
      <vt:lpstr>Dailės galerija EDUKACININĖ VEIKLA 2016 m.</vt:lpstr>
      <vt:lpstr>Dailės galerija EDUKACININĖ VEIKLA 2016 m.</vt:lpstr>
      <vt:lpstr>Dailės galerija EDUKACININĖ VEIKLA 2016 m.</vt:lpstr>
      <vt:lpstr>Dailės galerija PROJEKTINĖ VEIKLA 2016 m.</vt:lpstr>
      <vt:lpstr>PANEVĖŽIO TEATRAS „MENAS“</vt:lpstr>
      <vt:lpstr>Teatras „Menas“ VEIKLOS REZULTATŲ POKYTIS  2012-2016 m. </vt:lpstr>
      <vt:lpstr>Teatras „Menas“ SEZONIŠKUMO ĮTAKA VEIKLAI 2016 m. I-IV ketv.</vt:lpstr>
      <vt:lpstr>Teatras „Menas“ VEIKLOS REZULTATŲ POKYTIS (proc.)  2015-2016 m. </vt:lpstr>
      <vt:lpstr>Teatras „Menas“ TEATRO VEIKLA PAGAL SRITIS (proc.) 2016 m.</vt:lpstr>
      <vt:lpstr>Teatras „Menas“ UŽDIRBTOS PAJAMOS  PAGAL SRITIS (proc.)  2016 m.</vt:lpstr>
      <vt:lpstr>Teatras „Menas“ RENGINIŲ LANKYTOJAI PAGAL SRITIS (proc.) 2016 m. </vt:lpstr>
      <vt:lpstr>Teatras „Menas“ TEATRO LANKYTOJŲ (SU BILIETAIS IR BE BILIETŲ) SKAIČIAUS SANTYKIS (proc.)  2012-2016 m. </vt:lpstr>
      <vt:lpstr>Teatras „Menas“ SPEKTAKLIAI 2016 m. </vt:lpstr>
      <vt:lpstr>Teatras „Menas“ POPULIARIAUSI SPEKTAKLIAI 2016 m.</vt:lpstr>
      <vt:lpstr>Teatras „Menas“ POPULIARIAUSI SPEKTAKLIAI 2016 m.</vt:lpstr>
      <vt:lpstr>Teatras „Menas“ SALĖS UŽIMTUMAS 2016 m. </vt:lpstr>
      <vt:lpstr>Teatras „Menas“ MASINIAI LAUKO RENGINIAI 2016 m.</vt:lpstr>
      <vt:lpstr>Teatras „Menas“  BENDRUOMENĖS UŽIMTUMAS 2016 m.</vt:lpstr>
      <vt:lpstr>Teatras „Menas“ PROJEKTINĖ VEIKA 2016 m. </vt:lpstr>
      <vt:lpstr>PANEVĖŽIO LĖLIŲ VEŽIMO TEATRAS</vt:lpstr>
      <vt:lpstr>Lėlių vežimo teatras VEIKLOS REZULTATŲ POKYTIS  2012-2016 m.</vt:lpstr>
      <vt:lpstr>Lėlių vežimo teatras SEZONIŠKUMO ĮTAKA VEIKLAI  2016 m. I-IV ketv.</vt:lpstr>
      <vt:lpstr>Lėlių vežimo teatras VEIKLOS REZULTATŲ POKYTIS (proc.) 2015-2016 m.</vt:lpstr>
      <vt:lpstr>Lėlių vežimo teatras TEATRO VEIKLA PAGAL SRITIS (proc.) 2016 m.</vt:lpstr>
      <vt:lpstr>Lėlių vežimo teatras UŽDIRBTOS PAJAMOS PAGAL SRITIS (proc.) 2016 m.</vt:lpstr>
      <vt:lpstr>Lėlių vežimo teatras LANKYTOJŲ SKAIČIAUS (SU BIBLIETAIS IR BE BILIETŲ)  POKYTIS (proc.) 2012-2016 m.</vt:lpstr>
      <vt:lpstr>Lėlių vežimo teatras SPEKTAKLIAI  2016 m.</vt:lpstr>
      <vt:lpstr>Lėlių vežimo teatras POPULIARIAUSI SPEKTAKLIAI 2016 m.</vt:lpstr>
      <vt:lpstr>Lėlių vežimo teatras POPULIARIAUSI SPEKTAKLIAI 2016 m.</vt:lpstr>
      <vt:lpstr>Lėlių vežimo teatras  SALĖS UŽIMTUMAS 2016 m.</vt:lpstr>
      <vt:lpstr>Lėlių vežimo teatras PROJEKTINĖ VEIKA 2016 m. </vt:lpstr>
      <vt:lpstr>PANEVĖŽIO MUZIKINIS TEATRAS</vt:lpstr>
      <vt:lpstr>Muzikinis teatras VEIKLOS REZULTATŲ POKYTIS  2012-2016 m.</vt:lpstr>
      <vt:lpstr>Muzikinis teatras SEZONIŠKUMO ĮTAKA VEIKLAI 2016 m. I-IV ketv.</vt:lpstr>
      <vt:lpstr>Muzikinis teatras VEIKLOS REZULTATŲ POKYTIS (proc.) 2015-2016 m.</vt:lpstr>
      <vt:lpstr>Muzikinis teatras TEATRO VEIKLA PAGAL SRITIS (proc.)  2016 m.</vt:lpstr>
      <vt:lpstr>Muzikinis teatras VEIKLOS POKYTIS (proc.)  2016 m.</vt:lpstr>
      <vt:lpstr>Muzikinis teatras UŽDIRBTOS PAJAMOS PAGAL VEIKLOS SRITIS (proc.)  2016 m.</vt:lpstr>
      <vt:lpstr>Muzikinis teatras VEIKLOS POKYTIS (proc.)  2016 m.</vt:lpstr>
      <vt:lpstr>Muzikinis teatras RENGINIŲ LANKYTOJAI PAGAL VEIKLOS SRITIS (proc.)  2016 m.</vt:lpstr>
      <vt:lpstr>Muzikinis teatras VEIKLOS POKYTIS (proc.)  2016 m.</vt:lpstr>
      <vt:lpstr>Muzikinis teatras SPEKTAKLIAI  2016 m.</vt:lpstr>
      <vt:lpstr>Muzikinis teatras SPEKTAKLIAI  2016 m.</vt:lpstr>
      <vt:lpstr>Muzikinis teatras KONCERTINĖ VEIKLA 2016 m.</vt:lpstr>
      <vt:lpstr>Muzikinis teatras PROJEKTINĖ VEIKLA 2016 m.</vt:lpstr>
      <vt:lpstr>KONCERTINĖ ĮSTAIGA „PANEVĖŽIO GARSAS“</vt:lpstr>
      <vt:lpstr>Koncertinė įstaiga „Panevėžio garsas“ VEIKLOS REZULTATŲ POKYTIS  2012-2016 m. </vt:lpstr>
      <vt:lpstr>Koncertinė įstaiga „Panevėžio garsas“ SEZONIŠKUMO ĮTAKA VEIKLAI 2016 m. I-IV ketv.</vt:lpstr>
      <vt:lpstr>Koncertinė įstaiga „Panevėžio garsas“ VEIKLOS REZULTATŲ POKYTIS (proc.) 2015-2016 m.</vt:lpstr>
      <vt:lpstr>Koncertinė įstaiga „Panevėžio garsas“ KONCERTINĖ VEIKLA (proc.)  2016 m.</vt:lpstr>
      <vt:lpstr>Koncertinė įstaiga „Panevėžio garsas“ VEIKLOS POKYTIS (proc.) 2016 m.</vt:lpstr>
      <vt:lpstr>Koncertinė įstaiga „Panevėžio garsas“ PAJAMOS (proc.) 2016 m.</vt:lpstr>
      <vt:lpstr>Koncertinė įstaiga „Panevėžio garsas“ VEIKLOS POKYTIS (proc.) 2016 m.</vt:lpstr>
      <vt:lpstr>Koncertinė įstaiga „Panevėžio garsas“ PROJEKTINĖ VEIKLA 2016 m.</vt:lpstr>
      <vt:lpstr>KULTŪROS CENTRAS  PANEVĖŽIO BENDRUOMENIŲ RŪMAI</vt:lpstr>
      <vt:lpstr>Kultūros centras Panevėžio bendruomenių rūmai VEIKLOS REZULTATŲ POKYTIS  2012-2016 m.</vt:lpstr>
      <vt:lpstr>Kultūros centras Panevėžio bendruomenių rūmai SEZONIŠKUMO ĮTAKA VEIKLAI 2016 m. I-IV ketv.</vt:lpstr>
      <vt:lpstr>Kultūros centras Panevėžio bendruomenių rūmai VEIKLOS REZULTATŲ POKYTIS (proc.) 2015-2016 m.</vt:lpstr>
      <vt:lpstr>Kultūros centras Panevėžio bendruomenių rūmai CENTRO VEIKLA PAGAL SRITIS (proc.)  2016 m.</vt:lpstr>
      <vt:lpstr>Kultūros centras Panevėžio bendruomenių rūmai VEIKLOS POKYTIS (proc.)  2016 m.</vt:lpstr>
      <vt:lpstr>Kultūros centras Panevėžio bendruomenių rūmai UŽDIRBTOS PAJAMOS PAGAL VEIKLOS SRITIS (proc.) 2016 m.</vt:lpstr>
      <vt:lpstr>Kultūros centras Panevėžio bendruomenių rūmai VEIKLOS POKYTIS (proc.)  2016 m.</vt:lpstr>
      <vt:lpstr>Kultūros centras Panevėžio bendruomenių rūmai RENGINIŲ LANKYTOJAI PAGAL VEIKLOS SRITIS (proc.) 2016 m.</vt:lpstr>
      <vt:lpstr>Kultūros centras Panevėžio bendruomenių rūmai VEIKLOS POKYTIS (proc.)  2016 m.</vt:lpstr>
      <vt:lpstr>Kultūros centras Panevėžio bendruomenių rūmai RENGINIŲ LANKYTOJŲ (SU BIBLIETAIS IR BE BILIETŲ) POKYTIS (proc.) 2016 m.</vt:lpstr>
      <vt:lpstr>Kultūros centras Panevėžio bendruomenių rūmai VEIKLA PAGAL SALES (proc.) 2016 m.</vt:lpstr>
      <vt:lpstr>Kultūros centras Panevėžio bendruomenių rūmai MASINIAI LAUKO RENGINIAI 2016 m.</vt:lpstr>
      <vt:lpstr>Kultūros centras Panevėžio bendruomenių rūmai BENDRUOMENĖS UŽIMTUMAS 2016 m.</vt:lpstr>
      <vt:lpstr>Kultūros centras Panevėžio bendruomenių rūmai PROJEKTINĖ VEIKLA 2016 m.</vt:lpstr>
      <vt:lpstr>KINO CENTRAS „GARSAS“</vt:lpstr>
      <vt:lpstr>Kino centras „Garsas“ VEIKLOS REZULTATŲ POKYTIS 2012-2016 m.</vt:lpstr>
      <vt:lpstr>Kino centras „Garsas“ SEZONIŠKUMO ĮTAKA VEIKLAI 2016 m. I-IV ketv.</vt:lpstr>
      <vt:lpstr>Kino centras „Garsas“ LANKYTOJŲ SKAIČIAUS (SU BILIETAIS IR BE BILIETŲ) POKYTIS (proc.) 2012-2016 m.</vt:lpstr>
      <vt:lpstr>Kino centras „Garsas“ VEIKLOS REZULTATŲ POKYTIS (proc.)  2015-2016 m.</vt:lpstr>
      <vt:lpstr>Kino centras „Garsas“ CENTRO  VEIKLA  PAGAL SRITIS (proc.) 2016 m.</vt:lpstr>
      <vt:lpstr>Kino centras „Garsas“ VEIKLOS POKYTIS (proc.) 2016 m.</vt:lpstr>
      <vt:lpstr>Kino centras „Garsas“ PAJAMOS PAGAL VEIKLOS SRITIS (proc.) 2016 m.</vt:lpstr>
      <vt:lpstr>Kino centras „Garsas“ VEIKLOS POKYTIS (proc.) 2016 m.</vt:lpstr>
      <vt:lpstr>Kino centras „Garsas“ LANKYTOJAI PAGAL VEIKLOS SRITIS (proc.) 2016 m.</vt:lpstr>
      <vt:lpstr>Kino centras „Garsas“ VEIKLOS POKYTIS (proc.) 2016 m.</vt:lpstr>
      <vt:lpstr>Kino centras „Garsas“ EDUKACINĖ VEIKLA 2016 m.</vt:lpstr>
      <vt:lpstr>Kino centras „Garsas“ PROJEKTINĖ VEIKLA 2016 m.</vt:lpstr>
      <vt:lpstr> AČIŪ  UŽ  DĖMESĮ   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m.  kultūros ir meno įstaigų veiklos   A N A L I Z Ė</dc:title>
  <dc:creator>Danguolė Čepukienė</dc:creator>
  <cp:lastModifiedBy>Loreta Krasauskienė</cp:lastModifiedBy>
  <cp:revision>539</cp:revision>
  <cp:lastPrinted>2017-03-13T13:40:36Z</cp:lastPrinted>
  <dcterms:created xsi:type="dcterms:W3CDTF">2015-01-27T06:14:45Z</dcterms:created>
  <dcterms:modified xsi:type="dcterms:W3CDTF">2017-03-16T12:44:28Z</dcterms:modified>
</cp:coreProperties>
</file>