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22.xml" ContentType="application/vnd.openxmlformats-officedocument.themeOverrid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24.xml" ContentType="application/vnd.openxmlformats-officedocument.themeOverride+xml"/>
  <Override PartName="/ppt/charts/chart2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25.xml" ContentType="application/vnd.openxmlformats-officedocument.themeOverride+xml"/>
  <Override PartName="/ppt/charts/chart27.xml" ContentType="application/vnd.openxmlformats-officedocument.drawingml.chart+xml"/>
  <Override PartName="/ppt/theme/themeOverride26.xml" ContentType="application/vnd.openxmlformats-officedocument.themeOverride+xml"/>
  <Override PartName="/ppt/charts/chart28.xml" ContentType="application/vnd.openxmlformats-officedocument.drawingml.chart+xml"/>
  <Override PartName="/ppt/theme/themeOverride27.xml" ContentType="application/vnd.openxmlformats-officedocument.themeOverride+xml"/>
  <Override PartName="/ppt/charts/chart29.xml" ContentType="application/vnd.openxmlformats-officedocument.drawingml.chart+xml"/>
  <Override PartName="/ppt/theme/themeOverride28.xml" ContentType="application/vnd.openxmlformats-officedocument.themeOverride+xml"/>
  <Override PartName="/ppt/charts/chart30.xml" ContentType="application/vnd.openxmlformats-officedocument.drawingml.chart+xml"/>
  <Override PartName="/ppt/theme/themeOverride29.xml" ContentType="application/vnd.openxmlformats-officedocument.themeOverride+xml"/>
  <Override PartName="/ppt/charts/chart3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0.xml" ContentType="application/vnd.openxmlformats-officedocument.themeOverride+xml"/>
  <Override PartName="/ppt/charts/chart32.xml" ContentType="application/vnd.openxmlformats-officedocument.drawingml.chart+xml"/>
  <Override PartName="/ppt/theme/themeOverride31.xml" ContentType="application/vnd.openxmlformats-officedocument.themeOverride+xml"/>
  <Override PartName="/ppt/charts/chart3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32.xml" ContentType="application/vnd.openxmlformats-officedocument.themeOverride+xml"/>
  <Override PartName="/ppt/charts/chart3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33.xml" ContentType="application/vnd.openxmlformats-officedocument.themeOverride+xml"/>
  <Override PartName="/ppt/charts/chart3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34.xml" ContentType="application/vnd.openxmlformats-officedocument.themeOverride+xml"/>
  <Override PartName="/ppt/charts/chart3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35.xml" ContentType="application/vnd.openxmlformats-officedocument.themeOverride+xml"/>
  <Override PartName="/ppt/charts/chart3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36.xml" ContentType="application/vnd.openxmlformats-officedocument.themeOverride+xml"/>
  <Override PartName="/ppt/charts/chart3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37.xml" ContentType="application/vnd.openxmlformats-officedocument.themeOverride+xml"/>
  <Override PartName="/ppt/charts/chart3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38.xml" ContentType="application/vnd.openxmlformats-officedocument.themeOverride+xml"/>
  <Override PartName="/ppt/charts/chart4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39.xml" ContentType="application/vnd.openxmlformats-officedocument.themeOverride+xml"/>
  <Override PartName="/ppt/charts/chart41.xml" ContentType="application/vnd.openxmlformats-officedocument.drawingml.chart+xml"/>
  <Override PartName="/ppt/theme/themeOverride40.xml" ContentType="application/vnd.openxmlformats-officedocument.themeOverride+xml"/>
  <Override PartName="/ppt/charts/chart42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41.xml" ContentType="application/vnd.openxmlformats-officedocument.themeOverride+xml"/>
  <Override PartName="/ppt/charts/chart43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42.xml" ContentType="application/vnd.openxmlformats-officedocument.themeOverride+xml"/>
  <Override PartName="/ppt/charts/chart44.xml" ContentType="application/vnd.openxmlformats-officedocument.drawingml.chart+xml"/>
  <Override PartName="/ppt/theme/themeOverride43.xml" ContentType="application/vnd.openxmlformats-officedocument.themeOverride+xml"/>
  <Override PartName="/ppt/charts/chart4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44.xml" ContentType="application/vnd.openxmlformats-officedocument.themeOverride+xml"/>
  <Override PartName="/ppt/charts/chart46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45.xml" ContentType="application/vnd.openxmlformats-officedocument.themeOverride+xml"/>
  <Override PartName="/ppt/charts/chart4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46.xml" ContentType="application/vnd.openxmlformats-officedocument.themeOverride+xml"/>
  <Override PartName="/ppt/charts/chart48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47.xml" ContentType="application/vnd.openxmlformats-officedocument.themeOverride+xml"/>
  <Override PartName="/ppt/charts/chart49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48.xml" ContentType="application/vnd.openxmlformats-officedocument.themeOverride+xml"/>
  <Override PartName="/ppt/charts/chart50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49.xml" ContentType="application/vnd.openxmlformats-officedocument.themeOverride+xml"/>
  <Override PartName="/ppt/charts/chart51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50.xml" ContentType="application/vnd.openxmlformats-officedocument.themeOverride+xml"/>
  <Override PartName="/ppt/charts/chart52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51.xml" ContentType="application/vnd.openxmlformats-officedocument.themeOverride+xml"/>
  <Override PartName="/ppt/charts/chart53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52.xml" ContentType="application/vnd.openxmlformats-officedocument.themeOverride+xml"/>
  <Override PartName="/ppt/charts/chart54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53.xml" ContentType="application/vnd.openxmlformats-officedocument.themeOverride+xml"/>
  <Override PartName="/ppt/charts/chart55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54.xml" ContentType="application/vnd.openxmlformats-officedocument.themeOverride+xml"/>
  <Override PartName="/ppt/charts/chart56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55.xml" ContentType="application/vnd.openxmlformats-officedocument.themeOverride+xml"/>
  <Override PartName="/ppt/charts/chart57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56.xml" ContentType="application/vnd.openxmlformats-officedocument.themeOverride+xml"/>
  <Override PartName="/ppt/charts/chart58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57.xml" ContentType="application/vnd.openxmlformats-officedocument.themeOverride+xml"/>
  <Override PartName="/ppt/charts/chart59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58.xml" ContentType="application/vnd.openxmlformats-officedocument.themeOverride+xml"/>
  <Override PartName="/ppt/charts/chart60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59.xml" ContentType="application/vnd.openxmlformats-officedocument.themeOverride+xml"/>
  <Override PartName="/ppt/charts/chart61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60.xml" ContentType="application/vnd.openxmlformats-officedocument.themeOverride+xml"/>
  <Override PartName="/ppt/charts/chart62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61.xml" ContentType="application/vnd.openxmlformats-officedocument.themeOverride+xml"/>
  <Override PartName="/ppt/charts/chart63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62.xml" ContentType="application/vnd.openxmlformats-officedocument.themeOverride+xml"/>
  <Override PartName="/ppt/charts/chart64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63.xml" ContentType="application/vnd.openxmlformats-officedocument.themeOverride+xml"/>
  <Override PartName="/ppt/charts/chart65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64.xml" ContentType="application/vnd.openxmlformats-officedocument.themeOverride+xml"/>
  <Override PartName="/ppt/charts/chart66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65.xml" ContentType="application/vnd.openxmlformats-officedocument.themeOverride+xml"/>
  <Override PartName="/ppt/charts/chart67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66.xml" ContentType="application/vnd.openxmlformats-officedocument.themeOverride+xml"/>
  <Override PartName="/ppt/charts/chart68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67.xml" ContentType="application/vnd.openxmlformats-officedocument.themeOverride+xml"/>
  <Override PartName="/ppt/charts/chart69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68.xml" ContentType="application/vnd.openxmlformats-officedocument.themeOverride+xml"/>
  <Override PartName="/ppt/charts/chart70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69.xml" ContentType="application/vnd.openxmlformats-officedocument.themeOverride+xml"/>
  <Override PartName="/ppt/charts/chart71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70.xml" ContentType="application/vnd.openxmlformats-officedocument.themeOverride+xml"/>
  <Override PartName="/ppt/charts/chart72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71.xml" ContentType="application/vnd.openxmlformats-officedocument.themeOverride+xml"/>
  <Override PartName="/ppt/charts/chart73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72.xml" ContentType="application/vnd.openxmlformats-officedocument.themeOverride+xml"/>
  <Override PartName="/ppt/charts/chart74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73.xml" ContentType="application/vnd.openxmlformats-officedocument.themeOverride+xml"/>
  <Override PartName="/ppt/charts/chart75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74.xml" ContentType="application/vnd.openxmlformats-officedocument.themeOverride+xml"/>
  <Override PartName="/ppt/charts/chart76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75.xml" ContentType="application/vnd.openxmlformats-officedocument.themeOverride+xml"/>
  <Override PartName="/ppt/charts/chart77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heme/themeOverride76.xml" ContentType="application/vnd.openxmlformats-officedocument.themeOverride+xml"/>
  <Override PartName="/ppt/charts/chart78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theme/themeOverride77.xml" ContentType="application/vnd.openxmlformats-officedocument.themeOverride+xml"/>
  <Override PartName="/ppt/charts/chart79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theme/themeOverride7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377" r:id="rId5"/>
    <p:sldId id="261" r:id="rId6"/>
    <p:sldId id="37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79" r:id="rId15"/>
    <p:sldId id="272" r:id="rId16"/>
    <p:sldId id="273" r:id="rId17"/>
    <p:sldId id="274" r:id="rId18"/>
    <p:sldId id="277" r:id="rId19"/>
    <p:sldId id="276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4" r:id="rId29"/>
    <p:sldId id="381" r:id="rId30"/>
    <p:sldId id="294" r:id="rId31"/>
    <p:sldId id="295" r:id="rId32"/>
    <p:sldId id="286" r:id="rId33"/>
    <p:sldId id="287" r:id="rId34"/>
    <p:sldId id="288" r:id="rId35"/>
    <p:sldId id="291" r:id="rId36"/>
    <p:sldId id="293" r:id="rId37"/>
    <p:sldId id="292" r:id="rId38"/>
    <p:sldId id="290" r:id="rId39"/>
    <p:sldId id="300" r:id="rId40"/>
    <p:sldId id="296" r:id="rId41"/>
    <p:sldId id="289" r:id="rId42"/>
    <p:sldId id="380" r:id="rId43"/>
    <p:sldId id="299" r:id="rId44"/>
    <p:sldId id="310" r:id="rId45"/>
    <p:sldId id="311" r:id="rId46"/>
    <p:sldId id="312" r:id="rId47"/>
    <p:sldId id="313" r:id="rId48"/>
    <p:sldId id="316" r:id="rId49"/>
    <p:sldId id="315" r:id="rId50"/>
    <p:sldId id="309" r:id="rId51"/>
    <p:sldId id="304" r:id="rId52"/>
    <p:sldId id="314" r:id="rId53"/>
    <p:sldId id="303" r:id="rId54"/>
    <p:sldId id="305" r:id="rId55"/>
    <p:sldId id="308" r:id="rId56"/>
    <p:sldId id="306" r:id="rId57"/>
    <p:sldId id="302" r:id="rId58"/>
    <p:sldId id="307" r:id="rId59"/>
    <p:sldId id="317" r:id="rId60"/>
    <p:sldId id="318" r:id="rId61"/>
    <p:sldId id="326" r:id="rId62"/>
    <p:sldId id="327" r:id="rId63"/>
    <p:sldId id="321" r:id="rId64"/>
    <p:sldId id="383" r:id="rId65"/>
    <p:sldId id="320" r:id="rId66"/>
    <p:sldId id="323" r:id="rId67"/>
    <p:sldId id="325" r:id="rId68"/>
    <p:sldId id="319" r:id="rId69"/>
    <p:sldId id="322" r:id="rId70"/>
    <p:sldId id="328" r:id="rId71"/>
    <p:sldId id="329" r:id="rId72"/>
    <p:sldId id="330" r:id="rId73"/>
    <p:sldId id="331" r:id="rId74"/>
    <p:sldId id="332" r:id="rId75"/>
    <p:sldId id="339" r:id="rId76"/>
    <p:sldId id="340" r:id="rId77"/>
    <p:sldId id="335" r:id="rId78"/>
    <p:sldId id="324" r:id="rId79"/>
    <p:sldId id="338" r:id="rId80"/>
    <p:sldId id="336" r:id="rId81"/>
    <p:sldId id="334" r:id="rId82"/>
    <p:sldId id="337" r:id="rId83"/>
    <p:sldId id="344" r:id="rId84"/>
    <p:sldId id="341" r:id="rId85"/>
    <p:sldId id="342" r:id="rId86"/>
    <p:sldId id="343" r:id="rId87"/>
    <p:sldId id="345" r:id="rId88"/>
    <p:sldId id="346" r:id="rId89"/>
    <p:sldId id="347" r:id="rId90"/>
    <p:sldId id="348" r:id="rId91"/>
    <p:sldId id="333" r:id="rId92"/>
    <p:sldId id="353" r:id="rId93"/>
    <p:sldId id="349" r:id="rId94"/>
    <p:sldId id="350" r:id="rId95"/>
    <p:sldId id="351" r:id="rId96"/>
    <p:sldId id="384" r:id="rId97"/>
    <p:sldId id="352" r:id="rId98"/>
    <p:sldId id="354" r:id="rId99"/>
    <p:sldId id="357" r:id="rId100"/>
    <p:sldId id="359" r:id="rId101"/>
    <p:sldId id="360" r:id="rId102"/>
    <p:sldId id="361" r:id="rId103"/>
    <p:sldId id="358" r:id="rId104"/>
    <p:sldId id="362" r:id="rId105"/>
    <p:sldId id="367" r:id="rId106"/>
    <p:sldId id="363" r:id="rId107"/>
    <p:sldId id="382" r:id="rId108"/>
    <p:sldId id="364" r:id="rId109"/>
    <p:sldId id="366" r:id="rId110"/>
    <p:sldId id="355" r:id="rId111"/>
    <p:sldId id="376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65" r:id="rId121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matytoji sekcija" id="{598C4E47-5946-46DB-B003-F0F983D0FBBE}">
          <p14:sldIdLst>
            <p14:sldId id="271"/>
            <p14:sldId id="257"/>
            <p14:sldId id="258"/>
            <p14:sldId id="377"/>
            <p14:sldId id="261"/>
            <p14:sldId id="378"/>
            <p14:sldId id="264"/>
            <p14:sldId id="265"/>
            <p14:sldId id="266"/>
            <p14:sldId id="267"/>
            <p14:sldId id="268"/>
            <p14:sldId id="269"/>
            <p14:sldId id="270"/>
            <p14:sldId id="379"/>
            <p14:sldId id="272"/>
            <p14:sldId id="273"/>
            <p14:sldId id="274"/>
            <p14:sldId id="277"/>
            <p14:sldId id="276"/>
            <p14:sldId id="275"/>
            <p14:sldId id="278"/>
            <p14:sldId id="279"/>
            <p14:sldId id="280"/>
            <p14:sldId id="281"/>
            <p14:sldId id="282"/>
            <p14:sldId id="283"/>
            <p14:sldId id="285"/>
            <p14:sldId id="284"/>
            <p14:sldId id="381"/>
            <p14:sldId id="294"/>
            <p14:sldId id="295"/>
            <p14:sldId id="286"/>
            <p14:sldId id="287"/>
            <p14:sldId id="288"/>
            <p14:sldId id="291"/>
            <p14:sldId id="293"/>
            <p14:sldId id="292"/>
            <p14:sldId id="290"/>
            <p14:sldId id="300"/>
            <p14:sldId id="296"/>
            <p14:sldId id="289"/>
            <p14:sldId id="380"/>
            <p14:sldId id="299"/>
            <p14:sldId id="310"/>
            <p14:sldId id="311"/>
            <p14:sldId id="312"/>
            <p14:sldId id="313"/>
            <p14:sldId id="316"/>
            <p14:sldId id="315"/>
            <p14:sldId id="309"/>
            <p14:sldId id="304"/>
            <p14:sldId id="314"/>
            <p14:sldId id="303"/>
            <p14:sldId id="305"/>
            <p14:sldId id="308"/>
            <p14:sldId id="306"/>
            <p14:sldId id="302"/>
            <p14:sldId id="307"/>
            <p14:sldId id="317"/>
            <p14:sldId id="318"/>
            <p14:sldId id="326"/>
            <p14:sldId id="327"/>
            <p14:sldId id="321"/>
            <p14:sldId id="383"/>
            <p14:sldId id="320"/>
            <p14:sldId id="323"/>
            <p14:sldId id="325"/>
            <p14:sldId id="319"/>
            <p14:sldId id="322"/>
            <p14:sldId id="328"/>
            <p14:sldId id="329"/>
            <p14:sldId id="330"/>
            <p14:sldId id="331"/>
            <p14:sldId id="332"/>
            <p14:sldId id="339"/>
            <p14:sldId id="340"/>
            <p14:sldId id="335"/>
            <p14:sldId id="324"/>
            <p14:sldId id="338"/>
            <p14:sldId id="336"/>
            <p14:sldId id="334"/>
            <p14:sldId id="337"/>
            <p14:sldId id="344"/>
            <p14:sldId id="341"/>
            <p14:sldId id="342"/>
            <p14:sldId id="343"/>
            <p14:sldId id="345"/>
            <p14:sldId id="346"/>
            <p14:sldId id="347"/>
            <p14:sldId id="348"/>
            <p14:sldId id="333"/>
            <p14:sldId id="353"/>
            <p14:sldId id="349"/>
            <p14:sldId id="350"/>
            <p14:sldId id="351"/>
            <p14:sldId id="384"/>
            <p14:sldId id="352"/>
            <p14:sldId id="354"/>
            <p14:sldId id="357"/>
            <p14:sldId id="359"/>
            <p14:sldId id="360"/>
            <p14:sldId id="361"/>
            <p14:sldId id="358"/>
            <p14:sldId id="362"/>
            <p14:sldId id="367"/>
            <p14:sldId id="363"/>
            <p14:sldId id="382"/>
            <p14:sldId id="364"/>
            <p14:sldId id="366"/>
            <p14:sldId id="355"/>
            <p14:sldId id="376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  <a:srgbClr val="FF7C80"/>
    <a:srgbClr val="8F45C7"/>
    <a:srgbClr val="B854A5"/>
    <a:srgbClr val="FF3399"/>
    <a:srgbClr val="800080"/>
    <a:srgbClr val="FFC000"/>
    <a:srgbClr val="8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1_SVB_2014.xls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guole2\Desktop\1_%20VEIKLOS%20ATASKAITOS\2014_&#302;staig&#371;%20veiklos%20ataskaitos\1_SVB_2014.xls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19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20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2_KM_2014.xls" TargetMode="External"/><Relationship Id="rId1" Type="http://schemas.openxmlformats.org/officeDocument/2006/relationships/themeOverride" Target="../theme/themeOverrid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26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27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Danguole2\Desktop\1_%20VEIKLOS%20ATASKAITOS\2014_&#302;staig&#371;%20veiklos%20ataskaitos\3_DG_2014_1.xls" TargetMode="Externa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Projektin&#279;%20veikla_2014.xls" TargetMode="External"/><Relationship Id="rId1" Type="http://schemas.openxmlformats.org/officeDocument/2006/relationships/themeOverride" Target="../theme/themeOverrid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C:\Users\Danguole2\Desktop\1_%20VEIKLOS%20ATASKAITOS\2014_&#302;staig&#371;%20veiklos%20ataskaitos\5_LVT_2014_1.xls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C:\Users\Danguole2\Desktop\1_%20VEIKLOS%20ATASKAITOS\2014_&#302;staig&#371;%20veiklos%20ataskaitos\5_LVT_2014_1.xls" TargetMode="Externa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5_LVT_2014_1.xls" TargetMode="External"/><Relationship Id="rId1" Type="http://schemas.openxmlformats.org/officeDocument/2006/relationships/themeOverride" Target="../theme/themeOverrid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C:\Users\Danguole2\Desktop\1_%20VEIKLOS%20ATASKAITOS\2014_&#302;staig&#371;%20veiklos%20ataskaitos\5_LVT_2014_1.xls" TargetMode="Externa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C:\Users\Danguole2\Desktop\1_%20VEIKLOS%20ATASKAITOS\2014_&#302;staig&#371;%20veiklos%20ataskaitos\5_LVT_2014_1.xls" TargetMode="Externa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file:///C:\Users\Danguole2\Desktop\1_%20VEIKLOS%20ATASKAITOS\2014_&#302;staig&#371;%20veiklos%20ataskaitos\5_LVT_2014_1.xls" TargetMode="Externa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8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file:///C:\Users\Danguole2\Desktop\1_%20VEIKLOS%20ATASKAITOS\2014_&#302;staig&#371;%20veiklos%20ataskaitos\6_MT_2014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9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oleObject" Target="file:///C:\Users\Danguole2\Desktop\1_%20VEIKLOS%20ATASKAITOS\2014_&#302;staig&#371;%20veiklos%20ataskaitos\6_MT_2014.xls" TargetMode="Externa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file:///C:\Users\Danguole2\Desktop\1_%20VEIKLOS%20ATASKAITOS\2014_&#302;staig&#371;%20veiklos%20ataskaitos\6_MT_2014.xls" TargetMode="Externa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1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C:\Users\Danguole2\Desktop\1_%20VEIKLOS%20ATASKAITOS\2014_&#302;staig&#371;%20veiklos%20ataskaitos\6_MT_2014.xls" TargetMode="Externa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2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file:///C:\Users\Danguole2\Desktop\1_%20VEIKLOS%20ATASKAITOS\2014_&#302;staig&#371;%20veiklos%20ataskaitos\6_MT_2014.xls" TargetMode="Externa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3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file:///C:\Users\Danguole2\Desktop\1_%20VEIKLOS%20ATASKAITOS\2014_&#302;staig&#371;%20veiklos%20ataskaitos\6_MT_2014.xls" TargetMode="Externa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5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oleObject" Target="file:///C:\Users\Danguole2\Desktop\1_%20VEIKLOS%20ATASKAITOS\2014_&#302;staig&#371;%20veiklos%20ataskaitos\7_POG_2014_1.xls" TargetMode="Externa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6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oleObject" Target="file:///C:\Users\Danguole2\Desktop\1_%20VEIKLOS%20ATASKAITOS\2014_&#302;staig&#371;%20veiklos%20ataskaitos\7_POG_2014_1.xls" TargetMode="Externa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7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oleObject" Target="file:///C:\Users\Danguole2\Desktop\1_%20VEIKLOS%20ATASKAITOS\2014_&#302;staig&#371;%20veiklos%20ataskaitos\7_POG_2014_1.xls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8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oleObject" Target="file:///C:\Users\Danguole2\Desktop\1_%20VEIKLOS%20ATASKAITOS\2014_&#302;staig&#371;%20veiklos%20ataskaitos\7_POG_2014_1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1_SVB_2014.xls" TargetMode="External"/><Relationship Id="rId1" Type="http://schemas.openxmlformats.org/officeDocument/2006/relationships/themeOverride" Target="../theme/themeOverrid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9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oleObject" Target="file:///C:\Users\Danguole2\Desktop\1_%20VEIKLOS%20ATASKAITOS\2014_&#302;staig&#371;%20veiklos%20ataskaitos\7_POG_2014_1.xls" TargetMode="Externa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0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1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2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3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4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5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6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7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8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oleObject" Target="file:///C:\Users\Danguole2\Desktop\1_%20VEIKLOS%20ATASKAITOS\2014_&#302;staig&#371;%20veiklos%20ataskaitos\8_KC_BR_2014_1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1_SVB_2014.xls" TargetMode="External"/><Relationship Id="rId1" Type="http://schemas.openxmlformats.org/officeDocument/2006/relationships/themeOverride" Target="../theme/themeOverrid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9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0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1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2.xml"/><Relationship Id="rId2" Type="http://schemas.microsoft.com/office/2011/relationships/chartColorStyle" Target="colors54.xml"/><Relationship Id="rId1" Type="http://schemas.microsoft.com/office/2011/relationships/chartStyle" Target="style54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3.xml"/><Relationship Id="rId2" Type="http://schemas.microsoft.com/office/2011/relationships/chartColorStyle" Target="colors55.xml"/><Relationship Id="rId1" Type="http://schemas.microsoft.com/office/2011/relationships/chartStyle" Target="style55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4.xm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5.xml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6.xml"/><Relationship Id="rId2" Type="http://schemas.microsoft.com/office/2011/relationships/chartColorStyle" Target="colors58.xml"/><Relationship Id="rId1" Type="http://schemas.microsoft.com/office/2011/relationships/chartStyle" Target="style58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7.xml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oleObject" Target="file:///C:\Users\Danguole2\Desktop\1_%20VEIKLOS%20ATASKAITOS\2014_&#302;staig&#371;%20veiklos%20ataskaitos\9_KC_G_2014_1.xls" TargetMode="Externa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8.xml"/><Relationship Id="rId2" Type="http://schemas.microsoft.com/office/2011/relationships/chartColorStyle" Target="colors60.xml"/><Relationship Id="rId1" Type="http://schemas.microsoft.com/office/2011/relationships/chartStyle" Target="style60.xml"/><Relationship Id="rId4" Type="http://schemas.openxmlformats.org/officeDocument/2006/relationships/oleObject" Target="file:///C:\Users\Danguole2\Desktop\1_%20VEIKLOS%20ATASKAITOS\2014_&#302;staig&#371;%20veiklos%20ataskaitos\Projektin&#279;%20veikla_2014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1_SVB_2014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1_SVB_2014.xls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034234851078395E-2"/>
          <c:y val="3.9532897697214055E-2"/>
          <c:w val="0.94168074099433219"/>
          <c:h val="0.80146934115437585"/>
        </c:manualLayout>
      </c:layout>
      <c:lineChart>
        <c:grouping val="standard"/>
        <c:varyColors val="0"/>
        <c:ser>
          <c:idx val="0"/>
          <c:order val="0"/>
          <c:tx>
            <c:strRef>
              <c:f>Sheet3!$E$83</c:f>
              <c:strCache>
                <c:ptCount val="1"/>
                <c:pt idx="0">
                  <c:v>rodiklis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Sheet3!$D$84:$D$94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Sheet3!$E$84:$E$94</c:f>
              <c:numCache>
                <c:formatCode>General</c:formatCode>
                <c:ptCount val="11"/>
                <c:pt idx="0">
                  <c:v>3.65</c:v>
                </c:pt>
                <c:pt idx="1">
                  <c:v>3.97</c:v>
                </c:pt>
                <c:pt idx="2">
                  <c:v>4.1500000000000004</c:v>
                </c:pt>
                <c:pt idx="3">
                  <c:v>4.4000000000000004</c:v>
                </c:pt>
                <c:pt idx="4">
                  <c:v>3.94</c:v>
                </c:pt>
                <c:pt idx="5">
                  <c:v>4.1900000000000004</c:v>
                </c:pt>
                <c:pt idx="6">
                  <c:v>3.48</c:v>
                </c:pt>
                <c:pt idx="7">
                  <c:v>3.28</c:v>
                </c:pt>
                <c:pt idx="8">
                  <c:v>3.19</c:v>
                </c:pt>
                <c:pt idx="9">
                  <c:v>3.87</c:v>
                </c:pt>
                <c:pt idx="10">
                  <c:v>3.95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355448"/>
        <c:axId val="166962008"/>
      </c:lineChart>
      <c:catAx>
        <c:axId val="166355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2008"/>
        <c:crosses val="autoZero"/>
        <c:auto val="1"/>
        <c:lblAlgn val="ctr"/>
        <c:lblOffset val="100"/>
        <c:noMultiLvlLbl val="0"/>
      </c:catAx>
      <c:valAx>
        <c:axId val="166962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355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'2014'!$S$195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square"/>
            <c:size val="7"/>
            <c:spPr>
              <a:solidFill>
                <a:srgbClr val="FFC000"/>
              </a:solidFill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'2014'!$T$194:$X$194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'2014'!$T$195:$X$195</c:f>
              <c:numCache>
                <c:formatCode>General</c:formatCode>
                <c:ptCount val="5"/>
                <c:pt idx="0">
                  <c:v>820</c:v>
                </c:pt>
                <c:pt idx="1">
                  <c:v>748</c:v>
                </c:pt>
                <c:pt idx="2">
                  <c:v>726</c:v>
                </c:pt>
                <c:pt idx="3">
                  <c:v>673</c:v>
                </c:pt>
                <c:pt idx="4">
                  <c:v>830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'2014'!$S$196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>
              <a:solidFill>
                <a:srgbClr val="FF7C80"/>
              </a:solidFill>
            </a:ln>
          </c:spPr>
          <c:marker>
            <c:symbol val="square"/>
            <c:size val="7"/>
            <c:spPr>
              <a:solidFill>
                <a:srgbClr val="FF7C80"/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'2014'!$T$194:$X$194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'2014'!$T$196:$X$196</c:f>
              <c:numCache>
                <c:formatCode>General</c:formatCode>
                <c:ptCount val="5"/>
                <c:pt idx="0">
                  <c:v>9264</c:v>
                </c:pt>
                <c:pt idx="1">
                  <c:v>8443</c:v>
                </c:pt>
                <c:pt idx="2">
                  <c:v>9412</c:v>
                </c:pt>
                <c:pt idx="3">
                  <c:v>8206</c:v>
                </c:pt>
                <c:pt idx="4">
                  <c:v>11370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020944"/>
        <c:axId val="167026432"/>
      </c:lineChart>
      <c:catAx>
        <c:axId val="16702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6432"/>
        <c:crosses val="autoZero"/>
        <c:auto val="1"/>
        <c:lblAlgn val="ctr"/>
        <c:lblOffset val="100"/>
        <c:noMultiLvlLbl val="0"/>
      </c:catAx>
      <c:valAx>
        <c:axId val="167026432"/>
        <c:scaling>
          <c:orientation val="minMax"/>
        </c:scaling>
        <c:delete val="0"/>
        <c:axPos val="l"/>
        <c:majorGridlines>
          <c:spPr>
            <a:ln>
              <a:solidFill>
                <a:srgbClr val="44546A">
                  <a:lumMod val="40000"/>
                  <a:lumOff val="6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0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8735050781695764"/>
          <c:y val="0.922645632217033"/>
          <c:w val="0.65549222108106053"/>
          <c:h val="5.9842512808703896E-2"/>
        </c:manualLayout>
      </c:layout>
      <c:overlay val="0"/>
      <c:txPr>
        <a:bodyPr/>
        <a:lstStyle/>
        <a:p>
          <a:pPr>
            <a:defRPr sz="1200" baseline="0">
              <a:solidFill>
                <a:schemeClr val="bg1"/>
              </a:solidFill>
            </a:defRPr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'2014'!$T$208</c:f>
              <c:strCache>
                <c:ptCount val="1"/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555555555555555E-2"/>
                  <c:y val="-9.7926660719070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666666666666581E-2"/>
                  <c:y val="-9.2793526956536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'2014'!$S$209:$S$210</c:f>
              <c:strCache>
                <c:ptCount val="2"/>
                <c:pt idx="0">
                  <c:v>Renginių skaičius</c:v>
                </c:pt>
                <c:pt idx="1">
                  <c:v>Renginių lankytojų skaičius</c:v>
                </c:pt>
              </c:strCache>
            </c:strRef>
          </c:cat>
          <c:val>
            <c:numRef>
              <c:f>'2014'!$T$209:$T$210</c:f>
              <c:numCache>
                <c:formatCode>0</c:formatCode>
                <c:ptCount val="2"/>
                <c:pt idx="0">
                  <c:v>23.328380386329869</c:v>
                </c:pt>
                <c:pt idx="1">
                  <c:v>38.557153302461614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67020160"/>
        <c:axId val="167021336"/>
        <c:axId val="0"/>
      </c:bar3DChart>
      <c:catAx>
        <c:axId val="16702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1336"/>
        <c:crosses val="autoZero"/>
        <c:auto val="1"/>
        <c:lblAlgn val="ctr"/>
        <c:lblOffset val="100"/>
        <c:noMultiLvlLbl val="0"/>
      </c:catAx>
      <c:valAx>
        <c:axId val="167021336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0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3216187756501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Sheet1!$A$40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solidFill>
                <a:srgbClr val="5B9BD5">
                  <a:lumMod val="20000"/>
                  <a:lumOff val="80000"/>
                </a:srgb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5B9BD5">
                  <a:lumMod val="20000"/>
                  <a:lumOff val="80000"/>
                </a:srgbClr>
              </a:contourClr>
            </a:sp3d>
          </c:spPr>
          <c:invertIfNegative val="0"/>
          <c:dLbls>
            <c:dLbl>
              <c:idx val="0"/>
              <c:layout>
                <c:manualLayout>
                  <c:x val="8.454106280193215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7979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Sheet1!$B$39:$E$39</c:f>
              <c:strCache>
                <c:ptCount val="4"/>
                <c:pt idx="0">
                  <c:v>Finansuoti projektai 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Sheet1!$B$40:$E$40</c:f>
              <c:numCache>
                <c:formatCode>0</c:formatCode>
                <c:ptCount val="4"/>
                <c:pt idx="0" formatCode="General">
                  <c:v>5</c:v>
                </c:pt>
                <c:pt idx="1">
                  <c:v>16.329999999999998</c:v>
                </c:pt>
                <c:pt idx="2">
                  <c:v>14.5</c:v>
                </c:pt>
                <c:pt idx="3">
                  <c:v>1.83</c:v>
                </c:pt>
              </c:numCache>
            </c:numRef>
          </c:val>
        </c:ser>
        <c:ser>
          <c:idx val="1"/>
          <c:order val="1"/>
          <c:tx>
            <c:strRef>
              <c:f>Sheet1!$A$41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23188405797101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080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Sheet1!$B$39:$E$39</c:f>
              <c:strCache>
                <c:ptCount val="4"/>
                <c:pt idx="0">
                  <c:v>Finansuoti projektai 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Sheet1!$B$41:$E$41</c:f>
              <c:numCache>
                <c:formatCode>0</c:formatCode>
                <c:ptCount val="4"/>
                <c:pt idx="0" formatCode="General">
                  <c:v>4</c:v>
                </c:pt>
                <c:pt idx="1">
                  <c:v>16.5</c:v>
                </c:pt>
                <c:pt idx="2">
                  <c:v>10.5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Sheet1!$A$42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solidFill>
                <a:srgbClr val="5B9BD5">
                  <a:lumMod val="20000"/>
                  <a:lumOff val="80000"/>
                </a:srgb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5B9BD5">
                  <a:lumMod val="20000"/>
                  <a:lumOff val="80000"/>
                </a:srgbClr>
              </a:contourClr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31884057970573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23188405796924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Sheet1!$B$39:$E$39</c:f>
              <c:strCache>
                <c:ptCount val="4"/>
                <c:pt idx="0">
                  <c:v>Finansuoti projektai 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Sheet1!$B$42:$E$42</c:f>
              <c:numCache>
                <c:formatCode>0</c:formatCode>
                <c:ptCount val="4"/>
                <c:pt idx="0" formatCode="General">
                  <c:v>7</c:v>
                </c:pt>
                <c:pt idx="1">
                  <c:v>23.1</c:v>
                </c:pt>
                <c:pt idx="2">
                  <c:v>16.100000000000001</c:v>
                </c:pt>
                <c:pt idx="3">
                  <c:v>7</c:v>
                </c:pt>
              </c:numCache>
            </c:numRef>
          </c:val>
        </c:ser>
        <c:ser>
          <c:idx val="3"/>
          <c:order val="3"/>
          <c:tx>
            <c:strRef>
              <c:f>Sheet1!$A$43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C000">
                <a:lumMod val="40000"/>
                <a:lumOff val="6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248E-3"/>
                  <c:y val="-1.1674569982842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Sheet1!$B$39:$E$39</c:f>
              <c:strCache>
                <c:ptCount val="4"/>
                <c:pt idx="0">
                  <c:v>Finansuoti projektai 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Sheet1!$B$43:$E$43</c:f>
              <c:numCache>
                <c:formatCode>0</c:formatCode>
                <c:ptCount val="4"/>
                <c:pt idx="0" formatCode="General">
                  <c:v>11</c:v>
                </c:pt>
                <c:pt idx="1">
                  <c:v>69</c:v>
                </c:pt>
                <c:pt idx="2">
                  <c:v>21</c:v>
                </c:pt>
                <c:pt idx="3">
                  <c:v>48</c:v>
                </c:pt>
              </c:numCache>
            </c:numRef>
          </c:val>
        </c:ser>
        <c:ser>
          <c:idx val="4"/>
          <c:order val="4"/>
          <c:tx>
            <c:strRef>
              <c:f>Sheet1!$A$44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1927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85024154589372E-2"/>
                  <c:y val="-2.9186424957106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Sheet1!$B$39:$E$39</c:f>
              <c:strCache>
                <c:ptCount val="4"/>
                <c:pt idx="0">
                  <c:v>Finansuoti projektai 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Sheet1!$B$44:$E$44</c:f>
              <c:numCache>
                <c:formatCode>0.0</c:formatCode>
                <c:ptCount val="4"/>
                <c:pt idx="0" formatCode="General">
                  <c:v>8</c:v>
                </c:pt>
                <c:pt idx="1">
                  <c:v>33.200000000000003</c:v>
                </c:pt>
                <c:pt idx="2" formatCode="General">
                  <c:v>22.2</c:v>
                </c:pt>
                <c:pt idx="3" formatCode="General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022904"/>
        <c:axId val="167019768"/>
        <c:axId val="0"/>
      </c:bar3DChart>
      <c:catAx>
        <c:axId val="167022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7019768"/>
        <c:crosses val="autoZero"/>
        <c:auto val="1"/>
        <c:lblAlgn val="ctr"/>
        <c:lblOffset val="100"/>
        <c:noMultiLvlLbl val="0"/>
      </c:catAx>
      <c:valAx>
        <c:axId val="167019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7022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55120012172394"/>
          <c:y val="0.89529335574483071"/>
          <c:w val="0.38497489444254246"/>
          <c:h val="4.925243683666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IV_KM_2014!$O$69</c:f>
              <c:strCache>
                <c:ptCount val="1"/>
                <c:pt idx="0">
                  <c:v>  I ketv.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1200" b="0" i="0" baseline="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IV_KM_2014!$N$70:$N$73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IV_KM_2014!$O$70:$O$73</c:f>
              <c:numCache>
                <c:formatCode>General</c:formatCode>
                <c:ptCount val="4"/>
                <c:pt idx="0">
                  <c:v>101</c:v>
                </c:pt>
                <c:pt idx="1">
                  <c:v>4303</c:v>
                </c:pt>
                <c:pt idx="2">
                  <c:v>2255</c:v>
                </c:pt>
                <c:pt idx="3">
                  <c:v>1851</c:v>
                </c:pt>
              </c:numCache>
            </c:numRef>
          </c:val>
        </c:ser>
        <c:ser>
          <c:idx val="1"/>
          <c:order val="1"/>
          <c:tx>
            <c:strRef>
              <c:f>IV_KM_2014!$P$69</c:f>
              <c:strCache>
                <c:ptCount val="1"/>
                <c:pt idx="0">
                  <c:v> II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1200" b="0" i="0" baseline="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IV_KM_2014!$N$70:$N$73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IV_KM_2014!$P$70:$P$73</c:f>
              <c:numCache>
                <c:formatCode>General</c:formatCode>
                <c:ptCount val="4"/>
                <c:pt idx="0">
                  <c:v>121</c:v>
                </c:pt>
                <c:pt idx="1">
                  <c:v>7594</c:v>
                </c:pt>
                <c:pt idx="2">
                  <c:v>3379</c:v>
                </c:pt>
                <c:pt idx="3">
                  <c:v>1994</c:v>
                </c:pt>
              </c:numCache>
            </c:numRef>
          </c:val>
        </c:ser>
        <c:ser>
          <c:idx val="2"/>
          <c:order val="2"/>
          <c:tx>
            <c:strRef>
              <c:f>IV_KM_2014!$Q$69</c:f>
              <c:strCache>
                <c:ptCount val="1"/>
                <c:pt idx="0">
                  <c:v> III ketv.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1200" b="0" i="0" baseline="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IV_KM_2014!$N$70:$N$73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IV_KM_2014!$Q$70:$Q$73</c:f>
              <c:numCache>
                <c:formatCode>General</c:formatCode>
                <c:ptCount val="4"/>
                <c:pt idx="0">
                  <c:v>27</c:v>
                </c:pt>
                <c:pt idx="1">
                  <c:v>1672</c:v>
                </c:pt>
                <c:pt idx="2">
                  <c:v>1040</c:v>
                </c:pt>
                <c:pt idx="3">
                  <c:v>636</c:v>
                </c:pt>
              </c:numCache>
            </c:numRef>
          </c:val>
        </c:ser>
        <c:ser>
          <c:idx val="3"/>
          <c:order val="3"/>
          <c:tx>
            <c:strRef>
              <c:f>IV_KM_2014!$R$69</c:f>
              <c:strCache>
                <c:ptCount val="1"/>
                <c:pt idx="0">
                  <c:v> IV ketv.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 sz="1200" b="0" i="0" baseline="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IV_KM_2014!$N$70:$N$73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IV_KM_2014!$R$70:$R$73</c:f>
              <c:numCache>
                <c:formatCode>General</c:formatCode>
                <c:ptCount val="4"/>
                <c:pt idx="0">
                  <c:v>157</c:v>
                </c:pt>
                <c:pt idx="1">
                  <c:v>9359</c:v>
                </c:pt>
                <c:pt idx="2">
                  <c:v>2684</c:v>
                </c:pt>
                <c:pt idx="3">
                  <c:v>3488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023688"/>
        <c:axId val="167023296"/>
      </c:barChart>
      <c:catAx>
        <c:axId val="16702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lt-LT"/>
          </a:p>
        </c:txPr>
        <c:crossAx val="167023296"/>
        <c:crosses val="autoZero"/>
        <c:auto val="1"/>
        <c:lblAlgn val="ctr"/>
        <c:lblOffset val="100"/>
        <c:noMultiLvlLbl val="0"/>
      </c:catAx>
      <c:valAx>
        <c:axId val="16702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/>
            </a:pPr>
            <a:endParaRPr lang="lt-LT"/>
          </a:p>
        </c:txPr>
        <c:crossAx val="16702368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5743856746167598"/>
          <c:y val="0.9203644947829841"/>
          <c:w val="0.71845603674540692"/>
          <c:h val="7.8125546806649182E-2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 b="0" i="0" baseline="0"/>
          </a:pPr>
          <a:endParaRPr lang="lt-LT"/>
        </a:p>
      </c:txPr>
    </c:legend>
    <c:plotVisOnly val="0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 i="0" baseline="0">
          <a:solidFill>
            <a:schemeClr val="bg1"/>
          </a:solidFill>
        </a:defRPr>
      </a:pPr>
      <a:endParaRPr lang="lt-LT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KM_2014!$H$19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KM_2014!$I$18:$M$18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KM_2014!$I$19:$M$19</c:f>
              <c:numCache>
                <c:formatCode>General</c:formatCode>
                <c:ptCount val="5"/>
                <c:pt idx="0">
                  <c:v>383</c:v>
                </c:pt>
                <c:pt idx="1">
                  <c:v>589</c:v>
                </c:pt>
                <c:pt idx="2">
                  <c:v>555</c:v>
                </c:pt>
                <c:pt idx="3">
                  <c:v>518</c:v>
                </c:pt>
                <c:pt idx="4">
                  <c:v>494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KM_2014!$H$20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7098501274297235E-2"/>
                  <c:y val="-3.12731394343532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KM_2014!$I$18:$M$18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KM_2014!$I$20:$M$20</c:f>
              <c:numCache>
                <c:formatCode>General</c:formatCode>
                <c:ptCount val="5"/>
                <c:pt idx="0">
                  <c:v>20780</c:v>
                </c:pt>
                <c:pt idx="1">
                  <c:v>42160</c:v>
                </c:pt>
                <c:pt idx="2">
                  <c:v>34943</c:v>
                </c:pt>
                <c:pt idx="3">
                  <c:v>31899</c:v>
                </c:pt>
                <c:pt idx="4" formatCode="0">
                  <c:v>30365.5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KM_2014!$H$21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 cap="rnd">
              <a:solidFill>
                <a:srgbClr val="70AD47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>
                  <a:lumMod val="60000"/>
                  <a:lumOff val="40000"/>
                </a:srgb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098501274297235E-2"/>
                  <c:y val="-2.5435854442932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KM_2014!$I$18:$M$18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KM_2014!$I$21:$M$21</c:f>
              <c:numCache>
                <c:formatCode>General</c:formatCode>
                <c:ptCount val="5"/>
                <c:pt idx="0">
                  <c:v>18116</c:v>
                </c:pt>
                <c:pt idx="1">
                  <c:v>23896</c:v>
                </c:pt>
                <c:pt idx="2">
                  <c:v>24463</c:v>
                </c:pt>
                <c:pt idx="3">
                  <c:v>19173</c:v>
                </c:pt>
                <c:pt idx="4">
                  <c:v>21076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024472"/>
        <c:axId val="167022120"/>
      </c:lineChart>
      <c:catAx>
        <c:axId val="16702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7022120"/>
        <c:crosses val="autoZero"/>
        <c:auto val="1"/>
        <c:lblAlgn val="ctr"/>
        <c:lblOffset val="100"/>
        <c:noMultiLvlLbl val="0"/>
      </c:catAx>
      <c:valAx>
        <c:axId val="16702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40000"/>
                  <a:lumOff val="6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7024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effectLst>
              <a:innerShdw blurRad="63500" dist="50800" dir="5400000">
                <a:sysClr val="windowText" lastClr="000000">
                  <a:alpha val="50000"/>
                </a:sys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KM_2014!$O$24:$O$26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KM_2014!$P$24:$P$26</c:f>
              <c:numCache>
                <c:formatCode>0</c:formatCode>
                <c:ptCount val="3"/>
                <c:pt idx="0">
                  <c:v>-4.6332046332046417</c:v>
                </c:pt>
                <c:pt idx="1">
                  <c:v>-4.8073607323113663</c:v>
                </c:pt>
                <c:pt idx="2">
                  <c:v>9.9254159495123275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952000"/>
        <c:axId val="227948864"/>
      </c:barChart>
      <c:catAx>
        <c:axId val="2279520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8864"/>
        <c:crosses val="autoZero"/>
        <c:auto val="1"/>
        <c:lblAlgn val="ctr"/>
        <c:lblOffset val="100"/>
        <c:noMultiLvlLbl val="0"/>
      </c:catAx>
      <c:valAx>
        <c:axId val="227948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52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8617262092717224"/>
        </c:manualLayout>
      </c:layout>
      <c:lineChart>
        <c:grouping val="standard"/>
        <c:varyColors val="0"/>
        <c:ser>
          <c:idx val="0"/>
          <c:order val="0"/>
          <c:tx>
            <c:strRef>
              <c:f>KM_2014!$H$42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KM_2014!$I$41:$M$41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KM_2014!$I$42:$M$42</c:f>
              <c:numCache>
                <c:formatCode>0</c:formatCode>
                <c:ptCount val="5"/>
                <c:pt idx="0">
                  <c:v>50.115919629057188</c:v>
                </c:pt>
                <c:pt idx="1">
                  <c:v>52.088215600937396</c:v>
                </c:pt>
                <c:pt idx="2">
                  <c:v>38</c:v>
                </c:pt>
                <c:pt idx="3">
                  <c:v>52</c:v>
                </c:pt>
                <c:pt idx="4">
                  <c:v>43.879293983678117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KM_2014!$H$43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1.820656928753471E-2"/>
                  <c:y val="4.4611565454120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583380881737697E-2"/>
                  <c:y val="4.1692922958409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KM_2014!$I$41:$M$41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KM_2014!$I$43:$M$43</c:f>
              <c:numCache>
                <c:formatCode>0</c:formatCode>
                <c:ptCount val="5"/>
                <c:pt idx="0">
                  <c:v>49.884080370942812</c:v>
                </c:pt>
                <c:pt idx="1">
                  <c:v>47.911784399062604</c:v>
                </c:pt>
                <c:pt idx="2">
                  <c:v>62</c:v>
                </c:pt>
                <c:pt idx="3">
                  <c:v>48</c:v>
                </c:pt>
                <c:pt idx="4">
                  <c:v>56.120706016321883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948472"/>
        <c:axId val="227946904"/>
      </c:lineChart>
      <c:catAx>
        <c:axId val="22794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6904"/>
        <c:crosses val="autoZero"/>
        <c:auto val="1"/>
        <c:lblAlgn val="ctr"/>
        <c:lblOffset val="100"/>
        <c:noMultiLvlLbl val="0"/>
      </c:catAx>
      <c:valAx>
        <c:axId val="227946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40000"/>
                  <a:lumOff val="60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8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735630872227929"/>
          <c:y val="0.92848291720845399"/>
          <c:w val="0.71185743086462017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KM_2014!$H$100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KM_2014!$I$99:$M$99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KM_2014!$I$100:$M$100</c:f>
              <c:numCache>
                <c:formatCode>0</c:formatCode>
                <c:ptCount val="5"/>
                <c:pt idx="0">
                  <c:v>34.900453380642617</c:v>
                </c:pt>
                <c:pt idx="1">
                  <c:v>47.819222419577656</c:v>
                </c:pt>
                <c:pt idx="2">
                  <c:v>31</c:v>
                </c:pt>
                <c:pt idx="3">
                  <c:v>50</c:v>
                </c:pt>
                <c:pt idx="4">
                  <c:v>43.279471171502017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KM_2014!$H$101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KM_2014!$I$99:$M$99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KM_2014!$I$101:$M$101</c:f>
              <c:numCache>
                <c:formatCode>0</c:formatCode>
                <c:ptCount val="5"/>
                <c:pt idx="0">
                  <c:v>65.099546619357383</c:v>
                </c:pt>
                <c:pt idx="1">
                  <c:v>52.180777580422344</c:v>
                </c:pt>
                <c:pt idx="2">
                  <c:v>69</c:v>
                </c:pt>
                <c:pt idx="3">
                  <c:v>50</c:v>
                </c:pt>
                <c:pt idx="4">
                  <c:v>56.720528828497983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947296"/>
        <c:axId val="227946512"/>
      </c:lineChart>
      <c:catAx>
        <c:axId val="22794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6512"/>
        <c:crosses val="autoZero"/>
        <c:auto val="1"/>
        <c:lblAlgn val="ctr"/>
        <c:lblOffset val="100"/>
        <c:noMultiLvlLbl val="0"/>
      </c:catAx>
      <c:valAx>
        <c:axId val="22794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40000"/>
                  <a:lumOff val="60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i="0" baseline="0">
          <a:solidFill>
            <a:schemeClr val="bg1"/>
          </a:solidFill>
        </a:defRPr>
      </a:pPr>
      <a:endParaRPr lang="lt-LT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72411497337140895"/>
        </c:manualLayout>
      </c:layout>
      <c:lineChart>
        <c:grouping val="standard"/>
        <c:varyColors val="0"/>
        <c:ser>
          <c:idx val="0"/>
          <c:order val="0"/>
          <c:tx>
            <c:strRef>
              <c:f>KM_2014!$H$137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KM_2014!$I$136:$M$136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KM_2014!$I$137:$M$137</c:f>
              <c:numCache>
                <c:formatCode>0</c:formatCode>
                <c:ptCount val="5"/>
                <c:pt idx="0">
                  <c:v>90.401567091087173</c:v>
                </c:pt>
                <c:pt idx="1">
                  <c:v>87.569124423963132</c:v>
                </c:pt>
                <c:pt idx="2">
                  <c:v>83</c:v>
                </c:pt>
                <c:pt idx="3">
                  <c:v>91</c:v>
                </c:pt>
                <c:pt idx="4">
                  <c:v>89.516288252714702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KM_2014!$H$138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KM_2014!$I$136:$M$136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KM_2014!$I$138:$M$138</c:f>
              <c:numCache>
                <c:formatCode>0</c:formatCode>
                <c:ptCount val="5"/>
                <c:pt idx="0">
                  <c:v>9.5984329089128302</c:v>
                </c:pt>
                <c:pt idx="1">
                  <c:v>12.430875576036867</c:v>
                </c:pt>
                <c:pt idx="2">
                  <c:v>17</c:v>
                </c:pt>
                <c:pt idx="3">
                  <c:v>9</c:v>
                </c:pt>
                <c:pt idx="4">
                  <c:v>10.483711747285291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951216"/>
        <c:axId val="227944944"/>
      </c:lineChart>
      <c:catAx>
        <c:axId val="22795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4944"/>
        <c:crosses val="autoZero"/>
        <c:auto val="1"/>
        <c:lblAlgn val="ctr"/>
        <c:lblOffset val="100"/>
        <c:noMultiLvlLbl val="0"/>
      </c:catAx>
      <c:valAx>
        <c:axId val="22794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5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83940050971892"/>
          <c:y val="0.922645632217033"/>
          <c:w val="0.76137433907718066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035156490087477E-2"/>
          <c:y val="7.0853426222158206E-2"/>
          <c:w val="0.86286510370071912"/>
          <c:h val="0.63237773346127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DARBINĖ!$B$15</c:f>
              <c:strCache>
                <c:ptCount val="1"/>
                <c:pt idx="0">
                  <c:v>Konservuota eksponatų</c:v>
                </c:pt>
              </c:strCache>
            </c:strRef>
          </c:tx>
          <c:spPr>
            <a:solidFill>
              <a:srgbClr val="CCFF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888888888888888E-2"/>
                  <c:y val="-8.6476988431833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333333333332829E-3"/>
                  <c:y val="-8.6476988431833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888888888888788E-2"/>
                  <c:y val="-1.388888888888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111111111111009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666666666666462E-2"/>
                  <c:y val="-1.388888888888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DARBINĖ!$C$14:$G$14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DARBINĖ!$C$15:$G$15</c:f>
              <c:numCache>
                <c:formatCode>General</c:formatCode>
                <c:ptCount val="5"/>
                <c:pt idx="0">
                  <c:v>84</c:v>
                </c:pt>
                <c:pt idx="1">
                  <c:v>35</c:v>
                </c:pt>
                <c:pt idx="2">
                  <c:v>97</c:v>
                </c:pt>
                <c:pt idx="3">
                  <c:v>168</c:v>
                </c:pt>
                <c:pt idx="4">
                  <c:v>97</c:v>
                </c:pt>
              </c:numCache>
            </c:numRef>
          </c:val>
        </c:ser>
        <c:ser>
          <c:idx val="1"/>
          <c:order val="1"/>
          <c:tx>
            <c:strRef>
              <c:f>DARBINĖ!$B$16</c:f>
              <c:strCache>
                <c:ptCount val="1"/>
                <c:pt idx="0">
                  <c:v>Restauruota eksponatų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888888888888888E-2"/>
                  <c:y val="-8.6476988431833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888888888888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555555555554534E-3"/>
                  <c:y val="-8.6476988431833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333333333332309E-3"/>
                  <c:y val="9.4339622641508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111111111110907E-2"/>
                  <c:y val="-8.6476988431833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DARBINĖ!$C$14:$G$14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DARBINĖ!$C$16:$G$16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7945336"/>
        <c:axId val="227950432"/>
        <c:axId val="0"/>
      </c:bar3DChart>
      <c:catAx>
        <c:axId val="22794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50432"/>
        <c:crosses val="autoZero"/>
        <c:auto val="1"/>
        <c:lblAlgn val="ctr"/>
        <c:lblOffset val="100"/>
        <c:noMultiLvlLbl val="0"/>
      </c:catAx>
      <c:valAx>
        <c:axId val="22795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533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589084452678716"/>
          <c:y val="0.84676092732855979"/>
          <c:w val="0.45233595800524934"/>
          <c:h val="0.10070350774865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aseline="0"/>
      </a:pPr>
      <a:endParaRPr lang="lt-L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Sheet1!$H$7:$H$15</c:f>
              <c:strCache>
                <c:ptCount val="9"/>
                <c:pt idx="0">
                  <c:v>Muzikinis teatras</c:v>
                </c:pt>
                <c:pt idx="1">
                  <c:v>Koncertinė įstaiga „Panevėžio garsas“</c:v>
                </c:pt>
                <c:pt idx="2">
                  <c:v>Teatras „Menas“</c:v>
                </c:pt>
                <c:pt idx="3">
                  <c:v>Lėlių vežimo teatras</c:v>
                </c:pt>
                <c:pt idx="4">
                  <c:v>Savivaldybės viešoji biblioteka</c:v>
                </c:pt>
                <c:pt idx="5">
                  <c:v>Kultūros centras Panevėžio bendruomenių rūmai</c:v>
                </c:pt>
                <c:pt idx="6">
                  <c:v>Kraštotyros muziejus</c:v>
                </c:pt>
                <c:pt idx="7">
                  <c:v>Kino centras „Garsas“</c:v>
                </c:pt>
                <c:pt idx="8">
                  <c:v>Dailės galerija</c:v>
                </c:pt>
              </c:strCache>
            </c:strRef>
          </c:cat>
          <c:val>
            <c:numRef>
              <c:f>Sheet1!$I$7:$I$15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10</c:v>
                </c:pt>
                <c:pt idx="8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6962792"/>
        <c:axId val="166958872"/>
      </c:barChart>
      <c:catAx>
        <c:axId val="166962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58872"/>
        <c:crosses val="autoZero"/>
        <c:auto val="1"/>
        <c:lblAlgn val="ctr"/>
        <c:lblOffset val="100"/>
        <c:noMultiLvlLbl val="0"/>
      </c:catAx>
      <c:valAx>
        <c:axId val="166958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2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i="0" baseline="0">
          <a:solidFill>
            <a:schemeClr val="bg1"/>
          </a:solidFill>
        </a:defRPr>
      </a:pPr>
      <a:endParaRPr lang="lt-LT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924347691832645E-2"/>
          <c:y val="3.2105067452815661E-2"/>
          <c:w val="0.90311486799444185"/>
          <c:h val="0.684572423470665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DARBINĖ!$B$19</c:f>
              <c:strCache>
                <c:ptCount val="1"/>
                <c:pt idx="0">
                  <c:v>Ekspozicinės išvaizdos  suteikimas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159557661927330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DARBINĖ!$C$18:$G$18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DARBINĖ!$C$19:$G$19</c:f>
              <c:numCache>
                <c:formatCode>General</c:formatCode>
                <c:ptCount val="5"/>
                <c:pt idx="0">
                  <c:v>52</c:v>
                </c:pt>
                <c:pt idx="1">
                  <c:v>37</c:v>
                </c:pt>
                <c:pt idx="2">
                  <c:v>25</c:v>
                </c:pt>
                <c:pt idx="3">
                  <c:v>31</c:v>
                </c:pt>
                <c:pt idx="4">
                  <c:v>25</c:v>
                </c:pt>
              </c:numCache>
            </c:numRef>
          </c:val>
        </c:ser>
        <c:ser>
          <c:idx val="1"/>
          <c:order val="1"/>
          <c:tx>
            <c:strRef>
              <c:f>DARBINĖ!$B$20</c:f>
              <c:strCache>
                <c:ptCount val="1"/>
                <c:pt idx="0">
                  <c:v>Ekspozicinės būklės stabilizavimas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638230647709321E-2"/>
                  <c:y val="6.4882384075104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3190906283773348E-3"/>
                  <c:y val="-1.0372671578259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3818125675467E-2"/>
                  <c:y val="-5.1862208819448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4787324378569435E-3"/>
                  <c:y val="-2.2675783862343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478732437857032E-3"/>
                  <c:y val="-5.1862208819448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DARBINĖ!$C$18:$G$18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DARBINĖ!$C$20:$G$20</c:f>
              <c:numCache>
                <c:formatCode>General</c:formatCode>
                <c:ptCount val="5"/>
                <c:pt idx="0">
                  <c:v>11</c:v>
                </c:pt>
                <c:pt idx="1">
                  <c:v>478</c:v>
                </c:pt>
                <c:pt idx="2">
                  <c:v>729</c:v>
                </c:pt>
                <c:pt idx="3">
                  <c:v>370</c:v>
                </c:pt>
                <c:pt idx="4">
                  <c:v>729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7945728"/>
        <c:axId val="227950040"/>
        <c:axId val="0"/>
      </c:bar3DChart>
      <c:catAx>
        <c:axId val="22794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50040"/>
        <c:crosses val="autoZero"/>
        <c:auto val="1"/>
        <c:lblAlgn val="ctr"/>
        <c:lblOffset val="100"/>
        <c:noMultiLvlLbl val="0"/>
      </c:catAx>
      <c:valAx>
        <c:axId val="22795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457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4607843137254906"/>
          <c:y val="0.85843549731140167"/>
          <c:w val="0.57401960784313721"/>
          <c:h val="9.486622275723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100818280067932E-2"/>
          <c:y val="3.2105067452815661E-2"/>
          <c:w val="0.89193839740620662"/>
          <c:h val="0.684572423470665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DARBINĖ!$B$23</c:f>
              <c:strCache>
                <c:ptCount val="1"/>
                <c:pt idx="0">
                  <c:v>Surinkta  pagrindinio fondo eksponatų</c:v>
                </c:pt>
              </c:strCache>
            </c:strRef>
          </c:tx>
          <c:spPr>
            <a:solidFill>
              <a:srgbClr val="CCFF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3651767793731444E-3"/>
                  <c:y val="-4.4719578207898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8039215686274057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254901960784314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926405037623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35294117647058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DARBINĖ!$C$22:$G$22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DARBINĖ!$C$23:$G$23</c:f>
              <c:numCache>
                <c:formatCode>General</c:formatCode>
                <c:ptCount val="5"/>
                <c:pt idx="0">
                  <c:v>424</c:v>
                </c:pt>
                <c:pt idx="1">
                  <c:v>1240</c:v>
                </c:pt>
                <c:pt idx="2">
                  <c:v>933</c:v>
                </c:pt>
                <c:pt idx="3">
                  <c:v>2780</c:v>
                </c:pt>
                <c:pt idx="4">
                  <c:v>933</c:v>
                </c:pt>
              </c:numCache>
            </c:numRef>
          </c:val>
        </c:ser>
        <c:ser>
          <c:idx val="1"/>
          <c:order val="1"/>
          <c:tx>
            <c:strRef>
              <c:f>DARBINĖ!$B$24</c:f>
              <c:strCache>
                <c:ptCount val="1"/>
                <c:pt idx="0">
                  <c:v>Surinkta pagalbinio fondo eksponatų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5243940095723336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316079975297206E-2"/>
                  <c:y val="4.2839696663417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316079975297115E-2"/>
                  <c:y val="-1.879881544481260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8650995831402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328315578199784E-2"/>
                  <c:y val="7.8853906545526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DARBINĖ!$C$22:$G$22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DARBINĖ!$C$24:$G$24</c:f>
              <c:numCache>
                <c:formatCode>General</c:formatCode>
                <c:ptCount val="5"/>
                <c:pt idx="0">
                  <c:v>458</c:v>
                </c:pt>
                <c:pt idx="1">
                  <c:v>388</c:v>
                </c:pt>
                <c:pt idx="2">
                  <c:v>415</c:v>
                </c:pt>
                <c:pt idx="3">
                  <c:v>232</c:v>
                </c:pt>
                <c:pt idx="4">
                  <c:v>415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7951608"/>
        <c:axId val="228390128"/>
        <c:axId val="0"/>
      </c:bar3DChart>
      <c:catAx>
        <c:axId val="22795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90128"/>
        <c:crosses val="autoZero"/>
        <c:auto val="1"/>
        <c:lblAlgn val="ctr"/>
        <c:lblOffset val="100"/>
        <c:noMultiLvlLbl val="0"/>
      </c:catAx>
      <c:valAx>
        <c:axId val="22839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79516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924347691832645E-2"/>
          <c:y val="3.2105067452815661E-2"/>
          <c:w val="0.90311486799444185"/>
          <c:h val="0.67764030282179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DARBINĖ!$B$27</c:f>
              <c:strCache>
                <c:ptCount val="1"/>
                <c:pt idx="0">
                  <c:v>Istorinės ekspedicijos, išvykos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050409140033966E-3"/>
                  <c:y val="5.04534467329359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019607843136803E-3"/>
                  <c:y val="1.3801272160425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1936943801976785E-3"/>
                  <c:y val="6.5461555510883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354975190053495E-16"/>
                  <c:y val="6.546155551088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968471900988674E-3"/>
                  <c:y val="-6.00057326936320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DARBINĖ!$C$26:$G$26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DARBINĖ!$C$27:$G$27</c:f>
              <c:numCache>
                <c:formatCode>General</c:formatCode>
                <c:ptCount val="5"/>
                <c:pt idx="0">
                  <c:v>0</c:v>
                </c:pt>
                <c:pt idx="1">
                  <c:v>9</c:v>
                </c:pt>
                <c:pt idx="2">
                  <c:v>40</c:v>
                </c:pt>
                <c:pt idx="3">
                  <c:v>17</c:v>
                </c:pt>
                <c:pt idx="4">
                  <c:v>40</c:v>
                </c:pt>
              </c:numCache>
            </c:numRef>
          </c:val>
        </c:ser>
        <c:ser>
          <c:idx val="1"/>
          <c:order val="1"/>
          <c:tx>
            <c:strRef>
              <c:f>DARBINĖ!$B$28</c:f>
              <c:strCache>
                <c:ptCount val="1"/>
                <c:pt idx="0">
                  <c:v>Etnografinės ekspedicijos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968471900988674E-3"/>
                  <c:y val="6.5461555510883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905415702965455E-3"/>
                  <c:y val="1.3092311102176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968471900988674E-3"/>
                  <c:y val="6.546155551088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1936943801976212E-3"/>
                  <c:y val="6.546155551088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DARBINĖ!$C$26:$G$26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DARBINĖ!$C$28:$G$28</c:f>
              <c:numCache>
                <c:formatCode>General</c:formatCode>
                <c:ptCount val="5"/>
                <c:pt idx="0">
                  <c:v>11</c:v>
                </c:pt>
                <c:pt idx="1">
                  <c:v>13</c:v>
                </c:pt>
                <c:pt idx="2">
                  <c:v>38</c:v>
                </c:pt>
                <c:pt idx="3">
                  <c:v>48</c:v>
                </c:pt>
                <c:pt idx="4">
                  <c:v>38</c:v>
                </c:pt>
              </c:numCache>
            </c:numRef>
          </c:val>
        </c:ser>
        <c:ser>
          <c:idx val="2"/>
          <c:order val="2"/>
          <c:tx>
            <c:strRef>
              <c:f>DARBINĖ!$B$29</c:f>
              <c:strCache>
                <c:ptCount val="1"/>
                <c:pt idx="0">
                  <c:v>Archeologiniai  žvalgomieji tyrimai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969198703103286E-3"/>
                  <c:y val="2.126702177582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96919870310284E-3"/>
                  <c:y val="5.04534467329359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969198703102389E-3"/>
                  <c:y val="1.0882629664714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969198703103286E-3"/>
                  <c:y val="7.25500983835306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969198703103286E-3"/>
                  <c:y val="4.33636734264265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DARBINĖ!$C$26:$G$26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DARBINĖ!$C$29:$G$29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DARBINĖ!$B$30</c:f>
              <c:strCache>
                <c:ptCount val="1"/>
                <c:pt idx="0">
                  <c:v>Konsultacijos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968471900988674E-3"/>
                  <c:y val="6.546155551088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96847190098867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1936943801977349E-3"/>
                  <c:y val="6.546155551088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936943801977349E-3"/>
                  <c:y val="6.5461555510883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968471900988674E-3"/>
                  <c:y val="1.3092311102176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DARBINĖ!$C$26:$G$26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DARBINĖ!$C$30:$G$30</c:f>
              <c:numCache>
                <c:formatCode>General</c:formatCode>
                <c:ptCount val="5"/>
                <c:pt idx="0">
                  <c:v>346</c:v>
                </c:pt>
                <c:pt idx="1">
                  <c:v>346</c:v>
                </c:pt>
                <c:pt idx="2">
                  <c:v>316</c:v>
                </c:pt>
                <c:pt idx="3">
                  <c:v>433</c:v>
                </c:pt>
                <c:pt idx="4">
                  <c:v>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391304"/>
        <c:axId val="228387384"/>
        <c:axId val="0"/>
      </c:bar3DChart>
      <c:catAx>
        <c:axId val="228391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87384"/>
        <c:crosses val="autoZero"/>
        <c:auto val="1"/>
        <c:lblAlgn val="ctr"/>
        <c:lblOffset val="100"/>
        <c:noMultiLvlLbl val="0"/>
      </c:catAx>
      <c:valAx>
        <c:axId val="22838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91304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3314806237455606E-2"/>
          <c:y val="0.8790298524270006"/>
          <c:w val="0.94597942720395245"/>
          <c:h val="8.18499964838401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559458270285353E-2"/>
          <c:w val="1"/>
          <c:h val="0.7682129037091579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CC66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rgbClr val="9E480E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darbinis!$C$87:$C$94</c:f>
              <c:strCache>
                <c:ptCount val="8"/>
                <c:pt idx="0">
                  <c:v>Ekspozicijos</c:v>
                </c:pt>
                <c:pt idx="1">
                  <c:v>Parodos</c:v>
                </c:pt>
                <c:pt idx="2">
                  <c:v>Edukacinės programos, pamokos</c:v>
                </c:pt>
                <c:pt idx="3">
                  <c:v>Renginiai muziejaus patalpose</c:v>
                </c:pt>
                <c:pt idx="4">
                  <c:v>Renginiai lauke</c:v>
                </c:pt>
                <c:pt idx="5">
                  <c:v>Renginiai ne muziejaus patalpose</c:v>
                </c:pt>
                <c:pt idx="6">
                  <c:v>Bendruomenės užimtumas</c:v>
                </c:pt>
                <c:pt idx="7">
                  <c:v>Kita veikla</c:v>
                </c:pt>
              </c:strCache>
            </c:strRef>
          </c:cat>
          <c:val>
            <c:numRef>
              <c:f>darbinis!$D$87:$D$94</c:f>
              <c:numCache>
                <c:formatCode>0.0</c:formatCode>
                <c:ptCount val="8"/>
                <c:pt idx="0">
                  <c:v>1.417004048582996</c:v>
                </c:pt>
                <c:pt idx="1">
                  <c:v>2.6315789473684212</c:v>
                </c:pt>
                <c:pt idx="2">
                  <c:v>52.834008097165992</c:v>
                </c:pt>
                <c:pt idx="3">
                  <c:v>6.4777327935222671</c:v>
                </c:pt>
                <c:pt idx="4">
                  <c:v>0.60728744939271251</c:v>
                </c:pt>
                <c:pt idx="5">
                  <c:v>12.955465587044534</c:v>
                </c:pt>
                <c:pt idx="6">
                  <c:v>21.457489878542511</c:v>
                </c:pt>
                <c:pt idx="7">
                  <c:v>1.6194331983805668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ayout>
        <c:manualLayout>
          <c:xMode val="edge"/>
          <c:yMode val="edge"/>
          <c:x val="0"/>
          <c:y val="0.87258080158332918"/>
          <c:w val="0.98897656814637314"/>
          <c:h val="9.3804250554656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229468599033816E-2"/>
          <c:y val="3.9712842348721238E-2"/>
          <c:w val="0.9438405797101449"/>
          <c:h val="0.8186583069391529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CC66FF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darbinis!$C$137:$C$140</c:f>
              <c:strCache>
                <c:ptCount val="4"/>
                <c:pt idx="0">
                  <c:v>Ekspozicijos</c:v>
                </c:pt>
                <c:pt idx="1">
                  <c:v>Edukacinės programos, pamokos</c:v>
                </c:pt>
                <c:pt idx="2">
                  <c:v>Renginiai muziejaus patalpose</c:v>
                </c:pt>
                <c:pt idx="3">
                  <c:v>Bendruomenės užimtumas</c:v>
                </c:pt>
              </c:strCache>
            </c:strRef>
          </c:cat>
          <c:val>
            <c:numRef>
              <c:f>darbinis!$D$137:$D$140</c:f>
              <c:numCache>
                <c:formatCode>0</c:formatCode>
                <c:ptCount val="4"/>
                <c:pt idx="0">
                  <c:v>51.679635604479031</c:v>
                </c:pt>
                <c:pt idx="1">
                  <c:v>24.032074397418864</c:v>
                </c:pt>
                <c:pt idx="2">
                  <c:v>8.7018409565382431</c:v>
                </c:pt>
                <c:pt idx="3">
                  <c:v>15.586449041563863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591787439613528E-2"/>
          <c:y val="1.8385985426578304E-2"/>
          <c:w val="0.91123188405797106"/>
          <c:h val="0.8111385151016764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9E480E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darbinis!$C$111:$C$113</c:f>
              <c:strCache>
                <c:ptCount val="3"/>
                <c:pt idx="0">
                  <c:v>Ekspozicijos</c:v>
                </c:pt>
                <c:pt idx="1">
                  <c:v>Edukacinės programos, pamokos</c:v>
                </c:pt>
                <c:pt idx="2">
                  <c:v>Kita veikla</c:v>
                </c:pt>
              </c:strCache>
            </c:strRef>
          </c:cat>
          <c:val>
            <c:numRef>
              <c:f>darbinis!$D$111:$D$113</c:f>
              <c:numCache>
                <c:formatCode>0</c:formatCode>
                <c:ptCount val="3"/>
                <c:pt idx="0">
                  <c:v>21.53595363158848</c:v>
                </c:pt>
                <c:pt idx="1">
                  <c:v>56.672868880802227</c:v>
                </c:pt>
                <c:pt idx="2">
                  <c:v>21.791177487609293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95880406253566"/>
          <c:y val="0.88288700528518071"/>
          <c:w val="0.68419823880710562"/>
          <c:h val="9.1239487028899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649673732539278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Sheet1!$A$67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233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7979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Sheet1!$B$66:$E$66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Sheet1!$B$67:$E$67</c:f>
              <c:numCache>
                <c:formatCode>0</c:formatCode>
                <c:ptCount val="4"/>
                <c:pt idx="0" formatCode="General">
                  <c:v>8</c:v>
                </c:pt>
                <c:pt idx="1">
                  <c:v>32.5</c:v>
                </c:pt>
                <c:pt idx="2">
                  <c:v>13.5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Sheet1!$A$68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2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23188405797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Sheet1!$B$66:$E$66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Sheet1!$B$68:$E$68</c:f>
              <c:numCache>
                <c:formatCode>0</c:formatCode>
                <c:ptCount val="4"/>
                <c:pt idx="0" formatCode="General">
                  <c:v>8</c:v>
                </c:pt>
                <c:pt idx="1">
                  <c:v>61.36</c:v>
                </c:pt>
                <c:pt idx="2">
                  <c:v>23.06</c:v>
                </c:pt>
                <c:pt idx="3">
                  <c:v>38.299999999999997</c:v>
                </c:pt>
              </c:numCache>
            </c:numRef>
          </c:val>
        </c:ser>
        <c:ser>
          <c:idx val="2"/>
          <c:order val="2"/>
          <c:tx>
            <c:strRef>
              <c:f>Sheet1!$A$69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13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0805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Sheet1!$B$66:$E$66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Sheet1!$B$69:$E$69</c:f>
              <c:numCache>
                <c:formatCode>0</c:formatCode>
                <c:ptCount val="4"/>
                <c:pt idx="0" formatCode="General">
                  <c:v>6</c:v>
                </c:pt>
                <c:pt idx="1">
                  <c:v>87</c:v>
                </c:pt>
                <c:pt idx="2">
                  <c:v>9</c:v>
                </c:pt>
                <c:pt idx="3">
                  <c:v>78</c:v>
                </c:pt>
              </c:numCache>
            </c:numRef>
          </c:val>
        </c:ser>
        <c:ser>
          <c:idx val="3"/>
          <c:order val="3"/>
          <c:tx>
            <c:strRef>
              <c:f>Sheet1!$A$70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231884057971015E-3"/>
                  <c:y val="-2.9186424957106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Sheet1!$B$66:$E$66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Sheet1!$B$70:$E$70</c:f>
              <c:numCache>
                <c:formatCode>0</c:formatCode>
                <c:ptCount val="4"/>
                <c:pt idx="0" formatCode="General">
                  <c:v>9</c:v>
                </c:pt>
                <c:pt idx="1">
                  <c:v>70</c:v>
                </c:pt>
                <c:pt idx="2" formatCode="General">
                  <c:v>11</c:v>
                </c:pt>
                <c:pt idx="3" formatCode="General">
                  <c:v>59</c:v>
                </c:pt>
              </c:numCache>
            </c:numRef>
          </c:val>
        </c:ser>
        <c:ser>
          <c:idx val="4"/>
          <c:order val="4"/>
          <c:tx>
            <c:strRef>
              <c:f>Sheet1!$A$71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1145E-3"/>
                  <c:y val="-6.6884784534627517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499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Sheet1!$B$66:$E$66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Sheet1!$B$71:$E$71</c:f>
              <c:numCache>
                <c:formatCode>0.0</c:formatCode>
                <c:ptCount val="4"/>
                <c:pt idx="0" formatCode="General">
                  <c:v>10</c:v>
                </c:pt>
                <c:pt idx="1">
                  <c:v>176.7</c:v>
                </c:pt>
                <c:pt idx="2">
                  <c:v>9.6999999999999993</c:v>
                </c:pt>
                <c:pt idx="3" formatCode="0">
                  <c:v>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391696"/>
        <c:axId val="228385816"/>
        <c:axId val="0"/>
      </c:bar3DChart>
      <c:catAx>
        <c:axId val="22839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85816"/>
        <c:crosses val="autoZero"/>
        <c:auto val="1"/>
        <c:lblAlgn val="ctr"/>
        <c:lblOffset val="100"/>
        <c:noMultiLvlLbl val="0"/>
      </c:catAx>
      <c:valAx>
        <c:axId val="22838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9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72411497337140895"/>
        </c:manualLayout>
      </c:layout>
      <c:lineChart>
        <c:grouping val="standard"/>
        <c:varyColors val="0"/>
        <c:ser>
          <c:idx val="0"/>
          <c:order val="0"/>
          <c:tx>
            <c:strRef>
              <c:f>DG_2014!$H$21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rgbClr val="CCFF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FF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DG_2014!$I$20:$M$20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DG_2014!$I$21:$M$21</c:f>
              <c:numCache>
                <c:formatCode>General</c:formatCode>
                <c:ptCount val="5"/>
                <c:pt idx="0">
                  <c:v>340</c:v>
                </c:pt>
                <c:pt idx="1">
                  <c:v>439</c:v>
                </c:pt>
                <c:pt idx="2">
                  <c:v>480</c:v>
                </c:pt>
                <c:pt idx="3">
                  <c:v>526</c:v>
                </c:pt>
                <c:pt idx="4">
                  <c:v>470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DG_2014!$H$22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DG_2014!$I$20:$M$20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DG_2014!$I$22:$M$22</c:f>
              <c:numCache>
                <c:formatCode>General</c:formatCode>
                <c:ptCount val="5"/>
                <c:pt idx="0">
                  <c:v>16881</c:v>
                </c:pt>
                <c:pt idx="1">
                  <c:v>19900</c:v>
                </c:pt>
                <c:pt idx="2">
                  <c:v>20798</c:v>
                </c:pt>
                <c:pt idx="3">
                  <c:v>18910</c:v>
                </c:pt>
                <c:pt idx="4">
                  <c:v>19162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DG_2014!$H$23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DG_2014!$I$20:$M$20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DG_2014!$I$23:$M$23</c:f>
              <c:numCache>
                <c:formatCode>General</c:formatCode>
                <c:ptCount val="5"/>
                <c:pt idx="0">
                  <c:v>12893</c:v>
                </c:pt>
                <c:pt idx="1">
                  <c:v>13916</c:v>
                </c:pt>
                <c:pt idx="2">
                  <c:v>15047</c:v>
                </c:pt>
                <c:pt idx="3">
                  <c:v>13190</c:v>
                </c:pt>
                <c:pt idx="4">
                  <c:v>13741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390912"/>
        <c:axId val="228389736"/>
      </c:lineChart>
      <c:catAx>
        <c:axId val="22839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89736"/>
        <c:crosses val="autoZero"/>
        <c:auto val="1"/>
        <c:lblAlgn val="ctr"/>
        <c:lblOffset val="100"/>
        <c:noMultiLvlLbl val="0"/>
      </c:catAx>
      <c:valAx>
        <c:axId val="228389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909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7671630720073034"/>
          <c:y val="0.922645632217033"/>
          <c:w val="0.65985240975312864"/>
          <c:h val="5.9842512808703896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9962722051047964E-2"/>
          <c:y val="2.9186424957105148E-2"/>
          <c:w val="0.94675225379436267"/>
          <c:h val="0.7203499243021162"/>
        </c:manualLayout>
      </c:layout>
      <c:lineChart>
        <c:grouping val="standard"/>
        <c:varyColors val="0"/>
        <c:ser>
          <c:idx val="0"/>
          <c:order val="0"/>
          <c:tx>
            <c:strRef>
              <c:f>IV_DG_2014!$P$83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rgbClr val="CCFF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FF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IV_DG_2014!$Q$82:$T$82</c:f>
              <c:strCache>
                <c:ptCount val="4"/>
                <c:pt idx="0">
                  <c:v> 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IV_DG_2014!$Q$83:$T$83</c:f>
              <c:numCache>
                <c:formatCode>General</c:formatCode>
                <c:ptCount val="4"/>
                <c:pt idx="0">
                  <c:v>116</c:v>
                </c:pt>
                <c:pt idx="1">
                  <c:v>138</c:v>
                </c:pt>
                <c:pt idx="2">
                  <c:v>74</c:v>
                </c:pt>
                <c:pt idx="3">
                  <c:v>142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IV_DG_2014!$P$84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ED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D7D31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IV_DG_2014!$Q$82:$T$82</c:f>
              <c:strCache>
                <c:ptCount val="4"/>
                <c:pt idx="0">
                  <c:v> 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IV_DG_2014!$Q$84:$T$84</c:f>
              <c:numCache>
                <c:formatCode>General</c:formatCode>
                <c:ptCount val="4"/>
                <c:pt idx="0">
                  <c:v>5879</c:v>
                </c:pt>
                <c:pt idx="1">
                  <c:v>3738</c:v>
                </c:pt>
                <c:pt idx="2">
                  <c:v>3449</c:v>
                </c:pt>
                <c:pt idx="3">
                  <c:v>6096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IV_DG_2014!$P$85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IV_DG_2014!$Q$82:$T$82</c:f>
              <c:strCache>
                <c:ptCount val="4"/>
                <c:pt idx="0">
                  <c:v> 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IV_DG_2014!$Q$85:$T$85</c:f>
              <c:numCache>
                <c:formatCode>General</c:formatCode>
                <c:ptCount val="4"/>
                <c:pt idx="0">
                  <c:v>2418</c:v>
                </c:pt>
                <c:pt idx="1">
                  <c:v>1915</c:v>
                </c:pt>
                <c:pt idx="2">
                  <c:v>1536</c:v>
                </c:pt>
                <c:pt idx="3">
                  <c:v>2232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IV_DG_2014!$P$86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635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731884057971036E-2"/>
                  <c:y val="4.7530207949830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73188405797106E-2"/>
                  <c:y val="3.8774280462699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IV_DG_2014!$Q$82:$T$82</c:f>
              <c:strCache>
                <c:ptCount val="4"/>
                <c:pt idx="0">
                  <c:v> 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IV_DG_2014!$Q$86:$T$86</c:f>
              <c:numCache>
                <c:formatCode>General</c:formatCode>
                <c:ptCount val="4"/>
                <c:pt idx="0">
                  <c:v>2170</c:v>
                </c:pt>
                <c:pt idx="1">
                  <c:v>1673</c:v>
                </c:pt>
                <c:pt idx="2">
                  <c:v>2511</c:v>
                </c:pt>
                <c:pt idx="3">
                  <c:v>3073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389344"/>
        <c:axId val="228392088"/>
      </c:lineChart>
      <c:catAx>
        <c:axId val="22838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92088"/>
        <c:crosses val="autoZero"/>
        <c:auto val="1"/>
        <c:lblAlgn val="ctr"/>
        <c:lblOffset val="100"/>
        <c:noMultiLvlLbl val="0"/>
      </c:catAx>
      <c:valAx>
        <c:axId val="228392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893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8705104796683028"/>
          <c:y val="0.89041631554970746"/>
          <c:w val="0.65488331621590778"/>
          <c:h val="0.1011668705480379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C66"/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DG_2014!$H$58:$H$60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 </c:v>
                </c:pt>
              </c:strCache>
            </c:strRef>
          </c:cat>
          <c:val>
            <c:numRef>
              <c:f>DG_2014!$I$58:$I$60</c:f>
              <c:numCache>
                <c:formatCode>0</c:formatCode>
                <c:ptCount val="3"/>
                <c:pt idx="0">
                  <c:v>-10.646387832699617</c:v>
                </c:pt>
                <c:pt idx="1">
                  <c:v>1.3326282390269739</c:v>
                </c:pt>
                <c:pt idx="2">
                  <c:v>4.1774071266110724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8384640"/>
        <c:axId val="228386208"/>
      </c:barChart>
      <c:catAx>
        <c:axId val="228384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86208"/>
        <c:crosses val="autoZero"/>
        <c:auto val="1"/>
        <c:lblAlgn val="ctr"/>
        <c:lblOffset val="100"/>
        <c:noMultiLvlLbl val="0"/>
      </c:catAx>
      <c:valAx>
        <c:axId val="228386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28384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Sheet1!$K$7:$K$15</c:f>
              <c:strCache>
                <c:ptCount val="9"/>
                <c:pt idx="0">
                  <c:v>Koncertinė įstaiga „Panevėžio garsas“</c:v>
                </c:pt>
                <c:pt idx="1">
                  <c:v>Teatras „Menas“</c:v>
                </c:pt>
                <c:pt idx="2">
                  <c:v>Savivaldybės viešoji biblioteka</c:v>
                </c:pt>
                <c:pt idx="3">
                  <c:v>Muzikinis teatras</c:v>
                </c:pt>
                <c:pt idx="4">
                  <c:v>Lėlių vežimo teatras</c:v>
                </c:pt>
                <c:pt idx="5">
                  <c:v>Kultūros centras Panevėžio bendruomenių rūmai</c:v>
                </c:pt>
                <c:pt idx="6">
                  <c:v>Kino centras „Garsas“</c:v>
                </c:pt>
                <c:pt idx="7">
                  <c:v>Dailės galerija</c:v>
                </c:pt>
                <c:pt idx="8">
                  <c:v>Kraštotyros muziejus</c:v>
                </c:pt>
              </c:strCache>
            </c:strRef>
          </c:cat>
          <c:val>
            <c:numRef>
              <c:f>Sheet1!$L$7:$L$15</c:f>
              <c:numCache>
                <c:formatCode>0</c:formatCode>
                <c:ptCount val="9"/>
                <c:pt idx="0">
                  <c:v>6</c:v>
                </c:pt>
                <c:pt idx="1">
                  <c:v>30</c:v>
                </c:pt>
                <c:pt idx="2">
                  <c:v>33.200000000000003</c:v>
                </c:pt>
                <c:pt idx="3">
                  <c:v>35</c:v>
                </c:pt>
                <c:pt idx="4">
                  <c:v>83</c:v>
                </c:pt>
                <c:pt idx="5">
                  <c:v>92</c:v>
                </c:pt>
                <c:pt idx="6">
                  <c:v>105</c:v>
                </c:pt>
                <c:pt idx="7">
                  <c:v>158</c:v>
                </c:pt>
                <c:pt idx="8">
                  <c:v>176.7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6961224"/>
        <c:axId val="166965144"/>
      </c:barChart>
      <c:catAx>
        <c:axId val="166961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5144"/>
        <c:crosses val="autoZero"/>
        <c:auto val="1"/>
        <c:lblAlgn val="ctr"/>
        <c:lblOffset val="100"/>
        <c:noMultiLvlLbl val="0"/>
      </c:catAx>
      <c:valAx>
        <c:axId val="166965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1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242859092996224E-2"/>
          <c:w val="1"/>
          <c:h val="0.7848776629165559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CFFFF"/>
              </a:solidFill>
              <a:ln w="25400">
                <a:solidFill>
                  <a:srgbClr val="CCFFFF"/>
                </a:solidFill>
              </a:ln>
              <a:effectLst>
                <a:outerShdw blurRad="50800" dist="50800" dir="5400000" algn="ctr" rotWithShape="0">
                  <a:sysClr val="windowText" lastClr="000000"/>
                </a:outerShdw>
              </a:effectLst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25400">
                <a:solidFill>
                  <a:srgbClr val="4472C4">
                    <a:lumMod val="60000"/>
                    <a:lumOff val="40000"/>
                  </a:srgbClr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ED7D31">
                  <a:lumMod val="75000"/>
                </a:srgbClr>
              </a:solidFill>
              <a:ln w="25400">
                <a:solidFill>
                  <a:srgbClr val="ED7D31">
                    <a:lumMod val="75000"/>
                  </a:srgbClr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rgbClr val="5B9BD5">
                    <a:lumMod val="50000"/>
                  </a:srgbClr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DG_2014!$AE$6:$AE$12</c:f>
              <c:strCache>
                <c:ptCount val="7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Paslaugos Lietuvos nacionalinei filharmonijai, kitoms organizacijoms ir atlikėjams pagal bendradarbiavimo sutartį</c:v>
                </c:pt>
                <c:pt idx="5">
                  <c:v>Parodos ir ekspozicijos, renginiai ne galerijos patalpose</c:v>
                </c:pt>
                <c:pt idx="6">
                  <c:v>Patalpų nuoma</c:v>
                </c:pt>
              </c:strCache>
            </c:strRef>
          </c:cat>
          <c:val>
            <c:numRef>
              <c:f>DG_2014!$AF$6:$AF$12</c:f>
              <c:numCache>
                <c:formatCode>0</c:formatCode>
                <c:ptCount val="7"/>
                <c:pt idx="0">
                  <c:v>8.085106382978724</c:v>
                </c:pt>
                <c:pt idx="1">
                  <c:v>20.638297872340427</c:v>
                </c:pt>
                <c:pt idx="2">
                  <c:v>50</c:v>
                </c:pt>
                <c:pt idx="3">
                  <c:v>14.680851063829786</c:v>
                </c:pt>
                <c:pt idx="4">
                  <c:v>2.3404255319148937</c:v>
                </c:pt>
                <c:pt idx="5">
                  <c:v>3.6170212765957448</c:v>
                </c:pt>
                <c:pt idx="6">
                  <c:v>0.63829787234042556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1122169778583044"/>
          <c:w val="0.72986914679143378"/>
          <c:h val="0.2878520341207349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2673311059724613E-2"/>
          <c:w val="1"/>
          <c:h val="0.7498185615550896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CFFFF"/>
              </a:solidFill>
              <a:ln w="25400">
                <a:solidFill>
                  <a:srgbClr val="CCFFFF"/>
                </a:solidFill>
              </a:ln>
              <a:effectLst/>
              <a:sp3d contourW="25400">
                <a:contourClr>
                  <a:srgbClr val="CCFFFF"/>
                </a:contourClr>
              </a:sp3d>
            </c:spPr>
          </c:dPt>
          <c:dPt>
            <c:idx val="1"/>
            <c:bubble3D val="0"/>
            <c:spPr>
              <a:solidFill>
                <a:srgbClr val="4472C4">
                  <a:lumMod val="60000"/>
                  <a:lumOff val="40000"/>
                </a:srgbClr>
              </a:solidFill>
              <a:ln w="25400">
                <a:solidFill>
                  <a:srgbClr val="4472C4">
                    <a:lumMod val="60000"/>
                    <a:lumOff val="40000"/>
                  </a:srgbClr>
                </a:solidFill>
              </a:ln>
              <a:effectLst/>
              <a:sp3d contourW="25400">
                <a:contourClr>
                  <a:srgbClr val="4472C4">
                    <a:lumMod val="60000"/>
                    <a:lumOff val="40000"/>
                  </a:srgbClr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p3d contourW="25400">
                <a:contourClr>
                  <a:srgbClr val="92D050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p3d contourW="25400">
                <a:contourClr>
                  <a:srgbClr val="FFC000"/>
                </a:contourClr>
              </a:sp3d>
            </c:spPr>
          </c:dPt>
          <c:dPt>
            <c:idx val="4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p3d contourW="25400">
                <a:contourClr>
                  <a:srgbClr val="70AD47">
                    <a:lumMod val="75000"/>
                  </a:srgbClr>
                </a:contourClr>
              </a:sp3d>
            </c:spPr>
          </c:dPt>
          <c:dPt>
            <c:idx val="5"/>
            <c:bubble3D val="0"/>
            <c:spPr>
              <a:solidFill>
                <a:srgbClr val="5B9BD5">
                  <a:lumMod val="50000"/>
                </a:srgbClr>
              </a:solidFill>
              <a:ln w="25400">
                <a:solidFill>
                  <a:srgbClr val="5B9BD5">
                    <a:lumMod val="50000"/>
                  </a:srgbClr>
                </a:solidFill>
              </a:ln>
              <a:effectLst/>
              <a:sp3d contourW="25400">
                <a:contourClr>
                  <a:srgbClr val="5B9BD5">
                    <a:lumMod val="50000"/>
                  </a:srgbClr>
                </a:contourClr>
              </a:sp3d>
            </c:spPr>
          </c:dPt>
          <c:dPt>
            <c:idx val="6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p3d contourW="25400">
                <a:contourClr>
                  <a:srgbClr val="C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DG_2014!$AH$6:$AH$12</c:f>
              <c:strCache>
                <c:ptCount val="7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Paslaugos Lietuvos nacionalinei filharmonijai, kitoms organizacijoms ir atlikėjams pagal bendradarbiavimo sutartį</c:v>
                </c:pt>
                <c:pt idx="5">
                  <c:v>Patalpų nuoma</c:v>
                </c:pt>
                <c:pt idx="6">
                  <c:v>Kita veikla</c:v>
                </c:pt>
              </c:strCache>
            </c:strRef>
          </c:cat>
          <c:val>
            <c:numRef>
              <c:f>DG_2014!$AI$6:$AI$12</c:f>
              <c:numCache>
                <c:formatCode>0</c:formatCode>
                <c:ptCount val="7"/>
                <c:pt idx="0">
                  <c:v>47.333263751174201</c:v>
                </c:pt>
                <c:pt idx="1">
                  <c:v>17.310301638659848</c:v>
                </c:pt>
                <c:pt idx="2">
                  <c:v>6.2154263646800958</c:v>
                </c:pt>
                <c:pt idx="3">
                  <c:v>18.500156559858052</c:v>
                </c:pt>
                <c:pt idx="4">
                  <c:v>6.184114393069617</c:v>
                </c:pt>
                <c:pt idx="5">
                  <c:v>3.6530633545558917</c:v>
                </c:pt>
                <c:pt idx="6">
                  <c:v>0.80367393800229625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3865872979759331"/>
          <c:w val="0.82942143101677512"/>
          <c:h val="0.33996422383262997"/>
        </c:manualLayout>
      </c:layout>
      <c:overlay val="0"/>
      <c:spPr>
        <a:noFill/>
        <a:ln>
          <a:noFill/>
        </a:ln>
        <a:effectLst>
          <a:glow rad="127000">
            <a:srgbClr val="CCFFFF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342592592592592E-2"/>
          <c:w val="1"/>
          <c:h val="0.770618140902867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662041780093473E-2"/>
          <c:y val="0.78570687539797168"/>
          <c:w val="0.77576277150138839"/>
          <c:h val="0.21429312460202829"/>
        </c:manualLayout>
      </c:layout>
      <c:overlay val="0"/>
      <c:spPr>
        <a:noFill/>
        <a:ln>
          <a:noFill/>
        </a:ln>
        <a:effectLst>
          <a:glow rad="127000">
            <a:srgbClr val="CCFFFF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722767801535987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Sheet1!$A$94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309178743960466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Sheet1!$B$93:$E$93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Sheet1!$B$94:$E$94</c:f>
              <c:numCache>
                <c:formatCode>0</c:formatCode>
                <c:ptCount val="4"/>
                <c:pt idx="0" formatCode="General">
                  <c:v>2</c:v>
                </c:pt>
                <c:pt idx="1">
                  <c:v>41</c:v>
                </c:pt>
                <c:pt idx="2">
                  <c:v>40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Sheet1!$A$95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675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806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Sheet1!$B$93:$E$93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Sheet1!$B$95:$E$95</c:f>
              <c:numCache>
                <c:formatCode>0</c:formatCode>
                <c:ptCount val="4"/>
                <c:pt idx="0" formatCode="General">
                  <c:v>5</c:v>
                </c:pt>
                <c:pt idx="1">
                  <c:v>21.1</c:v>
                </c:pt>
                <c:pt idx="2">
                  <c:v>14.1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Sheet1!$A$96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1588E-3"/>
                  <c:y val="-2.9186424957106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181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23188405797101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Sheet1!$B$93:$E$93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Sheet1!$B$96:$E$96</c:f>
              <c:numCache>
                <c:formatCode>0</c:formatCode>
                <c:ptCount val="4"/>
                <c:pt idx="0" formatCode="General">
                  <c:v>6</c:v>
                </c:pt>
                <c:pt idx="1">
                  <c:v>73.7</c:v>
                </c:pt>
                <c:pt idx="2">
                  <c:v>24</c:v>
                </c:pt>
                <c:pt idx="3">
                  <c:v>49.7</c:v>
                </c:pt>
              </c:numCache>
            </c:numRef>
          </c:val>
        </c:ser>
        <c:ser>
          <c:idx val="3"/>
          <c:order val="3"/>
          <c:tx>
            <c:strRef>
              <c:f>Sheet1!$A$97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2.415458937198067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231884057971015E-3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Sheet1!$B$93:$E$93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Sheet1!$B$97:$E$97</c:f>
              <c:numCache>
                <c:formatCode>0</c:formatCode>
                <c:ptCount val="4"/>
                <c:pt idx="0" formatCode="General">
                  <c:v>7</c:v>
                </c:pt>
                <c:pt idx="1">
                  <c:v>85</c:v>
                </c:pt>
                <c:pt idx="2">
                  <c:v>8</c:v>
                </c:pt>
                <c:pt idx="3">
                  <c:v>77</c:v>
                </c:pt>
              </c:numCache>
            </c:numRef>
          </c:val>
        </c:ser>
        <c:ser>
          <c:idx val="4"/>
          <c:order val="4"/>
          <c:tx>
            <c:strRef>
              <c:f>Sheet1!$A$98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24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Sheet1!$B$93:$E$93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Sheet1!$B$98:$E$98</c:f>
              <c:numCache>
                <c:formatCode>0</c:formatCode>
                <c:ptCount val="4"/>
                <c:pt idx="0" formatCode="General">
                  <c:v>13</c:v>
                </c:pt>
                <c:pt idx="1">
                  <c:v>158.1</c:v>
                </c:pt>
                <c:pt idx="2">
                  <c:v>65.099999999999994</c:v>
                </c:pt>
                <c:pt idx="3">
                  <c:v>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431800"/>
        <c:axId val="234435720"/>
        <c:axId val="0"/>
      </c:bar3DChart>
      <c:catAx>
        <c:axId val="234431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5720"/>
        <c:crosses val="autoZero"/>
        <c:auto val="1"/>
        <c:lblAlgn val="ctr"/>
        <c:lblOffset val="100"/>
        <c:noMultiLvlLbl val="0"/>
      </c:catAx>
      <c:valAx>
        <c:axId val="234435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1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IV_TM_2014!$N$60</c:f>
              <c:strCache>
                <c:ptCount val="1"/>
                <c:pt idx="0">
                  <c:v>Renginių skaičius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281E-2"/>
                  <c:y val="-2.33491399656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2.33491399656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85024154589372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1145E-3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IV_TM_2014!$O$59:$R$59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IV_TM_2014!$O$60:$R$60</c:f>
              <c:numCache>
                <c:formatCode>General</c:formatCode>
                <c:ptCount val="4"/>
                <c:pt idx="0">
                  <c:v>18</c:v>
                </c:pt>
                <c:pt idx="1">
                  <c:v>19</c:v>
                </c:pt>
                <c:pt idx="2">
                  <c:v>4</c:v>
                </c:pt>
                <c:pt idx="3">
                  <c:v>102</c:v>
                </c:pt>
              </c:numCache>
            </c:numRef>
          </c:val>
        </c:ser>
        <c:ser>
          <c:idx val="1"/>
          <c:order val="1"/>
          <c:tx>
            <c:strRef>
              <c:f>IV_TM_2014!$N$61</c:f>
              <c:strCache>
                <c:ptCount val="1"/>
                <c:pt idx="0">
                  <c:v>Pajamos Lt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594202898550725E-2"/>
                  <c:y val="-2.7978750444116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11111111111112E-2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748792270531401E-2"/>
                  <c:y val="-3.3816035435537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IV_TM_2014!$O$59:$R$59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IV_TM_2014!$O$61:$R$61</c:f>
              <c:numCache>
                <c:formatCode>General</c:formatCode>
                <c:ptCount val="4"/>
                <c:pt idx="0">
                  <c:v>2008</c:v>
                </c:pt>
                <c:pt idx="1">
                  <c:v>9738</c:v>
                </c:pt>
                <c:pt idx="2">
                  <c:v>1780</c:v>
                </c:pt>
                <c:pt idx="3">
                  <c:v>75392</c:v>
                </c:pt>
              </c:numCache>
            </c:numRef>
          </c:val>
        </c:ser>
        <c:ser>
          <c:idx val="2"/>
          <c:order val="2"/>
          <c:tx>
            <c:strRef>
              <c:f>IV_TM_2014!$N$62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768115942028942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35748792270532E-2"/>
                  <c:y val="-2.33491399656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6666666666658E-2"/>
                  <c:y val="-2.0430497469973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922705314009485E-2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IV_TM_2014!$O$59:$R$59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IV_TM_2014!$O$62:$R$62</c:f>
              <c:numCache>
                <c:formatCode>General</c:formatCode>
                <c:ptCount val="4"/>
                <c:pt idx="0">
                  <c:v>1000</c:v>
                </c:pt>
                <c:pt idx="1">
                  <c:v>1921</c:v>
                </c:pt>
                <c:pt idx="2">
                  <c:v>210</c:v>
                </c:pt>
                <c:pt idx="3">
                  <c:v>8629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432192"/>
        <c:axId val="234434152"/>
        <c:axId val="0"/>
      </c:bar3DChart>
      <c:catAx>
        <c:axId val="23443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4152"/>
        <c:crosses val="autoZero"/>
        <c:auto val="1"/>
        <c:lblAlgn val="ctr"/>
        <c:lblOffset val="100"/>
        <c:noMultiLvlLbl val="0"/>
      </c:catAx>
      <c:valAx>
        <c:axId val="234434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ayout>
        <c:manualLayout>
          <c:xMode val="edge"/>
          <c:yMode val="edge"/>
          <c:x val="0.13984061774886833"/>
          <c:y val="0.922645632217033"/>
          <c:w val="0.75292746015443712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534425044695497E-2"/>
          <c:y val="3.9532897697214055E-2"/>
          <c:w val="0.91176509186351706"/>
          <c:h val="0.731786406847732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TM_2014!$I$18</c:f>
              <c:strCache>
                <c:ptCount val="1"/>
                <c:pt idx="0">
                  <c:v>Renginių skaičius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154589371980675E-3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2.0430497469973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15458937198067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7979E-3"/>
                  <c:y val="-1.751185497426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154589371980675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TM_2014!$J$17:$N$17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TM_2014!$J$18:$N$18</c:f>
              <c:numCache>
                <c:formatCode>General</c:formatCode>
                <c:ptCount val="5"/>
                <c:pt idx="0">
                  <c:v>126</c:v>
                </c:pt>
                <c:pt idx="1">
                  <c:v>91</c:v>
                </c:pt>
                <c:pt idx="2">
                  <c:v>204</c:v>
                </c:pt>
                <c:pt idx="3">
                  <c:v>205</c:v>
                </c:pt>
                <c:pt idx="4">
                  <c:v>240</c:v>
                </c:pt>
              </c:numCache>
            </c:numRef>
          </c:val>
        </c:ser>
        <c:ser>
          <c:idx val="1"/>
          <c:order val="1"/>
          <c:tx>
            <c:strRef>
              <c:f>TM_2014!$I$19</c:f>
              <c:strCache>
                <c:ptCount val="1"/>
                <c:pt idx="0">
                  <c:v>Pajamos Lt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493E-3"/>
                  <c:y val="-1.4593212478552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1.7511854974263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2.0430497469973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4541062801932361E-3"/>
                  <c:y val="-8.7559274871315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TM_2014!$J$17:$N$17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TM_2014!$J$19:$N$19</c:f>
              <c:numCache>
                <c:formatCode>General</c:formatCode>
                <c:ptCount val="5"/>
                <c:pt idx="0">
                  <c:v>62057</c:v>
                </c:pt>
                <c:pt idx="1">
                  <c:v>71396</c:v>
                </c:pt>
                <c:pt idx="2">
                  <c:v>102143</c:v>
                </c:pt>
                <c:pt idx="3" formatCode="0">
                  <c:v>107693.2</c:v>
                </c:pt>
                <c:pt idx="4" formatCode="0">
                  <c:v>137030</c:v>
                </c:pt>
              </c:numCache>
            </c:numRef>
          </c:val>
        </c:ser>
        <c:ser>
          <c:idx val="2"/>
          <c:order val="2"/>
          <c:tx>
            <c:strRef>
              <c:f>TM_2014!$I$20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85024154589327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492753623188406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908212560386472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908212560386295E-2"/>
                  <c:y val="-1.4593212478552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TM_2014!$J$17:$N$17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TM_2014!$J$20:$N$20</c:f>
              <c:numCache>
                <c:formatCode>General</c:formatCode>
                <c:ptCount val="5"/>
                <c:pt idx="0">
                  <c:v>8635</c:v>
                </c:pt>
                <c:pt idx="1">
                  <c:v>8405</c:v>
                </c:pt>
                <c:pt idx="2">
                  <c:v>14107</c:v>
                </c:pt>
                <c:pt idx="3">
                  <c:v>14919</c:v>
                </c:pt>
                <c:pt idx="4">
                  <c:v>15676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431016"/>
        <c:axId val="234434936"/>
        <c:axId val="0"/>
      </c:bar3DChart>
      <c:catAx>
        <c:axId val="23443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4936"/>
        <c:crosses val="autoZero"/>
        <c:auto val="1"/>
        <c:lblAlgn val="ctr"/>
        <c:lblOffset val="100"/>
        <c:noMultiLvlLbl val="0"/>
      </c:catAx>
      <c:valAx>
        <c:axId val="234434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1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3188786184336"/>
          <c:y val="0.87594735228566478"/>
          <c:w val="0.64906272585492031"/>
          <c:h val="8.0273010278677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149054737723003"/>
          <c:y val="3.2105067452815661E-2"/>
          <c:w val="0.76665563543687476"/>
          <c:h val="0.8147344563901953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>
                <a:lumMod val="75000"/>
              </a:srgb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TM_2014!$O$57:$O$59</c:f>
              <c:strCache>
                <c:ptCount val="3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TM_2014!$P$57:$P$59</c:f>
              <c:numCache>
                <c:formatCode>0</c:formatCode>
                <c:ptCount val="3"/>
                <c:pt idx="0">
                  <c:v>17.073170731707322</c:v>
                </c:pt>
                <c:pt idx="1">
                  <c:v>27.24108857383753</c:v>
                </c:pt>
                <c:pt idx="2">
                  <c:v>5.0740666264494934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4432584"/>
        <c:axId val="234434544"/>
      </c:barChart>
      <c:catAx>
        <c:axId val="234432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4544"/>
        <c:crosses val="autoZero"/>
        <c:auto val="1"/>
        <c:lblAlgn val="ctr"/>
        <c:lblOffset val="100"/>
        <c:noMultiLvlLbl val="0"/>
      </c:catAx>
      <c:valAx>
        <c:axId val="234434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2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685990338164248E-2"/>
          <c:y val="2.737250487686263E-2"/>
          <c:w val="0.95531400966183577"/>
          <c:h val="0.7460191140229608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p3d contourW="25400">
                <a:contourClr>
                  <a:srgbClr val="70AD47">
                    <a:lumMod val="60000"/>
                    <a:lumOff val="4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p3d contourW="25400">
                <a:contourClr>
                  <a:srgbClr val="FFC000"/>
                </a:contourClr>
              </a:sp3d>
            </c:spPr>
          </c:dPt>
          <c:dPt>
            <c:idx val="2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p3d contourW="25400">
                <a:contourClr>
                  <a:srgbClr val="70AD47">
                    <a:lumMod val="75000"/>
                  </a:srgbClr>
                </a:contourClr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p3d contourW="25400">
                <a:contourClr>
                  <a:srgbClr val="FF3399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p3d contourW="25400">
                <a:contourClr>
                  <a:srgbClr val="00B0F0"/>
                </a:contourClr>
              </a:sp3d>
            </c:spPr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5B9BD5">
                    <a:lumMod val="20000"/>
                    <a:lumOff val="80000"/>
                  </a:srgbClr>
                </a:solidFill>
              </a:ln>
              <a:effectLst/>
              <a:sp3d contourW="25400">
                <a:contourClr>
                  <a:srgbClr val="5B9BD5">
                    <a:lumMod val="20000"/>
                    <a:lumOff val="80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Lapas1!$C$6:$C$11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Renginiai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  <c:pt idx="5">
                  <c:v>Bendruomenės užimtumas</c:v>
                </c:pt>
              </c:strCache>
            </c:strRef>
          </c:cat>
          <c:val>
            <c:numRef>
              <c:f>Lapas1!$D$6:$D$11</c:f>
              <c:numCache>
                <c:formatCode>0</c:formatCode>
                <c:ptCount val="6"/>
                <c:pt idx="0">
                  <c:v>52.916666666666664</c:v>
                </c:pt>
                <c:pt idx="1">
                  <c:v>6.25</c:v>
                </c:pt>
                <c:pt idx="2">
                  <c:v>1.25</c:v>
                </c:pt>
                <c:pt idx="3">
                  <c:v>1.25</c:v>
                </c:pt>
                <c:pt idx="4">
                  <c:v>5</c:v>
                </c:pt>
                <c:pt idx="5">
                  <c:v>33.333333333333336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4000251356505475"/>
          <c:w val="0.64230961618928073"/>
          <c:h val="0.232219751157059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38647342995169E-3"/>
          <c:y val="4.919185936587623E-2"/>
          <c:w val="0.9939613526570048"/>
          <c:h val="0.7532695929578480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p3d contourW="25400">
                <a:contourClr>
                  <a:srgbClr val="70AD47">
                    <a:lumMod val="60000"/>
                    <a:lumOff val="4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p3d contourW="25400">
                <a:contourClr>
                  <a:srgbClr val="FFC000"/>
                </a:contourClr>
              </a:sp3d>
            </c:spPr>
          </c:dPt>
          <c:dPt>
            <c:idx val="2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p3d contourW="25400">
                <a:contourClr>
                  <a:srgbClr val="FF3399"/>
                </a:contourClr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p3d contourW="25400">
                <a:contourClr>
                  <a:srgbClr val="00B0F0"/>
                </a:contourClr>
              </a:sp3d>
            </c:spPr>
          </c:dPt>
          <c:dPt>
            <c:idx val="4"/>
            <c:bubble3D val="0"/>
            <c:spPr>
              <a:solidFill>
                <a:srgbClr val="70AD47">
                  <a:lumMod val="50000"/>
                </a:srgbClr>
              </a:solidFill>
              <a:ln w="25400">
                <a:solidFill>
                  <a:srgbClr val="70AD47">
                    <a:lumMod val="50000"/>
                  </a:srgbClr>
                </a:solidFill>
              </a:ln>
              <a:effectLst/>
              <a:sp3d contourW="25400">
                <a:contourClr>
                  <a:srgbClr val="70AD47">
                    <a:lumMod val="50000"/>
                  </a:srgbClr>
                </a:contourClr>
              </a:sp3d>
            </c:spPr>
          </c:dPt>
          <c:dPt>
            <c:idx val="5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5B9BD5">
                    <a:lumMod val="20000"/>
                    <a:lumOff val="80000"/>
                  </a:srgbClr>
                </a:solidFill>
              </a:ln>
              <a:effectLst/>
              <a:sp3d contourW="25400">
                <a:contourClr>
                  <a:srgbClr val="5B9BD5">
                    <a:lumMod val="20000"/>
                    <a:lumOff val="80000"/>
                  </a:srgbClr>
                </a:contourClr>
              </a:sp3d>
            </c:spPr>
          </c:dPt>
          <c:dLbls>
            <c:dLbl>
              <c:idx val="2"/>
              <c:layout>
                <c:manualLayout>
                  <c:x val="-1.8115942028985508E-2"/>
                  <c:y val="-1.73463237513853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362318840579712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1932367149758456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Lapas1!$C$17:$C$22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  <c:pt idx="5">
                  <c:v>Bendruomenės užimtumas</c:v>
                </c:pt>
              </c:strCache>
            </c:strRef>
          </c:cat>
          <c:val>
            <c:numRef>
              <c:f>Lapas1!$D$17:$D$22</c:f>
              <c:numCache>
                <c:formatCode>0.0</c:formatCode>
                <c:ptCount val="6"/>
                <c:pt idx="0">
                  <c:v>75.153615996497123</c:v>
                </c:pt>
                <c:pt idx="1">
                  <c:v>20.97496898489382</c:v>
                </c:pt>
                <c:pt idx="2">
                  <c:v>0.94431876231482159</c:v>
                </c:pt>
                <c:pt idx="3">
                  <c:v>2.3359848208421514</c:v>
                </c:pt>
                <c:pt idx="4">
                  <c:v>0.17514412902284171</c:v>
                </c:pt>
                <c:pt idx="5">
                  <c:v>0.41596730642924906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126336934006462"/>
          <c:w val="0.6049907756095706"/>
          <c:h val="0.26742879347679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1441791007731415E-2"/>
          <c:w val="1"/>
          <c:h val="0.7956662985040464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p3d contourW="25400">
                <a:contourClr>
                  <a:srgbClr val="70AD47">
                    <a:lumMod val="60000"/>
                    <a:lumOff val="4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p3d contourW="25400">
                <a:contourClr>
                  <a:srgbClr val="FFC000"/>
                </a:contourClr>
              </a:sp3d>
            </c:spPr>
          </c:dPt>
          <c:dPt>
            <c:idx val="2"/>
            <c:bubble3D val="0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effectLst/>
              <a:sp3d contourW="25400">
                <a:contourClr>
                  <a:srgbClr val="70AD47">
                    <a:lumMod val="75000"/>
                  </a:srgbClr>
                </a:contourClr>
              </a:sp3d>
            </c:spPr>
          </c:dPt>
          <c:dPt>
            <c:idx val="3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p3d contourW="25400">
                <a:contourClr>
                  <a:srgbClr val="FF3399"/>
                </a:contourClr>
              </a:sp3d>
            </c:spPr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rgbClr val="5B9BD5">
                    <a:lumMod val="20000"/>
                    <a:lumOff val="80000"/>
                  </a:srgbClr>
                </a:solidFill>
              </a:ln>
              <a:effectLst/>
              <a:sp3d contourW="25400">
                <a:contourClr>
                  <a:srgbClr val="5B9BD5">
                    <a:lumMod val="20000"/>
                    <a:lumOff val="80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Lapas1!$C$31:$C$35</c:f>
              <c:strCache>
                <c:ptCount val="5"/>
                <c:pt idx="0">
                  <c:v>Spektakliai</c:v>
                </c:pt>
                <c:pt idx="1">
                  <c:v>Gastroliniai spektakliai</c:v>
                </c:pt>
                <c:pt idx="2">
                  <c:v>Renginiai</c:v>
                </c:pt>
                <c:pt idx="3">
                  <c:v>Atvykstančių meno kolektyvų spektakliai, koncertai, renginiai</c:v>
                </c:pt>
                <c:pt idx="4">
                  <c:v>Bendruomenės užimtumas</c:v>
                </c:pt>
              </c:strCache>
            </c:strRef>
          </c:cat>
          <c:val>
            <c:numRef>
              <c:f>Lapas1!$D$31:$D$35</c:f>
              <c:numCache>
                <c:formatCode>0</c:formatCode>
                <c:ptCount val="5"/>
                <c:pt idx="0">
                  <c:v>72.35902015820362</c:v>
                </c:pt>
                <c:pt idx="1">
                  <c:v>20.247512120438888</c:v>
                </c:pt>
                <c:pt idx="2">
                  <c:v>0.9568767542740495</c:v>
                </c:pt>
                <c:pt idx="3">
                  <c:v>1.2248022454707834</c:v>
                </c:pt>
                <c:pt idx="4">
                  <c:v>5.2117887216126562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0890930559749665"/>
          <c:w val="0.58216468865304882"/>
          <c:h val="0.2633129192184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Sheet1!$N$7:$N$15</c:f>
              <c:strCache>
                <c:ptCount val="9"/>
                <c:pt idx="0">
                  <c:v>Dailės galerija</c:v>
                </c:pt>
                <c:pt idx="1">
                  <c:v>Kino centras „Garsas“</c:v>
                </c:pt>
                <c:pt idx="2">
                  <c:v>Kultūros centras Panevėžio bendruomenių rūmai</c:v>
                </c:pt>
                <c:pt idx="3">
                  <c:v>Savivaldybės viešoji biblioteka</c:v>
                </c:pt>
                <c:pt idx="4">
                  <c:v>Lėlių vežimo teatras</c:v>
                </c:pt>
                <c:pt idx="5">
                  <c:v>Teatras „Menas“</c:v>
                </c:pt>
                <c:pt idx="6">
                  <c:v>Kraštotyros muziejus</c:v>
                </c:pt>
                <c:pt idx="7">
                  <c:v>Koncertinė įstaiga „Panevėžio garsas“</c:v>
                </c:pt>
                <c:pt idx="8">
                  <c:v>Muzikinis teatras</c:v>
                </c:pt>
              </c:strCache>
            </c:strRef>
          </c:cat>
          <c:val>
            <c:numRef>
              <c:f>Sheet1!$O$7:$O$15</c:f>
              <c:numCache>
                <c:formatCode>0</c:formatCode>
                <c:ptCount val="9"/>
                <c:pt idx="0">
                  <c:v>65</c:v>
                </c:pt>
                <c:pt idx="1">
                  <c:v>26</c:v>
                </c:pt>
                <c:pt idx="2">
                  <c:v>27</c:v>
                </c:pt>
                <c:pt idx="3">
                  <c:v>22.2</c:v>
                </c:pt>
                <c:pt idx="4">
                  <c:v>20</c:v>
                </c:pt>
                <c:pt idx="5">
                  <c:v>15</c:v>
                </c:pt>
                <c:pt idx="6">
                  <c:v>9.6999999999999993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6964752"/>
        <c:axId val="166963968"/>
      </c:barChart>
      <c:catAx>
        <c:axId val="16696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3968"/>
        <c:crosses val="autoZero"/>
        <c:auto val="1"/>
        <c:lblAlgn val="ctr"/>
        <c:lblOffset val="100"/>
        <c:noMultiLvlLbl val="0"/>
      </c:catAx>
      <c:valAx>
        <c:axId val="166963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64130848948070684"/>
        </c:manualLayout>
      </c:layout>
      <c:lineChart>
        <c:grouping val="standard"/>
        <c:varyColors val="0"/>
        <c:ser>
          <c:idx val="0"/>
          <c:order val="0"/>
          <c:tx>
            <c:strRef>
              <c:f>TM_2014!$I$46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63500" cap="rnd">
              <a:solidFill>
                <a:srgbClr val="70AD47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>
                  <a:lumMod val="60000"/>
                  <a:lumOff val="40000"/>
                </a:srgbClr>
              </a:solidFill>
              <a:ln w="9525">
                <a:solidFill>
                  <a:srgbClr val="70AD47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TM_2014!$J$45:$N$45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TM_2014!$J$46:$N$46</c:f>
              <c:numCache>
                <c:formatCode>0</c:formatCode>
                <c:ptCount val="5"/>
                <c:pt idx="0">
                  <c:v>96.074116965836708</c:v>
                </c:pt>
                <c:pt idx="1">
                  <c:v>100</c:v>
                </c:pt>
                <c:pt idx="2">
                  <c:v>84</c:v>
                </c:pt>
                <c:pt idx="3">
                  <c:v>93</c:v>
                </c:pt>
                <c:pt idx="4">
                  <c:v>93.403929573870883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TM_2014!$I$47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63500" cap="rnd">
              <a:solidFill>
                <a:srgbClr val="FF99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33"/>
              </a:solidFill>
              <a:ln w="9525">
                <a:solidFill>
                  <a:srgbClr val="ED7D31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TM_2014!$J$45:$N$45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TM_2014!$J$47:$N$47</c:f>
              <c:numCache>
                <c:formatCode>0</c:formatCode>
                <c:ptCount val="5"/>
                <c:pt idx="0">
                  <c:v>3.9258830341632889</c:v>
                </c:pt>
                <c:pt idx="1">
                  <c:v>0</c:v>
                </c:pt>
                <c:pt idx="2">
                  <c:v>16</c:v>
                </c:pt>
                <c:pt idx="3">
                  <c:v>7</c:v>
                </c:pt>
                <c:pt idx="4">
                  <c:v>6.5960704261291143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436504"/>
        <c:axId val="236457296"/>
      </c:lineChart>
      <c:catAx>
        <c:axId val="234436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7296"/>
        <c:crosses val="autoZero"/>
        <c:auto val="1"/>
        <c:lblAlgn val="ctr"/>
        <c:lblOffset val="100"/>
        <c:noMultiLvlLbl val="0"/>
      </c:catAx>
      <c:valAx>
        <c:axId val="23645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4436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673028643158734"/>
          <c:y val="0.88470327977279628"/>
          <c:w val="0.43122541747498944"/>
          <c:h val="0.10070350774865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53667446656637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Sheet1!$A$141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23188405797013E-3"/>
                  <c:y val="-5.8372849914209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Sheet1!$B$140:$E$140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Sheet1!$B$141:$E$141</c:f>
              <c:numCache>
                <c:formatCode>0</c:formatCode>
                <c:ptCount val="4"/>
                <c:pt idx="0" formatCode="General">
                  <c:v>5</c:v>
                </c:pt>
                <c:pt idx="1">
                  <c:v>31</c:v>
                </c:pt>
                <c:pt idx="2">
                  <c:v>11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Sheet1!$A$142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Sheet1!$B$140:$E$140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Sheet1!$B$142:$E$142</c:f>
              <c:numCache>
                <c:formatCode>0</c:formatCode>
                <c:ptCount val="4"/>
                <c:pt idx="0" formatCode="General">
                  <c:v>4</c:v>
                </c:pt>
                <c:pt idx="1">
                  <c:v>26</c:v>
                </c:pt>
                <c:pt idx="2">
                  <c:v>18</c:v>
                </c:pt>
                <c:pt idx="3">
                  <c:v>8</c:v>
                </c:pt>
              </c:numCache>
            </c:numRef>
          </c:val>
        </c:ser>
        <c:ser>
          <c:idx val="2"/>
          <c:order val="2"/>
          <c:tx>
            <c:strRef>
              <c:f>Sheet1!$A$143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Sheet1!$B$140:$E$140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Sheet1!$B$143:$E$143</c:f>
              <c:numCache>
                <c:formatCode>0</c:formatCode>
                <c:ptCount val="4"/>
                <c:pt idx="0" formatCode="General">
                  <c:v>8</c:v>
                </c:pt>
                <c:pt idx="1">
                  <c:v>22</c:v>
                </c:pt>
                <c:pt idx="2">
                  <c:v>4</c:v>
                </c:pt>
                <c:pt idx="3">
                  <c:v>18</c:v>
                </c:pt>
              </c:numCache>
            </c:numRef>
          </c:val>
        </c:ser>
        <c:ser>
          <c:idx val="3"/>
          <c:order val="3"/>
          <c:tx>
            <c:strRef>
              <c:f>Sheet1!$A$144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C000">
                <a:lumMod val="60000"/>
                <a:lumOff val="4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31884057970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Sheet1!$B$140:$E$140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Sheet1!$B$144:$E$144</c:f>
              <c:numCache>
                <c:formatCode>0</c:formatCode>
                <c:ptCount val="4"/>
                <c:pt idx="0" formatCode="General">
                  <c:v>2</c:v>
                </c:pt>
                <c:pt idx="1">
                  <c:v>20</c:v>
                </c:pt>
                <c:pt idx="2">
                  <c:v>2</c:v>
                </c:pt>
                <c:pt idx="3">
                  <c:v>18</c:v>
                </c:pt>
              </c:numCache>
            </c:numRef>
          </c:val>
        </c:ser>
        <c:ser>
          <c:idx val="4"/>
          <c:order val="4"/>
          <c:tx>
            <c:strRef>
              <c:f>Sheet1!$A$145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1145E-3"/>
                  <c:y val="-2.91864249571054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0805E-3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Sheet1!$B$140:$E$140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Sheet1!$B$145:$E$145</c:f>
              <c:numCache>
                <c:formatCode>General</c:formatCode>
                <c:ptCount val="4"/>
                <c:pt idx="0">
                  <c:v>2</c:v>
                </c:pt>
                <c:pt idx="1">
                  <c:v>30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456120"/>
        <c:axId val="236453768"/>
        <c:axId val="0"/>
      </c:bar3DChart>
      <c:catAx>
        <c:axId val="23645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3768"/>
        <c:crosses val="autoZero"/>
        <c:auto val="1"/>
        <c:lblAlgn val="ctr"/>
        <c:lblOffset val="100"/>
        <c:noMultiLvlLbl val="0"/>
      </c:catAx>
      <c:valAx>
        <c:axId val="236453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61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68114772973278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IV_LVT_2014!$O$63</c:f>
              <c:strCache>
                <c:ptCount val="1"/>
                <c:pt idx="0">
                  <c:v>I ketv.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2.33491399656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0805E-3"/>
                  <c:y val="-2.0430497469973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IV_LVT_2014!$N$64:$N$67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IV_LVT_2014!$O$64:$O$67</c:f>
              <c:numCache>
                <c:formatCode>General</c:formatCode>
                <c:ptCount val="4"/>
                <c:pt idx="0">
                  <c:v>36</c:v>
                </c:pt>
                <c:pt idx="1">
                  <c:v>9819</c:v>
                </c:pt>
                <c:pt idx="2">
                  <c:v>1536</c:v>
                </c:pt>
                <c:pt idx="3">
                  <c:v>413</c:v>
                </c:pt>
              </c:numCache>
            </c:numRef>
          </c:val>
        </c:ser>
        <c:ser>
          <c:idx val="1"/>
          <c:order val="1"/>
          <c:tx>
            <c:strRef>
              <c:f>IV_LVT_2014!$P$63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61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0466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IV_LVT_2014!$N$64:$N$67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IV_LVT_2014!$P$64:$P$67</c:f>
              <c:numCache>
                <c:formatCode>General</c:formatCode>
                <c:ptCount val="4"/>
                <c:pt idx="0">
                  <c:v>66</c:v>
                </c:pt>
                <c:pt idx="1">
                  <c:v>25402</c:v>
                </c:pt>
                <c:pt idx="2">
                  <c:v>2056</c:v>
                </c:pt>
                <c:pt idx="3">
                  <c:v>3465</c:v>
                </c:pt>
              </c:numCache>
            </c:numRef>
          </c:val>
        </c:ser>
        <c:ser>
          <c:idx val="2"/>
          <c:order val="2"/>
          <c:tx>
            <c:strRef>
              <c:f>IV_LVT_2014!$Q$63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492753623188406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1816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1476E-3"/>
                  <c:y val="-2.0430497469973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850241545893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IV_LVT_2014!$N$64:$N$67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IV_LVT_2014!$Q$64:$Q$67</c:f>
              <c:numCache>
                <c:formatCode>General</c:formatCode>
                <c:ptCount val="4"/>
                <c:pt idx="0">
                  <c:v>47</c:v>
                </c:pt>
                <c:pt idx="1">
                  <c:v>20334</c:v>
                </c:pt>
                <c:pt idx="2">
                  <c:v>3273</c:v>
                </c:pt>
                <c:pt idx="3">
                  <c:v>1493</c:v>
                </c:pt>
              </c:numCache>
            </c:numRef>
          </c:val>
        </c:ser>
        <c:ser>
          <c:idx val="3"/>
          <c:order val="3"/>
          <c:tx>
            <c:strRef>
              <c:f>IV_LVT_2014!$R$63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267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69565217391304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0931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69565217391127E-2"/>
                  <c:y val="-2.0430497469973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IV_LVT_2014!$N$64:$N$67</c:f>
              <c:strCache>
                <c:ptCount val="4"/>
                <c:pt idx="0">
                  <c:v>Renginių skaičius</c:v>
                </c:pt>
                <c:pt idx="1">
                  <c:v>Pajamos Lt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IV_LVT_2014!$R$64:$R$67</c:f>
              <c:numCache>
                <c:formatCode>General</c:formatCode>
                <c:ptCount val="4"/>
                <c:pt idx="0">
                  <c:v>63</c:v>
                </c:pt>
                <c:pt idx="1">
                  <c:v>19945</c:v>
                </c:pt>
                <c:pt idx="2">
                  <c:v>3139</c:v>
                </c:pt>
                <c:pt idx="3">
                  <c:v>719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454552"/>
        <c:axId val="236451416"/>
        <c:axId val="0"/>
      </c:bar3DChart>
      <c:catAx>
        <c:axId val="236454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1416"/>
        <c:crosses val="autoZero"/>
        <c:auto val="1"/>
        <c:lblAlgn val="ctr"/>
        <c:lblOffset val="100"/>
        <c:noMultiLvlLbl val="0"/>
      </c:catAx>
      <c:valAx>
        <c:axId val="23645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4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640163186123476"/>
          <c:y val="0.922645632217033"/>
          <c:w val="0.38478127734033246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65406755347435663"/>
        </c:manualLayout>
      </c:layout>
      <c:lineChart>
        <c:grouping val="standard"/>
        <c:varyColors val="0"/>
        <c:ser>
          <c:idx val="0"/>
          <c:order val="0"/>
          <c:tx>
            <c:strRef>
              <c:f>LVT_2014!$H$17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rgbClr val="5B9BD5">
                  <a:lumMod val="20000"/>
                  <a:lumOff val="8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LVT_2014!$I$16:$M$16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LVT_2014!$I$17:$M$17</c:f>
              <c:numCache>
                <c:formatCode>General</c:formatCode>
                <c:ptCount val="5"/>
                <c:pt idx="0">
                  <c:v>227</c:v>
                </c:pt>
                <c:pt idx="1">
                  <c:v>259</c:v>
                </c:pt>
                <c:pt idx="2">
                  <c:v>209</c:v>
                </c:pt>
                <c:pt idx="3">
                  <c:v>195</c:v>
                </c:pt>
                <c:pt idx="4">
                  <c:v>212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LVT_2014!$H$18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LVT_2014!$I$16:$M$16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LVT_2014!$I$18:$M$18</c:f>
              <c:numCache>
                <c:formatCode>General</c:formatCode>
                <c:ptCount val="5"/>
                <c:pt idx="0">
                  <c:v>51638</c:v>
                </c:pt>
                <c:pt idx="1">
                  <c:v>47954</c:v>
                </c:pt>
                <c:pt idx="2">
                  <c:v>49948</c:v>
                </c:pt>
                <c:pt idx="3">
                  <c:v>73881</c:v>
                </c:pt>
                <c:pt idx="4">
                  <c:v>75500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LVT_2014!$H$19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LVT_2014!$I$16:$M$16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LVT_2014!$I$19:$M$19</c:f>
              <c:numCache>
                <c:formatCode>General</c:formatCode>
                <c:ptCount val="5"/>
                <c:pt idx="0">
                  <c:v>11830</c:v>
                </c:pt>
                <c:pt idx="1">
                  <c:v>13095</c:v>
                </c:pt>
                <c:pt idx="2">
                  <c:v>13315</c:v>
                </c:pt>
                <c:pt idx="3">
                  <c:v>12250</c:v>
                </c:pt>
                <c:pt idx="4">
                  <c:v>16094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50632"/>
        <c:axId val="236454160"/>
      </c:lineChart>
      <c:catAx>
        <c:axId val="236450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4160"/>
        <c:crosses val="autoZero"/>
        <c:auto val="1"/>
        <c:lblAlgn val="ctr"/>
        <c:lblOffset val="100"/>
        <c:noMultiLvlLbl val="0"/>
      </c:catAx>
      <c:valAx>
        <c:axId val="23645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44546A">
                  <a:lumMod val="60000"/>
                  <a:lumOff val="4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9933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LVT_2014!$N$40:$N$42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LVT_2014!$O$40:$O$42</c:f>
              <c:numCache>
                <c:formatCode>0.0</c:formatCode>
                <c:ptCount val="3"/>
                <c:pt idx="0" formatCode="0">
                  <c:v>8.7179487179487154</c:v>
                </c:pt>
                <c:pt idx="1">
                  <c:v>2.1913617844912778</c:v>
                </c:pt>
                <c:pt idx="2" formatCode="0">
                  <c:v>31.379591836734704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6456512"/>
        <c:axId val="236451024"/>
      </c:barChart>
      <c:catAx>
        <c:axId val="23645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1024"/>
        <c:crosses val="autoZero"/>
        <c:auto val="1"/>
        <c:lblAlgn val="ctr"/>
        <c:lblOffset val="100"/>
        <c:noMultiLvlLbl val="0"/>
      </c:catAx>
      <c:valAx>
        <c:axId val="236451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65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5.0925925925925923E-2"/>
          <c:w val="0.96944444444444444"/>
          <c:h val="0.7613435223832302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20000"/>
                  <a:lumOff val="80000"/>
                </a:srgbClr>
              </a:solidFill>
              <a:ln w="25400">
                <a:solidFill>
                  <a:srgbClr val="5B9BD5">
                    <a:lumMod val="20000"/>
                    <a:lumOff val="80000"/>
                  </a:srgbClr>
                </a:solidFill>
              </a:ln>
              <a:effectLst/>
              <a:sp3d contourW="25400">
                <a:contourClr>
                  <a:srgbClr val="5B9BD5">
                    <a:lumMod val="20000"/>
                    <a:lumOff val="8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p3d contourW="25400">
                <a:contourClr>
                  <a:srgbClr val="00B0F0"/>
                </a:contourClr>
              </a:sp3d>
            </c:spPr>
          </c:dPt>
          <c:dPt>
            <c:idx val="2"/>
            <c:bubble3D val="0"/>
            <c:spPr>
              <a:solidFill>
                <a:srgbClr val="70AD47"/>
              </a:solidFill>
              <a:ln w="25400">
                <a:solidFill>
                  <a:srgbClr val="70AD47"/>
                </a:solidFill>
              </a:ln>
              <a:effectLst/>
              <a:sp3d contourW="25400">
                <a:contourClr>
                  <a:srgbClr val="70AD47"/>
                </a:contourClr>
              </a:sp3d>
            </c:spPr>
          </c:dPt>
          <c:dPt>
            <c:idx val="3"/>
            <c:bubble3D val="0"/>
            <c:spPr>
              <a:solidFill>
                <a:srgbClr val="FF6600"/>
              </a:solidFill>
              <a:ln w="25400">
                <a:solidFill>
                  <a:srgbClr val="FF6600"/>
                </a:solidFill>
              </a:ln>
              <a:effectLst/>
              <a:sp3d contourW="25400">
                <a:contourClr>
                  <a:srgbClr val="FF6600"/>
                </a:contourClr>
              </a:sp3d>
            </c:spPr>
          </c:dPt>
          <c:dPt>
            <c:idx val="4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 w="25400">
                <a:solidFill>
                  <a:srgbClr val="ED7D31">
                    <a:lumMod val="40000"/>
                    <a:lumOff val="60000"/>
                  </a:srgbClr>
                </a:solidFill>
              </a:ln>
              <a:effectLst/>
              <a:sp3d contourW="25400">
                <a:contourClr>
                  <a:srgbClr val="ED7D31">
                    <a:lumMod val="40000"/>
                    <a:lumOff val="60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LVT_2014!$N$6:$N$10</c:f>
              <c:strCache>
                <c:ptCount val="5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</c:strCache>
            </c:strRef>
          </c:cat>
          <c:val>
            <c:numRef>
              <c:f>LVT_2014!$O$6:$O$10</c:f>
              <c:numCache>
                <c:formatCode>0</c:formatCode>
                <c:ptCount val="5"/>
                <c:pt idx="0">
                  <c:v>48.113207547169814</c:v>
                </c:pt>
                <c:pt idx="1">
                  <c:v>36.79245283018868</c:v>
                </c:pt>
                <c:pt idx="2">
                  <c:v>6.6037735849056602</c:v>
                </c:pt>
                <c:pt idx="3">
                  <c:v>0.94339622641509435</c:v>
                </c:pt>
                <c:pt idx="4">
                  <c:v>7.5471698113207548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134951881014882E-2"/>
          <c:y val="0.74131671041119862"/>
          <c:w val="0.58916951957092323"/>
          <c:h val="0.23090551181102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332732598570831E-2"/>
          <c:w val="1"/>
          <c:h val="0.705586879254151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20000"/>
                  <a:lumOff val="80000"/>
                </a:srgbClr>
              </a:solidFill>
              <a:ln w="25400">
                <a:solidFill>
                  <a:srgbClr val="5B9BD5">
                    <a:lumMod val="20000"/>
                    <a:lumOff val="80000"/>
                  </a:srgbClr>
                </a:solidFill>
              </a:ln>
              <a:effectLst/>
              <a:sp3d contourW="25400">
                <a:contourClr>
                  <a:srgbClr val="5B9BD5">
                    <a:lumMod val="20000"/>
                    <a:lumOff val="8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p3d contourW="25400">
                <a:contourClr>
                  <a:srgbClr val="00B0F0"/>
                </a:contourClr>
              </a:sp3d>
            </c:spPr>
          </c:dPt>
          <c:dPt>
            <c:idx val="2"/>
            <c:bubble3D val="0"/>
            <c:spPr>
              <a:solidFill>
                <a:srgbClr val="70AD47"/>
              </a:solidFill>
              <a:ln w="25400">
                <a:solidFill>
                  <a:srgbClr val="70AD47"/>
                </a:solidFill>
              </a:ln>
              <a:effectLst/>
              <a:sp3d contourW="25400">
                <a:contourClr>
                  <a:srgbClr val="70AD47"/>
                </a:contourClr>
              </a:sp3d>
            </c:spPr>
          </c:dPt>
          <c:dPt>
            <c:idx val="3"/>
            <c:bubble3D val="0"/>
            <c:spPr>
              <a:solidFill>
                <a:srgbClr val="FF6600"/>
              </a:solidFill>
              <a:ln w="25400">
                <a:solidFill>
                  <a:srgbClr val="FF6600"/>
                </a:solidFill>
              </a:ln>
              <a:effectLst/>
              <a:sp3d contourW="25400">
                <a:contourClr>
                  <a:srgbClr val="FF6600"/>
                </a:contourClr>
              </a:sp3d>
            </c:spPr>
          </c:dPt>
          <c:dPt>
            <c:idx val="4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 w="25400">
                <a:solidFill>
                  <a:srgbClr val="ED7D31">
                    <a:lumMod val="40000"/>
                    <a:lumOff val="60000"/>
                  </a:srgbClr>
                </a:solidFill>
              </a:ln>
              <a:effectLst/>
              <a:sp3d contourW="25400">
                <a:contourClr>
                  <a:srgbClr val="ED7D31">
                    <a:lumMod val="40000"/>
                    <a:lumOff val="60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LVT_2014!$T$6:$T$10</c:f>
              <c:strCache>
                <c:ptCount val="5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</c:strCache>
            </c:strRef>
          </c:cat>
          <c:val>
            <c:numRef>
              <c:f>LVT_2014!$U$6:$U$10</c:f>
              <c:numCache>
                <c:formatCode>0</c:formatCode>
                <c:ptCount val="5"/>
                <c:pt idx="0">
                  <c:v>41.488741721854304</c:v>
                </c:pt>
                <c:pt idx="1">
                  <c:v>20.255629139072848</c:v>
                </c:pt>
                <c:pt idx="2">
                  <c:v>2.0821192052980133</c:v>
                </c:pt>
                <c:pt idx="3">
                  <c:v>0.86092715231788075</c:v>
                </c:pt>
                <c:pt idx="4">
                  <c:v>35.312582781456953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layout>
        <c:manualLayout>
          <c:xMode val="edge"/>
          <c:yMode val="edge"/>
          <c:x val="4.599490281106166E-2"/>
          <c:y val="0.69965008464063227"/>
          <c:w val="0.6146526113583628"/>
          <c:h val="0.272572178477690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8508812691636456"/>
        </c:manualLayout>
      </c:layout>
      <c:lineChart>
        <c:grouping val="standard"/>
        <c:varyColors val="0"/>
        <c:ser>
          <c:idx val="0"/>
          <c:order val="0"/>
          <c:tx>
            <c:strRef>
              <c:f>LVT_2014!$H$62</c:f>
              <c:strCache>
                <c:ptCount val="1"/>
                <c:pt idx="0">
                  <c:v>Renginių lankytojų skaičius su bilietais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LVT_2014!$I$61:$M$61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LVT_2014!$I$62:$M$62</c:f>
              <c:numCache>
                <c:formatCode>0</c:formatCode>
                <c:ptCount val="5"/>
                <c:pt idx="0">
                  <c:v>74.378698224852073</c:v>
                </c:pt>
                <c:pt idx="1">
                  <c:v>65.941198930889655</c:v>
                </c:pt>
                <c:pt idx="2">
                  <c:v>62</c:v>
                </c:pt>
                <c:pt idx="3">
                  <c:v>74</c:v>
                </c:pt>
                <c:pt idx="4">
                  <c:v>62.159811109730335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LVT_2014!$H$63</c:f>
              <c:strCache>
                <c:ptCount val="1"/>
                <c:pt idx="0">
                  <c:v>Renginių lankytojų skaičius be bilietų</c:v>
                </c:pt>
              </c:strCache>
            </c:strRef>
          </c:tx>
          <c:spPr>
            <a:ln w="63500" cap="rnd">
              <a:solidFill>
                <a:srgbClr val="FFC000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LVT_2014!$I$61:$M$61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LVT_2014!$I$63:$M$63</c:f>
              <c:numCache>
                <c:formatCode>0</c:formatCode>
                <c:ptCount val="5"/>
                <c:pt idx="0">
                  <c:v>25.621301775147931</c:v>
                </c:pt>
                <c:pt idx="1">
                  <c:v>34.058801069110345</c:v>
                </c:pt>
                <c:pt idx="2">
                  <c:v>38</c:v>
                </c:pt>
                <c:pt idx="3">
                  <c:v>26</c:v>
                </c:pt>
                <c:pt idx="4">
                  <c:v>37.840188890269665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52592"/>
        <c:axId val="236453376"/>
      </c:lineChart>
      <c:catAx>
        <c:axId val="23645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3376"/>
        <c:crosses val="autoZero"/>
        <c:auto val="1"/>
        <c:lblAlgn val="ctr"/>
        <c:lblOffset val="100"/>
        <c:noMultiLvlLbl val="0"/>
      </c:catAx>
      <c:valAx>
        <c:axId val="23645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75442200159763"/>
          <c:y val="0.87594735228566478"/>
          <c:w val="0.5973219787743923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668398088128295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Sheet1!$A$167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41062801932812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1545893719797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Sheet1!$B$166:$E$166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Sheet1!$B$167:$E$167</c:f>
              <c:numCache>
                <c:formatCode>0.0</c:formatCode>
                <c:ptCount val="4"/>
                <c:pt idx="0" formatCode="General">
                  <c:v>4</c:v>
                </c:pt>
                <c:pt idx="1">
                  <c:v>126.8</c:v>
                </c:pt>
                <c:pt idx="2" formatCode="0">
                  <c:v>0</c:v>
                </c:pt>
                <c:pt idx="3">
                  <c:v>126.8</c:v>
                </c:pt>
              </c:numCache>
            </c:numRef>
          </c:val>
        </c:ser>
        <c:ser>
          <c:idx val="1"/>
          <c:order val="1"/>
          <c:tx>
            <c:strRef>
              <c:f>Sheet1!$A$168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Sheet1!$B$166:$E$166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Sheet1!$B$168:$E$168</c:f>
              <c:numCache>
                <c:formatCode>0</c:formatCode>
                <c:ptCount val="4"/>
                <c:pt idx="0" formatCode="General">
                  <c:v>3</c:v>
                </c:pt>
                <c:pt idx="1">
                  <c:v>48</c:v>
                </c:pt>
                <c:pt idx="2">
                  <c:v>18</c:v>
                </c:pt>
                <c:pt idx="3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Sheet1!$A$169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15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Sheet1!$B$166:$E$166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Sheet1!$B$169:$E$169</c:f>
              <c:numCache>
                <c:formatCode>0</c:formatCode>
                <c:ptCount val="4"/>
                <c:pt idx="0" formatCode="General">
                  <c:v>3</c:v>
                </c:pt>
                <c:pt idx="1">
                  <c:v>31.4</c:v>
                </c:pt>
                <c:pt idx="2">
                  <c:v>8.4</c:v>
                </c:pt>
                <c:pt idx="3">
                  <c:v>23</c:v>
                </c:pt>
              </c:numCache>
            </c:numRef>
          </c:val>
        </c:ser>
        <c:ser>
          <c:idx val="3"/>
          <c:order val="3"/>
          <c:tx>
            <c:strRef>
              <c:f>Sheet1!$A$170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3188405797101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1545893719806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Sheet1!$B$166:$E$166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Sheet1!$B$170:$E$170</c:f>
              <c:numCache>
                <c:formatCode>0.0</c:formatCode>
                <c:ptCount val="4"/>
                <c:pt idx="0" formatCode="General">
                  <c:v>3</c:v>
                </c:pt>
                <c:pt idx="1">
                  <c:v>33.200000000000003</c:v>
                </c:pt>
                <c:pt idx="2">
                  <c:v>8.5</c:v>
                </c:pt>
                <c:pt idx="3" formatCode="0">
                  <c:v>24.7</c:v>
                </c:pt>
              </c:numCache>
            </c:numRef>
          </c:val>
        </c:ser>
        <c:ser>
          <c:idx val="4"/>
          <c:order val="4"/>
          <c:tx>
            <c:strRef>
              <c:f>Sheet1!$A$171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1.1674569982842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080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Sheet1!$B$166:$E$166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Sheet1!$B$171:$E$171</c:f>
              <c:numCache>
                <c:formatCode>0.0</c:formatCode>
                <c:ptCount val="4"/>
                <c:pt idx="0" formatCode="General">
                  <c:v>5</c:v>
                </c:pt>
                <c:pt idx="1">
                  <c:v>85.3</c:v>
                </c:pt>
                <c:pt idx="2" formatCode="0">
                  <c:v>22.3</c:v>
                </c:pt>
                <c:pt idx="3" formatCode="0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449848"/>
        <c:axId val="236590328"/>
        <c:axId val="0"/>
      </c:bar3DChart>
      <c:catAx>
        <c:axId val="236449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0328"/>
        <c:crosses val="autoZero"/>
        <c:auto val="1"/>
        <c:lblAlgn val="ctr"/>
        <c:lblOffset val="100"/>
        <c:noMultiLvlLbl val="0"/>
      </c:catAx>
      <c:valAx>
        <c:axId val="236590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449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47932595382093"/>
          <c:y val="0.922645632217033"/>
          <c:w val="0.40462588915515996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938567461675988E-2"/>
          <c:y val="1.6030701361282439E-2"/>
          <c:w val="0.93573776104073947"/>
          <c:h val="0.74878255837629726"/>
        </c:manualLayout>
      </c:layout>
      <c:lineChart>
        <c:grouping val="standard"/>
        <c:varyColors val="0"/>
        <c:ser>
          <c:idx val="0"/>
          <c:order val="0"/>
          <c:tx>
            <c:strRef>
              <c:f>IV_MT_2014!$H$99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88900" cap="rnd">
              <a:solidFill>
                <a:srgbClr val="5B9BD5">
                  <a:lumMod val="20000"/>
                  <a:lumOff val="8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20000"/>
                  <a:lumOff val="80000"/>
                </a:srgbClr>
              </a:solidFill>
              <a:ln w="9525">
                <a:solidFill>
                  <a:srgbClr val="E7E6E6">
                    <a:lumMod val="75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434782608695652E-2"/>
                  <c:y val="2.91864249571051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347826086956569E-2"/>
                  <c:y val="2.91864249571051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555555555555552E-2"/>
                  <c:y val="3.2105067452815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178743961352746E-2"/>
                  <c:y val="3.2105067452815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763285024154592E-2"/>
                  <c:y val="2.6267782461394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IV_MT_2014!$I$98:$M$98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IV_MT_2014!$I$99:$M$99</c:f>
              <c:numCache>
                <c:formatCode>General</c:formatCode>
                <c:ptCount val="5"/>
                <c:pt idx="0">
                  <c:v>35</c:v>
                </c:pt>
                <c:pt idx="1">
                  <c:v>38</c:v>
                </c:pt>
                <c:pt idx="2">
                  <c:v>21</c:v>
                </c:pt>
                <c:pt idx="3">
                  <c:v>44</c:v>
                </c:pt>
                <c:pt idx="4">
                  <c:v>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IV_MT_2014!$H$100</c:f>
              <c:strCache>
                <c:ptCount val="1"/>
                <c:pt idx="0">
                  <c:v>Pajamos tūkst. Lt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E7E6E6">
                    <a:lumMod val="75000"/>
                  </a:srgbClr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7415458937198069E-2"/>
                  <c:y val="-6.8077221305262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623188405797102E-2"/>
                  <c:y val="-3.5972153852447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IV_MT_2014!$I$98:$M$98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IV_MT_2014!$I$100:$M$100</c:f>
              <c:numCache>
                <c:formatCode>General</c:formatCode>
                <c:ptCount val="5"/>
                <c:pt idx="0" formatCode="0">
                  <c:v>78775</c:v>
                </c:pt>
                <c:pt idx="1">
                  <c:v>86238</c:v>
                </c:pt>
                <c:pt idx="2">
                  <c:v>42492</c:v>
                </c:pt>
                <c:pt idx="3">
                  <c:v>83111</c:v>
                </c:pt>
                <c:pt idx="4" formatCode="0">
                  <c:v>74068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IV_MT_2014!$H$101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IV_MT_2014!$I$98:$M$98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IV_MT_2014!$I$101:$M$101</c:f>
              <c:numCache>
                <c:formatCode>General</c:formatCode>
                <c:ptCount val="5"/>
                <c:pt idx="0">
                  <c:v>5833</c:v>
                </c:pt>
                <c:pt idx="1">
                  <c:v>4511</c:v>
                </c:pt>
                <c:pt idx="2">
                  <c:v>3459</c:v>
                </c:pt>
                <c:pt idx="3">
                  <c:v>4896</c:v>
                </c:pt>
                <c:pt idx="4">
                  <c:v>5405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594248"/>
        <c:axId val="236589544"/>
      </c:lineChart>
      <c:catAx>
        <c:axId val="23659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236589544"/>
        <c:crosses val="autoZero"/>
        <c:auto val="1"/>
        <c:lblAlgn val="ctr"/>
        <c:lblOffset val="100"/>
        <c:noMultiLvlLbl val="0"/>
      </c:catAx>
      <c:valAx>
        <c:axId val="236589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092519685039371"/>
          <c:y val="0.922645632217033"/>
          <c:w val="0.67075830195138653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Sheet1!$R$7:$R$15</c:f>
              <c:strCache>
                <c:ptCount val="9"/>
                <c:pt idx="0">
                  <c:v>Koncertinė įstaiga „Panevėžio garsas“</c:v>
                </c:pt>
                <c:pt idx="1">
                  <c:v>Savivaldybės viešoji biblioteka</c:v>
                </c:pt>
                <c:pt idx="2">
                  <c:v>Teatras „Menas“</c:v>
                </c:pt>
                <c:pt idx="3">
                  <c:v>Muzikinis teatras</c:v>
                </c:pt>
                <c:pt idx="4">
                  <c:v>Lėlių vežimo teatras</c:v>
                </c:pt>
                <c:pt idx="5">
                  <c:v>Kultūros centras Panevėžio bendruomenių rūmai</c:v>
                </c:pt>
                <c:pt idx="6">
                  <c:v>Kino centras „Garsas“</c:v>
                </c:pt>
                <c:pt idx="7">
                  <c:v>Dailės galerija</c:v>
                </c:pt>
                <c:pt idx="8">
                  <c:v>Kraštotyros muziejus</c:v>
                </c:pt>
              </c:strCache>
            </c:strRef>
          </c:cat>
          <c:val>
            <c:numRef>
              <c:f>Sheet1!$S$7:$S$15</c:f>
              <c:numCache>
                <c:formatCode>0</c:formatCode>
                <c:ptCount val="9"/>
                <c:pt idx="0">
                  <c:v>5</c:v>
                </c:pt>
                <c:pt idx="1">
                  <c:v>11</c:v>
                </c:pt>
                <c:pt idx="2">
                  <c:v>15</c:v>
                </c:pt>
                <c:pt idx="3">
                  <c:v>35</c:v>
                </c:pt>
                <c:pt idx="4">
                  <c:v>63</c:v>
                </c:pt>
                <c:pt idx="5">
                  <c:v>65</c:v>
                </c:pt>
                <c:pt idx="6">
                  <c:v>79</c:v>
                </c:pt>
                <c:pt idx="7">
                  <c:v>93</c:v>
                </c:pt>
                <c:pt idx="8">
                  <c:v>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6962400"/>
        <c:axId val="166961616"/>
      </c:barChart>
      <c:catAx>
        <c:axId val="16696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1616"/>
        <c:crosses val="autoZero"/>
        <c:auto val="1"/>
        <c:lblAlgn val="ctr"/>
        <c:lblOffset val="100"/>
        <c:noMultiLvlLbl val="0"/>
      </c:catAx>
      <c:valAx>
        <c:axId val="166961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696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MT_2014!$H$19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88900" cap="rnd">
              <a:solidFill>
                <a:srgbClr val="5B9BD5">
                  <a:lumMod val="20000"/>
                  <a:lumOff val="8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20000"/>
                  <a:lumOff val="80000"/>
                </a:srgbClr>
              </a:solidFill>
              <a:ln w="9525">
                <a:solidFill>
                  <a:srgbClr val="44546A">
                    <a:lumMod val="40000"/>
                    <a:lumOff val="60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3743961352657005E-2"/>
                  <c:y val="3.30537411711063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159420289855071E-2"/>
                  <c:y val="3.8891026162527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43961352657005E-2"/>
                  <c:y val="3.30537411711063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574879227053229E-2"/>
                  <c:y val="3.889102616252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574879227053139E-2"/>
                  <c:y val="3.88910261625273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MT_2014!$I$18:$M$18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MT_2014!$I$19:$M$19</c:f>
              <c:numCache>
                <c:formatCode>General</c:formatCode>
                <c:ptCount val="5"/>
                <c:pt idx="0">
                  <c:v>88</c:v>
                </c:pt>
                <c:pt idx="1">
                  <c:v>90</c:v>
                </c:pt>
                <c:pt idx="2">
                  <c:v>88</c:v>
                </c:pt>
                <c:pt idx="3">
                  <c:v>88</c:v>
                </c:pt>
                <c:pt idx="4">
                  <c:v>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MT_2014!$H$20</c:f>
              <c:strCache>
                <c:ptCount val="1"/>
                <c:pt idx="0">
                  <c:v>Pajamos tūkst. Lt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E7E6E6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MT_2014!$I$18:$M$18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MT_2014!$I$20:$M$20</c:f>
              <c:numCache>
                <c:formatCode>General</c:formatCode>
                <c:ptCount val="5"/>
                <c:pt idx="0">
                  <c:v>163340</c:v>
                </c:pt>
                <c:pt idx="1">
                  <c:v>149293</c:v>
                </c:pt>
                <c:pt idx="2">
                  <c:v>156726</c:v>
                </c:pt>
                <c:pt idx="3">
                  <c:v>158368</c:v>
                </c:pt>
                <c:pt idx="4">
                  <c:v>136468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MT_2014!$H$21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E7E6E6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MT_2014!$I$18:$M$18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MT_2014!$I$21:$M$21</c:f>
              <c:numCache>
                <c:formatCode>General</c:formatCode>
                <c:ptCount val="5"/>
                <c:pt idx="0">
                  <c:v>11823</c:v>
                </c:pt>
                <c:pt idx="1">
                  <c:v>8791</c:v>
                </c:pt>
                <c:pt idx="2">
                  <c:v>11604</c:v>
                </c:pt>
                <c:pt idx="3">
                  <c:v>10395</c:v>
                </c:pt>
                <c:pt idx="4">
                  <c:v>11409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590720"/>
        <c:axId val="236591896"/>
      </c:lineChart>
      <c:catAx>
        <c:axId val="23659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1896"/>
        <c:crosses val="autoZero"/>
        <c:auto val="1"/>
        <c:lblAlgn val="ctr"/>
        <c:lblOffset val="100"/>
        <c:noMultiLvlLbl val="0"/>
      </c:catAx>
      <c:valAx>
        <c:axId val="236591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15708090836472"/>
          <c:y val="0.922645632217033"/>
          <c:w val="0.63814960629921258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MT_2014!$N$42:$N$44</c:f>
              <c:strCache>
                <c:ptCount val="3"/>
                <c:pt idx="0">
                  <c:v>Renginių skaičius</c:v>
                </c:pt>
                <c:pt idx="1">
                  <c:v>Pajamos 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MT_2014!$O$42:$O$44</c:f>
              <c:numCache>
                <c:formatCode>0</c:formatCode>
                <c:ptCount val="3"/>
                <c:pt idx="0">
                  <c:v>6.818181818181813</c:v>
                </c:pt>
                <c:pt idx="1">
                  <c:v>-13.828551222469187</c:v>
                </c:pt>
                <c:pt idx="2">
                  <c:v>9.7546897546897497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6595032"/>
        <c:axId val="236595424"/>
      </c:barChart>
      <c:catAx>
        <c:axId val="236595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5424"/>
        <c:crosses val="autoZero"/>
        <c:auto val="1"/>
        <c:lblAlgn val="ctr"/>
        <c:lblOffset val="100"/>
        <c:noMultiLvlLbl val="0"/>
      </c:catAx>
      <c:valAx>
        <c:axId val="236595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5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0925925925925923E-2"/>
          <c:w val="1"/>
          <c:h val="0.7093861704147091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ED7D31"/>
              </a:solidFill>
              <a:ln w="25400">
                <a:solidFill>
                  <a:srgbClr val="ED7D3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ED7D31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92D050"/>
                </a:contourClr>
              </a:sp3d>
            </c:spPr>
          </c:dPt>
          <c:dPt>
            <c:idx val="3"/>
            <c:bubble3D val="0"/>
            <c:spPr>
              <a:solidFill>
                <a:srgbClr val="FF7C80"/>
              </a:solidFill>
              <a:ln w="25400">
                <a:solidFill>
                  <a:srgbClr val="FF7C8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7C80"/>
                </a:contourClr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5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papildomos!$B$72:$B$77</c:f>
              <c:strCache>
                <c:ptCount val="6"/>
                <c:pt idx="0">
                  <c:v>Spektakliai</c:v>
                </c:pt>
                <c:pt idx="1">
                  <c:v>Koncertai</c:v>
                </c:pt>
                <c:pt idx="2">
                  <c:v>Gastroliniai koncertai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  <c:pt idx="5">
                  <c:v>Kita veikla</c:v>
                </c:pt>
              </c:strCache>
            </c:strRef>
          </c:cat>
          <c:val>
            <c:numRef>
              <c:f>papildomos!$C$72:$C$77</c:f>
              <c:numCache>
                <c:formatCode>0</c:formatCode>
                <c:ptCount val="6"/>
                <c:pt idx="0">
                  <c:v>41.610487440279037</c:v>
                </c:pt>
                <c:pt idx="1">
                  <c:v>20.055983820382799</c:v>
                </c:pt>
                <c:pt idx="2">
                  <c:v>10.991587771492219</c:v>
                </c:pt>
                <c:pt idx="3">
                  <c:v>16.995193012281266</c:v>
                </c:pt>
                <c:pt idx="4">
                  <c:v>8.7346484157458164</c:v>
                </c:pt>
                <c:pt idx="5">
                  <c:v>1.6120995398188587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86446802845297"/>
          <c:y val="0.82190581379796279"/>
          <c:w val="0.77733377077865262"/>
          <c:h val="0.150316293517074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492753623188406E-2"/>
          <c:y val="7.7193727538518039E-2"/>
          <c:w val="0.93357487922705318"/>
          <c:h val="0.690867498686610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ED7D31">
                  <a:lumMod val="75000"/>
                </a:srgbClr>
              </a:solidFill>
              <a:ln w="25400">
                <a:solidFill>
                  <a:srgbClr val="ED7D31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ED7D31">
                    <a:lumMod val="75000"/>
                  </a:srgbClr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70AD47">
                    <a:lumMod val="60000"/>
                    <a:lumOff val="40000"/>
                  </a:srgbClr>
                </a:contourClr>
              </a:sp3d>
            </c:spPr>
          </c:dPt>
          <c:dPt>
            <c:idx val="3"/>
            <c:bubble3D val="0"/>
            <c:spPr>
              <a:solidFill>
                <a:srgbClr val="FF7C80"/>
              </a:solidFill>
              <a:ln w="25400">
                <a:solidFill>
                  <a:srgbClr val="FF7C8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bevelB/>
                <a:contourClr>
                  <a:srgbClr val="FF7C80"/>
                </a:contourClr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5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papildomos!$B$62:$B$67</c:f>
              <c:strCache>
                <c:ptCount val="6"/>
                <c:pt idx="0">
                  <c:v>Spektakliai</c:v>
                </c:pt>
                <c:pt idx="1">
                  <c:v>Koncertai</c:v>
                </c:pt>
                <c:pt idx="2">
                  <c:v>Gastroliniai koncertai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  <c:pt idx="5">
                  <c:v>Kita veikla</c:v>
                </c:pt>
              </c:strCache>
            </c:strRef>
          </c:cat>
          <c:val>
            <c:numRef>
              <c:f>papildomos!$C$62:$C$67</c:f>
              <c:numCache>
                <c:formatCode>0</c:formatCode>
                <c:ptCount val="6"/>
                <c:pt idx="0">
                  <c:v>10.638297872340425</c:v>
                </c:pt>
                <c:pt idx="1">
                  <c:v>7.4468085106382977</c:v>
                </c:pt>
                <c:pt idx="2">
                  <c:v>15.957446808510639</c:v>
                </c:pt>
                <c:pt idx="3">
                  <c:v>38.297872340425535</c:v>
                </c:pt>
                <c:pt idx="4">
                  <c:v>22.340425531914892</c:v>
                </c:pt>
                <c:pt idx="5">
                  <c:v>5.3191489361702127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outerShdw blurRad="50800" dist="50800" dir="5400000" algn="ctr" rotWithShape="0">
            <a:srgbClr val="5B9BD5">
              <a:lumMod val="75000"/>
            </a:srgbClr>
          </a:outerShdw>
        </a:effectLst>
      </c:spPr>
    </c:plotArea>
    <c:legend>
      <c:legendPos val="b"/>
      <c:layout>
        <c:manualLayout>
          <c:xMode val="edge"/>
          <c:yMode val="edge"/>
          <c:x val="9.0801618547681553E-2"/>
          <c:y val="0.84132972432847097"/>
          <c:w val="0.80728543307086609"/>
          <c:h val="0.13089261280093617"/>
        </c:manualLayout>
      </c:layout>
      <c:overlay val="0"/>
      <c:spPr>
        <a:noFill/>
        <a:ln>
          <a:noFill/>
        </a:ln>
        <a:effectLst>
          <a:outerShdw blurRad="50800" dist="50800" dir="5400000" algn="ctr" rotWithShape="0">
            <a:srgbClr val="5B9BD5">
              <a:lumMod val="75000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956521739130432E-2"/>
          <c:y val="4.4091598099254489E-2"/>
          <c:w val="0.81340579710144922"/>
          <c:h val="0.7146324486481664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ED7D31">
                  <a:lumMod val="75000"/>
                </a:srgbClr>
              </a:solidFill>
              <a:ln w="25400">
                <a:solidFill>
                  <a:srgbClr val="ED7D31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ED7D31">
                    <a:lumMod val="75000"/>
                  </a:srgbClr>
                </a:contourClr>
              </a:sp3d>
            </c:spPr>
          </c:dPt>
          <c:dPt>
            <c:idx val="2"/>
            <c:bubble3D val="0"/>
            <c:spPr>
              <a:solidFill>
                <a:srgbClr val="FF7C80"/>
              </a:solidFill>
              <a:ln w="25400">
                <a:solidFill>
                  <a:srgbClr val="FF7C8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7C8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papildomos!$B$82:$B$84</c:f>
              <c:strCache>
                <c:ptCount val="3"/>
                <c:pt idx="0">
                  <c:v>Spektakliai</c:v>
                </c:pt>
                <c:pt idx="1">
                  <c:v>Koncertai</c:v>
                </c:pt>
                <c:pt idx="2">
                  <c:v>Atvykstančių meno kolektyvų spektakliai, koncertai, renginiai</c:v>
                </c:pt>
              </c:strCache>
            </c:strRef>
          </c:cat>
          <c:val>
            <c:numRef>
              <c:f>papildomos!$C$82:$C$84</c:f>
              <c:numCache>
                <c:formatCode>0</c:formatCode>
                <c:ptCount val="3"/>
                <c:pt idx="0">
                  <c:v>21.991410290121834</c:v>
                </c:pt>
                <c:pt idx="1">
                  <c:v>12.095713910070996</c:v>
                </c:pt>
                <c:pt idx="2">
                  <c:v>65.912875799807168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049222108106058E-2"/>
          <c:y val="0.77880251840051029"/>
          <c:w val="0.57354406786108258"/>
          <c:h val="0.20368561684481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81778799992094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Sheet1!$A$192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1588E-3"/>
                  <c:y val="-5.8372849914210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4992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Sheet1!$B$191:$E$191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Sheet1!$B$192:$E$192</c:f>
              <c:numCache>
                <c:formatCode>0</c:formatCode>
                <c:ptCount val="4"/>
                <c:pt idx="0" formatCode="General">
                  <c:v>2</c:v>
                </c:pt>
                <c:pt idx="1">
                  <c:v>35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Sheet1!$A$193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4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67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1476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3091787439613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Sheet1!$B$191:$E$191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Sheet1!$B$193:$E$193</c:f>
              <c:numCache>
                <c:formatCode>0</c:formatCode>
                <c:ptCount val="4"/>
                <c:pt idx="0">
                  <c:v>1</c:v>
                </c:pt>
                <c:pt idx="1">
                  <c:v>12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</c:ser>
        <c:ser>
          <c:idx val="2"/>
          <c:order val="2"/>
          <c:tx>
            <c:strRef>
              <c:f>Sheet1!$A$194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13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499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Sheet1!$B$191:$E$191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Sheet1!$B$194:$E$194</c:f>
              <c:numCache>
                <c:formatCode>0</c:formatCode>
                <c:ptCount val="4"/>
                <c:pt idx="0">
                  <c:v>1</c:v>
                </c:pt>
                <c:pt idx="1">
                  <c:v>15</c:v>
                </c:pt>
                <c:pt idx="2">
                  <c:v>0</c:v>
                </c:pt>
                <c:pt idx="3">
                  <c:v>15</c:v>
                </c:pt>
              </c:numCache>
            </c:numRef>
          </c:val>
        </c:ser>
        <c:ser>
          <c:idx val="3"/>
          <c:order val="3"/>
          <c:tx>
            <c:strRef>
              <c:f>Sheet1!$A$195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15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30917874396135E-3"/>
                  <c:y val="-8.75592748713159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Sheet1!$B$191:$E$191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Sheet1!$B$195:$E$195</c:f>
              <c:numCache>
                <c:formatCode>0</c:formatCode>
                <c:ptCount val="4"/>
                <c:pt idx="0">
                  <c:v>1</c:v>
                </c:pt>
                <c:pt idx="1">
                  <c:v>12</c:v>
                </c:pt>
                <c:pt idx="2">
                  <c:v>3</c:v>
                </c:pt>
                <c:pt idx="3">
                  <c:v>9</c:v>
                </c:pt>
              </c:numCache>
            </c:numRef>
          </c:val>
        </c:ser>
        <c:ser>
          <c:idx val="4"/>
          <c:order val="4"/>
          <c:tx>
            <c:strRef>
              <c:f>Sheet1!$A$196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23188405797101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-3.3442392267313759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3.3442392267313759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Sheet1!$B$191:$E$191</c:f>
              <c:strCache>
                <c:ptCount val="4"/>
                <c:pt idx="0">
                  <c:v>Finansuoti projektai (vnt.)</c:v>
                </c:pt>
                <c:pt idx="1">
                  <c:v>Gautas finansavimas (tūkst.Lt)</c:v>
                </c:pt>
                <c:pt idx="2">
                  <c:v>Iš miesto savivaldybės (tūkst.Lt)</c:v>
                </c:pt>
                <c:pt idx="3">
                  <c:v>Iš kitų fondų (tūkst.Lt)</c:v>
                </c:pt>
              </c:strCache>
            </c:strRef>
          </c:cat>
          <c:val>
            <c:numRef>
              <c:f>Sheet1!$B$196:$E$196</c:f>
              <c:numCache>
                <c:formatCode>0</c:formatCode>
                <c:ptCount val="4"/>
                <c:pt idx="0">
                  <c:v>1</c:v>
                </c:pt>
                <c:pt idx="1">
                  <c:v>35</c:v>
                </c:pt>
                <c:pt idx="2">
                  <c:v>0</c:v>
                </c:pt>
                <c:pt idx="3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593464"/>
        <c:axId val="236592680"/>
        <c:axId val="0"/>
      </c:bar3DChart>
      <c:catAx>
        <c:axId val="23659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2680"/>
        <c:crosses val="autoZero"/>
        <c:auto val="1"/>
        <c:lblAlgn val="ctr"/>
        <c:lblOffset val="100"/>
        <c:noMultiLvlLbl val="0"/>
      </c:catAx>
      <c:valAx>
        <c:axId val="236592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018924264901673"/>
          <c:y val="0.91559584661085858"/>
          <c:w val="0.51155388185172501"/>
          <c:h val="6.6892298414878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66744826533815571"/>
        </c:manualLayout>
      </c:layout>
      <c:lineChart>
        <c:grouping val="standard"/>
        <c:varyColors val="0"/>
        <c:ser>
          <c:idx val="0"/>
          <c:order val="0"/>
          <c:tx>
            <c:strRef>
              <c:f>IV_POG_2014!$N$62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88900" cap="rnd">
              <a:solidFill>
                <a:srgbClr val="70AD47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20000"/>
                  <a:lumOff val="80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IV_POG_2014!$O$61:$R$61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IV_POG_2014!$O$62:$R$62</c:f>
              <c:numCache>
                <c:formatCode>General</c:formatCode>
                <c:ptCount val="4"/>
                <c:pt idx="0">
                  <c:v>17</c:v>
                </c:pt>
                <c:pt idx="1">
                  <c:v>23</c:v>
                </c:pt>
                <c:pt idx="2">
                  <c:v>27</c:v>
                </c:pt>
                <c:pt idx="3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IV_POG_2014!$N$63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IV_POG_2014!$O$61:$R$61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IV_POG_2014!$O$63:$R$63</c:f>
              <c:numCache>
                <c:formatCode>General</c:formatCode>
                <c:ptCount val="4"/>
                <c:pt idx="0">
                  <c:v>14405</c:v>
                </c:pt>
                <c:pt idx="1">
                  <c:v>20516</c:v>
                </c:pt>
                <c:pt idx="2">
                  <c:v>46195</c:v>
                </c:pt>
                <c:pt idx="3">
                  <c:v>4494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591504"/>
        <c:axId val="236592288"/>
      </c:lineChart>
      <c:catAx>
        <c:axId val="23659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2288"/>
        <c:crosses val="autoZero"/>
        <c:auto val="1"/>
        <c:lblAlgn val="ctr"/>
        <c:lblOffset val="100"/>
        <c:noMultiLvlLbl val="0"/>
      </c:catAx>
      <c:valAx>
        <c:axId val="23659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659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016870173836965"/>
          <c:y val="0.91559584661085858"/>
          <c:w val="0.46449341930084825"/>
          <c:h val="6.6892298414878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 i="0" baseline="0">
          <a:solidFill>
            <a:schemeClr val="bg1"/>
          </a:solidFill>
        </a:defRPr>
      </a:pPr>
      <a:endParaRPr lang="lt-LT"/>
    </a:p>
  </c:txPr>
  <c:externalData r:id="rId4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757807447982039E-2"/>
          <c:y val="3.6614255201503534E-2"/>
          <c:w val="0.92033397999163147"/>
          <c:h val="0.72411497337140895"/>
        </c:manualLayout>
      </c:layout>
      <c:lineChart>
        <c:grouping val="standard"/>
        <c:varyColors val="0"/>
        <c:ser>
          <c:idx val="0"/>
          <c:order val="0"/>
          <c:tx>
            <c:strRef>
              <c:f>POG_2014!$H$17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101600" cap="rnd">
              <a:solidFill>
                <a:srgbClr val="70AD47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>
                  <a:lumMod val="60000"/>
                  <a:lumOff val="40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POG_2014!$I$16:$M$16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POG_2014!$I$17:$M$17</c:f>
              <c:numCache>
                <c:formatCode>General</c:formatCode>
                <c:ptCount val="5"/>
                <c:pt idx="0">
                  <c:v>67</c:v>
                </c:pt>
                <c:pt idx="1">
                  <c:v>82</c:v>
                </c:pt>
                <c:pt idx="2">
                  <c:v>101</c:v>
                </c:pt>
                <c:pt idx="3">
                  <c:v>72</c:v>
                </c:pt>
                <c:pt idx="4">
                  <c:v>77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POG_2014!$H$18</c:f>
              <c:strCache>
                <c:ptCount val="1"/>
                <c:pt idx="0">
                  <c:v>Pajamos  (litais)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POG_2014!$I$16:$M$16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POG_2014!$I$18:$M$18</c:f>
              <c:numCache>
                <c:formatCode>General</c:formatCode>
                <c:ptCount val="5"/>
                <c:pt idx="0">
                  <c:v>21018</c:v>
                </c:pt>
                <c:pt idx="1">
                  <c:v>54803</c:v>
                </c:pt>
                <c:pt idx="2">
                  <c:v>50732</c:v>
                </c:pt>
                <c:pt idx="3">
                  <c:v>57404</c:v>
                </c:pt>
                <c:pt idx="4" formatCode="0">
                  <c:v>85610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597696"/>
        <c:axId val="237602400"/>
      </c:lineChart>
      <c:catAx>
        <c:axId val="2375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602400"/>
        <c:crosses val="autoZero"/>
        <c:auto val="1"/>
        <c:lblAlgn val="ctr"/>
        <c:lblOffset val="100"/>
        <c:noMultiLvlLbl val="0"/>
      </c:catAx>
      <c:valAx>
        <c:axId val="23760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597696"/>
        <c:crosses val="autoZero"/>
        <c:crossBetween val="between"/>
      </c:valAx>
      <c:spPr>
        <a:noFill/>
        <a:ln>
          <a:solidFill>
            <a:srgbClr val="70AD47">
              <a:lumMod val="60000"/>
              <a:lumOff val="40000"/>
            </a:srgbClr>
          </a:solidFill>
        </a:ln>
        <a:effectLst/>
      </c:spPr>
    </c:plotArea>
    <c:legend>
      <c:legendPos val="b"/>
      <c:layout>
        <c:manualLayout>
          <c:xMode val="edge"/>
          <c:yMode val="edge"/>
          <c:x val="0.22895108220168131"/>
          <c:y val="0.922645632217033"/>
          <c:w val="0.51432005781885948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7.246376811594203E-3"/>
                  <c:y val="-2.67539138138510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POG_2014!$N$25:$N$26</c:f>
              <c:strCache>
                <c:ptCount val="2"/>
                <c:pt idx="0">
                  <c:v>Renginių skaičius</c:v>
                </c:pt>
                <c:pt idx="1">
                  <c:v>Pajamos</c:v>
                </c:pt>
              </c:strCache>
            </c:strRef>
          </c:cat>
          <c:val>
            <c:numRef>
              <c:f>POG_2014!$O$25:$O$26</c:f>
              <c:numCache>
                <c:formatCode>0</c:formatCode>
                <c:ptCount val="2"/>
                <c:pt idx="0">
                  <c:v>6.9444444444444429</c:v>
                </c:pt>
                <c:pt idx="1">
                  <c:v>68.749507214381453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604360"/>
        <c:axId val="237600048"/>
      </c:barChart>
      <c:catAx>
        <c:axId val="237604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600048"/>
        <c:crosses val="autoZero"/>
        <c:auto val="1"/>
        <c:lblAlgn val="ctr"/>
        <c:lblOffset val="100"/>
        <c:noMultiLvlLbl val="0"/>
      </c:catAx>
      <c:valAx>
        <c:axId val="23760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60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707729468599039E-2"/>
          <c:y val="7.2920329333184417E-2"/>
          <c:w val="0.84842995169082125"/>
          <c:h val="0.7523713395741723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rgbClr val="4472C4">
                    <a:lumMod val="20000"/>
                    <a:lumOff val="8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4472C4">
                    <a:lumMod val="20000"/>
                    <a:lumOff val="8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C00000"/>
                </a:contourClr>
              </a:sp3d>
            </c:spPr>
          </c:dPt>
          <c:dPt>
            <c:idx val="2"/>
            <c:bubble3D val="0"/>
            <c:spPr>
              <a:solidFill>
                <a:srgbClr val="70AD47">
                  <a:lumMod val="60000"/>
                  <a:lumOff val="40000"/>
                </a:srgbClr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70AD47">
                    <a:lumMod val="60000"/>
                    <a:lumOff val="40000"/>
                  </a:srgbClr>
                </a:contourClr>
              </a:sp3d>
            </c:spPr>
          </c:dPt>
          <c:dPt>
            <c:idx val="3"/>
            <c:bubble3D val="0"/>
            <c:spPr>
              <a:solidFill>
                <a:srgbClr val="ED7D31">
                  <a:lumMod val="75000"/>
                </a:srgbClr>
              </a:solidFill>
              <a:ln w="25400">
                <a:solidFill>
                  <a:srgbClr val="ED7D31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ED7D31">
                    <a:lumMod val="75000"/>
                  </a:srgbClr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darbinis!$C$21:$C$26</c:f>
              <c:strCache>
                <c:ptCount val="6"/>
                <c:pt idx="0">
                  <c:v>Koncertai</c:v>
                </c:pt>
                <c:pt idx="1">
                  <c:v>Renginiai</c:v>
                </c:pt>
                <c:pt idx="2">
                  <c:v>Edukacinės programos, pamokos</c:v>
                </c:pt>
                <c:pt idx="3">
                  <c:v>Renginiai lauke</c:v>
                </c:pt>
                <c:pt idx="4">
                  <c:v>Gastroliniai koncertai</c:v>
                </c:pt>
                <c:pt idx="5">
                  <c:v>Atvykstančių meno kolektyvų koncertai</c:v>
                </c:pt>
              </c:strCache>
            </c:strRef>
          </c:cat>
          <c:val>
            <c:numRef>
              <c:f>darbinis!$D$21:$D$26</c:f>
              <c:numCache>
                <c:formatCode>0</c:formatCode>
                <c:ptCount val="6"/>
                <c:pt idx="0">
                  <c:v>5.1948051948051948</c:v>
                </c:pt>
                <c:pt idx="1">
                  <c:v>15.584415584415584</c:v>
                </c:pt>
                <c:pt idx="2">
                  <c:v>10.38961038961039</c:v>
                </c:pt>
                <c:pt idx="3">
                  <c:v>28.571428571428573</c:v>
                </c:pt>
                <c:pt idx="4">
                  <c:v>38.961038961038959</c:v>
                </c:pt>
                <c:pt idx="5">
                  <c:v>1.2987012987012987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792061318422154E-2"/>
          <c:y val="3.2404285762218425E-2"/>
          <c:w val="0.9309229145269885"/>
          <c:h val="0.72203699184021108"/>
        </c:manualLayout>
      </c:layout>
      <c:lineChart>
        <c:grouping val="standard"/>
        <c:varyColors val="0"/>
        <c:ser>
          <c:idx val="0"/>
          <c:order val="0"/>
          <c:tx>
            <c:strRef>
              <c:f>'2014'!$S$227</c:f>
              <c:strCache>
                <c:ptCount val="1"/>
                <c:pt idx="0">
                  <c:v>Skaitytojų skaičius</c:v>
                </c:pt>
              </c:strCache>
            </c:strRef>
          </c:tx>
          <c:spPr>
            <a:ln w="63500">
              <a:solidFill>
                <a:srgbClr val="FF7C80"/>
              </a:solidFill>
            </a:ln>
          </c:spPr>
          <c:marker>
            <c:symbol val="square"/>
            <c:size val="7"/>
            <c:spPr>
              <a:solidFill>
                <a:srgbClr val="FF7C80"/>
              </a:solidFill>
              <a:ln>
                <a:solidFill>
                  <a:srgbClr val="ED7D31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-2.6159420289855094E-2"/>
                  <c:y val="3.1156623548894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'2014'!$T$226:$W$226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'2014'!$T$227:$W$227</c:f>
              <c:numCache>
                <c:formatCode>General</c:formatCode>
                <c:ptCount val="4"/>
                <c:pt idx="0">
                  <c:v>7500</c:v>
                </c:pt>
                <c:pt idx="1">
                  <c:v>2030</c:v>
                </c:pt>
                <c:pt idx="2">
                  <c:v>1594</c:v>
                </c:pt>
                <c:pt idx="3">
                  <c:v>1460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'2014'!$S$228</c:f>
              <c:strCache>
                <c:ptCount val="1"/>
                <c:pt idx="0">
                  <c:v>Interneto lankytojų skaičius</c:v>
                </c:pt>
              </c:strCache>
            </c:strRef>
          </c:tx>
          <c:spPr>
            <a:ln w="63500">
              <a:solidFill>
                <a:srgbClr val="5B9BD5">
                  <a:lumMod val="40000"/>
                  <a:lumOff val="60000"/>
                </a:srgbClr>
              </a:solidFill>
            </a:ln>
          </c:spPr>
          <c:marker>
            <c:symbol val="square"/>
            <c:size val="7"/>
            <c:spPr>
              <a:solidFill>
                <a:srgbClr val="5B9BD5">
                  <a:lumMod val="40000"/>
                  <a:lumOff val="60000"/>
                </a:srgbClr>
              </a:solidFill>
              <a:ln>
                <a:solidFill>
                  <a:srgbClr val="5B9BD5">
                    <a:lumMod val="50000"/>
                  </a:srgbClr>
                </a:solidFill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'2014'!$T$226:$W$226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'2014'!$T$228:$W$228</c:f>
              <c:numCache>
                <c:formatCode>General</c:formatCode>
                <c:ptCount val="4"/>
                <c:pt idx="0">
                  <c:v>10676</c:v>
                </c:pt>
                <c:pt idx="1">
                  <c:v>10779</c:v>
                </c:pt>
                <c:pt idx="2">
                  <c:v>10986</c:v>
                </c:pt>
                <c:pt idx="3">
                  <c:v>10312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'2014'!$S$229</c:f>
              <c:strCache>
                <c:ptCount val="1"/>
                <c:pt idx="0">
                  <c:v>Bibliotekos lankytojų skaičius</c:v>
                </c:pt>
              </c:strCache>
            </c:strRef>
          </c:tx>
          <c:spPr>
            <a:ln w="63500"/>
          </c:spPr>
          <c:marker>
            <c:symbol val="square"/>
            <c:size val="7"/>
            <c:spPr>
              <a:solidFill>
                <a:srgbClr val="92D050"/>
              </a:solidFill>
              <a:ln>
                <a:solidFill>
                  <a:srgbClr val="70AD47">
                    <a:lumMod val="75000"/>
                  </a:srgbClr>
                </a:solidFill>
              </a:ln>
            </c:spPr>
          </c:marker>
          <c:dPt>
            <c:idx val="3"/>
            <c:bubble3D val="0"/>
            <c:spPr>
              <a:ln w="63500">
                <a:solidFill>
                  <a:srgbClr val="92D050"/>
                </a:solidFill>
              </a:ln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'2014'!$T$226:$W$226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'2014'!$T$229:$W$229</c:f>
              <c:numCache>
                <c:formatCode>General</c:formatCode>
                <c:ptCount val="4"/>
                <c:pt idx="0">
                  <c:v>51491</c:v>
                </c:pt>
                <c:pt idx="1">
                  <c:v>50849</c:v>
                </c:pt>
                <c:pt idx="2">
                  <c:v>49930</c:v>
                </c:pt>
                <c:pt idx="3">
                  <c:v>52320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'2014'!$S$230</c:f>
              <c:strCache>
                <c:ptCount val="1"/>
                <c:pt idx="0">
                  <c:v>Išduotis</c:v>
                </c:pt>
              </c:strCache>
            </c:strRef>
          </c:tx>
          <c:spPr>
            <a:ln w="63500" cap="sq">
              <a:solidFill>
                <a:srgbClr val="FFC000"/>
              </a:solidFill>
            </a:ln>
            <a:effectLst/>
          </c:spPr>
          <c:marker>
            <c:symbol val="square"/>
            <c:size val="7"/>
            <c:spPr>
              <a:solidFill>
                <a:srgbClr val="FFC000"/>
              </a:solidFill>
              <a:ln>
                <a:solidFill>
                  <a:srgbClr val="ED7D31">
                    <a:lumMod val="50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8432251304555337E-2"/>
                  <c:y val="-3.5473641504591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'2014'!$T$226:$W$226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'2014'!$T$230:$W$230</c:f>
              <c:numCache>
                <c:formatCode>General</c:formatCode>
                <c:ptCount val="4"/>
                <c:pt idx="0">
                  <c:v>95070</c:v>
                </c:pt>
                <c:pt idx="1">
                  <c:v>90778</c:v>
                </c:pt>
                <c:pt idx="2">
                  <c:v>88021</c:v>
                </c:pt>
                <c:pt idx="3">
                  <c:v>89209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965536"/>
        <c:axId val="166965928"/>
      </c:lineChart>
      <c:catAx>
        <c:axId val="166965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lt-LT"/>
          </a:p>
        </c:txPr>
        <c:crossAx val="166965928"/>
        <c:crosses val="autoZero"/>
        <c:auto val="1"/>
        <c:lblAlgn val="ctr"/>
        <c:lblOffset val="100"/>
        <c:noMultiLvlLbl val="0"/>
      </c:catAx>
      <c:valAx>
        <c:axId val="166965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lt-LT"/>
          </a:p>
        </c:txPr>
        <c:crossAx val="166965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4780637598165841E-2"/>
          <c:y val="0.85203447767100604"/>
          <c:w val="0.96361395537020322"/>
          <c:h val="0.12268892924429221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47584541062802E-2"/>
          <c:y val="7.4736552297247419E-2"/>
          <c:w val="0.89794685990338163"/>
          <c:h val="0.7807159544949162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C00000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70AD47">
                    <a:lumMod val="60000"/>
                    <a:lumOff val="4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70AD47">
                    <a:lumMod val="60000"/>
                    <a:lumOff val="40000"/>
                  </a:srgbClr>
                </a:contourClr>
              </a:sp3d>
            </c:spPr>
          </c:dPt>
          <c:dPt>
            <c:idx val="3"/>
            <c:bubble3D val="0"/>
            <c:spPr>
              <a:solidFill>
                <a:srgbClr val="ED7D31">
                  <a:lumMod val="75000"/>
                </a:srgbClr>
              </a:solidFill>
              <a:ln w="25400">
                <a:solidFill>
                  <a:srgbClr val="ED7D31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ED7D31">
                    <a:lumMod val="75000"/>
                  </a:srgbClr>
                </a:contourClr>
              </a:sp3d>
            </c:spPr>
          </c:dPt>
          <c:dPt>
            <c:idx val="4"/>
            <c:bubble3D val="0"/>
            <c:spPr>
              <a:solidFill>
                <a:srgbClr val="5B9BD5">
                  <a:lumMod val="50000"/>
                </a:srgb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4472C4">
                    <a:lumMod val="75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darbinis!$C$38:$C$42</c:f>
              <c:strCache>
                <c:ptCount val="5"/>
                <c:pt idx="0">
                  <c:v>Koncertai</c:v>
                </c:pt>
                <c:pt idx="1">
                  <c:v>Renginiai</c:v>
                </c:pt>
                <c:pt idx="2">
                  <c:v>Edukacinės programos, pamokos</c:v>
                </c:pt>
                <c:pt idx="3">
                  <c:v>Gastroliniai koncertai</c:v>
                </c:pt>
                <c:pt idx="4">
                  <c:v>Kita veikla</c:v>
                </c:pt>
              </c:strCache>
            </c:strRef>
          </c:cat>
          <c:val>
            <c:numRef>
              <c:f>darbinis!$D$38:$D$42</c:f>
              <c:numCache>
                <c:formatCode>0.0</c:formatCode>
                <c:ptCount val="5"/>
                <c:pt idx="0">
                  <c:v>8.5924541525522713</c:v>
                </c:pt>
                <c:pt idx="1">
                  <c:v>13.082583810302534</c:v>
                </c:pt>
                <c:pt idx="2">
                  <c:v>5.6815792547599582</c:v>
                </c:pt>
                <c:pt idx="3">
                  <c:v>72.433126971148226</c:v>
                </c:pt>
                <c:pt idx="4">
                  <c:v>0.21025581123700501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67185587513541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Sheet1!$A$217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3188405797101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231884057970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Sheet1!$B$216:$E$216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Sheet1!$B$217:$E$217</c:f>
              <c:numCache>
                <c:formatCode>0</c:formatCode>
                <c:ptCount val="4"/>
                <c:pt idx="0" formatCode="General">
                  <c:v>2</c:v>
                </c:pt>
                <c:pt idx="1">
                  <c:v>6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Sheet1!$A$218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4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233E-3"/>
                  <c:y val="-2.91864249571056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0805E-3"/>
                  <c:y val="-2.91864249571056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309178743960466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Sheet1!$B$216:$E$216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Sheet1!$B$218:$E$218</c:f>
              <c:numCache>
                <c:formatCode>0</c:formatCode>
                <c:ptCount val="4"/>
                <c:pt idx="0" formatCode="General">
                  <c:v>3</c:v>
                </c:pt>
                <c:pt idx="1">
                  <c:v>13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Sheet1!$A$219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2318840579712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248E-3"/>
                  <c:y val="-6.6884784534627517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2.91864249571056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8.75592748713159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Sheet1!$B$216:$E$216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Sheet1!$B$219:$E$219</c:f>
              <c:numCache>
                <c:formatCode>0</c:formatCode>
                <c:ptCount val="4"/>
                <c:pt idx="0" formatCode="General">
                  <c:v>3</c:v>
                </c:pt>
                <c:pt idx="1">
                  <c:v>33.799999999999997</c:v>
                </c:pt>
                <c:pt idx="2">
                  <c:v>11</c:v>
                </c:pt>
                <c:pt idx="3">
                  <c:v>22.8</c:v>
                </c:pt>
              </c:numCache>
            </c:numRef>
          </c:val>
        </c:ser>
        <c:ser>
          <c:idx val="3"/>
          <c:order val="3"/>
          <c:tx>
            <c:strRef>
              <c:f>Sheet1!$A$220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1145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Sheet1!$B$216:$E$216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Sheet1!$B$220:$E$220</c:f>
              <c:numCache>
                <c:formatCode>0</c:formatCode>
                <c:ptCount val="4"/>
                <c:pt idx="0" formatCode="General">
                  <c:v>3</c:v>
                </c:pt>
                <c:pt idx="1">
                  <c:v>14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</c:ser>
        <c:ser>
          <c:idx val="4"/>
          <c:order val="4"/>
          <c:tx>
            <c:strRef>
              <c:f>Sheet1!$A$221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23188405797101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Sheet1!$B$216:$E$216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Sheet1!$B$221:$E$221</c:f>
              <c:numCache>
                <c:formatCode>0</c:formatCode>
                <c:ptCount val="4"/>
                <c:pt idx="0" formatCode="General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598872"/>
        <c:axId val="237599264"/>
        <c:axId val="0"/>
      </c:bar3DChart>
      <c:catAx>
        <c:axId val="23759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599264"/>
        <c:crosses val="autoZero"/>
        <c:auto val="1"/>
        <c:lblAlgn val="ctr"/>
        <c:lblOffset val="100"/>
        <c:noMultiLvlLbl val="0"/>
      </c:catAx>
      <c:valAx>
        <c:axId val="23759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>
              <a:outerShdw blurRad="50800" dist="50800" dir="5400000" algn="ctr" rotWithShape="0">
                <a:srgbClr val="E7E6E6">
                  <a:lumMod val="50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598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96702042679446"/>
          <c:y val="0.92143313160227946"/>
          <c:w val="0.42580508958119367"/>
          <c:h val="6.6892298414878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949883981893561E-2"/>
          <c:y val="3.9532897697214055E-2"/>
          <c:w val="0.91176509186351706"/>
          <c:h val="0.68033533593575124"/>
        </c:manualLayout>
      </c:layout>
      <c:lineChart>
        <c:grouping val="standard"/>
        <c:varyColors val="0"/>
        <c:ser>
          <c:idx val="0"/>
          <c:order val="0"/>
          <c:tx>
            <c:strRef>
              <c:f>IV_BR_2014!$O$65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1143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E7E6E6">
                    <a:lumMod val="75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280193236714998E-2"/>
                  <c:y val="-2.1378941373894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280193236714977E-2"/>
                  <c:y val="1.36447685746315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280193236714977E-2"/>
                  <c:y val="1.36447685746315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IV_BR_2014!$P$64:$S$64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 IV ketv.</c:v>
                </c:pt>
              </c:strCache>
            </c:strRef>
          </c:cat>
          <c:val>
            <c:numRef>
              <c:f>IV_BR_2014!$P$65:$S$65</c:f>
              <c:numCache>
                <c:formatCode>General</c:formatCode>
                <c:ptCount val="4"/>
                <c:pt idx="0">
                  <c:v>180</c:v>
                </c:pt>
                <c:pt idx="1">
                  <c:v>183</c:v>
                </c:pt>
                <c:pt idx="2">
                  <c:v>124</c:v>
                </c:pt>
                <c:pt idx="3">
                  <c:v>185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IV_BR_2014!$O$66</c:f>
              <c:strCache>
                <c:ptCount val="1"/>
                <c:pt idx="0">
                  <c:v>Pajamos Lt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ED7D31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IV_BR_2014!$P$64:$S$64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 IV ketv.</c:v>
                </c:pt>
              </c:strCache>
            </c:strRef>
          </c:cat>
          <c:val>
            <c:numRef>
              <c:f>IV_BR_2014!$P$66:$S$66</c:f>
              <c:numCache>
                <c:formatCode>0</c:formatCode>
                <c:ptCount val="4"/>
                <c:pt idx="0">
                  <c:v>76687.850000000006</c:v>
                </c:pt>
                <c:pt idx="1">
                  <c:v>56613.33</c:v>
                </c:pt>
                <c:pt idx="2">
                  <c:v>129599.06</c:v>
                </c:pt>
                <c:pt idx="3">
                  <c:v>156054.79999999999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IV_BR_2014!$O$67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E7E6E6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IV_BR_2014!$P$64:$S$64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 IV ketv.</c:v>
                </c:pt>
              </c:strCache>
            </c:strRef>
          </c:cat>
          <c:val>
            <c:numRef>
              <c:f>IV_BR_2014!$P$67:$S$67</c:f>
              <c:numCache>
                <c:formatCode>General</c:formatCode>
                <c:ptCount val="4"/>
                <c:pt idx="0">
                  <c:v>13140</c:v>
                </c:pt>
                <c:pt idx="1">
                  <c:v>8613</c:v>
                </c:pt>
                <c:pt idx="2">
                  <c:v>2803</c:v>
                </c:pt>
                <c:pt idx="3">
                  <c:v>21595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596912"/>
        <c:axId val="237599656"/>
      </c:lineChart>
      <c:catAx>
        <c:axId val="23759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599656"/>
        <c:crosses val="autoZero"/>
        <c:auto val="1"/>
        <c:lblAlgn val="ctr"/>
        <c:lblOffset val="100"/>
        <c:noMultiLvlLbl val="0"/>
      </c:catAx>
      <c:valAx>
        <c:axId val="237599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59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95429647381035"/>
          <c:y val="0.89054056476421739"/>
          <c:w val="0.58949237323595416"/>
          <c:h val="9.1947580261519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949883981893561E-2"/>
          <c:y val="3.9532897697214055E-2"/>
          <c:w val="0.91176509186351706"/>
          <c:h val="0.69991896745322935"/>
        </c:manualLayout>
      </c:layout>
      <c:lineChart>
        <c:grouping val="standard"/>
        <c:varyColors val="0"/>
        <c:ser>
          <c:idx val="0"/>
          <c:order val="0"/>
          <c:tx>
            <c:strRef>
              <c:f>BR_2014!$H$18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1143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40000"/>
                  <a:lumOff val="60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487922705314009E-2"/>
                  <c:y val="-3.15941901088815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275362318840578E-2"/>
                      <c:h val="6.02699675364221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1280193236715018E-2"/>
                  <c:y val="-3.30535113567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280193236714977E-2"/>
                  <c:y val="-3.30535113567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280193236714977E-2"/>
                  <c:y val="-3.5972153852447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BR_2014!$I$17:$M$17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BR_2014!$I$18:$M$18</c:f>
              <c:numCache>
                <c:formatCode>General</c:formatCode>
                <c:ptCount val="5"/>
                <c:pt idx="0">
                  <c:v>366</c:v>
                </c:pt>
                <c:pt idx="1">
                  <c:v>591</c:v>
                </c:pt>
                <c:pt idx="2">
                  <c:v>873</c:v>
                </c:pt>
                <c:pt idx="3">
                  <c:v>857</c:v>
                </c:pt>
                <c:pt idx="4">
                  <c:v>672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BR_2014!$H$19</c:f>
              <c:strCache>
                <c:ptCount val="1"/>
                <c:pt idx="0">
                  <c:v>Pajamos Lt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BR_2014!$I$17:$M$17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BR_2014!$I$19:$M$19</c:f>
              <c:numCache>
                <c:formatCode>General</c:formatCode>
                <c:ptCount val="5"/>
                <c:pt idx="0">
                  <c:v>244190</c:v>
                </c:pt>
                <c:pt idx="1">
                  <c:v>269335</c:v>
                </c:pt>
                <c:pt idx="2">
                  <c:v>299508</c:v>
                </c:pt>
                <c:pt idx="3">
                  <c:v>362316</c:v>
                </c:pt>
                <c:pt idx="4" formatCode="0">
                  <c:v>418955.04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BR_2014!$H$20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762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E7E6E6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BR_2014!$I$17:$M$17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BR_2014!$I$20:$M$20</c:f>
              <c:numCache>
                <c:formatCode>General</c:formatCode>
                <c:ptCount val="5"/>
                <c:pt idx="0">
                  <c:v>32627</c:v>
                </c:pt>
                <c:pt idx="1">
                  <c:v>34529</c:v>
                </c:pt>
                <c:pt idx="2">
                  <c:v>42324</c:v>
                </c:pt>
                <c:pt idx="3">
                  <c:v>38137</c:v>
                </c:pt>
                <c:pt idx="4">
                  <c:v>46151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598480"/>
        <c:axId val="237600832"/>
      </c:lineChart>
      <c:catAx>
        <c:axId val="23759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600832"/>
        <c:crosses val="autoZero"/>
        <c:auto val="1"/>
        <c:lblAlgn val="ctr"/>
        <c:lblOffset val="100"/>
        <c:noMultiLvlLbl val="0"/>
      </c:catAx>
      <c:valAx>
        <c:axId val="23760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59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03159115980068"/>
          <c:y val="0.82924907235429668"/>
          <c:w val="0.57620734908136484"/>
          <c:h val="0.13280857520146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BR_2014!$N$57:$N$59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BR_2014!$O$57:$O$59</c:f>
              <c:numCache>
                <c:formatCode>0</c:formatCode>
                <c:ptCount val="3"/>
                <c:pt idx="0">
                  <c:v>-21.586931155192531</c:v>
                </c:pt>
                <c:pt idx="1">
                  <c:v>15.632497598781157</c:v>
                </c:pt>
                <c:pt idx="2">
                  <c:v>21.013713716338472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7603968"/>
        <c:axId val="237602008"/>
      </c:barChart>
      <c:catAx>
        <c:axId val="23760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602008"/>
        <c:crosses val="autoZero"/>
        <c:auto val="1"/>
        <c:lblAlgn val="ctr"/>
        <c:lblOffset val="100"/>
        <c:noMultiLvlLbl val="0"/>
      </c:catAx>
      <c:valAx>
        <c:axId val="237602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76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874741519001962E-2"/>
          <c:w val="1"/>
          <c:h val="0.7323067065808264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ED7D31">
                  <a:lumMod val="75000"/>
                </a:srgbClr>
              </a:solidFill>
              <a:ln w="25400">
                <a:solidFill>
                  <a:srgbClr val="ED7D31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ED7D31">
                    <a:lumMod val="75000"/>
                  </a:srgbClr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92D050"/>
                </a:contourClr>
              </a:sp3d>
            </c:spPr>
          </c:dPt>
          <c:dPt>
            <c:idx val="3"/>
            <c:bubble3D val="0"/>
            <c:spPr>
              <a:solidFill>
                <a:srgbClr val="B854A5"/>
              </a:solidFill>
              <a:ln w="25400">
                <a:solidFill>
                  <a:srgbClr val="B854A5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B854A5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4472C4">
                    <a:lumMod val="75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Lapas1!$C$17:$C$23</c:f>
              <c:strCache>
                <c:ptCount val="7"/>
                <c:pt idx="0">
                  <c:v>Renginiai</c:v>
                </c:pt>
                <c:pt idx="1">
                  <c:v>Renginiai lauke, masiniai renginiai</c:v>
                </c:pt>
                <c:pt idx="2">
                  <c:v>Atvykstančių meno kolektyvų spektakliai, koncertai, renginiai</c:v>
                </c:pt>
                <c:pt idx="3">
                  <c:v>Patalpų nuoma</c:v>
                </c:pt>
                <c:pt idx="4">
                  <c:v>Bendruomenės užimtumas</c:v>
                </c:pt>
                <c:pt idx="5">
                  <c:v>Mėgėjų meno kolektyvų veikla</c:v>
                </c:pt>
                <c:pt idx="6">
                  <c:v>Kita veikla</c:v>
                </c:pt>
              </c:strCache>
            </c:strRef>
          </c:cat>
          <c:val>
            <c:numRef>
              <c:f>Lapas1!$D$17:$D$23</c:f>
              <c:numCache>
                <c:formatCode>0</c:formatCode>
                <c:ptCount val="7"/>
                <c:pt idx="0">
                  <c:v>15.029761904761905</c:v>
                </c:pt>
                <c:pt idx="1">
                  <c:v>10.416666666666666</c:v>
                </c:pt>
                <c:pt idx="2">
                  <c:v>9.2261904761904763</c:v>
                </c:pt>
                <c:pt idx="3">
                  <c:v>10.416666666666666</c:v>
                </c:pt>
                <c:pt idx="4">
                  <c:v>27.232142857142858</c:v>
                </c:pt>
                <c:pt idx="5">
                  <c:v>24.107142857142858</c:v>
                </c:pt>
                <c:pt idx="6">
                  <c:v>3.5714285714285716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048309178743967E-2"/>
          <c:y val="0.82285428558305396"/>
          <c:w val="0.92958937198067637"/>
          <c:h val="0.162552559825294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1739520120018258E-2"/>
          <c:w val="1"/>
          <c:h val="0.7817740198532038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92D050"/>
                </a:contourClr>
              </a:sp3d>
            </c:spPr>
          </c:dPt>
          <c:dPt>
            <c:idx val="2"/>
            <c:bubble3D val="0"/>
            <c:spPr>
              <a:solidFill>
                <a:srgbClr val="B854A5"/>
              </a:solidFill>
              <a:ln w="25400">
                <a:solidFill>
                  <a:srgbClr val="B854A5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B854A5"/>
                </a:contourClr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Pt>
            <c:idx val="4"/>
            <c:bubble3D val="0"/>
            <c:spPr>
              <a:solidFill>
                <a:srgbClr val="4472C4">
                  <a:lumMod val="75000"/>
                </a:srgbClr>
              </a:solidFill>
              <a:ln w="25400">
                <a:solidFill>
                  <a:srgbClr val="4472C4">
                    <a:lumMod val="5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4472C4">
                    <a:lumMod val="50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Lapas1!$C$31:$C$35</c:f>
              <c:strCache>
                <c:ptCount val="5"/>
                <c:pt idx="0">
                  <c:v>Renginiai</c:v>
                </c:pt>
                <c:pt idx="1">
                  <c:v>Atvykstančių meno kolektyvų spektakliai, koncertai renginiai</c:v>
                </c:pt>
                <c:pt idx="2">
                  <c:v>Patalpų nuoma</c:v>
                </c:pt>
                <c:pt idx="3">
                  <c:v>Bendruomenės užimtumas</c:v>
                </c:pt>
                <c:pt idx="4">
                  <c:v>Kita veikla</c:v>
                </c:pt>
              </c:strCache>
            </c:strRef>
          </c:cat>
          <c:val>
            <c:numRef>
              <c:f>Lapas1!$D$31:$D$35</c:f>
              <c:numCache>
                <c:formatCode>0</c:formatCode>
                <c:ptCount val="5"/>
                <c:pt idx="0">
                  <c:v>25.954142955291815</c:v>
                </c:pt>
                <c:pt idx="1">
                  <c:v>27.968301801548918</c:v>
                </c:pt>
                <c:pt idx="2">
                  <c:v>16.974432387780798</c:v>
                </c:pt>
                <c:pt idx="3">
                  <c:v>4.4642021731019161</c:v>
                </c:pt>
                <c:pt idx="4">
                  <c:v>24.638920682276552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446270303168637E-2"/>
          <c:y val="0.8580716334281947"/>
          <c:w val="0.89150814028681202"/>
          <c:h val="0.114150500910386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4933533574522962E-2"/>
          <c:w val="1"/>
          <c:h val="0.7658669114482528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solidFill>
                  <a:srgbClr val="5B9BD5">
                    <a:lumMod val="40000"/>
                    <a:lumOff val="60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5B9BD5">
                    <a:lumMod val="40000"/>
                    <a:lumOff val="60000"/>
                  </a:srgbClr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92D050"/>
                </a:contourClr>
              </a:sp3d>
            </c:spPr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4"/>
            <c:bubble3D val="0"/>
            <c:spPr>
              <a:solidFill>
                <a:srgbClr val="4472C4">
                  <a:lumMod val="75000"/>
                </a:srgb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4472C4">
                    <a:lumMod val="75000"/>
                  </a:srgb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Lapas1!$C$46:$C$50</c:f>
              <c:strCache>
                <c:ptCount val="5"/>
                <c:pt idx="0">
                  <c:v>Renginiai</c:v>
                </c:pt>
                <c:pt idx="1">
                  <c:v>Atvykstančių meno kolektyvų spektakliai, koncertai renginiai</c:v>
                </c:pt>
                <c:pt idx="2">
                  <c:v>Bendruomenės užimtumas</c:v>
                </c:pt>
                <c:pt idx="3">
                  <c:v>Mėgėjų meno kolektyvų veikla</c:v>
                </c:pt>
                <c:pt idx="4">
                  <c:v>Kita veikla</c:v>
                </c:pt>
              </c:strCache>
            </c:strRef>
          </c:cat>
          <c:val>
            <c:numRef>
              <c:f>Lapas1!$D$46:$D$50</c:f>
              <c:numCache>
                <c:formatCode>0</c:formatCode>
                <c:ptCount val="5"/>
                <c:pt idx="0">
                  <c:v>39.522437216961713</c:v>
                </c:pt>
                <c:pt idx="1">
                  <c:v>47.580767480661308</c:v>
                </c:pt>
                <c:pt idx="2">
                  <c:v>1.1614049533054538</c:v>
                </c:pt>
                <c:pt idx="3">
                  <c:v>10.831834629802172</c:v>
                </c:pt>
                <c:pt idx="4">
                  <c:v>0.90355571926935496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188557951995131E-2"/>
          <c:y val="0.8403864546467561"/>
          <c:w val="0.89340066187378753"/>
          <c:h val="0.14210182436026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8909126342288285"/>
        </c:manualLayout>
      </c:layout>
      <c:lineChart>
        <c:grouping val="standard"/>
        <c:varyColors val="0"/>
        <c:ser>
          <c:idx val="0"/>
          <c:order val="0"/>
          <c:tx>
            <c:strRef>
              <c:f>BR_2014!$H$49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889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BR_2014!$I$48:$M$48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BR_2014!$I$49:$M$49</c:f>
              <c:numCache>
                <c:formatCode>0</c:formatCode>
                <c:ptCount val="5"/>
                <c:pt idx="0">
                  <c:v>84.396358843902291</c:v>
                </c:pt>
                <c:pt idx="1">
                  <c:v>82.988212806626308</c:v>
                </c:pt>
                <c:pt idx="2">
                  <c:v>74.522729420659672</c:v>
                </c:pt>
                <c:pt idx="3">
                  <c:v>73</c:v>
                </c:pt>
                <c:pt idx="4">
                  <c:v>68.210873003835232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BR_2014!$H$50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88900" cap="rnd">
              <a:solidFill>
                <a:srgbClr val="FF7C8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7C80"/>
              </a:solidFill>
              <a:ln w="9525">
                <a:solidFill>
                  <a:srgbClr val="E7E6E6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BR_2014!$I$48:$M$48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BR_2014!$I$50:$M$50</c:f>
              <c:numCache>
                <c:formatCode>0</c:formatCode>
                <c:ptCount val="5"/>
                <c:pt idx="0">
                  <c:v>15.60364115609771</c:v>
                </c:pt>
                <c:pt idx="1">
                  <c:v>17.011787193373685</c:v>
                </c:pt>
                <c:pt idx="2">
                  <c:v>25.477270579340328</c:v>
                </c:pt>
                <c:pt idx="3">
                  <c:v>27</c:v>
                </c:pt>
                <c:pt idx="4">
                  <c:v>31.789126996164764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388256"/>
        <c:axId val="238391000"/>
      </c:lineChart>
      <c:catAx>
        <c:axId val="2383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91000"/>
        <c:crosses val="autoZero"/>
        <c:auto val="1"/>
        <c:lblAlgn val="ctr"/>
        <c:lblOffset val="100"/>
        <c:noMultiLvlLbl val="0"/>
      </c:catAx>
      <c:valAx>
        <c:axId val="238391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50800" dist="50800" dir="5400000" algn="ctr" rotWithShape="0">
                <a:srgbClr val="E7E6E6">
                  <a:lumMod val="75000"/>
                </a:srgbClr>
              </a:outerShdw>
            </a:effectLst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99598691467915"/>
          <c:y val="0.87594735228566478"/>
          <c:w val="0.61842348510783973"/>
          <c:h val="5.984251280870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6744826533815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Lapas1!$C$78</c:f>
              <c:strCache>
                <c:ptCount val="1"/>
                <c:pt idx="0">
                  <c:v>Didžioji salė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Lapas1!$D$78:$F$78</c:f>
              <c:numCache>
                <c:formatCode>0</c:formatCode>
                <c:ptCount val="3"/>
                <c:pt idx="0">
                  <c:v>60.332312162352878</c:v>
                </c:pt>
                <c:pt idx="1">
                  <c:v>24.880382775119617</c:v>
                </c:pt>
                <c:pt idx="2">
                  <c:v>76.658241515545626</c:v>
                </c:pt>
              </c:numCache>
            </c:numRef>
          </c:val>
        </c:ser>
        <c:ser>
          <c:idx val="1"/>
          <c:order val="1"/>
          <c:tx>
            <c:strRef>
              <c:f>Lapas1!$C$79</c:f>
              <c:strCache>
                <c:ptCount val="1"/>
                <c:pt idx="0">
                  <c:v>Mažoji salė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Lapas1!$D$79:$F$79</c:f>
              <c:numCache>
                <c:formatCode>0</c:formatCode>
                <c:ptCount val="3"/>
                <c:pt idx="0">
                  <c:v>7.8766907218924178</c:v>
                </c:pt>
                <c:pt idx="1">
                  <c:v>18.421052631578949</c:v>
                </c:pt>
                <c:pt idx="2">
                  <c:v>2.7753920149198792</c:v>
                </c:pt>
              </c:numCache>
            </c:numRef>
          </c:val>
        </c:ser>
        <c:ser>
          <c:idx val="2"/>
          <c:order val="2"/>
          <c:tx>
            <c:strRef>
              <c:f>Lapas1!$C$80</c:f>
              <c:strCache>
                <c:ptCount val="1"/>
                <c:pt idx="0">
                  <c:v>Renginių salė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Lapas1!$D$80:$F$80</c:f>
              <c:numCache>
                <c:formatCode>0</c:formatCode>
                <c:ptCount val="3"/>
                <c:pt idx="0">
                  <c:v>28.602820317066815</c:v>
                </c:pt>
                <c:pt idx="1">
                  <c:v>13.397129186602871</c:v>
                </c:pt>
                <c:pt idx="2">
                  <c:v>16.841304507864837</c:v>
                </c:pt>
              </c:numCache>
            </c:numRef>
          </c:val>
        </c:ser>
        <c:ser>
          <c:idx val="3"/>
          <c:order val="3"/>
          <c:tx>
            <c:strRef>
              <c:f>Lapas1!$C$81</c:f>
              <c:strCache>
                <c:ptCount val="1"/>
                <c:pt idx="0">
                  <c:v>Konferencijų salė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Lapas1!$D$81:$F$81</c:f>
              <c:numCache>
                <c:formatCode>0</c:formatCode>
                <c:ptCount val="3"/>
                <c:pt idx="0">
                  <c:v>1.5006538517964645</c:v>
                </c:pt>
                <c:pt idx="1">
                  <c:v>32.775119617224881</c:v>
                </c:pt>
                <c:pt idx="2">
                  <c:v>0.56440332752570488</c:v>
                </c:pt>
              </c:numCache>
            </c:numRef>
          </c:val>
        </c:ser>
        <c:ser>
          <c:idx val="4"/>
          <c:order val="4"/>
          <c:tx>
            <c:strRef>
              <c:f>Lapas1!$C$82</c:f>
              <c:strCache>
                <c:ptCount val="1"/>
                <c:pt idx="0">
                  <c:v>Kitos rūmų patalpos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Lapas1!$D$77:$F$77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Lapas1!$D$82:$F$82</c:f>
              <c:numCache>
                <c:formatCode>0</c:formatCode>
                <c:ptCount val="3"/>
                <c:pt idx="0">
                  <c:v>1.6875229468914232</c:v>
                </c:pt>
                <c:pt idx="1">
                  <c:v>10.526315789473685</c:v>
                </c:pt>
                <c:pt idx="2">
                  <c:v>3.1606586341439473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390216"/>
        <c:axId val="238389824"/>
      </c:barChart>
      <c:catAx>
        <c:axId val="238390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9824"/>
        <c:crosses val="autoZero"/>
        <c:auto val="1"/>
        <c:lblAlgn val="ctr"/>
        <c:lblOffset val="100"/>
        <c:noMultiLvlLbl val="0"/>
      </c:catAx>
      <c:valAx>
        <c:axId val="23838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90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29559891970025"/>
          <c:y val="0.86014163919235875"/>
          <c:w val="0.7174087070637909"/>
          <c:h val="0.12234650583337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771976872456165E-2"/>
          <c:y val="2.8354726753012524E-2"/>
          <c:w val="0.92613897447601656"/>
          <c:h val="0.73776112083225898"/>
        </c:manualLayout>
      </c:layout>
      <c:lineChart>
        <c:grouping val="standard"/>
        <c:varyColors val="0"/>
        <c:ser>
          <c:idx val="0"/>
          <c:order val="0"/>
          <c:tx>
            <c:strRef>
              <c:f>'2014'!$S$180</c:f>
              <c:strCache>
                <c:ptCount val="1"/>
                <c:pt idx="0">
                  <c:v>Skaitytojų skaičius</c:v>
                </c:pt>
              </c:strCache>
            </c:strRef>
          </c:tx>
          <c:spPr>
            <a:ln w="63500">
              <a:solidFill>
                <a:srgbClr val="FF9933"/>
              </a:solidFill>
            </a:ln>
          </c:spPr>
          <c:marker>
            <c:symbol val="square"/>
            <c:size val="7"/>
            <c:spPr>
              <a:solidFill>
                <a:srgbClr val="FF9933"/>
              </a:solidFill>
            </c:spPr>
          </c:marker>
          <c:dLbls>
            <c:dLbl>
              <c:idx val="0"/>
              <c:layout>
                <c:manualLayout>
                  <c:x val="-3.2629712046863706E-2"/>
                  <c:y val="-3.599053900202661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chemeClr val="bg1"/>
                      </a:solidFill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3655806611130129E-2"/>
                  <c:y val="-3.677857247586834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chemeClr val="bg1"/>
                      </a:solidFill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421982578264764E-2"/>
                  <c:y val="-3.6778572475868451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chemeClr val="bg1"/>
                      </a:solidFill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629712046863796E-2"/>
                  <c:y val="-3.677857247586834E-2"/>
                </c:manualLayout>
              </c:layout>
              <c:spPr/>
              <c:txPr>
                <a:bodyPr/>
                <a:lstStyle/>
                <a:p>
                  <a:pPr>
                    <a:defRPr sz="1200" baseline="0">
                      <a:solidFill>
                        <a:schemeClr val="bg1"/>
                      </a:solidFill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0404636920384951E-2"/>
                  <c:y val="-3.53229282579289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'2014'!$T$179:$X$179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'2014'!$T$180:$X$180</c:f>
              <c:numCache>
                <c:formatCode>General</c:formatCode>
                <c:ptCount val="5"/>
                <c:pt idx="0">
                  <c:v>12525</c:v>
                </c:pt>
                <c:pt idx="1">
                  <c:v>12522</c:v>
                </c:pt>
                <c:pt idx="2">
                  <c:v>12530</c:v>
                </c:pt>
                <c:pt idx="3">
                  <c:v>12600</c:v>
                </c:pt>
                <c:pt idx="4">
                  <c:v>12584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'2014'!$S$181</c:f>
              <c:strCache>
                <c:ptCount val="1"/>
                <c:pt idx="0">
                  <c:v>Išduotis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square"/>
            <c:size val="7"/>
            <c:spPr>
              <a:solidFill>
                <a:srgbClr val="FFC000"/>
              </a:solidFill>
              <a:ln>
                <a:solidFill>
                  <a:srgbClr val="FFC000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-3.4673913043478263E-2"/>
                  <c:y val="-4.1160213249349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'2014'!$T$179:$X$179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'2014'!$T$181:$X$181</c:f>
              <c:numCache>
                <c:formatCode>General</c:formatCode>
                <c:ptCount val="5"/>
                <c:pt idx="0">
                  <c:v>370236</c:v>
                </c:pt>
                <c:pt idx="1">
                  <c:v>370823</c:v>
                </c:pt>
                <c:pt idx="2">
                  <c:v>366806</c:v>
                </c:pt>
                <c:pt idx="3">
                  <c:v>370305</c:v>
                </c:pt>
                <c:pt idx="4">
                  <c:v>363078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'2014'!$S$182</c:f>
              <c:strCache>
                <c:ptCount val="1"/>
                <c:pt idx="0">
                  <c:v>Lankytojų skaičius</c:v>
                </c:pt>
              </c:strCache>
            </c:strRef>
          </c:tx>
          <c:spPr>
            <a:ln w="63500">
              <a:solidFill>
                <a:srgbClr val="70AD47">
                  <a:lumMod val="60000"/>
                  <a:lumOff val="40000"/>
                </a:srgbClr>
              </a:solidFill>
            </a:ln>
          </c:spPr>
          <c:marker>
            <c:symbol val="square"/>
            <c:size val="7"/>
            <c:spPr>
              <a:solidFill>
                <a:srgbClr val="70AD47">
                  <a:lumMod val="60000"/>
                  <a:lumOff val="40000"/>
                </a:srgbClr>
              </a:solidFill>
              <a:ln>
                <a:solidFill>
                  <a:srgbClr val="70AD47">
                    <a:lumMod val="75000"/>
                  </a:srgbClr>
                </a:solidFill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'2014'!$T$179:$X$179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'2014'!$T$182:$X$182</c:f>
              <c:numCache>
                <c:formatCode>General</c:formatCode>
                <c:ptCount val="5"/>
                <c:pt idx="0">
                  <c:v>201529</c:v>
                </c:pt>
                <c:pt idx="1">
                  <c:v>204984</c:v>
                </c:pt>
                <c:pt idx="2">
                  <c:v>206135</c:v>
                </c:pt>
                <c:pt idx="3">
                  <c:v>207126</c:v>
                </c:pt>
                <c:pt idx="4">
                  <c:v>204590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'2014'!$S$183</c:f>
              <c:strCache>
                <c:ptCount val="1"/>
                <c:pt idx="0">
                  <c:v>Interneto lankytojų skaičius</c:v>
                </c:pt>
              </c:strCache>
            </c:strRef>
          </c:tx>
          <c:spPr>
            <a:ln w="63500">
              <a:solidFill>
                <a:srgbClr val="5B9BD5">
                  <a:lumMod val="20000"/>
                  <a:lumOff val="80000"/>
                </a:srgbClr>
              </a:solidFill>
            </a:ln>
          </c:spPr>
          <c:marker>
            <c:symbol val="square"/>
            <c:size val="7"/>
            <c:spPr>
              <a:solidFill>
                <a:srgbClr val="CCFFFF"/>
              </a:solidFill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'2014'!$T$179:$X$179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'2014'!$T$183:$X$183</c:f>
              <c:numCache>
                <c:formatCode>General</c:formatCode>
                <c:ptCount val="5"/>
                <c:pt idx="0">
                  <c:v>49353</c:v>
                </c:pt>
                <c:pt idx="1">
                  <c:v>49561</c:v>
                </c:pt>
                <c:pt idx="2">
                  <c:v>49179</c:v>
                </c:pt>
                <c:pt idx="3">
                  <c:v>45889</c:v>
                </c:pt>
                <c:pt idx="4">
                  <c:v>42753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958480"/>
        <c:axId val="166959264"/>
      </c:lineChart>
      <c:catAx>
        <c:axId val="16695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6959264"/>
        <c:crosses val="autoZero"/>
        <c:auto val="1"/>
        <c:lblAlgn val="ctr"/>
        <c:lblOffset val="100"/>
        <c:noMultiLvlLbl val="0"/>
      </c:catAx>
      <c:valAx>
        <c:axId val="166959264"/>
        <c:scaling>
          <c:orientation val="minMax"/>
        </c:scaling>
        <c:delete val="0"/>
        <c:axPos val="l"/>
        <c:majorGridlines>
          <c:spPr>
            <a:ln>
              <a:solidFill>
                <a:srgbClr val="44546A">
                  <a:lumMod val="40000"/>
                  <a:lumOff val="6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lt-LT"/>
          </a:p>
        </c:txPr>
        <c:crossAx val="1669584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0291281524592034E-2"/>
          <c:y val="0.9149061736872659"/>
          <c:w val="0.98183300100426452"/>
          <c:h val="7.10553857227363E-2"/>
        </c:manualLayout>
      </c:layout>
      <c:overlay val="0"/>
      <c:txPr>
        <a:bodyPr/>
        <a:lstStyle/>
        <a:p>
          <a:pPr>
            <a:defRPr sz="140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640917805052147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Sheet1!$A$244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Sheet1!$B$243:$E$243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Sheet1!$B$244:$E$244</c:f>
              <c:numCache>
                <c:formatCode>0</c:formatCode>
                <c:ptCount val="4"/>
                <c:pt idx="0" formatCode="General">
                  <c:v>4</c:v>
                </c:pt>
                <c:pt idx="1">
                  <c:v>10.5</c:v>
                </c:pt>
                <c:pt idx="2">
                  <c:v>7.5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Sheet1!$A$245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91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080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Sheet1!$B$243:$E$243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Sheet1!$B$245:$E$245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34</c:v>
                </c:pt>
                <c:pt idx="2">
                  <c:v>21.4</c:v>
                </c:pt>
                <c:pt idx="3">
                  <c:v>12.6</c:v>
                </c:pt>
              </c:numCache>
            </c:numRef>
          </c:val>
        </c:ser>
        <c:ser>
          <c:idx val="2"/>
          <c:order val="2"/>
          <c:tx>
            <c:strRef>
              <c:f>Sheet1!$A$246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675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04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Sheet1!$B$243:$E$243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Sheet1!$B$246:$E$246</c:f>
              <c:numCache>
                <c:formatCode>0</c:formatCode>
                <c:ptCount val="4"/>
                <c:pt idx="0" formatCode="General">
                  <c:v>13</c:v>
                </c:pt>
                <c:pt idx="1">
                  <c:v>85.8</c:v>
                </c:pt>
                <c:pt idx="2">
                  <c:v>9.5</c:v>
                </c:pt>
                <c:pt idx="3">
                  <c:v>76.3</c:v>
                </c:pt>
              </c:numCache>
            </c:numRef>
          </c:val>
        </c:ser>
        <c:ser>
          <c:idx val="3"/>
          <c:order val="3"/>
          <c:tx>
            <c:strRef>
              <c:f>Sheet1!$A$247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1145E-3"/>
                  <c:y val="-6.6884784534627517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Sheet1!$B$243:$E$243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Sheet1!$B$247:$E$247</c:f>
              <c:numCache>
                <c:formatCode>0</c:formatCode>
                <c:ptCount val="4"/>
                <c:pt idx="0" formatCode="General">
                  <c:v>11</c:v>
                </c:pt>
                <c:pt idx="1">
                  <c:v>153.6</c:v>
                </c:pt>
                <c:pt idx="2">
                  <c:v>27.3</c:v>
                </c:pt>
                <c:pt idx="3">
                  <c:v>126.3</c:v>
                </c:pt>
              </c:numCache>
            </c:numRef>
          </c:val>
        </c:ser>
        <c:ser>
          <c:idx val="4"/>
          <c:order val="4"/>
          <c:tx>
            <c:strRef>
              <c:f>Sheet1!$A$248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8502415458928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69565217391216E-2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Sheet1!$B$243:$E$243</c:f>
              <c:strCache>
                <c:ptCount val="4"/>
                <c:pt idx="0">
                  <c:v>Finansuoti projektai</c:v>
                </c:pt>
                <c:pt idx="1">
                  <c:v>Gautas finansavimas (tūkst. Lt)</c:v>
                </c:pt>
                <c:pt idx="2">
                  <c:v>Iš miesto savivaldybės (tūkst. Lt)</c:v>
                </c:pt>
                <c:pt idx="3">
                  <c:v>Iš kitų fondų (tūkst. Lt)</c:v>
                </c:pt>
              </c:strCache>
            </c:strRef>
          </c:cat>
          <c:val>
            <c:numRef>
              <c:f>Sheet1!$B$248:$E$248</c:f>
              <c:numCache>
                <c:formatCode>General</c:formatCode>
                <c:ptCount val="4"/>
                <c:pt idx="0">
                  <c:v>11</c:v>
                </c:pt>
                <c:pt idx="1">
                  <c:v>92.1</c:v>
                </c:pt>
                <c:pt idx="2">
                  <c:v>27.1</c:v>
                </c:pt>
                <c:pt idx="3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375320"/>
        <c:axId val="238377672"/>
        <c:axId val="0"/>
      </c:bar3DChart>
      <c:catAx>
        <c:axId val="23837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7672"/>
        <c:crosses val="autoZero"/>
        <c:auto val="1"/>
        <c:lblAlgn val="ctr"/>
        <c:lblOffset val="100"/>
        <c:noMultiLvlLbl val="0"/>
      </c:catAx>
      <c:valAx>
        <c:axId val="238377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5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10417631619577"/>
          <c:y val="3.9532897697214055E-2"/>
          <c:w val="0.82093503937007872"/>
          <c:h val="0.65869233785102421"/>
        </c:manualLayout>
      </c:layout>
      <c:lineChart>
        <c:grouping val="standard"/>
        <c:varyColors val="0"/>
        <c:ser>
          <c:idx val="0"/>
          <c:order val="0"/>
          <c:tx>
            <c:strRef>
              <c:f>IV_KC_G_2014!$N$56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88900" cap="rnd">
              <a:solidFill>
                <a:srgbClr val="70AD47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5B9BD5">
                    <a:lumMod val="60000"/>
                    <a:lumOff val="40000"/>
                  </a:srgbClr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70AD47">
                      <a:lumMod val="75000"/>
                    </a:srgbClr>
                  </a:solidFill>
                </a:ln>
                <a:effectLst/>
              </c:spPr>
            </c:marker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IV_KC_G_2014!$O$55:$R$55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IV_KC_G_2014!$O$56:$R$56</c:f>
              <c:numCache>
                <c:formatCode>General</c:formatCode>
                <c:ptCount val="4"/>
                <c:pt idx="0">
                  <c:v>680</c:v>
                </c:pt>
                <c:pt idx="1">
                  <c:v>584</c:v>
                </c:pt>
                <c:pt idx="2">
                  <c:v>566</c:v>
                </c:pt>
                <c:pt idx="3">
                  <c:v>667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IV_KC_G_2014!$N$57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FF7C8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7C80"/>
              </a:solidFill>
              <a:ln w="9525">
                <a:solidFill>
                  <a:srgbClr val="ED7D31">
                    <a:lumMod val="75000"/>
                  </a:srgb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5.8088235294117649E-2"/>
                  <c:y val="3.4075266044605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990196078431468E-2"/>
                  <c:y val="3.1156623548894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637254901960781E-2"/>
                  <c:y val="-3.01348688610261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IV_KC_G_2014!$O$55:$R$55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IV_KC_G_2014!$O$57:$R$57</c:f>
              <c:numCache>
                <c:formatCode>General</c:formatCode>
                <c:ptCount val="4"/>
                <c:pt idx="0">
                  <c:v>106132</c:v>
                </c:pt>
                <c:pt idx="1">
                  <c:v>40372</c:v>
                </c:pt>
                <c:pt idx="2">
                  <c:v>34912</c:v>
                </c:pt>
                <c:pt idx="3">
                  <c:v>90846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381984"/>
        <c:axId val="238383160"/>
      </c:lineChart>
      <c:catAx>
        <c:axId val="23838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3160"/>
        <c:crosses val="autoZero"/>
        <c:auto val="1"/>
        <c:lblAlgn val="ctr"/>
        <c:lblOffset val="100"/>
        <c:noMultiLvlLbl val="0"/>
      </c:catAx>
      <c:valAx>
        <c:axId val="23838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816292264937471"/>
          <c:y val="0.89516534914088486"/>
          <c:w val="0.76367396171066848"/>
          <c:h val="8.7322795884851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27728886830322E-2"/>
          <c:y val="3.2105067452815661E-2"/>
          <c:w val="0.88076192681797127"/>
          <c:h val="0.67154700462248629"/>
        </c:manualLayout>
      </c:layout>
      <c:lineChart>
        <c:grouping val="standard"/>
        <c:varyColors val="0"/>
        <c:ser>
          <c:idx val="0"/>
          <c:order val="0"/>
          <c:tx>
            <c:strRef>
              <c:f>IV_KC_G_2014!$N$62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>
                    <a:lumMod val="75000"/>
                  </a:srgbClr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>
                      <a:lumMod val="75000"/>
                    </a:srgbClr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FFC000"/>
                </a:solidFill>
                <a:round/>
              </a:ln>
              <a:effectLst/>
            </c:spPr>
          </c:dPt>
          <c:dPt>
            <c:idx val="2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>
                      <a:lumMod val="75000"/>
                    </a:srgbClr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FFC000"/>
                </a:solidFill>
                <a:round/>
              </a:ln>
              <a:effectLst/>
            </c:spPr>
          </c:dPt>
          <c:dPt>
            <c:idx val="3"/>
            <c:marker>
              <c:symbol val="circle"/>
              <c:size val="5"/>
              <c:spPr>
                <a:solidFill>
                  <a:srgbClr val="FFC000"/>
                </a:solidFill>
                <a:ln w="9525">
                  <a:solidFill>
                    <a:srgbClr val="FFC000">
                      <a:lumMod val="75000"/>
                    </a:srgbClr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rgbClr val="FFC000"/>
                </a:solidFill>
                <a:round/>
              </a:ln>
              <a:effectLst/>
            </c:spPr>
          </c:dPt>
          <c:dLbls>
            <c:dLbl>
              <c:idx val="1"/>
              <c:layout>
                <c:manualLayout>
                  <c:x val="-4.8186274509803964E-2"/>
                  <c:y val="3.6993908540315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637254901960783E-2"/>
                  <c:y val="2.8237981053184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IV_KC_G_2014!$O$61:$R$61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IV_KC_G_2014!$O$62:$R$62</c:f>
              <c:numCache>
                <c:formatCode>General</c:formatCode>
                <c:ptCount val="4"/>
                <c:pt idx="0">
                  <c:v>11846</c:v>
                </c:pt>
                <c:pt idx="1">
                  <c:v>5440</c:v>
                </c:pt>
                <c:pt idx="2">
                  <c:v>4740</c:v>
                </c:pt>
                <c:pt idx="3">
                  <c:v>10251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IV_KC_G_2014!$N$63</c:f>
              <c:strCache>
                <c:ptCount val="1"/>
                <c:pt idx="0">
                  <c:v>Renginių lankytojų skaičius (su 100 proc. nuolaida)</c:v>
                </c:pt>
              </c:strCache>
            </c:strRef>
          </c:tx>
          <c:spPr>
            <a:ln w="63500" cap="rnd">
              <a:solidFill>
                <a:srgbClr val="FFC000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>
                  <a:lumMod val="75000"/>
                </a:srgbClr>
              </a:solidFill>
              <a:ln w="9525">
                <a:solidFill>
                  <a:srgbClr val="ED7D31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IV_KC_G_2014!$O$61:$R$61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IV_KC_G_2014!$O$63:$R$63</c:f>
              <c:numCache>
                <c:formatCode>General</c:formatCode>
                <c:ptCount val="4"/>
                <c:pt idx="0">
                  <c:v>1359</c:v>
                </c:pt>
                <c:pt idx="1">
                  <c:v>1433</c:v>
                </c:pt>
                <c:pt idx="2">
                  <c:v>1116</c:v>
                </c:pt>
                <c:pt idx="3">
                  <c:v>848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378456"/>
        <c:axId val="238380024"/>
      </c:lineChart>
      <c:catAx>
        <c:axId val="23837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0024"/>
        <c:crosses val="autoZero"/>
        <c:auto val="1"/>
        <c:lblAlgn val="ctr"/>
        <c:lblOffset val="100"/>
        <c:noMultiLvlLbl val="0"/>
      </c:catAx>
      <c:valAx>
        <c:axId val="238380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8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977214804671156E-2"/>
          <c:y val="3.2105067452815661E-2"/>
          <c:w val="0.93573776104073947"/>
          <c:h val="0.69835324215218397"/>
        </c:manualLayout>
      </c:layout>
      <c:lineChart>
        <c:grouping val="standard"/>
        <c:varyColors val="0"/>
        <c:ser>
          <c:idx val="0"/>
          <c:order val="0"/>
          <c:tx>
            <c:strRef>
              <c:f>KC_G_2014!$G$18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>
                    <a:lumMod val="75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159420289855073E-2"/>
                  <c:y val="-3.01348688610261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4951690821256083E-2"/>
                  <c:y val="-3.3053511356736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951690821256037E-2"/>
                  <c:y val="-3.30535113567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4951690821256037E-2"/>
                  <c:y val="-2.721622636531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KC_G_2014!$H$17:$L$17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KC_G_2014!$H$18:$L$18</c:f>
              <c:numCache>
                <c:formatCode>General</c:formatCode>
                <c:ptCount val="5"/>
                <c:pt idx="0">
                  <c:v>2165</c:v>
                </c:pt>
                <c:pt idx="1">
                  <c:v>2241</c:v>
                </c:pt>
                <c:pt idx="2">
                  <c:v>2233</c:v>
                </c:pt>
                <c:pt idx="3">
                  <c:v>2165</c:v>
                </c:pt>
                <c:pt idx="4">
                  <c:v>2497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KC_G_2014!$G$19</c:f>
              <c:strCache>
                <c:ptCount val="1"/>
                <c:pt idx="0">
                  <c:v>Pajamos Lt</c:v>
                </c:pt>
              </c:strCache>
            </c:strRef>
          </c:tx>
          <c:spPr>
            <a:ln w="63500" cap="rnd">
              <a:solidFill>
                <a:srgbClr val="FF7C8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7C80"/>
              </a:solidFill>
              <a:ln w="9525">
                <a:solidFill>
                  <a:srgbClr val="ED7D31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KC_G_2014!$H$17:$L$17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KC_G_2014!$H$19:$L$19</c:f>
              <c:numCache>
                <c:formatCode>General</c:formatCode>
                <c:ptCount val="5"/>
                <c:pt idx="0">
                  <c:v>133001</c:v>
                </c:pt>
                <c:pt idx="1">
                  <c:v>120563</c:v>
                </c:pt>
                <c:pt idx="2">
                  <c:v>117887</c:v>
                </c:pt>
                <c:pt idx="3">
                  <c:v>164008</c:v>
                </c:pt>
                <c:pt idx="4">
                  <c:v>272262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KC_G_2014!$G$20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KC_G_2014!$H$17:$L$17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KC_G_2014!$H$20:$L$20</c:f>
              <c:numCache>
                <c:formatCode>General</c:formatCode>
                <c:ptCount val="5"/>
                <c:pt idx="0">
                  <c:v>23393</c:v>
                </c:pt>
                <c:pt idx="1">
                  <c:v>24191</c:v>
                </c:pt>
                <c:pt idx="2">
                  <c:v>22960</c:v>
                </c:pt>
                <c:pt idx="3">
                  <c:v>28780</c:v>
                </c:pt>
                <c:pt idx="4">
                  <c:v>32277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378064"/>
        <c:axId val="238376496"/>
      </c:lineChart>
      <c:catAx>
        <c:axId val="23837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6496"/>
        <c:crosses val="autoZero"/>
        <c:auto val="1"/>
        <c:lblAlgn val="ctr"/>
        <c:lblOffset val="100"/>
        <c:noMultiLvlLbl val="0"/>
      </c:catAx>
      <c:valAx>
        <c:axId val="23837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7707215945833"/>
          <c:y val="0.893459207259928"/>
          <c:w val="0.49045855681083345"/>
          <c:h val="8.902893776580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6161098034673471"/>
        </c:manualLayout>
      </c:layout>
      <c:lineChart>
        <c:grouping val="standard"/>
        <c:varyColors val="0"/>
        <c:ser>
          <c:idx val="0"/>
          <c:order val="0"/>
          <c:tx>
            <c:strRef>
              <c:f>KC_G_2014!$G$65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KC_G_2014!$H$64:$L$64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KC_G_2014!$H$65:$L$65</c:f>
              <c:numCache>
                <c:formatCode>0</c:formatCode>
                <c:ptCount val="5"/>
                <c:pt idx="0">
                  <c:v>76.437395802163039</c:v>
                </c:pt>
                <c:pt idx="1">
                  <c:v>66.198172874209419</c:v>
                </c:pt>
                <c:pt idx="2">
                  <c:v>71</c:v>
                </c:pt>
                <c:pt idx="3">
                  <c:v>79</c:v>
                </c:pt>
                <c:pt idx="4">
                  <c:v>85.172103974966689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KC_G_2014!$G$66</c:f>
              <c:strCache>
                <c:ptCount val="1"/>
                <c:pt idx="0">
                  <c:v>Renginių lankytojų skaičius su 100 proc. nuolaida</c:v>
                </c:pt>
              </c:strCache>
            </c:strRef>
          </c:tx>
          <c:spPr>
            <a:ln w="762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70AD47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KC_G_2014!$H$64:$L$64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KC_G_2014!$H$66:$L$66</c:f>
              <c:numCache>
                <c:formatCode>0</c:formatCode>
                <c:ptCount val="5"/>
                <c:pt idx="0">
                  <c:v>23.562604197836961</c:v>
                </c:pt>
                <c:pt idx="1">
                  <c:v>33.801827125790581</c:v>
                </c:pt>
                <c:pt idx="2">
                  <c:v>29</c:v>
                </c:pt>
                <c:pt idx="3">
                  <c:v>21</c:v>
                </c:pt>
                <c:pt idx="4">
                  <c:v>14.827896025033306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382376"/>
        <c:axId val="238381200"/>
      </c:lineChart>
      <c:catAx>
        <c:axId val="238382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1200"/>
        <c:crosses val="autoZero"/>
        <c:auto val="1"/>
        <c:lblAlgn val="ctr"/>
        <c:lblOffset val="100"/>
        <c:noMultiLvlLbl val="0"/>
      </c:catAx>
      <c:valAx>
        <c:axId val="23838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28437749629123"/>
          <c:y val="0.87765349416662175"/>
          <c:w val="0.6974312450074176"/>
          <c:h val="6.6892298414878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19055498497471"/>
          <c:y val="3.2105067452815661E-2"/>
          <c:w val="0.76522490395222331"/>
          <c:h val="0.9001874825628346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KC_G_2014!$M$39:$M$41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KC_G_2014!$N$39:$N$41</c:f>
              <c:numCache>
                <c:formatCode>0</c:formatCode>
                <c:ptCount val="3"/>
                <c:pt idx="0">
                  <c:v>11.822660098522178</c:v>
                </c:pt>
                <c:pt idx="1">
                  <c:v>130.95167406075308</c:v>
                </c:pt>
                <c:pt idx="2">
                  <c:v>40.579268292682912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8380808"/>
        <c:axId val="238378848"/>
      </c:barChart>
      <c:catAx>
        <c:axId val="238380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8848"/>
        <c:crosses val="autoZero"/>
        <c:auto val="1"/>
        <c:lblAlgn val="ctr"/>
        <c:lblOffset val="100"/>
        <c:noMultiLvlLbl val="0"/>
      </c:catAx>
      <c:valAx>
        <c:axId val="238378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0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92D050"/>
                </a:contourClr>
              </a:sp3d>
            </c:spPr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3399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FF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8F45C7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1387842823994865E-2"/>
                  <c:y val="-2.3174481044680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473448971052533E-2"/>
                  <c:y val="-2.6822784164319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0716649549241121E-3"/>
                  <c:y val="-2.3174481044680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2912434858686139E-2"/>
                  <c:y val="-2.3904141668608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Sheet1!$B$53:$B$57</c:f>
              <c:strCache>
                <c:ptCount val="5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  <c:pt idx="4">
                  <c:v>Salės nuoma</c:v>
                </c:pt>
              </c:strCache>
            </c:strRef>
          </c:cat>
          <c:val>
            <c:numRef>
              <c:f>Sheet1!$C$53:$C$57</c:f>
              <c:numCache>
                <c:formatCode>0.0</c:formatCode>
                <c:ptCount val="5"/>
                <c:pt idx="0">
                  <c:v>97.557068482178607</c:v>
                </c:pt>
                <c:pt idx="1">
                  <c:v>0.64076892270724872</c:v>
                </c:pt>
                <c:pt idx="2">
                  <c:v>0.48057669203043651</c:v>
                </c:pt>
                <c:pt idx="3">
                  <c:v>0.24028834601521826</c:v>
                </c:pt>
                <c:pt idx="4">
                  <c:v>1.0812975570684822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00241545893719"/>
          <c:y val="7.8144497143133318E-2"/>
          <c:w val="0.74909420289855078"/>
          <c:h val="0.7232407522206648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3399"/>
                </a:contourClr>
              </a:sp3d>
            </c:spPr>
          </c:dPt>
          <c:dPt>
            <c:idx val="2"/>
            <c:bubble3D val="0"/>
            <c:spPr>
              <a:solidFill>
                <a:srgbClr val="8F45C7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8F45C7"/>
                </a:contourClr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Pt>
            <c:idx val="4"/>
            <c:bubble3D val="0"/>
            <c:spPr>
              <a:solidFill>
                <a:srgbClr val="FF7C80"/>
              </a:solidFill>
              <a:ln w="25400">
                <a:solidFill>
                  <a:srgbClr val="FF7C8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7C80"/>
                </a:contourClr>
              </a:sp3d>
            </c:spPr>
          </c:dPt>
          <c:dLbls>
            <c:dLbl>
              <c:idx val="1"/>
              <c:layout>
                <c:manualLayout>
                  <c:x val="-1.2077294685990383E-2"/>
                  <c:y val="4.00864940288437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231884057971015E-3"/>
                  <c:y val="-2.10096853979334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69565217391304E-2"/>
                  <c:y val="-1.06751619661630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6618357487922701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Sheet1!$B$63:$B$67</c:f>
              <c:strCache>
                <c:ptCount val="5"/>
                <c:pt idx="0">
                  <c:v>Kinas</c:v>
                </c:pt>
                <c:pt idx="1">
                  <c:v>Kinas (ne kino centro patalpose)</c:v>
                </c:pt>
                <c:pt idx="2">
                  <c:v>Patalpų nuoma kultūrinei veiklai</c:v>
                </c:pt>
                <c:pt idx="3">
                  <c:v>Salės nuoma</c:v>
                </c:pt>
                <c:pt idx="4">
                  <c:v>Kita veikla</c:v>
                </c:pt>
              </c:strCache>
            </c:strRef>
          </c:cat>
          <c:val>
            <c:numRef>
              <c:f>Sheet1!$C$63:$C$67</c:f>
              <c:numCache>
                <c:formatCode>0.0</c:formatCode>
                <c:ptCount val="5"/>
                <c:pt idx="0">
                  <c:v>86.880284431907498</c:v>
                </c:pt>
                <c:pt idx="1">
                  <c:v>0.4866635814032072</c:v>
                </c:pt>
                <c:pt idx="2">
                  <c:v>1.692854676745194</c:v>
                </c:pt>
                <c:pt idx="3">
                  <c:v>3.992477833851217</c:v>
                </c:pt>
                <c:pt idx="4">
                  <c:v>6.9146630818843615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161835748792272E-2"/>
          <c:y val="5.7224601822539543E-2"/>
          <c:w val="0.86050724637681164"/>
          <c:h val="0.7470259061199447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92D050"/>
                </a:contourClr>
              </a:sp3d>
            </c:spPr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rgbClr val="FF3399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3399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3"/>
            <c:bubble3D val="0"/>
            <c:spPr>
              <a:solidFill>
                <a:srgbClr val="8F45C7"/>
              </a:solidFill>
              <a:ln w="25400">
                <a:solidFill>
                  <a:srgbClr val="8F45C7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8F45C7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Sheet1!$B$73:$B$76</c:f>
              <c:strCache>
                <c:ptCount val="4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</c:strCache>
            </c:strRef>
          </c:cat>
          <c:val>
            <c:numRef>
              <c:f>Sheet1!$C$73:$C$76</c:f>
              <c:numCache>
                <c:formatCode>0.0</c:formatCode>
                <c:ptCount val="4"/>
                <c:pt idx="0">
                  <c:v>90.17256870217183</c:v>
                </c:pt>
                <c:pt idx="1">
                  <c:v>4.8982247420764011</c:v>
                </c:pt>
                <c:pt idx="2">
                  <c:v>0.34389813179663536</c:v>
                </c:pt>
                <c:pt idx="3">
                  <c:v>4.585308423955138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243219597550306E-2"/>
          <c:y val="3.9532897697214055E-2"/>
          <c:w val="0.93747175624786028"/>
          <c:h val="0.655511017530699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Sheet1!$A$269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83091787439613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541062801931927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169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3864734299516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Sheet1!$B$268:$E$268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101</c:v>
                </c:pt>
                <c:pt idx="2">
                  <c:v>17</c:v>
                </c:pt>
                <c:pt idx="3">
                  <c:v>84</c:v>
                </c:pt>
              </c:numCache>
            </c:numRef>
          </c:cat>
          <c:val>
            <c:numRef>
              <c:f>Sheet1!$B$269:$E$269</c:f>
              <c:numCache>
                <c:formatCode>0</c:formatCode>
                <c:ptCount val="4"/>
                <c:pt idx="0" formatCode="General">
                  <c:v>8</c:v>
                </c:pt>
                <c:pt idx="1">
                  <c:v>80.849999999999994</c:v>
                </c:pt>
                <c:pt idx="2">
                  <c:v>14.1</c:v>
                </c:pt>
                <c:pt idx="3">
                  <c:v>66.75</c:v>
                </c:pt>
              </c:numCache>
            </c:numRef>
          </c:val>
        </c:ser>
        <c:ser>
          <c:idx val="1"/>
          <c:order val="1"/>
          <c:tx>
            <c:strRef>
              <c:f>Sheet1!$A$270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309178743960908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080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15458937197979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Sheet1!$B$268:$E$268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101</c:v>
                </c:pt>
                <c:pt idx="2">
                  <c:v>17</c:v>
                </c:pt>
                <c:pt idx="3">
                  <c:v>84</c:v>
                </c:pt>
              </c:numCache>
            </c:numRef>
          </c:cat>
          <c:val>
            <c:numRef>
              <c:f>Sheet1!$B$270:$E$270</c:f>
              <c:numCache>
                <c:formatCode>0</c:formatCode>
                <c:ptCount val="4"/>
                <c:pt idx="0" formatCode="General">
                  <c:v>7</c:v>
                </c:pt>
                <c:pt idx="1">
                  <c:v>144.51</c:v>
                </c:pt>
                <c:pt idx="2">
                  <c:v>8</c:v>
                </c:pt>
                <c:pt idx="3">
                  <c:v>136.51</c:v>
                </c:pt>
              </c:numCache>
            </c:numRef>
          </c:val>
        </c:ser>
        <c:ser>
          <c:idx val="2"/>
          <c:order val="2"/>
          <c:tx>
            <c:strRef>
              <c:f>Sheet1!$A$271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153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54589371981118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169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154589371978906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Sheet1!$B$268:$E$268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101</c:v>
                </c:pt>
                <c:pt idx="2">
                  <c:v>17</c:v>
                </c:pt>
                <c:pt idx="3">
                  <c:v>84</c:v>
                </c:pt>
              </c:numCache>
            </c:numRef>
          </c:cat>
          <c:val>
            <c:numRef>
              <c:f>Sheet1!$B$271:$E$271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514.9</c:v>
                </c:pt>
                <c:pt idx="2">
                  <c:v>140.5</c:v>
                </c:pt>
                <c:pt idx="3">
                  <c:v>374.4</c:v>
                </c:pt>
              </c:numCache>
            </c:numRef>
          </c:val>
        </c:ser>
        <c:ser>
          <c:idx val="3"/>
          <c:order val="3"/>
          <c:tx>
            <c:strRef>
              <c:f>Sheet1!$A$272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>
                <a:lumMod val="60000"/>
                <a:lumOff val="4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46376811594203E-3"/>
                  <c:y val="-5.83728499142105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4541062801932361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270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Sheet1!$B$268:$E$268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101</c:v>
                </c:pt>
                <c:pt idx="2">
                  <c:v>17</c:v>
                </c:pt>
                <c:pt idx="3">
                  <c:v>84</c:v>
                </c:pt>
              </c:numCache>
            </c:numRef>
          </c:cat>
          <c:val>
            <c:numRef>
              <c:f>Sheet1!$B$272:$E$272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105</c:v>
                </c:pt>
                <c:pt idx="2">
                  <c:v>25.5</c:v>
                </c:pt>
                <c:pt idx="3">
                  <c:v>79</c:v>
                </c:pt>
              </c:numCache>
            </c:numRef>
          </c:val>
        </c:ser>
        <c:ser>
          <c:idx val="4"/>
          <c:order val="4"/>
          <c:tx>
            <c:strRef>
              <c:f>Sheet1!$A$273</c:f>
              <c:strCache>
                <c:ptCount val="1"/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46376811594203E-3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4541062801932361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Sheet1!$B$268:$E$268</c:f>
              <c:numCache>
                <c:formatCode>0</c:formatCode>
                <c:ptCount val="4"/>
                <c:pt idx="0" formatCode="General">
                  <c:v>10</c:v>
                </c:pt>
                <c:pt idx="1">
                  <c:v>101</c:v>
                </c:pt>
                <c:pt idx="2">
                  <c:v>17</c:v>
                </c:pt>
                <c:pt idx="3">
                  <c:v>84</c:v>
                </c:pt>
              </c:numCache>
            </c:numRef>
          </c:cat>
          <c:val>
            <c:numRef>
              <c:f>Sheet1!$B$273:$E$273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380416"/>
        <c:axId val="238375712"/>
        <c:axId val="0"/>
      </c:bar3DChart>
      <c:catAx>
        <c:axId val="23838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75712"/>
        <c:crosses val="autoZero"/>
        <c:auto val="1"/>
        <c:lblAlgn val="ctr"/>
        <c:lblOffset val="100"/>
        <c:noMultiLvlLbl val="0"/>
      </c:catAx>
      <c:valAx>
        <c:axId val="23837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7E6E6">
                  <a:lumMod val="75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3838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018924264901673"/>
          <c:y val="0.91559584661085858"/>
          <c:w val="0.43667465479858497"/>
          <c:h val="6.6892298414878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833124120354525E-2"/>
          <c:y val="8.6878564708142661E-2"/>
          <c:w val="0.95784320438206094"/>
          <c:h val="0.8836357920253494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-2.4737532808398952E-3"/>
                  <c:y val="4.4289825336483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'2014'!$S$202:$S$205</c:f>
              <c:strCache>
                <c:ptCount val="4"/>
                <c:pt idx="0">
                  <c:v>Skaitytojų skaičius</c:v>
                </c:pt>
                <c:pt idx="1">
                  <c:v>Išduotis</c:v>
                </c:pt>
                <c:pt idx="2">
                  <c:v>Lankytojų skaičius</c:v>
                </c:pt>
                <c:pt idx="3">
                  <c:v>Interneto lankytojų skaičius</c:v>
                </c:pt>
              </c:strCache>
            </c:strRef>
          </c:cat>
          <c:val>
            <c:numRef>
              <c:f>'2014'!$T$202:$T$205</c:f>
              <c:numCache>
                <c:formatCode>0</c:formatCode>
                <c:ptCount val="4"/>
                <c:pt idx="0">
                  <c:v>-0.12698412698412653</c:v>
                </c:pt>
                <c:pt idx="1">
                  <c:v>-1.9516344634828044</c:v>
                </c:pt>
                <c:pt idx="2">
                  <c:v>-1.2243755009028234</c:v>
                </c:pt>
                <c:pt idx="3">
                  <c:v>-6.8338817581555418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025256"/>
        <c:axId val="167020552"/>
        <c:axId val="0"/>
      </c:bar3DChart>
      <c:catAx>
        <c:axId val="167025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0552"/>
        <c:crosses val="autoZero"/>
        <c:auto val="1"/>
        <c:lblAlgn val="ctr"/>
        <c:lblOffset val="100"/>
        <c:noMultiLvlLbl val="0"/>
      </c:catAx>
      <c:valAx>
        <c:axId val="167020552"/>
        <c:scaling>
          <c:orientation val="minMax"/>
        </c:scaling>
        <c:delete val="0"/>
        <c:axPos val="l"/>
        <c:majorGridlines>
          <c:spPr>
            <a:ln>
              <a:solidFill>
                <a:srgbClr val="44546A">
                  <a:lumMod val="40000"/>
                  <a:lumOff val="60000"/>
                </a:srgbClr>
              </a:solidFill>
            </a:ln>
          </c:spPr>
        </c:majorGridlines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5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'2014'!$S$236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squar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157309140705238E-2"/>
                  <c:y val="-3.1273139434353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57309140705238E-2"/>
                  <c:y val="-3.4191781930063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988550344250448E-2"/>
                  <c:y val="-5.1703636904326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'2014'!$T$235:$W$235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'2014'!$T$236:$W$236</c:f>
              <c:numCache>
                <c:formatCode>General</c:formatCode>
                <c:ptCount val="4"/>
                <c:pt idx="0">
                  <c:v>218</c:v>
                </c:pt>
                <c:pt idx="1">
                  <c:v>222</c:v>
                </c:pt>
                <c:pt idx="2">
                  <c:v>129</c:v>
                </c:pt>
                <c:pt idx="3">
                  <c:v>261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'2014'!$S$237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63500">
              <a:solidFill>
                <a:srgbClr val="FF7C80"/>
              </a:solidFill>
            </a:ln>
          </c:spPr>
          <c:marker>
            <c:symbol val="square"/>
            <c:size val="7"/>
            <c:spPr>
              <a:solidFill>
                <a:srgbClr val="FF7C80"/>
              </a:solidFill>
              <a:ln>
                <a:solidFill>
                  <a:srgbClr val="FF7C80"/>
                </a:solidFill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'2014'!$T$235:$W$235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'2014'!$T$237:$W$237</c:f>
              <c:numCache>
                <c:formatCode>General</c:formatCode>
                <c:ptCount val="4"/>
                <c:pt idx="0">
                  <c:v>1677</c:v>
                </c:pt>
                <c:pt idx="1">
                  <c:v>3390</c:v>
                </c:pt>
                <c:pt idx="2">
                  <c:v>1943</c:v>
                </c:pt>
                <c:pt idx="3">
                  <c:v>4360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025648"/>
        <c:axId val="167024864"/>
      </c:lineChart>
      <c:catAx>
        <c:axId val="16702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4864"/>
        <c:crosses val="autoZero"/>
        <c:auto val="1"/>
        <c:lblAlgn val="ctr"/>
        <c:lblOffset val="100"/>
        <c:noMultiLvlLbl val="0"/>
      </c:catAx>
      <c:valAx>
        <c:axId val="167024864"/>
        <c:scaling>
          <c:orientation val="minMax"/>
        </c:scaling>
        <c:delete val="0"/>
        <c:axPos val="l"/>
        <c:majorGridlines>
          <c:spPr>
            <a:ln>
              <a:solidFill>
                <a:srgbClr val="44546A">
                  <a:lumMod val="40000"/>
                  <a:lumOff val="6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chemeClr val="bg1"/>
                </a:solidFill>
              </a:defRPr>
            </a:pPr>
            <a:endParaRPr lang="lt-LT"/>
          </a:p>
        </c:txPr>
        <c:crossAx val="167025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3195918444977"/>
          <c:y val="0.92848291720845399"/>
          <c:w val="0.72554053025980447"/>
          <c:h val="5.9842512808703896E-2"/>
        </c:manualLayout>
      </c:layout>
      <c:overlay val="0"/>
      <c:txPr>
        <a:bodyPr/>
        <a:lstStyle/>
        <a:p>
          <a:pPr>
            <a:defRPr sz="1200" baseline="0">
              <a:solidFill>
                <a:schemeClr val="bg1"/>
              </a:solidFill>
            </a:defRPr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127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671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524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767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606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227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870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31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326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047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135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D985-4A87-40B2-9008-DF5BFA0A2BB5}" type="datetimeFigureOut">
              <a:rPr lang="lt-LT" smtClean="0"/>
              <a:t>2015-03-24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076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Microsoft_Excel_97-2003_Worksheet1.xls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75522" y="2551543"/>
            <a:ext cx="10515600" cy="166589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lt-LT" altLang="lt-LT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lt-LT" altLang="lt-LT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</a:t>
            </a:r>
            <a:r>
              <a:rPr lang="lt-LT" altLang="lt-LT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meno </a:t>
            </a:r>
            <a:r>
              <a:rPr lang="lt-LT" altLang="lt-LT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įstaigų</a:t>
            </a:r>
            <a:br>
              <a:rPr lang="lt-LT" altLang="lt-LT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6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E I K L A</a:t>
            </a:r>
            <a:endParaRPr lang="lt-LT" sz="60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urinio vietos rezervavimo ženklas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7659" y="440505"/>
            <a:ext cx="10810970" cy="1806633"/>
          </a:xfrm>
          <a:prstGeom prst="rect">
            <a:avLst/>
          </a:prstGeom>
        </p:spPr>
      </p:pic>
      <p:pic>
        <p:nvPicPr>
          <p:cNvPr id="16" name="Turinio vietos rezervavimo ženklas 1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7659" y="4506685"/>
            <a:ext cx="10810970" cy="16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FINANSUOTŲ  PROJEKTŲ     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2882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91788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9989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90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4855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5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VEIKLA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336041"/>
              </p:ext>
            </p:extLst>
          </p:nvPr>
        </p:nvGraphicFramePr>
        <p:xfrm>
          <a:off x="838200" y="1564366"/>
          <a:ext cx="10515600" cy="4957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3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175289"/>
              </p:ext>
            </p:extLst>
          </p:nvPr>
        </p:nvGraphicFramePr>
        <p:xfrm>
          <a:off x="836645" y="1464906"/>
          <a:ext cx="10515600" cy="50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30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298910"/>
              </p:ext>
            </p:extLst>
          </p:nvPr>
        </p:nvGraphicFramePr>
        <p:xfrm>
          <a:off x="838200" y="1690688"/>
          <a:ext cx="10515600" cy="4831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03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POKYTIS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1936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26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SALES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9367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99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rgbClr val="FF6600"/>
                </a:solidFill>
              </a:rPr>
              <a:t>Suorganizuotų renginių skaičius			70			</a:t>
            </a:r>
          </a:p>
          <a:p>
            <a:pPr marL="0" indent="0">
              <a:buNone/>
            </a:pPr>
            <a:r>
              <a:rPr 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Iš jų didžiausi:</a:t>
            </a:r>
          </a:p>
          <a:p>
            <a:pPr lvl="2"/>
            <a:r>
              <a:rPr 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Lietuvos </a:t>
            </a:r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nepriklausomybės atkūrimo dienos renginys „Laisvės pavasaris“</a:t>
            </a:r>
          </a:p>
          <a:p>
            <a:pPr lvl="2"/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Renginių ciklas „Susitikime penktadienį“</a:t>
            </a:r>
          </a:p>
          <a:p>
            <a:pPr lvl="2"/>
            <a:r>
              <a:rPr 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„Kultūros sostinės – Panevėžio 511 gimtadienis“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2"/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„Vasarvidžio šventė“</a:t>
            </a:r>
          </a:p>
          <a:p>
            <a:pPr lvl="2"/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Lietuvos kultūros sostinės uždarymo koncertas</a:t>
            </a:r>
          </a:p>
          <a:p>
            <a:pPr lvl="2"/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Lietuvos Valstybės - Karaliaus Mindaugo karūnavimo dienos </a:t>
            </a:r>
            <a:r>
              <a:rPr 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šventė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068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BENDRUOMENĖS UŽIMTUMAS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090057"/>
            <a:ext cx="10515600" cy="4086906"/>
          </a:xfrm>
          <a:noFill/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Mėgėjišką veiklą vykdė kryptingo laisvalaikio užimtumo grupės: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b="1" i="1" dirty="0">
                <a:solidFill>
                  <a:srgbClr val="BBE0E3"/>
                </a:solidFill>
                <a:latin typeface="Arial"/>
              </a:rPr>
              <a:t> </a:t>
            </a:r>
            <a:r>
              <a:rPr lang="lt-LT" altLang="lt-LT" sz="1800" b="1" i="1" dirty="0">
                <a:solidFill>
                  <a:srgbClr val="BBE0E3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rgbClr val="FF6600"/>
                </a:solidFill>
                <a:latin typeface="Arial"/>
              </a:rPr>
              <a:t> </a:t>
            </a:r>
            <a:r>
              <a:rPr lang="lt-LT" altLang="lt-LT" sz="2000" b="1" i="1" u="sng" dirty="0">
                <a:solidFill>
                  <a:srgbClr val="FF6600"/>
                </a:solidFill>
                <a:latin typeface="Arial"/>
              </a:rPr>
              <a:t>mėgėjų meno kolektyvai				</a:t>
            </a:r>
            <a:r>
              <a:rPr lang="lt-LT" altLang="lt-LT" sz="2000" b="1" i="1" u="sng" dirty="0" smtClean="0">
                <a:solidFill>
                  <a:srgbClr val="FF6600"/>
                </a:solidFill>
                <a:latin typeface="Arial"/>
              </a:rPr>
              <a:t>23</a:t>
            </a:r>
            <a:r>
              <a:rPr lang="lt-LT" altLang="lt-LT" sz="2000" b="1" i="1" u="sng" dirty="0">
                <a:solidFill>
                  <a:srgbClr val="FF6600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rgbClr val="BBE0E3"/>
                </a:solidFill>
                <a:latin typeface="Arial"/>
              </a:rPr>
              <a:t>			</a:t>
            </a:r>
            <a:r>
              <a:rPr lang="lt-LT" altLang="lt-LT" sz="1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iš jų:      vaikų ir jaunimo (iki 19 m.)	3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		suaugusiųjų			</a:t>
            </a:r>
            <a:r>
              <a:rPr lang="lt-LT" altLang="lt-LT" sz="1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20</a:t>
            </a:r>
            <a:endParaRPr lang="lt-LT" altLang="lt-LT" sz="1800" b="1" i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1800" b="1" i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u="sng" dirty="0">
                <a:solidFill>
                  <a:srgbClr val="FF6600"/>
                </a:solidFill>
                <a:latin typeface="Arial"/>
              </a:rPr>
              <a:t>studijos, klubai					</a:t>
            </a:r>
            <a:r>
              <a:rPr lang="lt-LT" altLang="lt-LT" sz="2000" b="1" i="1" u="sng" dirty="0" smtClean="0">
                <a:solidFill>
                  <a:srgbClr val="FF6600"/>
                </a:solidFill>
                <a:latin typeface="Arial"/>
              </a:rPr>
              <a:t>4</a:t>
            </a:r>
            <a:r>
              <a:rPr lang="lt-LT" altLang="lt-LT" sz="2000" b="1" i="1" u="sng" dirty="0">
                <a:solidFill>
                  <a:srgbClr val="FF6600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dirty="0">
                <a:solidFill>
                  <a:srgbClr val="BBE0E3"/>
                </a:solidFill>
                <a:latin typeface="Arial"/>
              </a:rPr>
              <a:t>			</a:t>
            </a:r>
            <a:r>
              <a:rPr lang="lt-LT" altLang="lt-LT" sz="1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iš jų:      vaikų ir jaunimo (iki 19 m.)	2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		suaugusiųjų			2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2000" b="1" i="1" dirty="0">
              <a:solidFill>
                <a:srgbClr val="BBE0E3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dirty="0">
                <a:solidFill>
                  <a:srgbClr val="BBE0E3"/>
                </a:solidFill>
                <a:latin typeface="Arial"/>
              </a:rPr>
              <a:t> 			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1200" b="1" i="1" dirty="0">
              <a:solidFill>
                <a:srgbClr val="BBE0E3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Mėgėjų meno kolektyvų ir studijų dalyviai		460	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Pravesti užsiėmimai					1703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Užsiėmimų lankytojai					24366</a:t>
            </a:r>
          </a:p>
        </p:txBody>
      </p:sp>
    </p:spTree>
    <p:extLst>
      <p:ext uri="{BB962C8B-B14F-4D97-AF65-F5344CB8AC3E}">
        <p14:creationId xmlns:p14="http://schemas.microsoft.com/office/powerpoint/2010/main" val="29776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5616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3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GAUTAS  FINANSAVIMAS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Lt) 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6125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1301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3161" y="4369027"/>
            <a:ext cx="10185678" cy="2068512"/>
          </a:xfrm>
          <a:prstGeom prst="rect">
            <a:avLst/>
          </a:prstGeom>
        </p:spPr>
      </p:pic>
      <p:pic>
        <p:nvPicPr>
          <p:cNvPr id="3" name="Turinio vietos rezervavimo ženklas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9390" y="427136"/>
            <a:ext cx="10293220" cy="23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2800" dirty="0">
                <a:solidFill>
                  <a:schemeClr val="accent1"/>
                </a:solidFill>
              </a:rPr>
              <a:t/>
            </a:r>
            <a:br>
              <a:rPr lang="lt-LT" altLang="lt-LT" sz="2800" dirty="0">
                <a:solidFill>
                  <a:schemeClr val="accent1"/>
                </a:solidFill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I-IV ketv.</a:t>
            </a:r>
            <a:endParaRPr lang="lt-LT" sz="1800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8543203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729276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04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9790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SKAIČIAUS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4320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6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3319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24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3600" b="1" dirty="0" smtClean="0">
                <a:solidFill>
                  <a:schemeClr val="accent1"/>
                </a:solidFill>
              </a:rPr>
              <a:t>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7891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2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PAJAMOS</a:t>
            </a:r>
            <a:r>
              <a:rPr lang="lt-LT" altLang="lt-LT" sz="2400" b="1" dirty="0">
                <a:solidFill>
                  <a:schemeClr val="accent1"/>
                </a:solidFill>
              </a:rPr>
              <a:t>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663036"/>
              </p:ext>
            </p:extLst>
          </p:nvPr>
        </p:nvGraphicFramePr>
        <p:xfrm>
          <a:off x="838200" y="1418253"/>
          <a:ext cx="10515600" cy="475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66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LANKYTOJAI 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988962"/>
              </p:ext>
            </p:extLst>
          </p:nvPr>
        </p:nvGraphicFramePr>
        <p:xfrm>
          <a:off x="586274" y="1788301"/>
          <a:ext cx="10515600" cy="450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45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EDUKACINĖ VEIKLA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3200" dirty="0">
              <a:solidFill>
                <a:srgbClr val="FF9900"/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Parengtų edukacinių programų skaičius</a:t>
            </a:r>
            <a:r>
              <a:rPr lang="lt-LT" altLang="lt-LT" sz="2400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</a:t>
            </a:r>
            <a:r>
              <a:rPr lang="lt-LT" altLang="lt-LT" sz="2400" b="1" u="sng" dirty="0" smtClean="0">
                <a:solidFill>
                  <a:srgbClr val="FF7C80"/>
                </a:solidFill>
                <a:latin typeface="Arial"/>
              </a:rPr>
              <a:t>2</a:t>
            </a:r>
            <a:r>
              <a:rPr lang="lt-LT" altLang="lt-LT" sz="24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„Kino pamoka“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„Kino kūrimo dirbtuvės“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2400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Pravestų edukacinių programų skaičius		</a:t>
            </a:r>
            <a:r>
              <a:rPr lang="lt-LT" altLang="lt-LT" sz="2400" b="1" dirty="0" smtClean="0">
                <a:solidFill>
                  <a:srgbClr val="FF7C80"/>
                </a:solidFill>
                <a:latin typeface="Arial"/>
              </a:rPr>
              <a:t>117</a:t>
            </a: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2400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Edukacinių programų dalyvių skaičius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</a:t>
            </a:r>
            <a:r>
              <a:rPr lang="lt-LT" altLang="lt-LT" sz="2400" b="1" dirty="0" smtClean="0">
                <a:solidFill>
                  <a:srgbClr val="FF7C80"/>
                </a:solidFill>
                <a:latin typeface="Arial"/>
              </a:rPr>
              <a:t>5963</a:t>
            </a:r>
            <a:endParaRPr lang="lt-LT" altLang="lt-LT" sz="2400" b="1" dirty="0">
              <a:solidFill>
                <a:srgbClr val="FF7C80"/>
              </a:solidFill>
              <a:latin typeface="Arial"/>
            </a:endParaRPr>
          </a:p>
          <a:p>
            <a:endParaRPr 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2689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94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SAVIVALDYBĖS BIUDŽETO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Lt)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838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97879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23931" y="477093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lt-LT" altLang="lt-LT" sz="1800" dirty="0" smtClean="0">
                <a:solidFill>
                  <a:srgbClr val="BBE0E3"/>
                </a:solidFill>
                <a:latin typeface="Arial"/>
              </a:rPr>
              <a:t> </a:t>
            </a:r>
            <a:r>
              <a:rPr lang="lt-LT" altLang="lt-LT" sz="5400" dirty="0">
                <a:solidFill>
                  <a:srgbClr val="BBE0E3"/>
                </a:solidFill>
                <a:latin typeface="Arial"/>
              </a:rPr>
              <a:t>AČIŪ  UŽ  DĖMESĮ   </a:t>
            </a:r>
            <a:r>
              <a:rPr lang="lt-LT" altLang="lt-LT" sz="5400" dirty="0">
                <a:solidFill>
                  <a:srgbClr val="FF9900"/>
                </a:solidFill>
                <a:latin typeface="Arial"/>
                <a:sym typeface="Wingdings" panose="05000000000000000000" pitchFamily="2" charset="2"/>
              </a:rPr>
              <a:t></a:t>
            </a:r>
            <a:r>
              <a:rPr lang="lt-LT" altLang="lt-LT" sz="1800" dirty="0">
                <a:solidFill>
                  <a:srgbClr val="FF9900"/>
                </a:solidFill>
                <a:latin typeface="Arial"/>
              </a:rPr>
              <a:t/>
            </a:r>
            <a:br>
              <a:rPr lang="lt-LT" altLang="lt-LT" sz="1800" dirty="0">
                <a:solidFill>
                  <a:srgbClr val="FF9900"/>
                </a:solidFill>
                <a:latin typeface="Arial"/>
              </a:rPr>
            </a:b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468" y="2024743"/>
            <a:ext cx="10380526" cy="43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KITŲ ŠALTINIŲ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Lt)</a:t>
            </a:r>
            <a:r>
              <a:rPr lang="lt-LT" altLang="lt-LT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9970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1666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MIESTO SAVIVALDYBĖS </a:t>
            </a:r>
            <a:b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VIEŠOJI BIBLIOTEKA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6707" y="362631"/>
            <a:ext cx="9398586" cy="2218066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96707" y="4303712"/>
            <a:ext cx="9398586" cy="22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66240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4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527699"/>
              </p:ext>
            </p:extLst>
          </p:nvPr>
        </p:nvGraphicFramePr>
        <p:xfrm>
          <a:off x="838200" y="179763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39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246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34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0106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9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0914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44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KULTŪRAI SKIRTAS PROC. NUO BENDRO BIUDŽETO</a:t>
            </a:r>
            <a:r>
              <a:rPr lang="lt-LT" altLang="lt-LT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lt-LT" altLang="lt-LT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2004-2014 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6881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13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619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0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 </a:t>
            </a:r>
            <a:r>
              <a:rPr lang="lt-LT" altLang="lt-L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328301"/>
              </p:ext>
            </p:extLst>
          </p:nvPr>
        </p:nvGraphicFramePr>
        <p:xfrm>
          <a:off x="838200" y="188160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8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KRAŠTOTYROS MUZIEJUS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3388" y="356491"/>
            <a:ext cx="9314611" cy="2198248"/>
          </a:xfrm>
          <a:prstGeom prst="rect">
            <a:avLst/>
          </a:prstGeo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53389" y="4303713"/>
            <a:ext cx="9314610" cy="21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71819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2107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7015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0364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797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m.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8438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004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93117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LANKYTOJŲ SKAIČIAUS SANTYKIS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2576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3299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EKSPOZICIJŲ LANKYTOJŲ SKAIČIAUS SANTYKIS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0680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6900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EDUKACINIŲ PROGRAMŲ LANKYTOJŲ SKAIČIAUS SANTYKIS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8616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474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rgbClr val="FFC000"/>
                </a:solidFill>
              </a:rPr>
              <a:t>Suorganizuotų renginių skaičius			3			</a:t>
            </a:r>
          </a:p>
          <a:p>
            <a:endParaRPr 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	Iš jų didžiausias renginys - </a:t>
            </a:r>
            <a:r>
              <a:rPr lang="lt-LT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„Vasarvidžio šventė“</a:t>
            </a:r>
            <a:endParaRPr lang="lt-LT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9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IR MENO PROGRAMOS LĖŠŲ PASKIRSTYMAS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 KULTŪROS FINANSAVIMO KRYPTIS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Lt)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921382"/>
              </p:ext>
            </p:extLst>
          </p:nvPr>
        </p:nvGraphicFramePr>
        <p:xfrm>
          <a:off x="979713" y="1825627"/>
          <a:ext cx="10189029" cy="4351334"/>
        </p:xfrm>
        <a:graphic>
          <a:graphicData uri="http://schemas.openxmlformats.org/drawingml/2006/table">
            <a:tbl>
              <a:tblPr/>
              <a:tblGrid>
                <a:gridCol w="811765"/>
                <a:gridCol w="1271781"/>
                <a:gridCol w="868366"/>
                <a:gridCol w="830612"/>
                <a:gridCol w="840051"/>
                <a:gridCol w="726786"/>
                <a:gridCol w="689030"/>
                <a:gridCol w="924999"/>
                <a:gridCol w="755102"/>
                <a:gridCol w="679592"/>
                <a:gridCol w="688457"/>
                <a:gridCol w="1102488"/>
              </a:tblGrid>
              <a:tr h="38289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Metai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Programos lėšos </a:t>
                      </a:r>
                      <a:endParaRPr lang="lt-LT" sz="11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endParaRPr lang="lt-LT" sz="11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lt-LT" sz="11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iš </a:t>
                      </a:r>
                      <a:r>
                        <a:rPr lang="lt-LT" sz="11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viso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lt-LT" sz="11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Iš jų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100621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Biudžetinėms kultūros įstaigoms išlaikyti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Viešųjų įstaigų veiklos programoms įsigyti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Valstybinėms ir miesto šventėms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Kultūros ir meno projektams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Mėgėjų menui skatinti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Individualiųjų menininkų ir meno organizacijų projektams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Savivaldybės  meno stipendijoms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Skoloms  padengti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Įvairiems renginiams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Išvykai į Tolminkiemį ir kitiems renginiams minint </a:t>
                      </a:r>
                      <a:endParaRPr lang="lt-LT" sz="9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lt-LT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K. Donelaičio </a:t>
                      </a:r>
                    </a:p>
                    <a:p>
                      <a:pPr algn="ctr" rtl="0" fontAlgn="ctr"/>
                      <a:r>
                        <a:rPr lang="lt-LT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300-ąsias </a:t>
                      </a:r>
                      <a:r>
                        <a:rPr lang="lt-LT" sz="9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gimimo metines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5745,1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4148,5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1121,6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6329,9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5338,3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406,6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7721,5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6555,5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387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349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8381,3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7255,3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40+120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9649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8843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6949,4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6538,2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81,2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7820,3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7440,3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lt-LT" sz="1300" b="0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6806,7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6599,2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35,5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8256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7921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23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9235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8802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0,9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24,1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3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L="8905" marR="8905" marT="89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1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MUZIEJINĖ VEIKLA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840582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urinio vietos rezervavimo ženklas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597652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597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MUZIEJINĖ VEIKLA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648265"/>
              </p:ext>
            </p:extLst>
          </p:nvPr>
        </p:nvGraphicFramePr>
        <p:xfrm>
          <a:off x="838200" y="1872278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6615184"/>
              </p:ext>
            </p:extLst>
          </p:nvPr>
        </p:nvGraphicFramePr>
        <p:xfrm>
          <a:off x="6172200" y="1862948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7999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VEIKLA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168108"/>
              </p:ext>
            </p:extLst>
          </p:nvPr>
        </p:nvGraphicFramePr>
        <p:xfrm>
          <a:off x="838200" y="1797634"/>
          <a:ext cx="10515600" cy="465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0521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RENGINIŲ LANKYTOJAI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0646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174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LĖŠOS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326189"/>
              </p:ext>
            </p:extLst>
          </p:nvPr>
        </p:nvGraphicFramePr>
        <p:xfrm>
          <a:off x="838200" y="1769641"/>
          <a:ext cx="10515600" cy="455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91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 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3551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7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DAILĖS GALERIJA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urinio vietos rezervavimo ženklas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4312" y="368073"/>
            <a:ext cx="9154759" cy="2160523"/>
          </a:xfrm>
          <a:prstGeom prst="rect">
            <a:avLst/>
          </a:prstGeom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484312" y="4282610"/>
            <a:ext cx="9144000" cy="2160587"/>
            <a:chOff x="0" y="2959"/>
            <a:chExt cx="5760" cy="1361"/>
          </a:xfrm>
        </p:grpSpPr>
        <p:pic>
          <p:nvPicPr>
            <p:cNvPr id="6" name="Picture 8" descr="0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2959"/>
              <a:ext cx="1996" cy="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DSCN613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59"/>
              <a:ext cx="1973" cy="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DSCN780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2959"/>
              <a:ext cx="1837" cy="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0101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220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5963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23496"/>
              </p:ext>
            </p:extLst>
          </p:nvPr>
        </p:nvGraphicFramePr>
        <p:xfrm>
          <a:off x="838200" y="1825624"/>
          <a:ext cx="10515600" cy="460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0696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2350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75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SKIRIAMŲ LĖŠŲ KULTŪROS IR MENO ĮSTAIGOMS IR JŲ LANKYTOJŲ SANTYKIO ANALIZĖ</a:t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70865"/>
              </p:ext>
            </p:extLst>
          </p:nvPr>
        </p:nvGraphicFramePr>
        <p:xfrm>
          <a:off x="1005015" y="1952368"/>
          <a:ext cx="10124303" cy="4560509"/>
        </p:xfrm>
        <a:graphic>
          <a:graphicData uri="http://schemas.openxmlformats.org/drawingml/2006/table">
            <a:tbl>
              <a:tblPr/>
              <a:tblGrid>
                <a:gridCol w="4517302"/>
                <a:gridCol w="1122721"/>
                <a:gridCol w="1122721"/>
                <a:gridCol w="1059981"/>
                <a:gridCol w="1139232"/>
                <a:gridCol w="1162346"/>
              </a:tblGrid>
              <a:tr h="4448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2014 m. skirtos lėšos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Kiek proc. panevėžiečių apsilankė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Kiek Savivaldybė dotavo 1 lankytojo apsilankymą (litais)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2149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Tūkst. 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Proc. visų kultūros įstaigoms išlaikyti skiriamų lėšų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204590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809,8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21076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13741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26,4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802,8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15676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82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Panevėžio muzikinis teatras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1579,5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11409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914,8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0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neapskaitomi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3184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Kultūros centras Panevėžio bendruomenių rūmai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1478,6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3429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960">
                <a:tc>
                  <a:txBody>
                    <a:bodyPr/>
                    <a:lstStyle/>
                    <a:p>
                      <a:pPr algn="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3429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8802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361014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4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ĮSTAIGOS VEIKLA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056273"/>
              </p:ext>
            </p:extLst>
          </p:nvPr>
        </p:nvGraphicFramePr>
        <p:xfrm>
          <a:off x="838200" y="1825624"/>
          <a:ext cx="10515600" cy="464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5762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5791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0833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GALERIJOS LANKYTOJAI 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792006"/>
              </p:ext>
            </p:extLst>
          </p:nvPr>
        </p:nvGraphicFramePr>
        <p:xfrm>
          <a:off x="838200" y="1825625"/>
          <a:ext cx="10515600" cy="415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Objektas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030701"/>
              </p:ext>
            </p:extLst>
          </p:nvPr>
        </p:nvGraphicFramePr>
        <p:xfrm>
          <a:off x="838201" y="1685926"/>
          <a:ext cx="10433179" cy="390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308" name="Worksheet" r:id="rId4" imgW="6286545" imgH="2562398" progId="Excel.Sheet.8">
                  <p:embed/>
                </p:oleObj>
              </mc:Choice>
              <mc:Fallback>
                <p:oleObj name="Worksheet" r:id="rId4" imgW="6286545" imgH="256239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1" y="1685926"/>
                        <a:ext cx="10433179" cy="390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0485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lt-LT" altLang="lt-LT" sz="2400" b="1" dirty="0">
                <a:solidFill>
                  <a:srgbClr val="FFC000"/>
                </a:solidFill>
              </a:rPr>
              <a:t>Surengta parodų:</a:t>
            </a: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Dailės galerijoje</a:t>
            </a:r>
            <a:r>
              <a:rPr lang="lt-LT" altLang="lt-LT" dirty="0">
                <a:solidFill>
                  <a:schemeClr val="accent1"/>
                </a:solidFill>
              </a:rPr>
              <a:t>	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22</a:t>
            </a:r>
            <a:endParaRPr lang="lt-LT" altLang="lt-LT" b="1" dirty="0">
              <a:solidFill>
                <a:srgbClr val="FFC000"/>
              </a:solidFill>
            </a:endParaRP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chemeClr val="accent1"/>
                </a:solidFill>
              </a:rPr>
              <a:t>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17</a:t>
            </a:r>
            <a:endParaRPr lang="lt-LT" altLang="lt-LT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lt-LT" altLang="lt-LT" sz="2400" b="1" dirty="0">
                <a:solidFill>
                  <a:srgbClr val="FFC000"/>
                </a:solidFill>
              </a:rPr>
              <a:t>Vidutiniškai per dieną parodą aplankė lankytojų:</a:t>
            </a: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Dailės galerijoje</a:t>
            </a:r>
            <a:r>
              <a:rPr lang="lt-LT" altLang="lt-LT" dirty="0">
                <a:solidFill>
                  <a:schemeClr val="accent1"/>
                </a:solidFill>
              </a:rPr>
              <a:t>	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40</a:t>
            </a:r>
            <a:endParaRPr lang="lt-LT" altLang="lt-LT" b="1" dirty="0">
              <a:solidFill>
                <a:srgbClr val="FFC000"/>
              </a:solidFill>
            </a:endParaRP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Fotografijos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galerijoje	</a:t>
            </a:r>
            <a:r>
              <a:rPr lang="lt-LT" altLang="lt-LT" dirty="0">
                <a:solidFill>
                  <a:schemeClr val="accent1"/>
                </a:solidFill>
              </a:rPr>
              <a:t>	</a:t>
            </a:r>
            <a:r>
              <a:rPr lang="lt-LT" altLang="lt-LT" dirty="0" smtClean="0">
                <a:solidFill>
                  <a:schemeClr val="accent1"/>
                </a:solidFill>
              </a:rPr>
              <a:t>	</a:t>
            </a:r>
            <a:r>
              <a:rPr lang="lt-LT" altLang="lt-LT" b="1" dirty="0" smtClean="0">
                <a:solidFill>
                  <a:srgbClr val="FFC000"/>
                </a:solidFill>
              </a:rPr>
              <a:t>7</a:t>
            </a:r>
            <a:endParaRPr lang="lt-LT" altLang="lt-LT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lt-LT" altLang="lt-LT" sz="2400" b="1" dirty="0">
                <a:solidFill>
                  <a:srgbClr val="FFC000"/>
                </a:solidFill>
              </a:rPr>
              <a:t>Surinkta pajamų </a:t>
            </a:r>
            <a:r>
              <a:rPr lang="lt-LT" altLang="lt-LT" sz="2400" dirty="0">
                <a:solidFill>
                  <a:srgbClr val="FFC000"/>
                </a:solidFill>
              </a:rPr>
              <a:t>(Lt)</a:t>
            </a:r>
            <a:r>
              <a:rPr lang="lt-LT" altLang="lt-LT" sz="2400" b="1" dirty="0">
                <a:solidFill>
                  <a:srgbClr val="FFC000"/>
                </a:solidFill>
              </a:rPr>
              <a:t>:</a:t>
            </a: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Dailės galerijoje</a:t>
            </a:r>
            <a:r>
              <a:rPr lang="lt-LT" altLang="lt-LT" dirty="0">
                <a:solidFill>
                  <a:schemeClr val="accent1"/>
                </a:solidFill>
              </a:rPr>
              <a:t>	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7754</a:t>
            </a:r>
            <a:endParaRPr lang="lt-LT" altLang="lt-LT" b="1" dirty="0">
              <a:solidFill>
                <a:srgbClr val="FFC000"/>
              </a:solidFill>
            </a:endParaRP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chemeClr val="accent1"/>
                </a:solidFill>
              </a:rPr>
              <a:t>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1185</a:t>
            </a:r>
            <a:endParaRPr lang="lt-LT" altLang="lt-LT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lt-LT" altLang="lt-LT" sz="2400" b="1" dirty="0">
                <a:solidFill>
                  <a:srgbClr val="FFC000"/>
                </a:solidFill>
              </a:rPr>
              <a:t>Vidutiniškai per dieną uždirbta pajamų </a:t>
            </a:r>
            <a:r>
              <a:rPr lang="lt-LT" altLang="lt-LT" sz="2400" dirty="0">
                <a:solidFill>
                  <a:srgbClr val="FFC000"/>
                </a:solidFill>
              </a:rPr>
              <a:t>(Lt)</a:t>
            </a:r>
            <a:r>
              <a:rPr lang="lt-LT" altLang="lt-LT" sz="2400" b="1" dirty="0">
                <a:solidFill>
                  <a:srgbClr val="FFC000"/>
                </a:solidFill>
              </a:rPr>
              <a:t>:</a:t>
            </a: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Dailės galerijoje</a:t>
            </a:r>
            <a:r>
              <a:rPr lang="lt-LT" altLang="lt-LT" dirty="0">
                <a:solidFill>
                  <a:schemeClr val="accent1"/>
                </a:solidFill>
              </a:rPr>
              <a:t>	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28</a:t>
            </a:r>
            <a:endParaRPr lang="lt-LT" altLang="lt-LT" b="1" dirty="0">
              <a:solidFill>
                <a:srgbClr val="FFC000"/>
              </a:solidFill>
            </a:endParaRPr>
          </a:p>
          <a:p>
            <a:pPr lvl="6"/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chemeClr val="accent1"/>
                </a:solidFill>
              </a:rPr>
              <a:t>	</a:t>
            </a:r>
            <a:r>
              <a:rPr lang="lt-LT" altLang="lt-LT" dirty="0" smtClean="0">
                <a:solidFill>
                  <a:schemeClr val="accent1"/>
                </a:solidFill>
              </a:rPr>
              <a:t>		</a:t>
            </a:r>
            <a:r>
              <a:rPr lang="lt-LT" altLang="lt-LT" b="1" dirty="0" smtClean="0">
                <a:solidFill>
                  <a:srgbClr val="FFC000"/>
                </a:solidFill>
              </a:rPr>
              <a:t>3</a:t>
            </a:r>
            <a:endParaRPr lang="lt-LT" altLang="lt-LT" b="1" dirty="0">
              <a:solidFill>
                <a:srgbClr val="FFC000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50939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dirty="0">
                <a:solidFill>
                  <a:srgbClr val="FFC000"/>
                </a:solidFill>
              </a:rPr>
              <a:t>LANKOMIAUSIOS </a:t>
            </a:r>
            <a:r>
              <a:rPr lang="lt-LT" altLang="lt-LT" sz="3400" b="1" dirty="0" smtClean="0">
                <a:solidFill>
                  <a:srgbClr val="FFC000"/>
                </a:solidFill>
              </a:rPr>
              <a:t>DAILĖS </a:t>
            </a:r>
            <a:r>
              <a:rPr lang="lt-LT" altLang="lt-LT" sz="3400" b="1" dirty="0">
                <a:solidFill>
                  <a:srgbClr val="FFC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dirty="0">
                <a:solidFill>
                  <a:srgbClr val="FFC000"/>
                </a:solidFill>
              </a:rPr>
              <a:t>(pagal </a:t>
            </a:r>
            <a:r>
              <a:rPr lang="lt-LT" altLang="lt-LT" sz="2900" dirty="0" smtClean="0">
                <a:solidFill>
                  <a:srgbClr val="FFC000"/>
                </a:solidFill>
              </a:rPr>
              <a:t>vid. lankytojų </a:t>
            </a:r>
            <a:r>
              <a:rPr lang="lt-LT" altLang="lt-LT" sz="2900" dirty="0">
                <a:solidFill>
                  <a:srgbClr val="FFC000"/>
                </a:solidFill>
              </a:rPr>
              <a:t>skaičių per dieną)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243276"/>
              </p:ext>
            </p:extLst>
          </p:nvPr>
        </p:nvGraphicFramePr>
        <p:xfrm>
          <a:off x="942391" y="2146040"/>
          <a:ext cx="10412996" cy="4411749"/>
        </p:xfrm>
        <a:graphic>
          <a:graphicData uri="http://schemas.openxmlformats.org/drawingml/2006/table">
            <a:tbl>
              <a:tblPr/>
              <a:tblGrid>
                <a:gridCol w="6186197"/>
                <a:gridCol w="886408"/>
                <a:gridCol w="839755"/>
                <a:gridCol w="882573"/>
                <a:gridCol w="582333"/>
                <a:gridCol w="1035730"/>
              </a:tblGrid>
              <a:tr h="2616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Trukmė (dienomis)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1020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dieną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8113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Sadao Mino tradicinio japoniško popieriaus (washi) darbų paroda „Popierius įvairiai“ </a:t>
                      </a:r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lt-LT" sz="1200" b="0" i="0" u="none" strike="noStrike" dirty="0" smtClean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paroda </a:t>
                      </a:r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„Haiku ritmai Makoko Hatori, nario Shibata, Itsue Ito keramikoje“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772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844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54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„Mark Rothko - Daugpilis“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292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1345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1637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3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Paroda „20 prancūzų dizaino ikonų“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601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803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64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Panevėžio krašto tautodailės paroda. </a:t>
                      </a:r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lt-LT" sz="1200" b="0" i="0" u="none" strike="noStrike" dirty="0" smtClean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Danų </a:t>
                      </a:r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keramikos paroda „Gausybės ragas“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345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774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1119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1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Tarptautinio simpoziumo „Veltinis2014“ paroda „Dinamiška tekstilė“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590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952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Stasio Eidrigevičiaus paroda „Fantazijos pratybos“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1000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1032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16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Tarptautinio meninio stiklo simpoziumo „GlassJazz“ paroda </a:t>
                      </a:r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lt-LT" sz="1200" b="0" i="0" u="none" strike="noStrike" dirty="0" smtClean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Paroda </a:t>
                      </a:r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„Slavų keramikos panorama“ Iš Panevėžio tarptautinių keramikos simpoziumų kūrinių kolekcijos. </a:t>
                      </a:r>
                      <a:endParaRPr lang="lt-LT" sz="1200" b="0" i="0" u="none" strike="noStrike" dirty="0" smtClean="0">
                        <a:solidFill>
                          <a:srgbClr val="CC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lt-LT" sz="1200" b="0" i="0" u="none" strike="noStrike" dirty="0" smtClean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Rusijos</a:t>
                      </a:r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lt-LT" sz="1200" b="0" i="0" u="none" strike="noStrike" dirty="0" smtClean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Lenkijos </a:t>
                      </a:r>
                      <a:r>
                        <a:rPr lang="lt-LT" sz="12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ir Ukrainos keramikų kūriniai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726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CCFFFF"/>
                          </a:solidFill>
                          <a:effectLst/>
                          <a:latin typeface="Arial" panose="020B0604020202020204" pitchFamily="34" charset="0"/>
                        </a:rPr>
                        <a:t>1126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8541" marR="8541" marT="85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794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dirty="0">
                <a:solidFill>
                  <a:srgbClr val="FFC000"/>
                </a:solidFill>
              </a:rPr>
              <a:t>LANKOMIAUSIOS FOTOGRAFIJOS 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dirty="0">
                <a:solidFill>
                  <a:srgbClr val="FFC000"/>
                </a:solidFill>
              </a:rPr>
              <a:t>(pagal </a:t>
            </a:r>
            <a:r>
              <a:rPr lang="lt-LT" altLang="lt-LT" sz="2900" dirty="0" smtClean="0">
                <a:solidFill>
                  <a:srgbClr val="FFC000"/>
                </a:solidFill>
              </a:rPr>
              <a:t>vid. lankytojų </a:t>
            </a:r>
            <a:r>
              <a:rPr lang="lt-LT" altLang="lt-LT" sz="2900" dirty="0">
                <a:solidFill>
                  <a:srgbClr val="FFC000"/>
                </a:solidFill>
              </a:rPr>
              <a:t>skaičių per dieną)</a:t>
            </a:r>
          </a:p>
          <a:p>
            <a:endParaRPr lang="lt-LT" dirty="0"/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890949"/>
              </p:ext>
            </p:extLst>
          </p:nvPr>
        </p:nvGraphicFramePr>
        <p:xfrm>
          <a:off x="839788" y="2349597"/>
          <a:ext cx="10384939" cy="3851823"/>
        </p:xfrm>
        <a:graphic>
          <a:graphicData uri="http://schemas.openxmlformats.org/drawingml/2006/table">
            <a:tbl>
              <a:tblPr/>
              <a:tblGrid>
                <a:gridCol w="5957410"/>
                <a:gridCol w="871322"/>
                <a:gridCol w="901718"/>
                <a:gridCol w="942242"/>
                <a:gridCol w="861190"/>
                <a:gridCol w="851057"/>
              </a:tblGrid>
              <a:tr h="3282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0336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33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„Lietuvos spaudos fotografija 2013“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3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Tradicinė Panevėžio jaunųjų fotografų paroda „Blyksniai 2014“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36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Čekų fotografės Baros Prašilovos paroda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3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Miglės Bačkovaitės fotografijų paroda „</a:t>
                      </a:r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Nėra 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laiko. Jie ir be jų“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3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„Kinijos tradicijos, ritualai, šventės“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3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Hannes Heikura fotografijų paroda „Fotografija - šviesos ir atsitiktinumo 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777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dirty="0">
                <a:solidFill>
                  <a:srgbClr val="FFC000"/>
                </a:solidFill>
              </a:rPr>
              <a:t>LANKOMIAUSIOS </a:t>
            </a:r>
            <a:r>
              <a:rPr lang="lt-LT" altLang="lt-LT" sz="3400" b="1" dirty="0" smtClean="0">
                <a:solidFill>
                  <a:srgbClr val="FFC000"/>
                </a:solidFill>
              </a:rPr>
              <a:t>DAILĖS </a:t>
            </a:r>
            <a:r>
              <a:rPr lang="lt-LT" altLang="lt-LT" sz="3400" b="1" dirty="0">
                <a:solidFill>
                  <a:srgbClr val="FFC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dirty="0">
                <a:solidFill>
                  <a:srgbClr val="FFC000"/>
                </a:solidFill>
              </a:rPr>
              <a:t>(pagal </a:t>
            </a:r>
            <a:r>
              <a:rPr lang="lt-LT" altLang="lt-LT" sz="2900" dirty="0" smtClean="0">
                <a:solidFill>
                  <a:srgbClr val="FFC000"/>
                </a:solidFill>
              </a:rPr>
              <a:t>vid. per dieną uždirbtas pajamas (Lt)</a:t>
            </a:r>
            <a:endParaRPr lang="lt-LT" altLang="lt-LT" sz="2900" dirty="0">
              <a:solidFill>
                <a:srgbClr val="FFC000"/>
              </a:solidFill>
            </a:endParaRPr>
          </a:p>
          <a:p>
            <a:endParaRPr lang="lt-LT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436579"/>
              </p:ext>
            </p:extLst>
          </p:nvPr>
        </p:nvGraphicFramePr>
        <p:xfrm>
          <a:off x="933060" y="2262674"/>
          <a:ext cx="10552923" cy="4175437"/>
        </p:xfrm>
        <a:graphic>
          <a:graphicData uri="http://schemas.openxmlformats.org/drawingml/2006/table">
            <a:tbl>
              <a:tblPr/>
              <a:tblGrid>
                <a:gridCol w="7619430"/>
                <a:gridCol w="1057200"/>
                <a:gridCol w="961958"/>
                <a:gridCol w="914335"/>
              </a:tblGrid>
              <a:tr h="3643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(Lt)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75449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38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Tarptautinio simpoziumo „Veltinis 2014“ paroda „Dinamiška tekstilė“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53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Panevėžio krašto tautodailės paroda. Danų keramikos paroda „Gausybės ragas“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744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Jubiliejinio XX Panevėžio tarptautinio keramikos simpoziumo kūrinių paroda „Lauko skulptūrinė keramika</a:t>
                      </a:r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“</a:t>
                      </a:r>
                    </a:p>
                    <a:p>
                      <a:pPr algn="l" fontAlgn="ctr"/>
                      <a:endParaRPr lang="lt-LT" sz="1200" b="0" i="0" u="none" strike="noStrike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Panevėžio tarptautinių keramikos simpoziumų kūrinių kolekcijos.  „Italijos keramikos meistrų kūryba: Giancarlo Scapinas, Daniela Chinelato, Dino Patroni“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79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Tarptautinio meninio stiklo simpoziumo „GlassJazz“ </a:t>
                      </a:r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paroda</a:t>
                      </a:r>
                    </a:p>
                    <a:p>
                      <a:pPr algn="l" fontAlgn="ctr"/>
                      <a:endParaRPr lang="lt-LT" sz="1200" b="0" i="0" u="none" strike="noStrike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Paroda 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„Slavų keramikos panorama“ Iš Panevėžio tarptautinių keramikos simpoziumų kūrinių kolekcijos. Rusijos, </a:t>
                      </a:r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Lenkijos 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ir Ukrainos keramikų kūriniai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7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„Kinų menas Baltijos šalyse“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9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„Mark Rothko - Daugpilis“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381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755812" y="1436914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dirty="0">
                <a:solidFill>
                  <a:srgbClr val="FFC000"/>
                </a:solidFill>
              </a:rPr>
              <a:t>LANKOMIAUSIOS </a:t>
            </a:r>
            <a:r>
              <a:rPr lang="lt-LT" altLang="lt-LT" sz="3400" b="1" dirty="0" smtClean="0">
                <a:solidFill>
                  <a:srgbClr val="FFC000"/>
                </a:solidFill>
              </a:rPr>
              <a:t>FOTOGRAFIJOS </a:t>
            </a:r>
            <a:r>
              <a:rPr lang="lt-LT" altLang="lt-LT" sz="3400" b="1" dirty="0">
                <a:solidFill>
                  <a:srgbClr val="FFC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dirty="0">
                <a:solidFill>
                  <a:srgbClr val="FFC000"/>
                </a:solidFill>
              </a:rPr>
              <a:t>(pagal </a:t>
            </a:r>
            <a:r>
              <a:rPr lang="lt-LT" altLang="lt-LT" sz="2900" dirty="0" smtClean="0">
                <a:solidFill>
                  <a:srgbClr val="FFC000"/>
                </a:solidFill>
              </a:rPr>
              <a:t>vid. per dieną uždirbtas pajamas (Lt)</a:t>
            </a:r>
            <a:endParaRPr lang="lt-LT" altLang="lt-LT" sz="2900" dirty="0">
              <a:solidFill>
                <a:srgbClr val="FFC000"/>
              </a:solidFill>
            </a:endParaRPr>
          </a:p>
          <a:p>
            <a:endParaRPr lang="lt-LT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006239"/>
              </p:ext>
            </p:extLst>
          </p:nvPr>
        </p:nvGraphicFramePr>
        <p:xfrm>
          <a:off x="998376" y="2480466"/>
          <a:ext cx="10226350" cy="3733721"/>
        </p:xfrm>
        <a:graphic>
          <a:graphicData uri="http://schemas.openxmlformats.org/drawingml/2006/table">
            <a:tbl>
              <a:tblPr/>
              <a:tblGrid>
                <a:gridCol w="7327362"/>
                <a:gridCol w="1004374"/>
                <a:gridCol w="924480"/>
                <a:gridCol w="970134"/>
              </a:tblGrid>
              <a:tr h="3713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(Lt)</a:t>
                      </a:r>
                      <a:endParaRPr lang="lt-LT" sz="12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12566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56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Tradicinė Panevėžio jaunųjų fotografų paroda „Blyksniai 2014“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6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Hannes Heikura fotografijų paroda „Fotografija - šviesos ir atsitiktinumo 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6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Miglės Bačkovaitės fotografijų paroda „</a:t>
                      </a:r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Nėra 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laiko. Jie ir be jų“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6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„Kinijos tradicijos, ritualai, šventės“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6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Katsuhisa Kida architektūrinės fotografijos paroda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56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Čekų fotografės Baros Prašilovos paroda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45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Šventinė Panevėžio fotografų Metų paroda 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9933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5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10515600" cy="41521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lt-LT" altLang="lt-LT" sz="1800" b="1" dirty="0" smtClean="0">
                <a:solidFill>
                  <a:srgbClr val="FFC000"/>
                </a:solidFill>
              </a:rPr>
              <a:t>EDUKACINĖS KŪRYBINĖS PROGRAMOS</a:t>
            </a:r>
          </a:p>
          <a:p>
            <a:endParaRPr lang="lt-LT" dirty="0"/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822471"/>
              </p:ext>
            </p:extLst>
          </p:nvPr>
        </p:nvGraphicFramePr>
        <p:xfrm>
          <a:off x="1595567" y="2449285"/>
          <a:ext cx="9004041" cy="2817846"/>
        </p:xfrm>
        <a:graphic>
          <a:graphicData uri="http://schemas.openxmlformats.org/drawingml/2006/table">
            <a:tbl>
              <a:tblPr/>
              <a:tblGrid>
                <a:gridCol w="2830347"/>
                <a:gridCol w="1432863"/>
                <a:gridCol w="1316112"/>
                <a:gridCol w="1217049"/>
                <a:gridCol w="1089683"/>
                <a:gridCol w="1117987"/>
              </a:tblGrid>
              <a:tr h="5545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(Lt)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Pravestų 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Parengtų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6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Fotografijos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  <a:r>
                        <a:rPr lang="lt-LT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498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10515600" cy="41521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lt-LT" altLang="lt-LT" sz="1800" b="1" dirty="0" smtClean="0">
                <a:solidFill>
                  <a:srgbClr val="FFC000"/>
                </a:solidFill>
              </a:rPr>
              <a:t>EDUKACINĖS PAŽINTINĖS PROGRAMOS</a:t>
            </a:r>
          </a:p>
          <a:p>
            <a:endParaRPr lang="lt-LT" dirty="0"/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000378"/>
              </p:ext>
            </p:extLst>
          </p:nvPr>
        </p:nvGraphicFramePr>
        <p:xfrm>
          <a:off x="1595567" y="2449285"/>
          <a:ext cx="9004041" cy="2817846"/>
        </p:xfrm>
        <a:graphic>
          <a:graphicData uri="http://schemas.openxmlformats.org/drawingml/2006/table">
            <a:tbl>
              <a:tblPr/>
              <a:tblGrid>
                <a:gridCol w="2830347"/>
                <a:gridCol w="1432863"/>
                <a:gridCol w="1316112"/>
                <a:gridCol w="1217049"/>
                <a:gridCol w="1089683"/>
                <a:gridCol w="1117987"/>
              </a:tblGrid>
              <a:tr h="5545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(Lt)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Pravestų 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Parengtų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6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809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645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504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Fotografijos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382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377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lt-LT" sz="1600" b="1" i="0" u="none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  <a:r>
                        <a:rPr lang="lt-LT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1191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1022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603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  <a:endParaRPr lang="lt-LT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78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BIUDŽETO IR ETATŲ SANTYKIS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190656"/>
              </p:ext>
            </p:extLst>
          </p:nvPr>
        </p:nvGraphicFramePr>
        <p:xfrm>
          <a:off x="933060" y="1823415"/>
          <a:ext cx="10273004" cy="4446756"/>
        </p:xfrm>
        <a:graphic>
          <a:graphicData uri="http://schemas.openxmlformats.org/drawingml/2006/table">
            <a:tbl>
              <a:tblPr/>
              <a:tblGrid>
                <a:gridCol w="5187822"/>
                <a:gridCol w="1670179"/>
                <a:gridCol w="1744825"/>
                <a:gridCol w="1670178"/>
              </a:tblGrid>
              <a:tr h="1154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Etatų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Skirtas finansavimas įstaigos išlaikymui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tūkst. 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Biudžeto ir etatų santykis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nb-NO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nb-NO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tūkst. 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809,8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802,8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Muzikinis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1579,5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914,8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Kultūros centras Panevėžio bendruomenių  rūmai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1478,6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621,1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311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lt-LT" altLang="lt-LT" b="1" dirty="0" smtClean="0">
                <a:solidFill>
                  <a:srgbClr val="FFC000"/>
                </a:solidFill>
              </a:rPr>
              <a:t>Populiariausios </a:t>
            </a:r>
            <a:r>
              <a:rPr lang="lt-LT" altLang="lt-LT" b="1" dirty="0">
                <a:solidFill>
                  <a:srgbClr val="FFC000"/>
                </a:solidFill>
              </a:rPr>
              <a:t>edukacinės kūrybinės  programos: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„Vitražas“</a:t>
            </a:r>
            <a:endParaRPr lang="lt-LT" alt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„Japoniškas papuošalas“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foto dėlionė „Sudėliok savo Eifelį“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foto dėlionė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„Mumiai 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troliai prieš Karlsoną ir Mažylį“</a:t>
            </a:r>
            <a:endParaRPr lang="lt-LT" altLang="lt-LT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lt-LT" altLang="lt-LT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lt-LT" altLang="lt-LT" b="1" dirty="0" smtClean="0">
                <a:solidFill>
                  <a:srgbClr val="FFC000"/>
                </a:solidFill>
              </a:rPr>
              <a:t>Populiariausios </a:t>
            </a:r>
            <a:r>
              <a:rPr lang="lt-LT" altLang="lt-LT" b="1" dirty="0">
                <a:solidFill>
                  <a:srgbClr val="FFC000"/>
                </a:solidFill>
              </a:rPr>
              <a:t>edukacinės </a:t>
            </a:r>
            <a:r>
              <a:rPr lang="lt-LT" altLang="lt-LT" b="1" dirty="0" smtClean="0">
                <a:solidFill>
                  <a:srgbClr val="FFC000"/>
                </a:solidFill>
              </a:rPr>
              <a:t>pažintinės  </a:t>
            </a:r>
            <a:r>
              <a:rPr lang="lt-LT" altLang="lt-LT" b="1" dirty="0">
                <a:solidFill>
                  <a:srgbClr val="FFC000"/>
                </a:solidFill>
              </a:rPr>
              <a:t>programos: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„Stiklo 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džiazas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“</a:t>
            </a:r>
            <a:endParaRPr lang="lt-LT" alt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„Amžinas 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tautodailės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ratas“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„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Kas naujo spaudos fotografijoje“</a:t>
            </a:r>
            <a:endParaRPr lang="lt-LT" altLang="lt-LT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„Pažintis 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su Kinijos tradicijomis, ritualais ir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šventėmis“</a:t>
            </a:r>
            <a:endParaRPr lang="lt-LT" alt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5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5298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2132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TEATRAS „MENAS“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2041" y="353301"/>
            <a:ext cx="9407917" cy="2220268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92041" y="4303713"/>
            <a:ext cx="9407917" cy="22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2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20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8119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4209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8709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0961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lt-LT" altLang="lt-LT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7272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7422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846370"/>
              </p:ext>
            </p:extLst>
          </p:nvPr>
        </p:nvGraphicFramePr>
        <p:xfrm>
          <a:off x="838200" y="1567544"/>
          <a:ext cx="10515600" cy="48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41877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lt-LT" altLang="lt-LT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447237"/>
              </p:ext>
            </p:extLst>
          </p:nvPr>
        </p:nvGraphicFramePr>
        <p:xfrm>
          <a:off x="838200" y="1576872"/>
          <a:ext cx="10515600" cy="478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855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487400"/>
              </p:ext>
            </p:extLst>
          </p:nvPr>
        </p:nvGraphicFramePr>
        <p:xfrm>
          <a:off x="845976" y="1856792"/>
          <a:ext cx="10515600" cy="449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94518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LANKYTOJŲ SKAIČIAUS SANTYKIS 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7249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597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BIUDŽETO IR ETATŲ SANTYKIS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137634"/>
              </p:ext>
            </p:extLst>
          </p:nvPr>
        </p:nvGraphicFramePr>
        <p:xfrm>
          <a:off x="945166" y="1879396"/>
          <a:ext cx="10167593" cy="4383128"/>
        </p:xfrm>
        <a:graphic>
          <a:graphicData uri="http://schemas.openxmlformats.org/drawingml/2006/table">
            <a:tbl>
              <a:tblPr/>
              <a:tblGrid>
                <a:gridCol w="5073079"/>
                <a:gridCol w="1623527"/>
                <a:gridCol w="1539550"/>
                <a:gridCol w="1931437"/>
              </a:tblGrid>
              <a:tr h="1138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Etatų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Uždirbtos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tūkst. 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Uždirbtos </a:t>
                      </a:r>
                      <a:r>
                        <a:rPr lang="pt-BR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vienam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</a:t>
                      </a:r>
                      <a:r>
                        <a:rPr lang="pt-BR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etatui </a:t>
                      </a:r>
                      <a:endParaRPr lang="lt-LT" sz="14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pt-BR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litais)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Muzikinis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Kultūros centras Panevėžio bendruomenių  rūmai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64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723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dirty="0" smtClean="0">
                <a:solidFill>
                  <a:srgbClr val="BBE0E3"/>
                </a:solidFill>
                <a:latin typeface="Arial"/>
              </a:rPr>
              <a:t>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BBE0E3"/>
                </a:solidFill>
                <a:latin typeface="Arial"/>
              </a:rPr>
              <a:t>    Repertuariniai spektakliai			</a:t>
            </a:r>
            <a:r>
              <a:rPr lang="lt-LT" altLang="lt-LT" b="1" dirty="0" smtClean="0">
                <a:solidFill>
                  <a:srgbClr val="FF9933"/>
                </a:solidFill>
                <a:latin typeface="Arial"/>
              </a:rPr>
              <a:t>18</a:t>
            </a:r>
            <a:endParaRPr lang="lt-LT" altLang="lt-LT" b="1" dirty="0">
              <a:solidFill>
                <a:srgbClr val="FF9933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BBE0E3"/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rgbClr val="BBE0E3"/>
                </a:solidFill>
                <a:latin typeface="Arial"/>
              </a:rPr>
              <a:t>Premjeriniai </a:t>
            </a:r>
            <a:r>
              <a:rPr lang="lt-LT" altLang="lt-LT" dirty="0">
                <a:solidFill>
                  <a:srgbClr val="BBE0E3"/>
                </a:solidFill>
                <a:latin typeface="Arial"/>
              </a:rPr>
              <a:t>spektakliai				</a:t>
            </a:r>
            <a:r>
              <a:rPr lang="lt-LT" altLang="lt-LT" b="1" dirty="0">
                <a:solidFill>
                  <a:srgbClr val="FF9933"/>
                </a:solidFill>
                <a:latin typeface="Arial"/>
              </a:rPr>
              <a:t>4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BBE0E3"/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rgbClr val="BBE0E3"/>
                </a:solidFill>
                <a:latin typeface="Arial"/>
              </a:rPr>
              <a:t>Parodytų </a:t>
            </a:r>
            <a:r>
              <a:rPr lang="lt-LT" altLang="lt-LT" dirty="0">
                <a:solidFill>
                  <a:srgbClr val="BBE0E3"/>
                </a:solidFill>
                <a:latin typeface="Arial"/>
              </a:rPr>
              <a:t>teatre spektaklių skaičius		</a:t>
            </a:r>
            <a:r>
              <a:rPr lang="lt-LT" altLang="lt-LT" b="1" dirty="0" smtClean="0">
                <a:solidFill>
                  <a:srgbClr val="FF9933"/>
                </a:solidFill>
                <a:latin typeface="Arial"/>
              </a:rPr>
              <a:t>127</a:t>
            </a:r>
            <a:endParaRPr lang="lt-LT" altLang="lt-LT" b="1" dirty="0">
              <a:solidFill>
                <a:srgbClr val="FF9933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BBE0E3"/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rgbClr val="BBE0E3"/>
                </a:solidFill>
                <a:latin typeface="Arial"/>
              </a:rPr>
              <a:t>Gastrolinių </a:t>
            </a:r>
            <a:r>
              <a:rPr lang="lt-LT" altLang="lt-LT" dirty="0">
                <a:solidFill>
                  <a:srgbClr val="BBE0E3"/>
                </a:solidFill>
                <a:latin typeface="Arial"/>
              </a:rPr>
              <a:t>spektaklių skaičius		</a:t>
            </a:r>
            <a:r>
              <a:rPr lang="lt-LT" altLang="lt-LT" b="1" dirty="0" smtClean="0">
                <a:solidFill>
                  <a:srgbClr val="FF9900"/>
                </a:solidFill>
                <a:latin typeface="Arial"/>
              </a:rPr>
              <a:t>15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93165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5738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VID. ŽIŪROVŲ </a:t>
            </a:r>
            <a:r>
              <a:rPr lang="lt-LT" altLang="lt-LT" sz="1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SKAIČIŲ</a:t>
            </a:r>
          </a:p>
          <a:p>
            <a:pPr>
              <a:lnSpc>
                <a:spcPct val="80000"/>
              </a:lnSpc>
            </a:pPr>
            <a:endParaRPr lang="lt-LT" dirty="0"/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208050"/>
              </p:ext>
            </p:extLst>
          </p:nvPr>
        </p:nvGraphicFramePr>
        <p:xfrm>
          <a:off x="1400433" y="1839922"/>
          <a:ext cx="8752230" cy="4862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1729"/>
                <a:gridCol w="1112108"/>
                <a:gridCol w="823784"/>
                <a:gridCol w="1214609"/>
              </a:tblGrid>
              <a:tr h="64755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Spektaklio pavadinimas</a:t>
                      </a:r>
                      <a:endParaRPr lang="lt-LT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Parodytų teatre spektaklių skaičius</a:t>
                      </a:r>
                      <a:endParaRPr lang="lt-LT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Žiūrovų skaičius</a:t>
                      </a:r>
                      <a:endParaRPr lang="lt-LT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Vieno spektaklio vid. žiūrovų skaičius</a:t>
                      </a:r>
                      <a:endParaRPr lang="lt-LT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3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„Prapuolė kalėdinė pasaka“</a:t>
                      </a:r>
                      <a:endParaRPr lang="lt-LT" sz="13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3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439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146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„Kalėdos bus, be panikos“</a:t>
                      </a:r>
                      <a:endParaRPr lang="lt-LT" sz="13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28</a:t>
                      </a:r>
                      <a:endParaRPr lang="lt-LT" sz="14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3079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110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„Ida iš šešėlių sodo“</a:t>
                      </a:r>
                      <a:endParaRPr lang="lt-LT" sz="13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11</a:t>
                      </a:r>
                      <a:endParaRPr lang="lt-LT" sz="14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1112</a:t>
                      </a:r>
                      <a:endParaRPr lang="lt-LT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101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3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„</a:t>
                      </a:r>
                      <a:r>
                        <a:rPr lang="lt-LT" sz="1300" b="1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Ali-</a:t>
                      </a:r>
                      <a:r>
                        <a:rPr lang="lt-LT" sz="1300" b="1" u="none" strike="noStrike" dirty="0" err="1" smtClean="0">
                          <a:solidFill>
                            <a:srgbClr val="FFC000"/>
                          </a:solidFill>
                          <a:effectLst/>
                        </a:rPr>
                        <a:t>Baba</a:t>
                      </a:r>
                      <a:r>
                        <a:rPr lang="lt-LT" sz="1300" b="1" u="none" strike="noStrike" dirty="0" smtClean="0">
                          <a:solidFill>
                            <a:srgbClr val="FFC000"/>
                          </a:solidFill>
                          <a:effectLst/>
                        </a:rPr>
                        <a:t> </a:t>
                      </a:r>
                      <a:r>
                        <a:rPr lang="lt-LT" sz="13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ir 40 plėšikų“</a:t>
                      </a:r>
                      <a:endParaRPr lang="lt-LT" sz="13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>
                          <a:solidFill>
                            <a:srgbClr val="FFC000"/>
                          </a:solidFill>
                          <a:effectLst/>
                        </a:rPr>
                        <a:t>7</a:t>
                      </a:r>
                      <a:endParaRPr lang="lt-LT" sz="1400" b="1" i="0" u="none" strike="noStrike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702</a:t>
                      </a:r>
                      <a:endParaRPr lang="lt-LT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100</a:t>
                      </a:r>
                      <a:endParaRPr lang="lt-LT" sz="1400" b="1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„Paštinukai“</a:t>
                      </a:r>
                      <a:endParaRPr lang="lt-LT" sz="13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</a:t>
                      </a:r>
                      <a:endParaRPr lang="lt-LT" sz="14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687</a:t>
                      </a:r>
                      <a:endParaRPr lang="lt-LT" sz="14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98</a:t>
                      </a:r>
                      <a:endParaRPr lang="lt-LT" sz="14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„Raudonkepuraitė“</a:t>
                      </a:r>
                      <a:endParaRPr lang="lt-LT" sz="13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</a:t>
                      </a:r>
                      <a:endParaRPr lang="lt-LT" sz="1400" b="1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877</a:t>
                      </a:r>
                      <a:endParaRPr lang="lt-LT" sz="1400" b="1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97</a:t>
                      </a:r>
                      <a:endParaRPr lang="lt-LT" sz="1400" b="1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„Žiema po stalu“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263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88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„Meilė, džiazas ir velnias“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175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88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„Dobilėlis penkialapis“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437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87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„Mano žmonos vardas Morisas“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15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1199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80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„Karalaitė ant žirnio ir kitos pasakos“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9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722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80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„Trys paršiukai“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460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77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„Respublikos gatvės vaikai“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211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70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6657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„Laiškai ant stiklo“ pagal V</a:t>
                      </a:r>
                      <a:r>
                        <a:rPr lang="lt-LT" sz="1300" u="none" strike="noStrike" dirty="0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. Petkevičiaus </a:t>
                      </a:r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pasaką „Gilės nuotykiai ydų šalyje“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2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133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67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„Ekvus“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196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65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„Didžioji paslaptis“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307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61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b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„Raganius“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175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44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095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3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„Stiklinis žvėrynas“</a:t>
                      </a:r>
                      <a:endParaRPr lang="lt-LT" sz="13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0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</a:t>
                      </a:r>
                      <a:endParaRPr lang="lt-LT" sz="1400" b="0" i="0" u="none" strike="noStrike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169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34</a:t>
                      </a:r>
                      <a:endParaRPr lang="lt-LT" sz="1400" b="0" i="0" u="none" strike="noStrike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63" marR="8463" marT="84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77721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IŠ VISO:</a:t>
                      </a:r>
                      <a:endParaRPr lang="lt-L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lt-L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11343</a:t>
                      </a:r>
                      <a:endParaRPr lang="lt-L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lt-LT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63" marR="8463" marT="84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35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5738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</a:t>
            </a:r>
            <a:r>
              <a:rPr lang="lt-LT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UŽDIRBTAS VID. PAJAMAS </a:t>
            </a: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379808"/>
              </p:ext>
            </p:extLst>
          </p:nvPr>
        </p:nvGraphicFramePr>
        <p:xfrm>
          <a:off x="1252152" y="1984372"/>
          <a:ext cx="9119286" cy="4346081"/>
        </p:xfrm>
        <a:graphic>
          <a:graphicData uri="http://schemas.openxmlformats.org/drawingml/2006/table">
            <a:tbl>
              <a:tblPr/>
              <a:tblGrid>
                <a:gridCol w="6194853"/>
                <a:gridCol w="939114"/>
                <a:gridCol w="963827"/>
                <a:gridCol w="1021492"/>
              </a:tblGrid>
              <a:tr h="58895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Gautos pajamos (Lt)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Parodytų spektaklių skaičius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</a:t>
                      </a:r>
                      <a:r>
                        <a:rPr lang="sv-SE" sz="11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</a:t>
                      </a:r>
                      <a:endParaRPr lang="lt-LT" sz="1100" b="1" i="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sv-SE" sz="11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vid. </a:t>
                      </a:r>
                      <a:r>
                        <a:rPr lang="lt-LT" sz="11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  <a:r>
                        <a:rPr lang="sv-SE" sz="11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ajamos</a:t>
                      </a:r>
                      <a:endParaRPr lang="lt-LT" sz="1100" b="1" i="0" u="none" strike="noStrike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sv-SE" sz="11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sv-SE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(Lt)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„Mano žmonos vardas Morisas“</a:t>
                      </a:r>
                    </a:p>
                  </a:txBody>
                  <a:tcPr marL="360000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30082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1770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„Dobilėlis penkialapis“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6088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1218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„Žiema po stalu“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3380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1127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„Ida iš šešėlių sodo“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11232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1021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„Meilė, džiazas ir velnias“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1976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988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„Prapuolė kalėdinė pasaka“</a:t>
                      </a:r>
                    </a:p>
                  </a:txBody>
                  <a:tcPr marL="360000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2933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978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„Raudonkepuraitė“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11222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„Ali-</a:t>
                      </a:r>
                      <a:r>
                        <a:rPr lang="lt-LT" sz="1200" b="0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Baba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 40 plėšikų“</a:t>
                      </a:r>
                    </a:p>
                  </a:txBody>
                  <a:tcPr marL="360000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9339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934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„Karalaitė ant žirnio ir kitos pasakos“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9813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„Ekvus“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2470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823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„Kalėdos bus, be panikos“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23308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777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„Raganius“</a:t>
                      </a:r>
                    </a:p>
                  </a:txBody>
                  <a:tcPr marL="360000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3770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„Paštinukai“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6315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702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„Respublikos gatvės vaikai“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2072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„Stiklinis žvėrynas“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2372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„Didžioji paslaptis“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2328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12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„Laiškai ant stiklo“ pagal V</a:t>
                      </a:r>
                      <a:r>
                        <a:rPr lang="lt-LT" sz="12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Petkevičiaus </a:t>
                      </a:r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pasaką „Gilės nuotykiai ydų šalyje“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413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„Trys paršiukai“</a:t>
                      </a:r>
                    </a:p>
                  </a:txBody>
                  <a:tcPr marL="360000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83">
                <a:tc>
                  <a:txBody>
                    <a:bodyPr/>
                    <a:lstStyle/>
                    <a:p>
                      <a:pPr algn="r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IŠ VISO: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131725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928</a:t>
                      </a:r>
                    </a:p>
                  </a:txBody>
                  <a:tcPr marL="8661" marR="8661" marT="8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60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SALĖS UŽIMTUMAS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328913"/>
              </p:ext>
            </p:extLst>
          </p:nvPr>
        </p:nvGraphicFramePr>
        <p:xfrm>
          <a:off x="1978088" y="1901031"/>
          <a:ext cx="8192278" cy="4071844"/>
        </p:xfrm>
        <a:graphic>
          <a:graphicData uri="http://schemas.openxmlformats.org/drawingml/2006/table">
            <a:tbl>
              <a:tblPr/>
              <a:tblGrid>
                <a:gridCol w="5283038"/>
                <a:gridCol w="856709"/>
                <a:gridCol w="856709"/>
                <a:gridCol w="1195822"/>
              </a:tblGrid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Rodiklis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Pokytis 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564">
                <a:tc>
                  <a:txBody>
                    <a:bodyPr/>
                    <a:lstStyle/>
                    <a:p>
                      <a:pPr algn="l" fontAlgn="b"/>
                      <a:endParaRPr lang="lt-LT" sz="900" b="1" i="1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lt-LT" sz="14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Salės </a:t>
                      </a:r>
                      <a:r>
                        <a:rPr lang="lt-LT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vietų skaičius – </a:t>
                      </a:r>
                      <a:r>
                        <a:rPr lang="lt-LT" sz="14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166</a:t>
                      </a:r>
                    </a:p>
                    <a:p>
                      <a:pPr algn="l" fontAlgn="b"/>
                      <a:endParaRPr lang="lt-LT" sz="90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08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Turimų repertuarinių spektaklių skaičius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Nauji spektakliai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Suvaidinta spektaklių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Vidutiniškai per mėnesį įvyko spektaklių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Vidutiniškai per savaitę įvyko spektaklių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Gastrolės šalyje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Gastrolės užsienyje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57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Žiūrovų skaičius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10251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11343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Vidutiniškai per mėnesį apsilankė žiūrovų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Vidutiniškai per savaitę apsilankė žiūrovų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373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Vidutiniškai per metus apsilankė proc. panevėžiečių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Vidutinis salės užimtumas spektaklio metu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0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Suorganizuotų renginių skaičius			2	</a:t>
            </a:r>
          </a:p>
          <a:p>
            <a:pPr marL="0" indent="0">
              <a:buNone/>
            </a:pPr>
            <a:endParaRPr lang="lt-LT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jų didžiausias – </a:t>
            </a:r>
          </a:p>
          <a:p>
            <a:pPr marL="0" indent="0">
              <a:buNone/>
            </a:pPr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EGLĖS ĮŽIEBIMO ŠVENTĖ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01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 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BENDRUOMENĖS UŽIMTUMAS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FF9933"/>
                </a:solidFill>
                <a:latin typeface="Arial"/>
              </a:rPr>
              <a:t>Teatro jaunimo studija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FF9900"/>
                </a:solidFill>
                <a:latin typeface="Arial"/>
              </a:rPr>
              <a:t>		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Repeticijų skaičius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</a:t>
            </a:r>
            <a:r>
              <a:rPr lang="lt-LT" altLang="lt-LT" sz="2800" b="1" dirty="0">
                <a:solidFill>
                  <a:srgbClr val="FF9900"/>
                </a:solidFill>
                <a:latin typeface="Arial"/>
              </a:rPr>
              <a:t>		</a:t>
            </a:r>
            <a:r>
              <a:rPr lang="lt-LT" altLang="lt-LT" sz="2800" b="1" dirty="0" smtClean="0">
                <a:solidFill>
                  <a:srgbClr val="FF9933"/>
                </a:solidFill>
                <a:latin typeface="Arial"/>
              </a:rPr>
              <a:t>80</a:t>
            </a:r>
            <a:endParaRPr lang="lt-LT" altLang="lt-LT" sz="2800" b="1" dirty="0">
              <a:solidFill>
                <a:srgbClr val="FF9933"/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Vid. dalyvių skaičius</a:t>
            </a:r>
            <a:r>
              <a:rPr lang="lt-LT" altLang="lt-LT" sz="2800" b="1" dirty="0">
                <a:solidFill>
                  <a:srgbClr val="FF9900"/>
                </a:solidFill>
                <a:latin typeface="Arial"/>
              </a:rPr>
              <a:t>		</a:t>
            </a:r>
            <a:r>
              <a:rPr lang="lt-LT" altLang="lt-LT" sz="2800" b="1" dirty="0">
                <a:solidFill>
                  <a:srgbClr val="FF9933"/>
                </a:solidFill>
                <a:latin typeface="Arial"/>
              </a:rPr>
              <a:t>10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Uždirbta pajamų (Lt)</a:t>
            </a:r>
            <a:r>
              <a:rPr lang="lt-LT" altLang="lt-LT" sz="2800" dirty="0">
                <a:solidFill>
                  <a:srgbClr val="BBE0E3"/>
                </a:solidFill>
                <a:latin typeface="Arial"/>
              </a:rPr>
              <a:t>	</a:t>
            </a:r>
            <a:r>
              <a:rPr lang="lt-LT" altLang="lt-LT" sz="2800" b="1" dirty="0">
                <a:solidFill>
                  <a:srgbClr val="FF9900"/>
                </a:solidFill>
                <a:latin typeface="Arial"/>
              </a:rPr>
              <a:t>	</a:t>
            </a:r>
            <a:r>
              <a:rPr lang="lt-LT" altLang="lt-LT" sz="2800" b="1" dirty="0" smtClean="0">
                <a:solidFill>
                  <a:srgbClr val="FF9933"/>
                </a:solidFill>
                <a:latin typeface="Arial"/>
              </a:rPr>
              <a:t>570</a:t>
            </a:r>
            <a:endParaRPr lang="lt-LT" altLang="lt-LT" sz="2800" b="1" dirty="0">
              <a:solidFill>
                <a:srgbClr val="FF9933"/>
              </a:solidFill>
              <a:latin typeface="Arial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4450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VEIKA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3384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22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LĖLIŲ VEŽIMO TEATRAS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2351" y="405085"/>
            <a:ext cx="9940212" cy="2345890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5893" y="4332709"/>
            <a:ext cx="9853127" cy="22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8211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02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37317"/>
              </p:ext>
            </p:extLst>
          </p:nvPr>
        </p:nvGraphicFramePr>
        <p:xfrm>
          <a:off x="763555" y="185361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78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UŽDIRBTŲ PAJAMŲ IR ETATŲ SANTYKIS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468928"/>
              </p:ext>
            </p:extLst>
          </p:nvPr>
        </p:nvGraphicFramePr>
        <p:xfrm>
          <a:off x="979715" y="2075338"/>
          <a:ext cx="10273005" cy="4037478"/>
        </p:xfrm>
        <a:graphic>
          <a:graphicData uri="http://schemas.openxmlformats.org/drawingml/2006/table">
            <a:tbl>
              <a:tblPr/>
              <a:tblGrid>
                <a:gridCol w="5902294"/>
                <a:gridCol w="1433821"/>
                <a:gridCol w="1384941"/>
                <a:gridCol w="1551949"/>
              </a:tblGrid>
              <a:tr h="779829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Etatų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skaičius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Uždirbtos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tūkst. 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Uždirbtos pajamos vienam įstaigos etatui (litais)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77,55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Muzikinis teatras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114,03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Kultūros centras Panevėžio bendruomenių  rūmai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473,47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9469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61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18305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242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2287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73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824734"/>
              </p:ext>
            </p:extLst>
          </p:nvPr>
        </p:nvGraphicFramePr>
        <p:xfrm>
          <a:off x="838200" y="178830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92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479555"/>
              </p:ext>
            </p:extLst>
          </p:nvPr>
        </p:nvGraphicFramePr>
        <p:xfrm>
          <a:off x="838200" y="1520890"/>
          <a:ext cx="10515600" cy="471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4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SKAIČIAUS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5743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10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 smtClean="0">
                <a:solidFill>
                  <a:srgbClr val="CCFFFF"/>
                </a:solidFill>
                <a:latin typeface="Arial"/>
              </a:rPr>
              <a:t>  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rgbClr val="CCFFFF"/>
                </a:solidFill>
                <a:latin typeface="Arial"/>
              </a:rPr>
              <a:t>     Repertuariniai </a:t>
            </a:r>
            <a:r>
              <a:rPr lang="lt-LT" altLang="lt-LT" dirty="0">
                <a:solidFill>
                  <a:srgbClr val="CCFFFF"/>
                </a:solidFill>
                <a:latin typeface="Arial"/>
              </a:rPr>
              <a:t>spektakliai		</a:t>
            </a:r>
            <a:r>
              <a:rPr lang="lt-LT" altLang="lt-LT" dirty="0" smtClean="0">
                <a:solidFill>
                  <a:srgbClr val="CCFFFF"/>
                </a:solidFill>
                <a:latin typeface="Arial"/>
              </a:rPr>
              <a:t>	</a:t>
            </a:r>
            <a:r>
              <a:rPr lang="lt-LT" altLang="lt-LT" b="1" dirty="0" smtClean="0">
                <a:solidFill>
                  <a:srgbClr val="FF9900"/>
                </a:solidFill>
                <a:latin typeface="Arial"/>
              </a:rPr>
              <a:t>14</a:t>
            </a:r>
            <a:endParaRPr lang="lt-LT" altLang="lt-LT" b="1" dirty="0">
              <a:solidFill>
                <a:srgbClr val="FF99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CCFFFF"/>
                </a:solidFill>
                <a:latin typeface="Arial"/>
              </a:rPr>
              <a:t>     Premjeriniai spektakliai			 	</a:t>
            </a:r>
            <a:r>
              <a:rPr lang="lt-LT" altLang="lt-LT" b="1" dirty="0" smtClean="0">
                <a:solidFill>
                  <a:srgbClr val="FF9900"/>
                </a:solidFill>
                <a:latin typeface="Arial"/>
              </a:rPr>
              <a:t>2</a:t>
            </a:r>
            <a:endParaRPr lang="lt-LT" altLang="lt-LT" b="1" dirty="0">
              <a:solidFill>
                <a:srgbClr val="FF99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CCFFFF"/>
                </a:solidFill>
                <a:latin typeface="Arial"/>
              </a:rPr>
              <a:t>     Parodytų teatre spektaklių skaičius		</a:t>
            </a:r>
            <a:r>
              <a:rPr lang="lt-LT" altLang="lt-LT" b="1" dirty="0" smtClean="0">
                <a:solidFill>
                  <a:srgbClr val="FF9900"/>
                </a:solidFill>
                <a:latin typeface="Arial"/>
              </a:rPr>
              <a:t>102</a:t>
            </a:r>
            <a:endParaRPr lang="lt-LT" altLang="lt-LT" b="1" dirty="0">
              <a:solidFill>
                <a:srgbClr val="FF99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rgbClr val="CCFFFF"/>
                </a:solidFill>
                <a:latin typeface="Arial"/>
              </a:rPr>
              <a:t>     Gastrolinių spektaklių skaičius</a:t>
            </a:r>
            <a:r>
              <a:rPr lang="lt-LT" altLang="lt-LT" sz="3200" dirty="0">
                <a:solidFill>
                  <a:srgbClr val="CCFFFF"/>
                </a:solidFill>
                <a:latin typeface="Arial"/>
              </a:rPr>
              <a:t>		</a:t>
            </a:r>
            <a:r>
              <a:rPr lang="lt-LT" altLang="lt-LT" b="1" dirty="0" smtClean="0">
                <a:solidFill>
                  <a:srgbClr val="FF9900"/>
                </a:solidFill>
                <a:latin typeface="Arial"/>
              </a:rPr>
              <a:t>78</a:t>
            </a:r>
            <a:endParaRPr lang="lt-LT" altLang="lt-LT" b="1" dirty="0">
              <a:solidFill>
                <a:srgbClr val="FF9900"/>
              </a:solidFill>
              <a:latin typeface="Arial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023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5738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</a:t>
            </a:r>
            <a:r>
              <a:rPr lang="lt-LT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UŽDIRBTAS VID. PAJAMAS </a:t>
            </a:r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897061"/>
              </p:ext>
            </p:extLst>
          </p:nvPr>
        </p:nvGraphicFramePr>
        <p:xfrm>
          <a:off x="1511558" y="2254509"/>
          <a:ext cx="8910735" cy="4129022"/>
        </p:xfrm>
        <a:graphic>
          <a:graphicData uri="http://schemas.openxmlformats.org/drawingml/2006/table">
            <a:tbl>
              <a:tblPr/>
              <a:tblGrid>
                <a:gridCol w="4148422"/>
                <a:gridCol w="1686653"/>
                <a:gridCol w="1488223"/>
                <a:gridCol w="1587437"/>
              </a:tblGrid>
              <a:tr h="785747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Parodytų spektaklių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Gautos pajamos (Lt)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spektaklio  vid. pajamos (Lt)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„Gudrutis“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6297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572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„Našlaitė Elenytė ir Jonukas avinukas“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409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„Sprigtas“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„Nykštukas Nosis“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4255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„Saulės spindulėlis“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3984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„Skiltuvas“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„Trys lokiai“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„Meduolių trobelė“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„Mažoji fėja“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„Tigriukas ir drambliukai“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„Stalelis, ožkelė ir klabandėliai“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„Pikčiurna“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„Mažojo automobiliuko nuotykiai“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„Pusantros saujos“ 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12660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92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7031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377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VID. ŽIŪROVŲ SKAIČIŲ</a:t>
            </a: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39003"/>
              </p:ext>
            </p:extLst>
          </p:nvPr>
        </p:nvGraphicFramePr>
        <p:xfrm>
          <a:off x="1380932" y="1959428"/>
          <a:ext cx="9302620" cy="4581494"/>
        </p:xfrm>
        <a:graphic>
          <a:graphicData uri="http://schemas.openxmlformats.org/drawingml/2006/table">
            <a:tbl>
              <a:tblPr/>
              <a:tblGrid>
                <a:gridCol w="4213576"/>
                <a:gridCol w="1713143"/>
                <a:gridCol w="1763530"/>
                <a:gridCol w="1612371"/>
              </a:tblGrid>
              <a:tr h="1189271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Žiūrovų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Parodytų spektaklių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spektaklio vid. žiūrovų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„Gudrutis“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824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„Mažojo automobiliuko nuotykiai“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„Sprigtas“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„Nykštukas Nosis“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„Našlaitė Elenytė ir Jonukas avinukas“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„Saulės spindulėlis“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„Trys lokiai“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„Skiltuvas“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„Pusantros saujos“ (premjera)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„Mažoji fėja“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„Tigriukas ir drambliukai“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„Pikčiurna“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„Meduolių trobelė“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4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„Stalelis, ožkelė ir klabandėliai“</a:t>
                      </a:r>
                    </a:p>
                  </a:txBody>
                  <a:tcPr marL="36000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33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4001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 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SALĖS UŽIMTUMAS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923521"/>
              </p:ext>
            </p:extLst>
          </p:nvPr>
        </p:nvGraphicFramePr>
        <p:xfrm>
          <a:off x="996777" y="1762899"/>
          <a:ext cx="9803027" cy="4843859"/>
        </p:xfrm>
        <a:graphic>
          <a:graphicData uri="http://schemas.openxmlformats.org/drawingml/2006/table">
            <a:tbl>
              <a:tblPr/>
              <a:tblGrid>
                <a:gridCol w="6223270"/>
                <a:gridCol w="1124883"/>
                <a:gridCol w="1095632"/>
                <a:gridCol w="1359242"/>
              </a:tblGrid>
              <a:tr h="508165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Rodiklis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Pokytis 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81467"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1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Salės vietų skaičius – 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7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Turimų repertuarinių spektaklių skaičius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Nauji spektakliai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Suvaidinta spektaklių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1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mėnesį įvyko spektaklių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3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savaitę įvyko spektaklių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 šalyje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 užsienyje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-33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39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Žiūrovų skaičius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5725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5424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3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mėnesį apsilankė žiūrovų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542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81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savaitę apsilankė žiūrovų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-6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Vidutiniškai per metus apsilankė proc. panevėžiečių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5,9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25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Vidutinis salės užimtumas spektaklio metu proc.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-16</a:t>
                      </a:r>
                    </a:p>
                  </a:txBody>
                  <a:tcPr marL="108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0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VEIKA</a:t>
            </a:r>
            <a:b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735915"/>
              </p:ext>
            </p:extLst>
          </p:nvPr>
        </p:nvGraphicFramePr>
        <p:xfrm>
          <a:off x="838200" y="1844286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97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MUZIKINIS TEATRAS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6657" y="4231064"/>
            <a:ext cx="9707174" cy="2290893"/>
          </a:xfrm>
          <a:prstGeom prst="rect">
            <a:avLst/>
          </a:prstGeom>
        </p:spPr>
      </p:pic>
      <p:grpSp>
        <p:nvGrpSpPr>
          <p:cNvPr id="8" name="Grupė 7"/>
          <p:cNvGrpSpPr/>
          <p:nvPr/>
        </p:nvGrpSpPr>
        <p:grpSpPr>
          <a:xfrm>
            <a:off x="1216657" y="354563"/>
            <a:ext cx="9707174" cy="2458238"/>
            <a:chOff x="0" y="0"/>
            <a:chExt cx="9144001" cy="2159000"/>
          </a:xfrm>
        </p:grpSpPr>
        <p:pic>
          <p:nvPicPr>
            <p:cNvPr id="9" name="Picture 2" descr="sakralini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0"/>
              <a:ext cx="3482975" cy="215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-tst-foto-427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87675" cy="215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Spektaklis 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563" y="0"/>
              <a:ext cx="3119438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81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IR MENO ĮSTAIGŲ LANKYTOJŲ SKAIČIUS</a:t>
            </a:r>
            <a: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lt-LT" altLang="lt-LT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885968"/>
              </p:ext>
            </p:extLst>
          </p:nvPr>
        </p:nvGraphicFramePr>
        <p:xfrm>
          <a:off x="951722" y="1673874"/>
          <a:ext cx="10066177" cy="4784758"/>
        </p:xfrm>
        <a:graphic>
          <a:graphicData uri="http://schemas.openxmlformats.org/drawingml/2006/table">
            <a:tbl>
              <a:tblPr/>
              <a:tblGrid>
                <a:gridCol w="5362711"/>
                <a:gridCol w="1487529"/>
                <a:gridCol w="1605856"/>
                <a:gridCol w="1610081"/>
              </a:tblGrid>
              <a:tr h="86185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Bendras lankytojų skaičius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per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metus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jų nemokamai </a:t>
                      </a:r>
                      <a:endParaRPr lang="lt-LT" sz="12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arba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100 proc. nuolaida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624098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proc. nuo visų lankytojų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204590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204590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21076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11828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13741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9427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15676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FF7C8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16094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Muzikinis teatras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11409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neapskaitomi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4578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Kultūros centras Panevėžio bendruomenių  rūmai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2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54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4786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3053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173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5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0724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00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2013-2014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7962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81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46068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06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 </a:t>
            </a:r>
            <a:r>
              <a:rPr lang="lt-LT" alt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097767"/>
              </p:ext>
            </p:extLst>
          </p:nvPr>
        </p:nvGraphicFramePr>
        <p:xfrm>
          <a:off x="838200" y="1690687"/>
          <a:ext cx="10515600" cy="457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05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933788"/>
              </p:ext>
            </p:extLst>
          </p:nvPr>
        </p:nvGraphicFramePr>
        <p:xfrm>
          <a:off x="838200" y="1825624"/>
          <a:ext cx="10515600" cy="4696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0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338809"/>
            <a:ext cx="10515600" cy="4351338"/>
          </a:xfrm>
          <a:noFill/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</a:t>
            </a:r>
            <a:r>
              <a:rPr lang="lt-LT" altLang="lt-LT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   Repertuariniai 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spektakliai			</a:t>
            </a:r>
            <a:r>
              <a:rPr lang="lt-LT" altLang="lt-L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5</a:t>
            </a:r>
            <a:endParaRPr lang="lt-LT" altLang="lt-LT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    Premjeriniai spektakliai			 	</a:t>
            </a:r>
            <a:r>
              <a:rPr lang="lt-LT" altLang="lt-L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2</a:t>
            </a:r>
            <a:endParaRPr lang="lt-LT" altLang="lt-LT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    </a:t>
            </a:r>
            <a:r>
              <a:rPr lang="lt-LT" alt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Parodytų</a:t>
            </a: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teatre spektaklių skaičius		</a:t>
            </a:r>
            <a:r>
              <a:rPr lang="lt-LT" altLang="lt-L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10</a:t>
            </a:r>
            <a:endParaRPr lang="lt-LT" altLang="lt-LT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     Gastrolinių spektaklių skaičius</a:t>
            </a:r>
            <a:r>
              <a:rPr lang="lt-LT" altLang="lt-LT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		</a:t>
            </a:r>
            <a:r>
              <a:rPr lang="lt-LT" altLang="lt-LT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0</a:t>
            </a:r>
            <a:endParaRPr 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833210"/>
              </p:ext>
            </p:extLst>
          </p:nvPr>
        </p:nvGraphicFramePr>
        <p:xfrm>
          <a:off x="1063689" y="2024743"/>
          <a:ext cx="10290109" cy="3805806"/>
        </p:xfrm>
        <a:graphic>
          <a:graphicData uri="http://schemas.openxmlformats.org/drawingml/2006/table">
            <a:tbl>
              <a:tblPr/>
              <a:tblGrid>
                <a:gridCol w="492090"/>
                <a:gridCol w="3249485"/>
                <a:gridCol w="765111"/>
                <a:gridCol w="737118"/>
                <a:gridCol w="858416"/>
                <a:gridCol w="895739"/>
                <a:gridCol w="653143"/>
                <a:gridCol w="914400"/>
                <a:gridCol w="867747"/>
                <a:gridCol w="856860"/>
              </a:tblGrid>
              <a:tr h="8456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Eil. Nr.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už spektaklius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(teatro žiūrovai)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Spektaklių   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spektaklio vid. lankytojų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skaičius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</a:t>
                      </a:r>
                      <a:r>
                        <a:rPr lang="lt-LT" sz="12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vid. uždirbtos </a:t>
                      </a:r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871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4228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Operetė „Svajonių sala“</a:t>
                      </a:r>
                    </a:p>
                  </a:txBody>
                  <a:tcPr marL="36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20715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20715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6905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28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Operetė „Dorovingoji Zuzana“</a:t>
                      </a:r>
                    </a:p>
                  </a:txBody>
                  <a:tcPr marL="36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12620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12620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287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Operetė „Balius Savojoje“</a:t>
                      </a:r>
                    </a:p>
                  </a:txBody>
                  <a:tcPr marL="36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9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Komiška opera „Girtuoklio išblaivinimas“</a:t>
                      </a:r>
                    </a:p>
                  </a:txBody>
                  <a:tcPr marL="36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77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Vienaveiksmės</a:t>
                      </a:r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komiškos operos </a:t>
                      </a:r>
                      <a:endParaRPr lang="lt-LT" sz="1400" b="0" i="0" u="none" strike="noStrike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lt-LT" sz="1400" b="0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Cimarosa</a:t>
                      </a:r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„Kapelmeisteris“ ir </a:t>
                      </a:r>
                      <a:endParaRPr lang="lt-LT" sz="1400" b="0" i="0" u="none" strike="noStrike" dirty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lt-LT" sz="1400" b="0" i="0" u="none" strike="noStrike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lang="lt-LT" sz="1400" b="0" i="0" u="none" strike="noStrike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Donizetti</a:t>
                      </a:r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„Rita“</a:t>
                      </a:r>
                    </a:p>
                  </a:txBody>
                  <a:tcPr marL="36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11145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11145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5573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287">
                <a:tc gridSpan="2"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IŠ </a:t>
                      </a:r>
                      <a:r>
                        <a:rPr lang="lt-LT" sz="14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lt-LT" sz="1400" b="1" i="0" u="none" strike="noStrike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56785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56785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5679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VEIKLA</a:t>
            </a: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588201"/>
              </p:ext>
            </p:extLst>
          </p:nvPr>
        </p:nvGraphicFramePr>
        <p:xfrm>
          <a:off x="914400" y="2463284"/>
          <a:ext cx="10439401" cy="2750145"/>
        </p:xfrm>
        <a:graphic>
          <a:graphicData uri="http://schemas.openxmlformats.org/drawingml/2006/table">
            <a:tbl>
              <a:tblPr/>
              <a:tblGrid>
                <a:gridCol w="494522"/>
                <a:gridCol w="3218949"/>
                <a:gridCol w="788165"/>
                <a:gridCol w="863951"/>
                <a:gridCol w="863951"/>
                <a:gridCol w="894265"/>
                <a:gridCol w="657928"/>
                <a:gridCol w="830424"/>
                <a:gridCol w="895739"/>
                <a:gridCol w="931507"/>
              </a:tblGrid>
              <a:tr h="5477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Eil. Nr.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už koncertus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Lankytojai (teatro žiūrovai)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koncerto vid. lankytojų skaičius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Vieno koncerto vid. uždirbtos pajamos (litais) </a:t>
                      </a:r>
                      <a:endParaRPr lang="lt-LT" sz="12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27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477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Teatro orkestras</a:t>
                      </a:r>
                    </a:p>
                  </a:txBody>
                  <a:tcPr marL="18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37470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7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Styginių kvartetas</a:t>
                      </a:r>
                    </a:p>
                  </a:txBody>
                  <a:tcPr marL="18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4901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4601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780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42371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27370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8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240226"/>
              </p:ext>
            </p:extLst>
          </p:nvPr>
        </p:nvGraphicFramePr>
        <p:xfrm>
          <a:off x="838200" y="181629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br>
              <a:rPr lang="lt-LT" altLang="lt-LT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178166"/>
              </p:ext>
            </p:extLst>
          </p:nvPr>
        </p:nvGraphicFramePr>
        <p:xfrm>
          <a:off x="905069" y="1817955"/>
          <a:ext cx="10448731" cy="4480207"/>
        </p:xfrm>
        <a:graphic>
          <a:graphicData uri="http://schemas.openxmlformats.org/drawingml/2006/table">
            <a:tbl>
              <a:tblPr/>
              <a:tblGrid>
                <a:gridCol w="3964133"/>
                <a:gridCol w="1219733"/>
                <a:gridCol w="1353143"/>
                <a:gridCol w="1238791"/>
                <a:gridCol w="1586606"/>
                <a:gridCol w="1086325"/>
              </a:tblGrid>
              <a:tr h="2940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Įstaigos </a:t>
                      </a:r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pavadinimas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Pateiktų projektų skaičius</a:t>
                      </a:r>
                      <a:endParaRPr lang="lt-LT" sz="11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Finansuotų </a:t>
                      </a:r>
                      <a:r>
                        <a:rPr lang="lt-LT" sz="1100" b="1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projektų skaičius</a:t>
                      </a:r>
                      <a:endParaRPr lang="lt-LT" sz="11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Gautos lėšos tūkst. Lt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18163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t.sk.  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4489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Savivaldybės biudžeto lėšos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kitos lėšos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Savivaldybės viešoji biblioteka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33,2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22,2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Kraštotyros muziejus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176,7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9,7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Dailės galerija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Teatras „Menas“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Lėlių vežimo teatras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Muzikinis teatras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Koncertinė įstaiga „Panevėžio garsas“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Kultūros centras Panevėžio bendruomenių rūmai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92,1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27,1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Kino centras „Garsas“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962">
                <a:tc>
                  <a:txBody>
                    <a:bodyPr/>
                    <a:lstStyle/>
                    <a:p>
                      <a:pPr algn="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VISO: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668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482</a:t>
                      </a:r>
                    </a:p>
                  </a:txBody>
                  <a:tcPr marL="8400" marR="8400" marT="8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2518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790" y="4138364"/>
            <a:ext cx="10002417" cy="2362146"/>
          </a:xfrm>
          <a:prstGeom prst="rect">
            <a:avLst/>
          </a:prstGeom>
        </p:spPr>
      </p:pic>
      <p:pic>
        <p:nvPicPr>
          <p:cNvPr id="3" name="Turinio vietos rezervavimo ženklas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4790" y="377585"/>
            <a:ext cx="10002417" cy="23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288882"/>
              </p:ext>
            </p:extLst>
          </p:nvPr>
        </p:nvGraphicFramePr>
        <p:xfrm>
          <a:off x="838200" y="177897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41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2010-2014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840604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45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586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10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VEIKLA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2800" b="1" dirty="0">
                <a:solidFill>
                  <a:schemeClr val="accent1"/>
                </a:solidFill>
              </a:rPr>
              <a:t/>
            </a:r>
            <a:br>
              <a:rPr lang="lt-LT" altLang="lt-LT" sz="2800" b="1" dirty="0">
                <a:solidFill>
                  <a:schemeClr val="accent1"/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454445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6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PAJAMOS 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7145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32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Suorganizuotų renginių skaičius			1	</a:t>
            </a:r>
          </a:p>
          <a:p>
            <a:pPr marL="0" indent="0">
              <a:buNone/>
            </a:pPr>
            <a:endParaRPr lang="lt-LT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 vienas iš didžiausių 2014 m. miesto renginių -</a:t>
            </a:r>
          </a:p>
          <a:p>
            <a:pPr marL="0" indent="0">
              <a:buNone/>
            </a:pPr>
            <a:r>
              <a:rPr lang="lt-LT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Lietuvos kultūros sostinės atidarymo renginys </a:t>
            </a:r>
          </a:p>
          <a:p>
            <a:pPr marL="0" indent="0">
              <a:buNone/>
            </a:pPr>
            <a:r>
              <a:rPr lang="lt-LT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„Šviesos ir ugnies festivalis“</a:t>
            </a:r>
            <a:endParaRPr lang="lt-LT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500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įstaiga „Panevėžio garsas“</a:t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4502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2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</a:t>
            </a:r>
            <a:b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BENDRUOMENIŲ RŪMAI</a:t>
            </a:r>
            <a:endParaRPr lang="lt-LT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urinio vietos rezervavimo ženklas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" y="4037304"/>
            <a:ext cx="10515600" cy="2525152"/>
          </a:xfrm>
          <a:prstGeom prst="rect">
            <a:avLst/>
          </a:prstGeom>
        </p:spPr>
      </p:pic>
      <p:grpSp>
        <p:nvGrpSpPr>
          <p:cNvPr id="7" name="Grupė 6"/>
          <p:cNvGrpSpPr/>
          <p:nvPr/>
        </p:nvGrpSpPr>
        <p:grpSpPr>
          <a:xfrm>
            <a:off x="838200" y="312399"/>
            <a:ext cx="10515600" cy="2601626"/>
            <a:chOff x="13522" y="-22691"/>
            <a:chExt cx="9130478" cy="2159000"/>
          </a:xfrm>
        </p:grpSpPr>
        <p:pic>
          <p:nvPicPr>
            <p:cNvPr id="8" name="Picture 9" descr="IMG_760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-22691"/>
              <a:ext cx="32385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003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350" y="-22691"/>
              <a:ext cx="469265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DSCN58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2" y="-22691"/>
              <a:ext cx="1670050" cy="215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58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t-LT" altLang="lt-L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I-IV ketv.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4778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9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5774</TotalTime>
  <Words>2912</Words>
  <Application>Microsoft Office PowerPoint</Application>
  <PresentationFormat>Plačiaekranė</PresentationFormat>
  <Paragraphs>1431</Paragraphs>
  <Slides>120</Slides>
  <Notes>0</Notes>
  <HiddenSlides>0</HiddenSlides>
  <MMClips>0</MMClips>
  <ScaleCrop>false</ScaleCrop>
  <HeadingPairs>
    <vt:vector size="8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120</vt:i4>
      </vt:variant>
    </vt:vector>
  </HeadingPairs>
  <TitlesOfParts>
    <vt:vector size="127" baseType="lpstr">
      <vt:lpstr>Arial</vt:lpstr>
      <vt:lpstr>Calibri</vt:lpstr>
      <vt:lpstr>Calibri Light</vt:lpstr>
      <vt:lpstr>Times New Roman</vt:lpstr>
      <vt:lpstr>Wingdings</vt:lpstr>
      <vt:lpstr>„Office“ tema</vt:lpstr>
      <vt:lpstr>Worksheet</vt:lpstr>
      <vt:lpstr>2014 m. kultūros ir meno įstaigų V E I K L A</vt:lpstr>
      <vt:lpstr>KULTŪRAI SKIRTAS PROC. NUO BENDRO BIUDŽETO 2004-2014 m. </vt:lpstr>
      <vt:lpstr>KULTŪROS IR MENO PROGRAMOS LĖŠŲ PASKIRSTYMAS PAGAL  KULTŪROS FINANSAVIMO KRYPTIS (tūkst. Lt)  2014 m.</vt:lpstr>
      <vt:lpstr>SKIRIAMŲ LĖŠŲ KULTŪROS IR MENO ĮSTAIGOMS IR JŲ LANKYTOJŲ SANTYKIO ANALIZĖ  2014 m.</vt:lpstr>
      <vt:lpstr>BIUDŽETO IR ETATŲ SANTYKIS 2014 m.</vt:lpstr>
      <vt:lpstr>BIUDŽETO IR ETATŲ SANTYKIS 2014 m.</vt:lpstr>
      <vt:lpstr>UŽDIRBTŲ PAJAMŲ IR ETATŲ SANTYKIS 2014 m.</vt:lpstr>
      <vt:lpstr>KULTŪROS IR MENO ĮSTAIGŲ LANKYTOJŲ SKAIČIUS      2014 m.</vt:lpstr>
      <vt:lpstr>PROJEKTINĖ VEIKLA       2014 m.</vt:lpstr>
      <vt:lpstr>FINANSUOTŲ  PROJEKTŲ      2014 m.</vt:lpstr>
      <vt:lpstr>GAUTAS  FINANSAVIMAS (tūkst. Lt)  2014 m.</vt:lpstr>
      <vt:lpstr>IŠ SAVIVALDYBĖS BIUDŽETO  (tūkst. Lt) 2014 m.</vt:lpstr>
      <vt:lpstr>IŠ KITŲ ŠALTINIŲ (tūkst. Lt) 2014 m.</vt:lpstr>
      <vt:lpstr>PANEVĖŽIO MIESTO SAVIVALDYBĖS  VIEŠOJI BIBLIOTEKA</vt:lpstr>
      <vt:lpstr>Savivaldybės viešoji biblioteka  VEIKLOS REZULTATŲ POKYTIS  2014 m. I-IV ketv.</vt:lpstr>
      <vt:lpstr>Savivaldybės viešoji biblioteka  VEIKLOS REZULTATŲ POKYTIS  2010-2014 m.</vt:lpstr>
      <vt:lpstr>Savivaldybės viešoji biblioteka  VEIKLOS REZULTATŲ POKYTIS (proc.)  2013-2014 m.</vt:lpstr>
      <vt:lpstr>Savivaldybės viešoji biblioteka  RENGINIŲ IR RENGINIŲ LANKYTOJŲ SKAIČIAUS  POKYTIS (proc.)  2014 m. I-IV ketv.</vt:lpstr>
      <vt:lpstr>Savivaldybės viešoji biblioteka  RENGINIŲ IR RENGINIŲ LANKYTOJŲ SKAIČIAUS  POKYTIS  2010-2014 m.</vt:lpstr>
      <vt:lpstr>Savivaldybės viešoji biblioteka  RENGINIŲ IR RENGINIŲ LANKYTOJŲ SKAIČIAUS  POKYTIS (proc.) 2013-2014 m.</vt:lpstr>
      <vt:lpstr>Savivaldybės viešoji biblioteka  PROJEKTINĖ VEIKLA  2010-2014 m.</vt:lpstr>
      <vt:lpstr>PANEVĖŽIO KRAŠTOTYROS MUZIEJUS</vt:lpstr>
      <vt:lpstr>Kraštotyros muziejus  VEIKLOS REZULTATŲ POKYTIS  2014 m. I-IV ketv.</vt:lpstr>
      <vt:lpstr>Kraštotyros muziejus  VEIKLOS REZULTATŲ POKYTIS  2010-2014 m.</vt:lpstr>
      <vt:lpstr>Kraštotyros muziejus  VEIKLOS REZULTATŲ POKYTIS (proc.)  2013-2014 m. </vt:lpstr>
      <vt:lpstr>Kraštotyros muziejus  MUZIEJAUS LANKYTOJŲ SKAIČIAUS SANTYKIS (proc.)  2014 m.</vt:lpstr>
      <vt:lpstr>Kraštotyros muziejus  EKSPOZICIJŲ LANKYTOJŲ SKAIČIAUS SANTYKIS proc.  2014 m.</vt:lpstr>
      <vt:lpstr>Kraštotyros muziejus  EDUKACINIŲ PROGRAMŲ LANKYTOJŲ SKAIČIAUS SANTYKIS (proc.) 2014 m.</vt:lpstr>
      <vt:lpstr>Kraštotyros muziejus  MASINIAI LAUKO RENGINIAI 2014 m.</vt:lpstr>
      <vt:lpstr>Kraštotyros muziejus  MUZIEJINĖ VEIKLA (proc.) 2014 m.</vt:lpstr>
      <vt:lpstr>Kraštotyros muziejus  MUZIEJINĖ VEIKLA (proc.) 2014 m.</vt:lpstr>
      <vt:lpstr>Kraštotyros muziejus  MUZIEJAUS VEIKLA (proc.) 2014 m.</vt:lpstr>
      <vt:lpstr>Kraštotyros muziejus  MUZIEJAUS RENGINIŲ LANKYTOJAI (proc.)  2014 m.</vt:lpstr>
      <vt:lpstr>Kraštotyros muziejus  UŽDIRBTOS LĖŠOS (proc.)  2014 m.</vt:lpstr>
      <vt:lpstr>Kraštotyros muziejus  PROJEKTINĖ VEIKLA  2010-2014 m.</vt:lpstr>
      <vt:lpstr>PANEVĖŽIO DAILĖS GALERIJA</vt:lpstr>
      <vt:lpstr>Dailės galerija  VEIKLOS REZULTATŲ POKYTIS  2010-2014 m.</vt:lpstr>
      <vt:lpstr>Dailės galerija VEIKLOS REZULTATŲ POKYTIS  2014 m. I-IV ketv.</vt:lpstr>
      <vt:lpstr>Dailės galerija VEIKLOS REZULTATŲ POKYTIS (proc.) 2013-2014 m. </vt:lpstr>
      <vt:lpstr>Dailės galerija ĮSTAIGOS VEIKLA (proc.) 2014 m.</vt:lpstr>
      <vt:lpstr>Dailės galerija UŽDIRBTOS PAJAMOS (proc.) 2014 m.</vt:lpstr>
      <vt:lpstr>Dailės galerija GALERIJOS LANKYTOJAI  2014 m.</vt:lpstr>
      <vt:lpstr>Dailės galerija PARODINĖ VEIKLA 2014 m.</vt:lpstr>
      <vt:lpstr>Dailės galerija PARODINĖ VEIKLA 2014 m.</vt:lpstr>
      <vt:lpstr>Dailės galerija PARODINĖ VEIKLA 2014 m.</vt:lpstr>
      <vt:lpstr>Dailės galerija PARODINĖ VEIKLA 2014 m.</vt:lpstr>
      <vt:lpstr>Dailės galerija PARODINĖ VEIKLA 2014 m.</vt:lpstr>
      <vt:lpstr>Dailės galerija EDUKACININĖ VEIKLA 2014 m.</vt:lpstr>
      <vt:lpstr>Dailės galerija EDUKACININĖ VEIKLA 2014 m.</vt:lpstr>
      <vt:lpstr>Dailės galerija EDUKACININĖ VEIKLA 2014 m.</vt:lpstr>
      <vt:lpstr>Dailės galerija PROJEKTINĖ VEIKLA 2014 m.</vt:lpstr>
      <vt:lpstr>PANEVĖŽIO TEATRAS „MENAS“</vt:lpstr>
      <vt:lpstr>Teatras „Menas“ VEIKLOS REZULTATŲ POKYTIS  2014 m. I-IV ketv.</vt:lpstr>
      <vt:lpstr>Teatras „Menas“ VEIKLOS REZULTATŲ POKYTIS  2010-2014 m. </vt:lpstr>
      <vt:lpstr>Teatras „Menas“ VEIKLOS REZULTATŲ POKYTIS (proc.)  2013-2014 m. </vt:lpstr>
      <vt:lpstr>Teatras „Menas“ TEATRO VEIKLA 2014 m.</vt:lpstr>
      <vt:lpstr>Teatras „Menas“ UŽDIRBTOS PAJAMOS (proc.)  2014 m.</vt:lpstr>
      <vt:lpstr>Teatras „Menas“ RENGINIŲ LANKYTOJAI (proc.) 2014 m. </vt:lpstr>
      <vt:lpstr>Teatras „Menas“ TEATRO LANKYTOJŲ SKAIČIAUS SANTYKIS (proc.)  2013-2014 m. </vt:lpstr>
      <vt:lpstr>Teatras „Menas“ SPEKTAKLIAI 2014 m. </vt:lpstr>
      <vt:lpstr>Teatras „Menas“ POPULIARIAUSI SPEKTAKLIAI 2014 m.</vt:lpstr>
      <vt:lpstr>Teatras „Menas“ POPULIARIAUSI SPEKTAKLIAI 2014 m.</vt:lpstr>
      <vt:lpstr>Teatras „Menas“ SALĖS UŽIMTUMAS 2014 m. </vt:lpstr>
      <vt:lpstr>Teatras „Menas“ MASINIAI LAUKO RENGINIAI 2014 m.</vt:lpstr>
      <vt:lpstr>Teatras „Menas“  BENDRUOMENĖS UŽIMTUMAS 2014 m.</vt:lpstr>
      <vt:lpstr>Teatras „Menas“ PROJEKTINĖ VEIKA 2014 m. </vt:lpstr>
      <vt:lpstr>PANEVĖŽIO LĖLIŲ VEŽIMO TEATRAS</vt:lpstr>
      <vt:lpstr>Lėlių vežimo teatras VEIKLOS REZULTATŲ POKYTIS  2014 m. I-IV ketv.</vt:lpstr>
      <vt:lpstr>Lėlių vežimo teatras VEIKLOS REZULTATŲ POKYTIS  2010-2014 m.</vt:lpstr>
      <vt:lpstr>Lėlių vežimo teatras VEIKLOS REZULTATŲ POKYTIS (proc.) 2013-2014 m.</vt:lpstr>
      <vt:lpstr>Lėlių vežimo teatras TEATRO VEIKLA (proc.) 2014 m.</vt:lpstr>
      <vt:lpstr>Lėlių vežimo teatras UŽDIRBTOS PAJAMOS (proc.) 2014 m.</vt:lpstr>
      <vt:lpstr>Lėlių vežimo teatras LANKYTOJŲ SKAIČIAUS POKYTIS (proc.) 2010-2014 m.</vt:lpstr>
      <vt:lpstr>Lėlių vežimo teatras SPEKTAKLIAI  2014 m.</vt:lpstr>
      <vt:lpstr>Lėlių vežimo teatras POPULIARIAUSI SPEKTAKLIAI 2014 m.</vt:lpstr>
      <vt:lpstr>Lėlių vežimo teatras POPULIARIAUSI SPEKTAKLIAI 2014 m.</vt:lpstr>
      <vt:lpstr>Lėlių vežimo teatras  SALĖS UŽIMTUMAS 2014 m.</vt:lpstr>
      <vt:lpstr>Lėlių vežimo teatras PROJEKTINĖ VEIKA 2014 m. </vt:lpstr>
      <vt:lpstr>PANEVĖŽIO MUZIKINIS TEATRAS</vt:lpstr>
      <vt:lpstr>Muzikinis teatras VEIKLOS REZULTATŲ POKYTIS  2014 m. I-IV ketv.</vt:lpstr>
      <vt:lpstr>Muzikinis teatras VEIKLOS REZULTATŲ POKYTIS  2010-2014 m.</vt:lpstr>
      <vt:lpstr>Muzikinis teatras VEIKLOS REZULTATŲ POKYTIS (proc.) 2013-2014 m.</vt:lpstr>
      <vt:lpstr>Muzikinis teatras UŽDIRBTOS PAJAMOS (proc.)  2014 m.</vt:lpstr>
      <vt:lpstr>Muzikinis teatras TEATRO VEIKLA (proc.)  2014 m.</vt:lpstr>
      <vt:lpstr>Muzikinis teatras RENGINIŲ LANKYTOJAI (proc.)  2014 m.</vt:lpstr>
      <vt:lpstr>Muzikinis teatras SPEKTAKLIAI  2014 m.</vt:lpstr>
      <vt:lpstr>Muzikinis teatras SPEKTAKLIAI  2014 m.</vt:lpstr>
      <vt:lpstr>Muzikinis teatras KONCERTINĖ VEIKLA 2014 m.</vt:lpstr>
      <vt:lpstr>Muzikinis teatras PROJEKTINĖ VEIKLA 2014 m.</vt:lpstr>
      <vt:lpstr>KONCERTINĖ ĮSTAIGA „PANEVĖŽIO GARSAS“</vt:lpstr>
      <vt:lpstr>Koncertinė įstaiga „Panevėžio garsas“ VEIKLOS REZULTATŲ POKYTIS  2014 m. I-IV ketv.</vt:lpstr>
      <vt:lpstr>Koncertinė įstaiga „Panevėžio garsas“ VEIKLOS REZULTATŲ POKYTIS  2010-2014 m. </vt:lpstr>
      <vt:lpstr>Koncertinė įstaiga „Panevėžio garsas“ VEIKLOS REZULTATŲ POKYTIS (proc.) 2013-2014 m.</vt:lpstr>
      <vt:lpstr>Koncertinė įstaiga „Panevėžio garsas“ KONCERTINĖ VEIKLA (proc.)  2014 m.</vt:lpstr>
      <vt:lpstr>Koncertinė įstaiga „Panevėžio garsas“ PAJAMOS (proc.) 2014 m.</vt:lpstr>
      <vt:lpstr>Koncertinė įstaiga „Panevėžio garsas“ MASINIAI LAUKO RENGINIAI 2014 m.</vt:lpstr>
      <vt:lpstr>Koncertinė įstaiga „Panevėžio garsas“ PROJEKTINĖ VEIKLA 2014 m.</vt:lpstr>
      <vt:lpstr>KULTŪROS CENTRAS  PANEVĖŽIO BENDRUOMENIŲ RŪMAI</vt:lpstr>
      <vt:lpstr>Kultūros centras Panevėžio bendruomenių rūmai VEIKLOS REZULTATŲ POKYTIS  2014 m. I-IV ketv.</vt:lpstr>
      <vt:lpstr>Kultūros centras Panevėžio bendruomenių rūmai VEIKLOS REZULTATŲ POKYTIS  2010-2014 m.</vt:lpstr>
      <vt:lpstr>Kultūros centras Panevėžio bendruomenių rūmai VEIKLOS REZULTATŲ POKYTIS (proc.) 2013-2014 m.</vt:lpstr>
      <vt:lpstr>Kultūros centras Panevėžio bendruomenių rūmai CENTRO VEIKLA (proc.)  2014 m.</vt:lpstr>
      <vt:lpstr>Kultūros centras Panevėžio bendruomenių rūmai UŽDIRBTOS PAJAMOS (proc.) 2014 m.</vt:lpstr>
      <vt:lpstr>Kultūros centras Panevėžio bendruomenių rūmai RENGINIŲ LANKYTOJAI (proc.) 2014 m.</vt:lpstr>
      <vt:lpstr>Kultūros centras Panevėžio bendruomenių rūmai RENGINIŲ LANKYTOJŲ POKYTIS (proc.) 2014 m.</vt:lpstr>
      <vt:lpstr>Kultūros centras Panevėžio bendruomenių rūmai VEIKLA PAGAL SALES (proc.) 2014 m.</vt:lpstr>
      <vt:lpstr>Kultūros centras Panevėžio bendruomenių rūmai MASINIAI LAUKO RENGINIAI 2014 m.</vt:lpstr>
      <vt:lpstr>Kultūros centras Panevėžio bendruomenių rūmai BENDRUOMENĖS UŽIMTUMAS 2014 m.</vt:lpstr>
      <vt:lpstr>Kultūros centras Panevėžio bendruomenių rūmai PROJEKTINĖ VEIKLA 2014 m.</vt:lpstr>
      <vt:lpstr>KINO CENTRAS „GARSAS“</vt:lpstr>
      <vt:lpstr>Kino centras „Garsas“ VEIKLOS REZULTATŲ POKYTIS  2014 m. I-IV ketv.</vt:lpstr>
      <vt:lpstr>Kino centras „Garsas“ VEIKLOS REZULTATŲ POKYTIS 2010-2014 m.</vt:lpstr>
      <vt:lpstr>Kino centras „Garsas“ LANKYTOJŲ SKAIČIAUS POKYTIS (proc.) 2010-2014 m.</vt:lpstr>
      <vt:lpstr>Kino centras „Garsas“ VEIKLOS REZULTATŲ POKYTIS (proc.)  2013-2014 m.</vt:lpstr>
      <vt:lpstr>Kino centras „Garsas“ CENTRO  VEIKLA (proc.) 2010-2014 m.</vt:lpstr>
      <vt:lpstr>Kino centras „Garsas“ PAJAMOS (proc.) 2014 m.</vt:lpstr>
      <vt:lpstr>Kino centras „Garsas“ LANKYTOJAI  (proc.) 2014 m.</vt:lpstr>
      <vt:lpstr>Kino centras „Garsas“ EDUKACINĖ VEIKLA 2014 m.</vt:lpstr>
      <vt:lpstr>Kino centras „Garsas“ PROJEKTINĖ VEIKLA 2014 m.</vt:lpstr>
      <vt:lpstr> AČIŪ  UŽ  DĖMESĮ   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m.  kultūros ir meno įstaigų veiklos   A N A L I Z Ė</dc:title>
  <dc:creator>Danguolė Čepukienė</dc:creator>
  <cp:lastModifiedBy>Danguolė Čepukienė</cp:lastModifiedBy>
  <cp:revision>223</cp:revision>
  <dcterms:created xsi:type="dcterms:W3CDTF">2015-01-27T06:14:45Z</dcterms:created>
  <dcterms:modified xsi:type="dcterms:W3CDTF">2015-03-24T12:25:39Z</dcterms:modified>
</cp:coreProperties>
</file>