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2" r:id="rId15"/>
    <p:sldId id="291" r:id="rId16"/>
    <p:sldId id="271" r:id="rId17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79646" autoAdjust="0"/>
  </p:normalViewPr>
  <p:slideViewPr>
    <p:cSldViewPr snapToGrid="0">
      <p:cViewPr>
        <p:scale>
          <a:sx n="60" d="100"/>
          <a:sy n="60" d="100"/>
        </p:scale>
        <p:origin x="13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028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264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390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5964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901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t-LT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8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br>
              <a:rPr lang="lt-LT" sz="18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lt-LT" sz="1800" kern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i="0" dirty="0"/>
          </a:p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45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13.1. jauni žmonės, susiradę būsimą darbdavį, ar darbdavys, suradęs jaunus žmones ir su jais suderinęs dalyvavimą Programoje, skelbime apie registraciją nurodytu el. paštu turi pateikti 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užpildytą, pasirašytą 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 nuskenuotą (arba kvalifikuotu elektroniniu parašu pasirašytą) registracijos formą, dokumentą (-</a:t>
            </a:r>
            <a:r>
              <a:rPr lang="lt-L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pagrindžiantį (-</a:t>
            </a:r>
            <a:r>
              <a:rPr lang="lt-L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čius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jauno žmogaus atitiktį Programos reikalavimams (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gyvenamosios vietos deklaravimo, mokymosi ar įtraukimo į asmenų, neturinčių (nedeklaravusių) gyvenamosios vietos Savivaldybėje, apskaitą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o jei įdarbinamas jaunuolis su negalia – 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neįgalumo ar darbingumo lygį patvirtinančius dokumentus, ir pasirašytą nešališkumo deklaraciją;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121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593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026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t-LT" sz="1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51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2026-04-01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5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7.svg"/><Relationship Id="rId4" Type="http://schemas.openxmlformats.org/officeDocument/2006/relationships/image" Target="../media/image3.emf"/><Relationship Id="rId9" Type="http://schemas.openxmlformats.org/officeDocument/2006/relationships/image" Target="../media/image6.png"/><Relationship Id="rId14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q7EtBSeAmeqH9VGX6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3.emf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3.emf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3.emf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0" Type="http://schemas.openxmlformats.org/officeDocument/2006/relationships/image" Target="../media/image36.svg"/><Relationship Id="rId4" Type="http://schemas.openxmlformats.org/officeDocument/2006/relationships/image" Target="../media/image3.emf"/><Relationship Id="rId9" Type="http://schemas.openxmlformats.org/officeDocument/2006/relationships/image" Target="../media/image35.png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2.svg"/><Relationship Id="rId4" Type="http://schemas.openxmlformats.org/officeDocument/2006/relationships/image" Target="../media/image3.emf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17.png"/><Relationship Id="rId10" Type="http://schemas.openxmlformats.org/officeDocument/2006/relationships/image" Target="../media/image49.png"/><Relationship Id="rId4" Type="http://schemas.openxmlformats.org/officeDocument/2006/relationships/image" Target="../media/image3.emf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0" y="0"/>
            <a:ext cx="5919538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75211" cy="2997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JAUNIMO VASAROS UŽIMTUMO IR INTEGRACIJOS Į DARBO RINKĄ PROGRAMA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2026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38F87-DE28-765C-D929-8D6B1C61675A}"/>
              </a:ext>
            </a:extLst>
          </p:cNvPr>
          <p:cNvSpPr txBox="1"/>
          <p:nvPr/>
        </p:nvSpPr>
        <p:spPr>
          <a:xfrm>
            <a:off x="599796" y="3658017"/>
            <a:ext cx="5762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įdarbintų jaunuolių skaičius, už kurį darbdavys gali gauti kompensaciją – </a:t>
            </a:r>
            <a:r>
              <a:rPr lang="en-US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5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24E0A-01F2-41D5-5B02-A24647BEC93C}"/>
              </a:ext>
            </a:extLst>
          </p:cNvPr>
          <p:cNvSpPr txBox="1"/>
          <p:nvPr/>
        </p:nvSpPr>
        <p:spPr>
          <a:xfrm>
            <a:off x="7537829" y="2367143"/>
            <a:ext cx="4466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Programos lėšų užteko kompensuoti visus rezervo sąraše esančius dalyvius,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lėšų likutis gali būti skiriamas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en-US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5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3AC28-CFF1-8608-52FA-3A17849177A1}"/>
              </a:ext>
            </a:extLst>
          </p:cNvPr>
          <p:cNvSpPr txBox="1"/>
          <p:nvPr/>
        </p:nvSpPr>
        <p:spPr>
          <a:xfrm>
            <a:off x="619997" y="2371657"/>
            <a:ext cx="6113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K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ompensuojamų išlaidų periodas – einamųjų metų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liepos–rugpjūčio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mėnesiai,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 ugdymo proceso metu.</a:t>
            </a:r>
            <a:endParaRPr lang="lt-LT" sz="2000" dirty="0">
              <a:latin typeface="Corbel" panose="020B0503020204020204" pitchFamily="34" charset="0"/>
            </a:endParaRPr>
          </a:p>
        </p:txBody>
      </p:sp>
      <p:pic>
        <p:nvPicPr>
          <p:cNvPr id="13" name="Grafinis elementas 12" descr="Vaikai">
            <a:extLst>
              <a:ext uri="{FF2B5EF4-FFF2-40B4-BE49-F238E27FC236}">
                <a16:creationId xmlns:a16="http://schemas.microsoft.com/office/drawing/2014/main" id="{A614DE91-55B2-ED12-3D14-128483FDD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1568" y="1631455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Monetos">
            <a:extLst>
              <a:ext uri="{FF2B5EF4-FFF2-40B4-BE49-F238E27FC236}">
                <a16:creationId xmlns:a16="http://schemas.microsoft.com/office/drawing/2014/main" id="{BDD97F46-02D1-C611-90DC-966BBFD52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2929" y="5094967"/>
            <a:ext cx="914400" cy="914400"/>
          </a:xfrm>
          <a:prstGeom prst="rect">
            <a:avLst/>
          </a:prstGeom>
        </p:spPr>
      </p:pic>
      <p:pic>
        <p:nvPicPr>
          <p:cNvPr id="17" name="Grafinis elementas 16" descr="Saulė">
            <a:extLst>
              <a:ext uri="{FF2B5EF4-FFF2-40B4-BE49-F238E27FC236}">
                <a16:creationId xmlns:a16="http://schemas.microsoft.com/office/drawing/2014/main" id="{F9D6499D-9126-5E0B-68D5-DC68774A9A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000" y="1452743"/>
            <a:ext cx="914400" cy="914400"/>
          </a:xfrm>
          <a:prstGeom prst="rect">
            <a:avLst/>
          </a:prstGeom>
        </p:spPr>
      </p:pic>
      <p:pic>
        <p:nvPicPr>
          <p:cNvPr id="19" name="Grafinis elementas 18" descr="Paplūdimio skėtis">
            <a:extLst>
              <a:ext uri="{FF2B5EF4-FFF2-40B4-BE49-F238E27FC236}">
                <a16:creationId xmlns:a16="http://schemas.microsoft.com/office/drawing/2014/main" id="{54EFB990-79A0-ACA3-3BEF-3B8994085C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3644" y="145274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805643-0F70-D22A-9FBF-F9197D26C801}"/>
              </a:ext>
            </a:extLst>
          </p:cNvPr>
          <p:cNvSpPr txBox="1"/>
          <p:nvPr/>
        </p:nvSpPr>
        <p:spPr>
          <a:xfrm>
            <a:off x="8935602" y="1628760"/>
            <a:ext cx="1134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5</a:t>
            </a:r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+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B39B8-B4C5-6A3F-D3FC-04C26B58D76B}"/>
              </a:ext>
            </a:extLst>
          </p:cNvPr>
          <p:cNvSpPr txBox="1"/>
          <p:nvPr/>
        </p:nvSpPr>
        <p:spPr>
          <a:xfrm>
            <a:off x="619996" y="5194437"/>
            <a:ext cx="9141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Jauni žmonės darbovietėje, kurioje ketina dirbti Programos įgyvendinimo laikotarpiu,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negali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būti įdarbinti anksčiau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kaip einamųjų metų 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d. </a:t>
            </a:r>
            <a:endParaRPr lang="lt-LT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Šauktukas">
            <a:extLst>
              <a:ext uri="{FF2B5EF4-FFF2-40B4-BE49-F238E27FC236}">
                <a16:creationId xmlns:a16="http://schemas.microsoft.com/office/drawing/2014/main" id="{8AC77D26-E8F3-0A8B-6E37-733C529CF8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7885" y="4982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SUTARČIAI PASIBAIGUS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4A21F-E335-F441-98F8-39F461CE4C08}"/>
              </a:ext>
            </a:extLst>
          </p:cNvPr>
          <p:cNvSpPr txBox="1"/>
          <p:nvPr/>
        </p:nvSpPr>
        <p:spPr>
          <a:xfrm>
            <a:off x="372021" y="1402936"/>
            <a:ext cx="11447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arbdavys,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pasibaigus Sutarčiai, per 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darbo dienų, 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administracijai pateiks šiuos dokumentus: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B9E78-D3D0-BAA0-1DA2-8D1D3CA7E2CD}"/>
              </a:ext>
            </a:extLst>
          </p:cNvPr>
          <p:cNvSpPr txBox="1"/>
          <p:nvPr/>
        </p:nvSpPr>
        <p:spPr>
          <a:xfrm>
            <a:off x="-12175" y="2058607"/>
            <a:ext cx="6546333" cy="176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Lydraštį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sutarties kopiją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laiko apskaitos žiniaraš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tį</a:t>
            </a:r>
            <a:endParaRPr lang="lt-LT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užmokesčio priskaitymo ir išmokėjimo žiniaraštį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15F70-5697-0556-8EBF-5F8279A366B1}"/>
              </a:ext>
            </a:extLst>
          </p:cNvPr>
          <p:cNvSpPr txBox="1"/>
          <p:nvPr/>
        </p:nvSpPr>
        <p:spPr>
          <a:xfrm>
            <a:off x="1716830" y="4016483"/>
            <a:ext cx="6884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atrinktų dalyvių sąrašo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einamųjų metų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rugsėjo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15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d.</a:t>
            </a:r>
          </a:p>
          <a:p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 rezerve esančio dalyvių sąrašo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iki einamųjų metų 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spalio </a:t>
            </a:r>
            <a:r>
              <a:rPr lang="lt-LT" sz="2000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15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d.</a:t>
            </a:r>
            <a:endParaRPr lang="lt-LT" sz="2000" dirty="0">
              <a:solidFill>
                <a:srgbClr val="C00000"/>
              </a:solidFill>
            </a:endParaRPr>
          </a:p>
        </p:txBody>
      </p:sp>
      <p:pic>
        <p:nvPicPr>
          <p:cNvPr id="23" name="Grafinis elementas 22" descr="Dokumentas">
            <a:extLst>
              <a:ext uri="{FF2B5EF4-FFF2-40B4-BE49-F238E27FC236}">
                <a16:creationId xmlns:a16="http://schemas.microsoft.com/office/drawing/2014/main" id="{C2A402E0-24EE-A97E-D348-1EC26346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430" y="38327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KOMPENSACIJA NESKIRIAMA, JEIGU: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319" y="2231808"/>
            <a:ext cx="57925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Nepateikti visi reikiami dokumentai arba jie pateikti pasibaigus terminui;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dirbo trumpiau nei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darbo dienų,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nepriklausomai nuo darbo krūvio;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skolingas valstybinio socialinio draudimo fondui;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Kontroliuojant sutarties vykdymą buvo nustatyta sutarties pažeidimų;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Nustatoma, kad darbdavys pažeidė nešališkumo deklaracijoje prisiimtą įsipareigojimą.</a:t>
            </a:r>
          </a:p>
        </p:txBody>
      </p:sp>
      <p:pic>
        <p:nvPicPr>
          <p:cNvPr id="6" name="Grafinis elementas 5" descr="Uždaryti">
            <a:extLst>
              <a:ext uri="{FF2B5EF4-FFF2-40B4-BE49-F238E27FC236}">
                <a16:creationId xmlns:a16="http://schemas.microsoft.com/office/drawing/2014/main" id="{BCD1E216-55A6-96D0-53F9-998537E46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8577" y="1367984"/>
            <a:ext cx="830998" cy="830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A479B-39FE-F230-3253-BBDCA41063EC}"/>
              </a:ext>
            </a:extLst>
          </p:cNvPr>
          <p:cNvSpPr txBox="1"/>
          <p:nvPr/>
        </p:nvSpPr>
        <p:spPr>
          <a:xfrm>
            <a:off x="7858293" y="2231808"/>
            <a:ext cx="3450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Įdarbintas jaunas žmogus šia Programa gali pasinaudoti  </a:t>
            </a:r>
            <a:r>
              <a:rPr lang="lt-LT" sz="18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kartą </a:t>
            </a: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kalendorinius metus.</a:t>
            </a:r>
            <a:endParaRPr lang="lt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A6D1D-E29D-0914-96E0-27242415FC2A}"/>
              </a:ext>
            </a:extLst>
          </p:cNvPr>
          <p:cNvSpPr txBox="1"/>
          <p:nvPr/>
        </p:nvSpPr>
        <p:spPr>
          <a:xfrm>
            <a:off x="7858293" y="3443637"/>
            <a:ext cx="3450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aukščiau numatytos aplinkybės paaiškėja po kompensacijos skyrimo,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kompensaciją turi grąžinti į Sutartyje nurodytą Savivaldybės administracijos sąskaitą.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3082E6-0E72-6BF5-9DF3-A02938A473FC}"/>
              </a:ext>
            </a:extLst>
          </p:cNvPr>
          <p:cNvSpPr txBox="1"/>
          <p:nvPr/>
        </p:nvSpPr>
        <p:spPr>
          <a:xfrm>
            <a:off x="9302676" y="144167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5" name="Grafinis elementas 14" descr="Monetos">
            <a:extLst>
              <a:ext uri="{FF2B5EF4-FFF2-40B4-BE49-F238E27FC236}">
                <a16:creationId xmlns:a16="http://schemas.microsoft.com/office/drawing/2014/main" id="{8CC24129-C169-A33F-00C4-A7D70267E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4368" y="54163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DARBDAVYS ĮSIPAREIGOJA: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619997" y="1518471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9" y="1439565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Įdarbindamas jauną žmogų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vadovautis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Lietuvos Respublikos darbo kodeksu ir kitais teisės aktais, nustatytomis tvarkomis, kurios apibrėžia asmenų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18 m.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įdarbinimą.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981669" y="1439565"/>
            <a:ext cx="4020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teisės aktų reikalavimus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atitinkančias darbo sąlygas.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420391" y="149561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935806"/>
            <a:ext cx="5237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Išmokėti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sutartyje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nurodytu laiku nustatytą darbo užmokestį.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3920" y="280942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981669" y="2769181"/>
            <a:ext cx="4307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 pateiktų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 darbo laiko apskaita ir apmokėjimu susijusių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dokumentų teisingumą.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420391" y="282200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Sumokėti,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vadovaujantis teisės aktais, nuo šio darbo užmokesčio apskaičiuotas draudėjo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įmokas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fondui.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83920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981669" y="4014108"/>
            <a:ext cx="4210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Užtikrinti, kad nėra susijęs su įdarbinamu jaunu žmogumi giminystės ryšiais,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nurodytais nešališkumo deklaracijoje.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420391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5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5319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Apklausa darbdaviams </a:t>
            </a:r>
            <a:endParaRPr lang="lt-LT" sz="240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Balandžio </a:t>
            </a:r>
            <a:r>
              <a:rPr lang="en-US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7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d. – gegužės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2</a:t>
            </a:r>
            <a:r>
              <a:rPr lang="en-US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2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817817" y="1436165"/>
            <a:ext cx="4155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Informacija jaunimui </a:t>
            </a:r>
          </a:p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(mokymai, darbdavių paieška)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Gegužės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mėnuo</a:t>
            </a:r>
            <a:endParaRPr lang="lt-LT" sz="2200" b="1" dirty="0">
              <a:solidFill>
                <a:srgbClr val="C00000"/>
              </a:solidFill>
              <a:effectLst/>
              <a:latin typeface="Montserrat" panose="00000500000000000000" pitchFamily="2" charset="-7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256539" y="144239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769181"/>
            <a:ext cx="63210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Darbdavio ir jaunuolio paraiškos pateikimas </a:t>
            </a:r>
            <a:r>
              <a:rPr lang="en-US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Bir</a:t>
            </a:r>
            <a:r>
              <a:rPr lang="lt-LT" sz="2400" b="1" dirty="0" err="1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želio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1-19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4" y="27646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817817" y="2758690"/>
            <a:ext cx="4538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Trišalių sutarčių pasirašymas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Liepos 1 d. –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rugsėjo 30 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256539" y="2758689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447233"/>
            <a:ext cx="474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Įdarbinimas 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iepos 1 d. – </a:t>
            </a: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r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ugpjūčio 31 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43994" y="4575507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817817" y="4002798"/>
            <a:ext cx="4238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Dokumentai dėl kompensacijos teikiami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rugsėjo 15 d.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atrinktų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dalyvių sąrašo, o 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rezerve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esančio dalyvių sąrašo -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spalio 15 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256539" y="398653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APKLAUSA DARBDAVIAMS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CFB081F-E076-F469-7F24-115F8018E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091"/>
          <a:stretch/>
        </p:blipFill>
        <p:spPr>
          <a:xfrm>
            <a:off x="1148206" y="2556283"/>
            <a:ext cx="9162927" cy="2396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2AD48-F38E-0146-D00C-974896D93DB1}"/>
              </a:ext>
            </a:extLst>
          </p:cNvPr>
          <p:cNvSpPr txBox="1"/>
          <p:nvPr/>
        </p:nvSpPr>
        <p:spPr>
          <a:xfrm>
            <a:off x="908050" y="1628760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rgbClr val="C00000"/>
                </a:solidFill>
                <a:hlinkClick r:id="rId6"/>
              </a:rPr>
              <a:t>https://forms.gle/q7EtBSeAmeqH9VGX6</a:t>
            </a:r>
            <a:endParaRPr lang="lt-LT" sz="2400" b="1" dirty="0">
              <a:solidFill>
                <a:srgbClr val="C00000"/>
              </a:solidFill>
            </a:endParaRPr>
          </a:p>
          <a:p>
            <a:endParaRPr lang="lt-L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6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(patarėja)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 Karosienė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(0-45)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+370 687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toma.karosiene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23, 108 kab. 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49" y="1401844"/>
            <a:ext cx="10759553" cy="7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sudaryti Savivaldybėje palankias sąlygas kokybiškam jaunimo užimtumui vasaros atostogų metu,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didinti pagalbą jaunimui integruojantis į darbo rinką, skatinti jaunus žmones įgyti praktinių įgūdžių, įsidarbinti.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10804"/>
              </p:ext>
            </p:extLst>
          </p:nvPr>
        </p:nvGraphicFramePr>
        <p:xfrm>
          <a:off x="0" y="2184679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84679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75" y="1257521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610010" y="3452788"/>
            <a:ext cx="27033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6.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Remti</a:t>
            </a:r>
            <a:r>
              <a:rPr lang="lt-LT" dirty="0">
                <a:latin typeface="Corbel" panose="020B0503020204020204" pitchFamily="34" charset="0"/>
              </a:rPr>
              <a:t> Savivaldybės teritorijoje veikiančius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darbdavius</a:t>
            </a:r>
            <a:r>
              <a:rPr lang="lt-LT" dirty="0">
                <a:latin typeface="Corbel" panose="020B0503020204020204" pitchFamily="34" charset="0"/>
              </a:rPr>
              <a:t>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pagal Programą įdarbinusius jaunimą, kompensuojant</a:t>
            </a:r>
            <a:r>
              <a:rPr lang="lt-LT" dirty="0">
                <a:latin typeface="Corbel" panose="020B0503020204020204" pitchFamily="34" charset="0"/>
              </a:rPr>
              <a:t> darbo vietai išlaikyti reikalingas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lėšas </a:t>
            </a:r>
            <a:r>
              <a:rPr lang="lt-LT" dirty="0">
                <a:latin typeface="Corbel" panose="020B0503020204020204" pitchFamily="34" charset="0"/>
              </a:rPr>
              <a:t>Programoje nustatyta tvarka.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405349" y="2162094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86592" y="3450000"/>
            <a:ext cx="2437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Didinti jaunimo motyvaciją </a:t>
            </a:r>
            <a:r>
              <a:rPr lang="lt-LT" dirty="0">
                <a:latin typeface="Corbel" panose="020B0503020204020204" pitchFamily="34" charset="0"/>
              </a:rPr>
              <a:t>vasaros atostogų metu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pasirinkti sezoninį darbą </a:t>
            </a:r>
            <a:r>
              <a:rPr lang="lt-LT" dirty="0">
                <a:latin typeface="Corbel" panose="020B0503020204020204" pitchFamily="34" charset="0"/>
              </a:rPr>
              <a:t>kaip vieną iš užimtumo priemonių.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2707030" y="3450000"/>
            <a:ext cx="1971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Padėti jaunimui integruotis į darbo rinką </a:t>
            </a:r>
            <a:r>
              <a:rPr lang="lt-LT" dirty="0">
                <a:latin typeface="Corbel" panose="020B0503020204020204" pitchFamily="34" charset="0"/>
              </a:rPr>
              <a:t>vasaros atostogų metu.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FD837-36BC-E49D-E382-835F0D2EE1C0}"/>
              </a:ext>
            </a:extLst>
          </p:cNvPr>
          <p:cNvSpPr txBox="1"/>
          <p:nvPr/>
        </p:nvSpPr>
        <p:spPr>
          <a:xfrm>
            <a:off x="2707030" y="4878749"/>
            <a:ext cx="162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Pagerinti jaunimo profesinį orientavimą.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4803364" y="3450000"/>
            <a:ext cx="243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Paskatinti </a:t>
            </a:r>
            <a:r>
              <a:rPr lang="lt-LT" dirty="0">
                <a:latin typeface="Corbel" panose="020B0503020204020204" pitchFamily="34" charset="0"/>
              </a:rPr>
              <a:t>kituose miestuose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studijuojantį jaunimą</a:t>
            </a:r>
            <a:r>
              <a:rPr lang="lt-LT" dirty="0">
                <a:latin typeface="Corbel" panose="020B0503020204020204" pitchFamily="34" charset="0"/>
              </a:rPr>
              <a:t>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rinktis darbo vietą Panevėžio mieste.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7240878" y="3429000"/>
            <a:ext cx="2369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niekur nedirbančio ir nesimokančio jaunimo integraciją į darbo rinką.</a:t>
            </a:r>
          </a:p>
        </p:txBody>
      </p:sp>
      <p:pic>
        <p:nvPicPr>
          <p:cNvPr id="33" name="Grafinis elementas 32" descr="Saulė">
            <a:extLst>
              <a:ext uri="{FF2B5EF4-FFF2-40B4-BE49-F238E27FC236}">
                <a16:creationId xmlns:a16="http://schemas.microsoft.com/office/drawing/2014/main" id="{06C90B67-666C-0691-8006-BFBF97EE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020" y="2568430"/>
            <a:ext cx="877422" cy="877422"/>
          </a:xfrm>
          <a:prstGeom prst="rect">
            <a:avLst/>
          </a:prstGeom>
        </p:spPr>
      </p:pic>
      <p:pic>
        <p:nvPicPr>
          <p:cNvPr id="35" name="Grafinis elementas 34" descr="Lagaminas">
            <a:extLst>
              <a:ext uri="{FF2B5EF4-FFF2-40B4-BE49-F238E27FC236}">
                <a16:creationId xmlns:a16="http://schemas.microsoft.com/office/drawing/2014/main" id="{93DE0B4F-F15D-C310-8999-7FDB7D3456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7555" y="2538388"/>
            <a:ext cx="914400" cy="914400"/>
          </a:xfrm>
          <a:prstGeom prst="rect">
            <a:avLst/>
          </a:prstGeom>
        </p:spPr>
      </p:pic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87889"/>
              </p:ext>
            </p:extLst>
          </p:nvPr>
        </p:nvGraphicFramePr>
        <p:xfrm>
          <a:off x="10387046" y="2653042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585216" imgH="627240" progId="CorelDraw.Graphic.23">
                  <p:embed/>
                </p:oleObj>
              </mc:Choice>
              <mc:Fallback>
                <p:oleObj name="CorelDRAW" r:id="rId11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46" y="2653042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Grafinis elementas 39" descr="Verslo augimas">
            <a:extLst>
              <a:ext uri="{FF2B5EF4-FFF2-40B4-BE49-F238E27FC236}">
                <a16:creationId xmlns:a16="http://schemas.microsoft.com/office/drawing/2014/main" id="{C956F570-5010-BE9F-0D5D-7E6D2F9E9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1598" y="2568430"/>
            <a:ext cx="914400" cy="914400"/>
          </a:xfrm>
          <a:prstGeom prst="rect">
            <a:avLst/>
          </a:prstGeom>
        </p:spPr>
      </p:pic>
      <p:pic>
        <p:nvPicPr>
          <p:cNvPr id="42" name="Grafinis elementas 41" descr="Klasė">
            <a:extLst>
              <a:ext uri="{FF2B5EF4-FFF2-40B4-BE49-F238E27FC236}">
                <a16:creationId xmlns:a16="http://schemas.microsoft.com/office/drawing/2014/main" id="{C0A18A5C-BC1B-1825-FA4E-A542C8173F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0070" y="4995622"/>
            <a:ext cx="914400" cy="914400"/>
          </a:xfrm>
          <a:prstGeom prst="rect">
            <a:avLst/>
          </a:prstGeom>
        </p:spPr>
      </p:pic>
      <p:pic>
        <p:nvPicPr>
          <p:cNvPr id="50" name="Grafinis elementas 49" descr="Varnas">
            <a:extLst>
              <a:ext uri="{FF2B5EF4-FFF2-40B4-BE49-F238E27FC236}">
                <a16:creationId xmlns:a16="http://schemas.microsoft.com/office/drawing/2014/main" id="{AEAF8877-7630-A31F-DD3E-880AD58B8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3351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731" y="1197042"/>
            <a:ext cx="529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Dalyvavimo Programoje 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prioritetai: 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089" y="1333114"/>
            <a:ext cx="92502" cy="95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DEAAF-91A3-D28D-BB21-EEDD1231D491}"/>
              </a:ext>
            </a:extLst>
          </p:cNvPr>
          <p:cNvSpPr txBox="1"/>
          <p:nvPr/>
        </p:nvSpPr>
        <p:spPr>
          <a:xfrm>
            <a:off x="7677666" y="2733011"/>
            <a:ext cx="42414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Jaunuolių įdarbinimas apdirbamosios gamybos įmonėse, atsižvelgiant į Pramonės </a:t>
            </a:r>
            <a:r>
              <a:rPr lang="lt-LT" dirty="0">
                <a:solidFill>
                  <a:srgbClr val="C00000"/>
                </a:solidFill>
                <a:latin typeface="Montserrat" panose="00000500000000000000" pitchFamily="2" charset="-70"/>
              </a:rPr>
              <a:t>4.0 </a:t>
            </a:r>
            <a:r>
              <a:rPr lang="lt-LT" dirty="0">
                <a:latin typeface="Corbel" panose="020B0503020204020204" pitchFamily="34" charset="0"/>
              </a:rPr>
              <a:t>vystymo Panevėžio regione strategijos projekto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viziją </a:t>
            </a:r>
            <a:r>
              <a:rPr lang="lt-LT" dirty="0">
                <a:latin typeface="Corbel" panose="020B0503020204020204" pitchFamily="34" charset="0"/>
              </a:rPr>
              <a:t>skatinti glaudų verslo, švietimo, mokslo ir viešojo sektoriaus bendradarbiavimą,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kuriant aukštą pridėtinę vertę.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24C77-D242-0230-58CB-AA43D7145ECD}"/>
              </a:ext>
            </a:extLst>
          </p:cNvPr>
          <p:cNvSpPr txBox="1"/>
          <p:nvPr/>
        </p:nvSpPr>
        <p:spPr>
          <a:xfrm>
            <a:off x="3585259" y="2781148"/>
            <a:ext cx="3769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lt-LT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valifikuotos darbo jėgos pritraukimas ir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(arba)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mokymosi visą gyvenimą galimybių,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atsižvelgiant į trumpalaikės ir ilgalaikės darbo rinkos poreikių prognozes,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sudarymas, siekiant ugdyti įvairias kompetencijas bei įgūdžius.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C4DF8-63D9-E4C6-C45A-AEA353FDE77A}"/>
              </a:ext>
            </a:extLst>
          </p:cNvPr>
          <p:cNvSpPr txBox="1"/>
          <p:nvPr/>
        </p:nvSpPr>
        <p:spPr>
          <a:xfrm>
            <a:off x="953348" y="2781148"/>
            <a:ext cx="22084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Užtikrinti pažeidžiamų grupių, t. y.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jaunimo su negalia</a:t>
            </a:r>
            <a:r>
              <a:rPr lang="lt-LT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nepilnamečių įtraukimą į darbo rinką.</a:t>
            </a:r>
          </a:p>
        </p:txBody>
      </p:sp>
      <p:pic>
        <p:nvPicPr>
          <p:cNvPr id="19" name="Grafinis elementas 18">
            <a:extLst>
              <a:ext uri="{FF2B5EF4-FFF2-40B4-BE49-F238E27FC236}">
                <a16:creationId xmlns:a16="http://schemas.microsoft.com/office/drawing/2014/main" id="{E21CEAE5-4987-98DA-1A8D-8E212C2732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639" y="1507122"/>
            <a:ext cx="1274026" cy="1274026"/>
          </a:xfrm>
          <a:prstGeom prst="rect">
            <a:avLst/>
          </a:prstGeom>
        </p:spPr>
      </p:pic>
      <p:pic>
        <p:nvPicPr>
          <p:cNvPr id="23" name="Grafinis elementas 22" descr="Elektrikas">
            <a:extLst>
              <a:ext uri="{FF2B5EF4-FFF2-40B4-BE49-F238E27FC236}">
                <a16:creationId xmlns:a16="http://schemas.microsoft.com/office/drawing/2014/main" id="{7613E1DB-475B-35EC-17C3-FB527450C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0050" y="1686935"/>
            <a:ext cx="914400" cy="914400"/>
          </a:xfrm>
          <a:prstGeom prst="rect">
            <a:avLst/>
          </a:prstGeom>
        </p:spPr>
      </p:pic>
      <p:pic>
        <p:nvPicPr>
          <p:cNvPr id="25" name="Grafinis elementas 24" descr="Mokslininkas">
            <a:extLst>
              <a:ext uri="{FF2B5EF4-FFF2-40B4-BE49-F238E27FC236}">
                <a16:creationId xmlns:a16="http://schemas.microsoft.com/office/drawing/2014/main" id="{80642C85-6AE8-F3DE-B562-10BBE0325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4032" y="16809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PROGRAMOS DALYVIAI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383" y="1523674"/>
            <a:ext cx="5296617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>
              <a:spcAft>
                <a:spcPts val="800"/>
              </a:spcAft>
            </a:pPr>
            <a:endParaRPr lang="lt-LT" sz="2000" b="1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darbdaviai: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verslo subjektai, kurie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Lietuvos Respublikoje įsteigta kita organizacija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(ūkininkas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kuri (-</a:t>
            </a:r>
            <a:r>
              <a:rPr lang="lt-LT" kern="1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Lietuvos Respublikos pilietis, kuris verčiasi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individualia veikla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veiklą vykdo Savivaldybės teritorijoje.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0949" y="1692819"/>
            <a:ext cx="92502" cy="95692"/>
          </a:xfrm>
          <a:prstGeom prst="rect">
            <a:avLst/>
          </a:prstGeom>
        </p:spPr>
      </p:pic>
      <p:pic>
        <p:nvPicPr>
          <p:cNvPr id="20" name="Grafinis elementas 19" descr="Statybininkas">
            <a:extLst>
              <a:ext uri="{FF2B5EF4-FFF2-40B4-BE49-F238E27FC236}">
                <a16:creationId xmlns:a16="http://schemas.microsoft.com/office/drawing/2014/main" id="{16843D3B-7184-6471-C427-6D293C35D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8114" y="1819247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C6B4C-CE9E-D44A-04C4-C6E32BC3217C}"/>
              </a:ext>
            </a:extLst>
          </p:cNvPr>
          <p:cNvSpPr txBox="1"/>
          <p:nvPr/>
        </p:nvSpPr>
        <p:spPr>
          <a:xfrm>
            <a:off x="7254950" y="2505670"/>
            <a:ext cx="45259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C00000"/>
                </a:solidFill>
                <a:latin typeface="Corbel" panose="020B0503020204020204" pitchFamily="34" charset="0"/>
              </a:rPr>
              <a:t>2. J</a:t>
            </a:r>
            <a:r>
              <a:rPr lang="lt-LT" b="1" dirty="0">
                <a:solidFill>
                  <a:srgbClr val="C00000"/>
                </a:solidFill>
              </a:rPr>
              <a:t>aunas žmogus (14–29 metų), kuris atitinka bent vieną iš šių sąlygų:</a:t>
            </a:r>
          </a:p>
          <a:p>
            <a:r>
              <a:rPr lang="lt-LT" dirty="0"/>
              <a:t>2.1. yra deklaravęs gyvenamąją vietą Savivaldybės teritorijoje;</a:t>
            </a:r>
          </a:p>
          <a:p>
            <a:r>
              <a:rPr lang="lt-LT" dirty="0"/>
              <a:t>2.2. mokosi Savivaldybės teritorijoje esančioje švietimo įstaigoje;</a:t>
            </a:r>
          </a:p>
          <a:p>
            <a:r>
              <a:rPr lang="lt-LT" dirty="0"/>
              <a:t>2.3. yra įtrauktas į asmenų, neturinčių (nedeklaravusių) gyvenamosios vietos Savivaldybėje, apskaitą. </a:t>
            </a:r>
          </a:p>
          <a:p>
            <a:endParaRPr lang="lt-LT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Grafinis elementas 8" descr="Grupės sėkmė">
            <a:extLst>
              <a:ext uri="{FF2B5EF4-FFF2-40B4-BE49-F238E27FC236}">
                <a16:creationId xmlns:a16="http://schemas.microsoft.com/office/drawing/2014/main" id="{EEF174EB-2199-D04E-4BFF-DADF67401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4731" y="1692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Darbdavys kartu su jaunuoliu </a:t>
            </a:r>
            <a:r>
              <a:rPr lang="lt-LT" sz="2200" dirty="0">
                <a:latin typeface="Corbel" panose="020B0503020204020204" pitchFamily="34" charset="0"/>
              </a:rPr>
              <a:t>atsiunčia vieną bendrą užpildytą registracijos formą ir kitus reikiamus dokumentus.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2. Programos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dalyvių atitiktį </a:t>
            </a:r>
            <a:r>
              <a:rPr lang="lt-LT" sz="2200" dirty="0">
                <a:latin typeface="Corbel" panose="020B0503020204020204" pitchFamily="34" charset="0"/>
              </a:rPr>
              <a:t>Programai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vertina</a:t>
            </a:r>
            <a:r>
              <a:rPr lang="lt-LT" sz="2200" dirty="0">
                <a:latin typeface="Corbel" panose="020B0503020204020204" pitchFamily="34" charset="0"/>
              </a:rPr>
              <a:t> Savivaldybės administracijos sudaryta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komisija.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3. Tvirtinami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atrinktų ir rezerve esančių </a:t>
            </a:r>
            <a:r>
              <a:rPr lang="lt-LT" sz="2200" dirty="0">
                <a:latin typeface="Corbel" panose="020B0503020204020204" pitchFamily="34" charset="0"/>
              </a:rPr>
              <a:t>Programos dalyvių sąrašai.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Grafinis elementas 21" descr="Varnelė">
            <a:extLst>
              <a:ext uri="{FF2B5EF4-FFF2-40B4-BE49-F238E27FC236}">
                <a16:creationId xmlns:a16="http://schemas.microsoft.com/office/drawing/2014/main" id="{8A1B4BA4-3D1E-9DF8-F97F-BB849A199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9929" y="1792265"/>
            <a:ext cx="617678" cy="617678"/>
          </a:xfrm>
          <a:prstGeom prst="rect">
            <a:avLst/>
          </a:prstGeom>
        </p:spPr>
      </p:pic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6" name="Grafinis elementas 25" descr="Kontrolinio sąrašo RTL">
            <a:extLst>
              <a:ext uri="{FF2B5EF4-FFF2-40B4-BE49-F238E27FC236}">
                <a16:creationId xmlns:a16="http://schemas.microsoft.com/office/drawing/2014/main" id="{6ED8F203-FE77-F881-4CD2-1A68D61B8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5754" y="1651763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4867" y="1651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21764"/>
              </p:ext>
            </p:extLst>
          </p:nvPr>
        </p:nvGraphicFramePr>
        <p:xfrm>
          <a:off x="-28575" y="6345320"/>
          <a:ext cx="12915235" cy="57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345320"/>
                        <a:ext cx="12915235" cy="57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78165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122" y="1991379"/>
            <a:ext cx="7751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Darbdaviams, kurie ruošiasi </a:t>
            </a:r>
            <a:r>
              <a:rPr lang="lt-LT" sz="2200" b="1" dirty="0">
                <a:solidFill>
                  <a:srgbClr val="C00000"/>
                </a:solidFill>
                <a:latin typeface="Corbel" panose="020B0503020204020204" pitchFamily="34" charset="0"/>
              </a:rPr>
              <a:t>įdarbinti jaunuolį su negalia;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9A444-46E0-3D6B-E7A5-362D8B1181D0}"/>
              </a:ext>
            </a:extLst>
          </p:cNvPr>
          <p:cNvSpPr txBox="1"/>
          <p:nvPr/>
        </p:nvSpPr>
        <p:spPr>
          <a:xfrm>
            <a:off x="633937" y="1114880"/>
            <a:ext cx="11241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</a:rPr>
              <a:t>Jeigu norinčių dalyvauti Programoje yra daugiau nei Programai skirta lėšų,</a:t>
            </a:r>
            <a:r>
              <a:rPr lang="lt-LT" sz="2200" b="1" dirty="0">
                <a:latin typeface="Corbel" panose="020B0503020204020204" pitchFamily="34" charset="0"/>
              </a:rPr>
              <a:t> </a:t>
            </a:r>
            <a:r>
              <a:rPr lang="lt-LT" sz="2200" b="1" dirty="0">
                <a:solidFill>
                  <a:srgbClr val="C00000"/>
                </a:solidFill>
                <a:latin typeface="Corbel" panose="020B0503020204020204" pitchFamily="34" charset="0"/>
              </a:rPr>
              <a:t>prioritetas darbdaviams teikiamas tokia eilės tvarka: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29C93-69AA-88FF-A3E3-5FB3D600C21F}"/>
              </a:ext>
            </a:extLst>
          </p:cNvPr>
          <p:cNvSpPr txBox="1"/>
          <p:nvPr/>
        </p:nvSpPr>
        <p:spPr>
          <a:xfrm>
            <a:off x="525528" y="2462031"/>
            <a:ext cx="87962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2.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kurie, kurie ruošiasi įdarbinti </a:t>
            </a:r>
            <a:r>
              <a:rPr lang="lt-LT" sz="22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nepilnametį (14–17 metų);</a:t>
            </a:r>
            <a:endParaRPr lang="lt-LT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70743-51AA-6AD6-CAAE-E194428E35B3}"/>
              </a:ext>
            </a:extLst>
          </p:cNvPr>
          <p:cNvSpPr txBox="1"/>
          <p:nvPr/>
        </p:nvSpPr>
        <p:spPr>
          <a:xfrm>
            <a:off x="510044" y="4201480"/>
            <a:ext cx="7713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5.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ruošiasi įdarbinti </a:t>
            </a:r>
            <a:r>
              <a:rPr lang="lt-LT" sz="22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2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jaunuolį</a:t>
            </a:r>
            <a:r>
              <a:rPr lang="lt-LT" sz="22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lt-LT" sz="2200" b="1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278CF-A194-E88E-1804-2ACFFCB0C29E}"/>
              </a:ext>
            </a:extLst>
          </p:cNvPr>
          <p:cNvSpPr txBox="1"/>
          <p:nvPr/>
        </p:nvSpPr>
        <p:spPr>
          <a:xfrm>
            <a:off x="327776" y="4806825"/>
            <a:ext cx="110831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atrenkami tie dalyviai, kurie surinko daugiausia komisijos vertinimo balų. 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balų surenkama vienodai,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pirmenybė teikiama tiems, kurie pateikė registracijos formas ir kitus dokumentus anksčiau pagal registracijos datą ir laiką.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74C8F-383F-91B2-B306-32B6E85B2D8D}"/>
              </a:ext>
            </a:extLst>
          </p:cNvPr>
          <p:cNvSpPr txBox="1"/>
          <p:nvPr/>
        </p:nvSpPr>
        <p:spPr>
          <a:xfrm>
            <a:off x="170122" y="6333491"/>
            <a:ext cx="11844670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lt-LT" sz="1200" b="1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4.6. p. Pramonės įmonė – </a:t>
            </a:r>
            <a:r>
              <a:rPr lang="lt-LT" sz="1200" b="0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474EF-0AD1-6E73-4F3B-850B56EF4080}"/>
              </a:ext>
            </a:extLst>
          </p:cNvPr>
          <p:cNvSpPr txBox="1"/>
          <p:nvPr/>
        </p:nvSpPr>
        <p:spPr>
          <a:xfrm>
            <a:off x="510044" y="3690477"/>
            <a:ext cx="8546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4.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</a:t>
            </a:r>
            <a:r>
              <a:rPr lang="lt-LT" sz="22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 Programos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 </a:t>
            </a:r>
            <a:r>
              <a:rPr lang="lt-LT" sz="22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papunkčio sąlygas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E4460-640B-213E-2767-2B15DEB2112A}"/>
              </a:ext>
            </a:extLst>
          </p:cNvPr>
          <p:cNvSpPr txBox="1"/>
          <p:nvPr/>
        </p:nvSpPr>
        <p:spPr>
          <a:xfrm>
            <a:off x="510044" y="2921036"/>
            <a:ext cx="11504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3.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</a:t>
            </a:r>
            <a:r>
              <a:rPr lang="lt-LT" sz="22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kurie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ruošiasi įdarbinti jaunuolį, </a:t>
            </a:r>
            <a:r>
              <a:rPr lang="lt-LT" sz="22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deklaravusį gyvenamąją vietą Savivaldybės teritorijoje.</a:t>
            </a:r>
            <a:endParaRPr lang="lt-LT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Su atrinktais dalyviais pasirašoma trišalė sutartis </a:t>
            </a:r>
            <a:r>
              <a:rPr lang="lt-LT" sz="2200" dirty="0">
                <a:latin typeface="Corbel" panose="020B0503020204020204" pitchFamily="34" charset="0"/>
              </a:rPr>
              <a:t>tarp Savivaldybės administracijos, darbdavio ir įdarbinamo jaunuolio.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Programoje lieka nepanaudotų lėšų,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kompensacija gali būti skiriama Programos rezervo sąraše esantiems dalyviams.</a:t>
            </a:r>
            <a:endParaRPr lang="lt-LT" sz="24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likusių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lėšų užteko kompensuoti visus rezervo sąraše esančius dalyvius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lėšų likutis gali būti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skiriamas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5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 .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Jeigu lėšų dar lieka – gali būti skelbiamas papildomas paraiškų priėmimas.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2067" y="1664317"/>
            <a:ext cx="914400" cy="914400"/>
          </a:xfrm>
          <a:prstGeom prst="rect">
            <a:avLst/>
          </a:prstGeom>
        </p:spPr>
      </p:pic>
      <p:pic>
        <p:nvPicPr>
          <p:cNvPr id="18" name="Grafinis elementas 17" descr="Dokumentas">
            <a:extLst>
              <a:ext uri="{FF2B5EF4-FFF2-40B4-BE49-F238E27FC236}">
                <a16:creationId xmlns:a16="http://schemas.microsoft.com/office/drawing/2014/main" id="{82094D49-668F-CE39-8A1B-01416C572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3786" y="1639209"/>
            <a:ext cx="914400" cy="914400"/>
          </a:xfrm>
          <a:prstGeom prst="rect">
            <a:avLst/>
          </a:prstGeom>
        </p:spPr>
      </p:pic>
      <p:pic>
        <p:nvPicPr>
          <p:cNvPr id="9" name="Grafinis elementas 8" descr="Grupė">
            <a:extLst>
              <a:ext uri="{FF2B5EF4-FFF2-40B4-BE49-F238E27FC236}">
                <a16:creationId xmlns:a16="http://schemas.microsoft.com/office/drawing/2014/main" id="{F6860922-73D2-26F4-374A-1028A7ADA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1065" y="1664317"/>
            <a:ext cx="914400" cy="914400"/>
          </a:xfrm>
          <a:prstGeom prst="rect">
            <a:avLst/>
          </a:prstGeom>
        </p:spPr>
      </p:pic>
      <p:graphicFrame>
        <p:nvGraphicFramePr>
          <p:cNvPr id="10" name="Objektas 9">
            <a:extLst>
              <a:ext uri="{FF2B5EF4-FFF2-40B4-BE49-F238E27FC236}">
                <a16:creationId xmlns:a16="http://schemas.microsoft.com/office/drawing/2014/main" id="{F0E444A2-608A-66AC-9484-D94F9E1B2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5727"/>
              </p:ext>
            </p:extLst>
          </p:nvPr>
        </p:nvGraphicFramePr>
        <p:xfrm>
          <a:off x="5656081" y="1757398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081" y="1757398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as 10">
            <a:extLst>
              <a:ext uri="{FF2B5EF4-FFF2-40B4-BE49-F238E27FC236}">
                <a16:creationId xmlns:a16="http://schemas.microsoft.com/office/drawing/2014/main" id="{4E5CDBAC-0776-96A7-7D54-4F5F8AA21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12432"/>
              </p:ext>
            </p:extLst>
          </p:nvPr>
        </p:nvGraphicFramePr>
        <p:xfrm>
          <a:off x="9321679" y="1759193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679" y="1759193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2026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</a:t>
            </a:r>
            <a:r>
              <a:rPr lang="lt-LT" sz="2800" b="1" dirty="0">
                <a:solidFill>
                  <a:srgbClr val="00B050"/>
                </a:solidFill>
                <a:latin typeface="Montserrat" panose="00000500000000000000" pitchFamily="2" charset="-70"/>
              </a:rPr>
              <a:t>25 000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Corbel" panose="020B0503020204020204" pitchFamily="34" charset="0"/>
              </a:rPr>
              <a:t>Eur</a:t>
            </a:r>
            <a:r>
              <a:rPr lang="lt-LT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lėšų jaunuolių įdarbinimo kompensacijoms.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7"/>
            <a:ext cx="6549642" cy="1091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A9F25EB-F570-B427-079C-5EF17F39577B}"/>
              </a:ext>
            </a:extLst>
          </p:cNvPr>
          <p:cNvSpPr txBox="1"/>
          <p:nvPr/>
        </p:nvSpPr>
        <p:spPr>
          <a:xfrm>
            <a:off x="7183579" y="3429000"/>
            <a:ext cx="46918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 kuris atitinka Programos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sąlygas, už visu darbo krūviu įdarbintą darbingą jaunuolį ar jaunuolį su negalia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</a:p>
          <a:p>
            <a:pPr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50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Nuo</a:t>
            </a:r>
            <a:r>
              <a:rPr lang="en-US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MMA –</a:t>
            </a:r>
            <a:r>
              <a:rPr lang="lt-LT" sz="20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76,50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633937" y="3475115"/>
            <a:ext cx="3161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įdarbintą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per mėnesį kompensuojama </a:t>
            </a:r>
            <a:r>
              <a:rPr lang="en-US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</a:t>
            </a:r>
            <a:r>
              <a:rPr lang="lt-LT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0 proc. 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nuo minimaliosios mėnesinės algos (toliau – MMA)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–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B05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45,90 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3965945" y="3485377"/>
            <a:ext cx="3161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  <a:r>
              <a:rPr lang="en-US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4</a:t>
            </a:r>
            <a:r>
              <a:rPr lang="lt-LT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0 proc.</a:t>
            </a:r>
            <a:r>
              <a:rPr lang="en-US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nuo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M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MA</a:t>
            </a:r>
            <a:r>
              <a:rPr lang="en-US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 –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61,20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2" name="Grafinis elementas 31" descr="Naujas neįgaliojo vežimėlis">
            <a:extLst>
              <a:ext uri="{FF2B5EF4-FFF2-40B4-BE49-F238E27FC236}">
                <a16:creationId xmlns:a16="http://schemas.microsoft.com/office/drawing/2014/main" id="{47F36D47-6179-2A0C-8B0A-50F86AF7D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6418" y="2686405"/>
            <a:ext cx="810994" cy="810994"/>
          </a:xfrm>
          <a:prstGeom prst="rect">
            <a:avLst/>
          </a:prstGeom>
        </p:spPr>
      </p:pic>
      <p:pic>
        <p:nvPicPr>
          <p:cNvPr id="34" name="Grafinis elementas 33" descr="Kalnakasybos įrankiai">
            <a:extLst>
              <a:ext uri="{FF2B5EF4-FFF2-40B4-BE49-F238E27FC236}">
                <a16:creationId xmlns:a16="http://schemas.microsoft.com/office/drawing/2014/main" id="{992BF787-EE73-2E3F-52C9-4FED6F6C2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8428" y="2637959"/>
            <a:ext cx="810994" cy="810994"/>
          </a:xfrm>
          <a:prstGeom prst="rect">
            <a:avLst/>
          </a:prstGeom>
        </p:spPr>
      </p:pic>
      <p:pic>
        <p:nvPicPr>
          <p:cNvPr id="36" name="Grafinis elementas 35" descr="Gamykla">
            <a:extLst>
              <a:ext uri="{FF2B5EF4-FFF2-40B4-BE49-F238E27FC236}">
                <a16:creationId xmlns:a16="http://schemas.microsoft.com/office/drawing/2014/main" id="{BF20F920-38B2-27F0-AFC9-959D04C6F8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6963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0461F-A6AC-53C3-7857-4C20B1E2224E}"/>
              </a:ext>
            </a:extLst>
          </p:cNvPr>
          <p:cNvSpPr txBox="1"/>
          <p:nvPr/>
        </p:nvSpPr>
        <p:spPr>
          <a:xfrm>
            <a:off x="5734365" y="3458904"/>
            <a:ext cx="618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atitinka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už vieną įdarbintą jaunuolį 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MMA.</a:t>
            </a:r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45397" y="-9012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37D63-E759-E338-94D2-820604EE3734}"/>
              </a:ext>
            </a:extLst>
          </p:cNvPr>
          <p:cNvSpPr txBox="1"/>
          <p:nvPr/>
        </p:nvSpPr>
        <p:spPr>
          <a:xfrm>
            <a:off x="617396" y="1333719"/>
            <a:ext cx="3170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ne visu darbo krūviu, kompensacija skaičiuojama proporcingai pagal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dirbtas darbo dienas.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AB0F1-55A2-1AF1-126B-3C3BEEC41310}"/>
              </a:ext>
            </a:extLst>
          </p:cNvPr>
          <p:cNvSpPr txBox="1"/>
          <p:nvPr/>
        </p:nvSpPr>
        <p:spPr>
          <a:xfrm>
            <a:off x="564445" y="2846474"/>
            <a:ext cx="37768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pagal suminę darbo laiko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apskaitą, kompensacija skaičiuojama proporcingai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pagal dirbtas valandas.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75A70-D373-CBDD-2CA3-4F885DE2E1AD}"/>
              </a:ext>
            </a:extLst>
          </p:cNvPr>
          <p:cNvSpPr txBox="1"/>
          <p:nvPr/>
        </p:nvSpPr>
        <p:spPr>
          <a:xfrm>
            <a:off x="5734365" y="2568598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en-US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80 proc. Nuo MMA</a:t>
            </a:r>
            <a:endParaRPr lang="lt-LT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F7D81-5C10-C1AE-0035-2A09D700ECB5}"/>
              </a:ext>
            </a:extLst>
          </p:cNvPr>
          <p:cNvSpPr txBox="1"/>
          <p:nvPr/>
        </p:nvSpPr>
        <p:spPr>
          <a:xfrm>
            <a:off x="5734366" y="1639721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jaunuolį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60</a:t>
            </a:r>
            <a:r>
              <a:rPr lang="en-US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proc. Nuo MMA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endParaRPr lang="lt-LT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4825C-805E-C14C-A2DB-C3C6F46D9A04}"/>
              </a:ext>
            </a:extLst>
          </p:cNvPr>
          <p:cNvSpPr txBox="1"/>
          <p:nvPr/>
        </p:nvSpPr>
        <p:spPr>
          <a:xfrm>
            <a:off x="5734365" y="4656987"/>
            <a:ext cx="5429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Ma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ksimali kompensavimo trukmė – ne daugiau kaip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2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mėnesiai.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3DD65C86-06D4-8154-27A6-1232694B6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0824" y="1501364"/>
            <a:ext cx="92502" cy="9569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4EC61AF0-8E48-CC39-F333-3EB7BB838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6048" y="3211485"/>
            <a:ext cx="92502" cy="95692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2C256B7-6486-72C8-28C6-B63BB17AA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678" y="1791086"/>
            <a:ext cx="92502" cy="95692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8C1DB9D-CDD1-B060-054B-F440F09BE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412" y="2722963"/>
            <a:ext cx="92502" cy="9569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CB156695-87C1-EDFB-F4CD-595AC4513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968" y="3656579"/>
            <a:ext cx="92502" cy="95692"/>
          </a:xfrm>
          <a:prstGeom prst="rect">
            <a:avLst/>
          </a:prstGeom>
        </p:spPr>
      </p:pic>
      <p:pic>
        <p:nvPicPr>
          <p:cNvPr id="26" name="Grafinis elementas 25" descr="Monetos">
            <a:extLst>
              <a:ext uri="{FF2B5EF4-FFF2-40B4-BE49-F238E27FC236}">
                <a16:creationId xmlns:a16="http://schemas.microsoft.com/office/drawing/2014/main" id="{B177764C-D40A-8175-1521-F6CB818B4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4678" y="5799274"/>
            <a:ext cx="914400" cy="914400"/>
          </a:xfrm>
          <a:prstGeom prst="rect">
            <a:avLst/>
          </a:prstGeom>
        </p:spPr>
      </p:pic>
      <p:pic>
        <p:nvPicPr>
          <p:cNvPr id="29" name="Grafinis elementas 28" descr="Mėnesio kalendorius">
            <a:extLst>
              <a:ext uri="{FF2B5EF4-FFF2-40B4-BE49-F238E27FC236}">
                <a16:creationId xmlns:a16="http://schemas.microsoft.com/office/drawing/2014/main" id="{E141D930-2E94-2A62-EDA5-C4F16BFB5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151" y="2075099"/>
            <a:ext cx="781297" cy="781297"/>
          </a:xfrm>
          <a:prstGeom prst="rect">
            <a:avLst/>
          </a:prstGeom>
        </p:spPr>
      </p:pic>
      <p:pic>
        <p:nvPicPr>
          <p:cNvPr id="33" name="Grafinis elementas 32" descr="Laikrodis">
            <a:extLst>
              <a:ext uri="{FF2B5EF4-FFF2-40B4-BE49-F238E27FC236}">
                <a16:creationId xmlns:a16="http://schemas.microsoft.com/office/drawing/2014/main" id="{6936706E-ED40-99DD-883A-7A6C89D60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1151" y="3853959"/>
            <a:ext cx="781297" cy="78129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5B4BBA4-663A-8E50-CDC6-441AC66A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6828" y="4798628"/>
            <a:ext cx="92502" cy="9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DC459-6C5B-3BE1-4E9B-71787BBF3E96}"/>
              </a:ext>
            </a:extLst>
          </p:cNvPr>
          <p:cNvSpPr txBox="1"/>
          <p:nvPr/>
        </p:nvSpPr>
        <p:spPr>
          <a:xfrm>
            <a:off x="418550" y="4773196"/>
            <a:ext cx="45913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jeigu dėl jauno asmens amžiaus leidžiamas ne didesnis kaip 0,75 darbo krūvis</a:t>
            </a:r>
            <a:r>
              <a:rPr lang="en-US" sz="2000" dirty="0">
                <a:latin typeface="Corbel" panose="020B0503020204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Corbel" panose="020B0503020204020204" pitchFamily="34" charset="0"/>
                <a:ea typeface="Times New Roman" panose="02020603050405020304" pitchFamily="18" charset="0"/>
              </a:rPr>
              <a:t>tokiu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atveju laikoma, kad toks darbo krūvis prilyginamas visam darbo krūviu</a:t>
            </a:r>
            <a:r>
              <a:rPr lang="en-US" sz="20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lt-LT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2FA56483-A2DF-BD11-A363-0C9002914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5397" y="4888750"/>
            <a:ext cx="92502" cy="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14131</TotalTime>
  <Words>1544</Words>
  <Application>Microsoft Office PowerPoint</Application>
  <PresentationFormat>Plačiaekranė</PresentationFormat>
  <Paragraphs>147</Paragraphs>
  <Slides>16</Slides>
  <Notes>16</Notes>
  <HiddenSlides>0</HiddenSlides>
  <MMClips>0</MMClips>
  <ScaleCrop>false</ScaleCrop>
  <HeadingPairs>
    <vt:vector size="8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Corbel</vt:lpstr>
      <vt:lpstr>Montserrat</vt:lpstr>
      <vt:lpstr>Montserrat Black</vt:lpstr>
      <vt:lpstr>Open Sans</vt:lpstr>
      <vt:lpstr>Times New Roman</vt:lpstr>
      <vt:lpstr>Wingdings</vt:lpstr>
      <vt:lpstr>Office Theme</vt:lpstr>
      <vt:lpstr>CorelDRAW</vt:lpstr>
      <vt:lpstr>„PowerPoint“ pateiktis</vt:lpstr>
      <vt:lpstr>APIE PROGRAMĄ</vt:lpstr>
      <vt:lpstr>APIE PROGRAMĄ</vt:lpstr>
      <vt:lpstr>PROGRAMOS DALYVIAI</vt:lpstr>
      <vt:lpstr>PROCEDŪRA</vt:lpstr>
      <vt:lpstr>PROCEDŪRA</vt:lpstr>
      <vt:lpstr>PROCEDŪRA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Toma Karosienė</cp:lastModifiedBy>
  <cp:revision>161</cp:revision>
  <cp:lastPrinted>2024-04-25T06:00:54Z</cp:lastPrinted>
  <dcterms:created xsi:type="dcterms:W3CDTF">2022-03-17T11:53:47Z</dcterms:created>
  <dcterms:modified xsi:type="dcterms:W3CDTF">2026-04-01T12:51:00Z</dcterms:modified>
</cp:coreProperties>
</file>