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Lst>
  <p:sldSz cx="18288000" cy="10287000"/>
  <p:notesSz cx="6858000" cy="9144000"/>
  <p:embeddedFontLst>
    <p:embeddedFont>
      <p:font typeface="Open Sans Bold" panose="020B0604020202020204" charset="0"/>
      <p:regular r:id="rId39"/>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68" d="100"/>
          <a:sy n="68" d="100"/>
        </p:scale>
        <p:origin x="816" y="-52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font" Target="fonts/font1.fntdata"/><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5/14/2025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5/14/2025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5/14/2025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5/14/2025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hyperlink" Target="https://policija.lrv.lt/public/canonical/1739281117/10379/2024%20apsaugos%20nuo%20smurto%20artimoje%20aplinkoje%20orderiai%20skirti%20pavoj%C5%B3%20keliantiems%20asmenims%20pagal%20savivaldyb%C4%99%20lyt%C4%AF%20am%C5%BEi%C5%B3.xlsx" TargetMode="External"/><Relationship Id="rId4" Type="http://schemas.openxmlformats.org/officeDocument/2006/relationships/hyperlink" Target="https://policija.lrv.lt/public/canonical/1738839055/10375/policija.lt%20PR%C4%AER%20SAA%20prane%C5%A1im%C5%B3%20statistika%202023-2024%20m.%20pagal%20savivaldybes%20ir%20apskritis.xlsx"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hyperlink" Target="https://lygiadieniai.lt/daugiau-apie-lyciu-lygybe/kodel-smurtas-seimoje-yra-lyciu-nelygybes-klausimas/?utm_source=chatgpt.com" TargetMode="External"/><Relationship Id="rId4" Type="http://schemas.openxmlformats.org/officeDocument/2006/relationships/hyperlink" Target="https://osp.stat.gov.lt/infografikas-smurtas-artimoje-aplinkoje"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hyperlink" Target="https://e-tar.lt/portal/lt/legalAct/e6fae3f0173d11ee9f7ec2ffce8b47bc"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hyperlink" Target="https://reform-support.ec.europa.eu/system/files/2023-10/Final%20project%20brochure-Promoting%20Active%20Ageing%20in%20Lithuania.pdf?utm_source=chatgpt.com" TargetMode="External"/></Relationships>
</file>

<file path=ppt/slides/_rels/slide16.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hyperlink" Target="https://paneveziosc.lt/wp-content/uploads/2025/02/NSS-veiklos-plano-2024-m.-ataskaita.pdf?utm_source=chatgpt.com" TargetMode="External"/><Relationship Id="rId4" Type="http://schemas.openxmlformats.org/officeDocument/2006/relationships/image" Target="../media/image3.jpeg"/></Relationships>
</file>

<file path=ppt/slides/_rels/slide19.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hyperlink" Target="https://www.panevezys.lt/download/95675/t%C4%98stinio%20mokymosi%20ataskaita%202020%20m.%20(1).docx" TargetMode="External"/><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hyperlink" Target="https://aina.lt/panevezyje-vyko-senjoru-autoriu-dainu-koncertas/" TargetMode="External"/><Relationship Id="rId5" Type="http://schemas.openxmlformats.org/officeDocument/2006/relationships/hyperlink" Target="https://www.panbiblioteka.lt/apie/projektai/?utm_source=chatgpt.com" TargetMode="External"/><Relationship Id="rId4" Type="http://schemas.openxmlformats.org/officeDocument/2006/relationships/hyperlink" Target="https://www.pavb.lt/2024/09/vyresnio-amziaus-zmoniu-savaite-bibliotekoje/?utm_source=chatgpt.com"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hyperlink" Target="https://strata.gov.lt/wp-content/uploads/2024/02/20210324-senstanti-lietuvos-visuomene-2020.pdf?utm_source=chatgpt.com" TargetMode="External"/></Relationships>
</file>

<file path=ppt/slides/_rels/slide2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hyperlink" Target="https://manoteises.lt/straipsnis/nematomos-patycios-tyrimo-lietuvos-mokyklose-rezultatai-ir-rekomendacijos/?utm_source=chatgpt.com" TargetMode="External"/><Relationship Id="rId4" Type="http://schemas.openxmlformats.org/officeDocument/2006/relationships/hyperlink" Target="https://nepatogauskinoklase.lt/wp-content/uploads/2024/04/HOMBAT_NATIONAL_REPORT_LT_Left_Aligned.pdf" TargetMode="External"/></Relationships>
</file>

<file path=ppt/slides/_rels/slide2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new.etaplius.lt/naujiena/konferencija-bendruomenems-jauciuosi-saugus-zarasu-viesojoje-bibliotekoje" TargetMode="External"/><Relationship Id="rId1" Type="http://schemas.openxmlformats.org/officeDocument/2006/relationships/slideLayout" Target="../slideLayouts/slideLayout7.xml"/><Relationship Id="rId4" Type="http://schemas.openxmlformats.org/officeDocument/2006/relationships/image" Target="../media/image2.svg"/></Relationships>
</file>

<file path=ppt/slides/_rels/slide29.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hyperlink" Target="https://manoteises.lt/wp-content/uploads/2023/03/NEAPYKANTOS-KALBA-LIETUVOJE.pdf?utm_source=chatgpt.com" TargetMode="External"/><Relationship Id="rId4" Type="http://schemas.openxmlformats.org/officeDocument/2006/relationships/hyperlink" Target="https://www.infolex.lt/ta/66150:str170" TargetMode="External"/></Relationships>
</file>

<file path=ppt/slides/_rels/slide3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hyperlink" Target="https://manoteises.lt/wp-content/uploads/2023/03/NEAPYKANTOS-KALBA-LIETUVOJE.pdf?utm_source=chatgpt.com" TargetMode="External"/></Relationships>
</file>

<file path=ppt/slides/_rels/slide3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hyperlink" Target="https://vrm.lrv.lt/uploads/vrm/documents/files/LT_versija/Viesasis_saugumas/2020_2021%20ataskaita%20d%C4%97l%20neapykantos%20kalbos%20ir%20neapykantos%20nusikaltim%C5%B3.pdf?utm_source=chatgpt.com" TargetMode="External"/><Relationship Id="rId4" Type="http://schemas.openxmlformats.org/officeDocument/2006/relationships/image" Target="../media/image4.png"/></Relationships>
</file>

<file path=ppt/slides/_rels/slide35.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hyperlink" Target="https://manoteises.lt/wp-content/uploads/2023/03/NEAPYKANTOS-KALBA-LIETUVOJE.pdf?utm_source=chatgpt.com" TargetMode="External"/><Relationship Id="rId4" Type="http://schemas.openxmlformats.org/officeDocument/2006/relationships/hyperlink" Target="https://vrm.lrv.lt/uploads/vrm/documents/files/LT_versija/Viesasis_saugumas/2020_2021%20ataskaita%20d%C4%97l%20neapykantos%20kalbos%20ir%20neapykantos%20nusikaltim%C5%B3.pdf?utm_source=chatgpt.com" TargetMode="External"/></Relationships>
</file>

<file path=ppt/slides/_rels/slide36.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eige.europa.eu/gender-equality-index/2024/LT" TargetMode="External"/><Relationship Id="rId1" Type="http://schemas.openxmlformats.org/officeDocument/2006/relationships/slideLayout" Target="../slideLayouts/slideLayout7.xml"/><Relationship Id="rId4" Type="http://schemas.openxmlformats.org/officeDocument/2006/relationships/image" Target="../media/image2.svg"/></Relationships>
</file>

<file path=ppt/slides/_rels/slide9.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hyperlink" Target="https://e-seimas.lrs.lt/portal/legalAct/lt/TAD/TAIS.400334/asr" TargetMode="External"/><Relationship Id="rId4" Type="http://schemas.openxmlformats.org/officeDocument/2006/relationships/hyperlink" Target="https://policija.lrv.lt/public/canonical/1738839055/10375/policija.lt%20PR%C4%AER%20SAA%20prane%C5%A1im%C5%B3%20statistika%202023-2024%20m.%20pagal%20savivaldybes%20ir%20apskritis.xlsx"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6F3EB"/>
        </a:solidFill>
        <a:effectLst/>
      </p:bgPr>
    </p:bg>
    <p:spTree>
      <p:nvGrpSpPr>
        <p:cNvPr id="1" name=""/>
        <p:cNvGrpSpPr/>
        <p:nvPr/>
      </p:nvGrpSpPr>
      <p:grpSpPr>
        <a:xfrm>
          <a:off x="0" y="0"/>
          <a:ext cx="0" cy="0"/>
          <a:chOff x="0" y="0"/>
          <a:chExt cx="0" cy="0"/>
        </a:xfrm>
      </p:grpSpPr>
      <p:grpSp>
        <p:nvGrpSpPr>
          <p:cNvPr id="2" name="Group 2"/>
          <p:cNvGrpSpPr/>
          <p:nvPr/>
        </p:nvGrpSpPr>
        <p:grpSpPr>
          <a:xfrm>
            <a:off x="-31071" y="0"/>
            <a:ext cx="4239083" cy="10287000"/>
            <a:chOff x="0" y="0"/>
            <a:chExt cx="5652111" cy="13716000"/>
          </a:xfrm>
        </p:grpSpPr>
        <p:grpSp>
          <p:nvGrpSpPr>
            <p:cNvPr id="3" name="Group 3"/>
            <p:cNvGrpSpPr/>
            <p:nvPr/>
          </p:nvGrpSpPr>
          <p:grpSpPr>
            <a:xfrm>
              <a:off x="2826056" y="0"/>
              <a:ext cx="2826056" cy="13716000"/>
              <a:chOff x="0" y="0"/>
              <a:chExt cx="558233" cy="2709333"/>
            </a:xfrm>
          </p:grpSpPr>
          <p:sp>
            <p:nvSpPr>
              <p:cNvPr id="4" name="Freeform 4"/>
              <p:cNvSpPr/>
              <p:nvPr/>
            </p:nvSpPr>
            <p:spPr>
              <a:xfrm>
                <a:off x="0" y="0"/>
                <a:ext cx="558233" cy="2709333"/>
              </a:xfrm>
              <a:custGeom>
                <a:avLst/>
                <a:gdLst/>
                <a:ahLst/>
                <a:cxnLst/>
                <a:rect l="l" t="t" r="r" b="b"/>
                <a:pathLst>
                  <a:path w="558233" h="2709333">
                    <a:moveTo>
                      <a:pt x="0" y="0"/>
                    </a:moveTo>
                    <a:lnTo>
                      <a:pt x="558233" y="0"/>
                    </a:lnTo>
                    <a:lnTo>
                      <a:pt x="558233" y="2709333"/>
                    </a:lnTo>
                    <a:lnTo>
                      <a:pt x="0" y="2709333"/>
                    </a:lnTo>
                    <a:close/>
                  </a:path>
                </a:pathLst>
              </a:custGeom>
              <a:solidFill>
                <a:srgbClr val="E9E0D9"/>
              </a:solidFill>
            </p:spPr>
            <p:txBody>
              <a:bodyPr/>
              <a:lstStyle/>
              <a:p>
                <a:endParaRPr lang="lt-LT" noProof="0" dirty="0"/>
              </a:p>
            </p:txBody>
          </p:sp>
          <p:sp>
            <p:nvSpPr>
              <p:cNvPr id="5" name="TextBox 5"/>
              <p:cNvSpPr txBox="1"/>
              <p:nvPr/>
            </p:nvSpPr>
            <p:spPr>
              <a:xfrm>
                <a:off x="0" y="-47625"/>
                <a:ext cx="558233" cy="2756958"/>
              </a:xfrm>
              <a:prstGeom prst="rect">
                <a:avLst/>
              </a:prstGeom>
            </p:spPr>
            <p:txBody>
              <a:bodyPr lIns="50800" tIns="50800" rIns="50800" bIns="50800" rtlCol="0" anchor="ctr"/>
              <a:lstStyle/>
              <a:p>
                <a:pPr algn="ctr">
                  <a:lnSpc>
                    <a:spcPts val="2659"/>
                  </a:lnSpc>
                </a:pPr>
                <a:endParaRPr lang="lt-LT" noProof="0" dirty="0"/>
              </a:p>
            </p:txBody>
          </p:sp>
        </p:grpSp>
        <p:grpSp>
          <p:nvGrpSpPr>
            <p:cNvPr id="6" name="Group 6"/>
            <p:cNvGrpSpPr/>
            <p:nvPr/>
          </p:nvGrpSpPr>
          <p:grpSpPr>
            <a:xfrm>
              <a:off x="1413028" y="0"/>
              <a:ext cx="2826056" cy="13716000"/>
              <a:chOff x="0" y="0"/>
              <a:chExt cx="558233" cy="2709333"/>
            </a:xfrm>
          </p:grpSpPr>
          <p:sp>
            <p:nvSpPr>
              <p:cNvPr id="7" name="Freeform 7"/>
              <p:cNvSpPr/>
              <p:nvPr/>
            </p:nvSpPr>
            <p:spPr>
              <a:xfrm>
                <a:off x="0" y="0"/>
                <a:ext cx="558233" cy="2709333"/>
              </a:xfrm>
              <a:custGeom>
                <a:avLst/>
                <a:gdLst/>
                <a:ahLst/>
                <a:cxnLst/>
                <a:rect l="l" t="t" r="r" b="b"/>
                <a:pathLst>
                  <a:path w="558233" h="2709333">
                    <a:moveTo>
                      <a:pt x="0" y="0"/>
                    </a:moveTo>
                    <a:lnTo>
                      <a:pt x="558233" y="0"/>
                    </a:lnTo>
                    <a:lnTo>
                      <a:pt x="558233" y="2709333"/>
                    </a:lnTo>
                    <a:lnTo>
                      <a:pt x="0" y="2709333"/>
                    </a:lnTo>
                    <a:close/>
                  </a:path>
                </a:pathLst>
              </a:custGeom>
              <a:solidFill>
                <a:srgbClr val="9FC3D0"/>
              </a:solidFill>
            </p:spPr>
            <p:txBody>
              <a:bodyPr/>
              <a:lstStyle/>
              <a:p>
                <a:endParaRPr lang="lt-LT" noProof="0" dirty="0"/>
              </a:p>
            </p:txBody>
          </p:sp>
          <p:sp>
            <p:nvSpPr>
              <p:cNvPr id="8" name="TextBox 8"/>
              <p:cNvSpPr txBox="1"/>
              <p:nvPr/>
            </p:nvSpPr>
            <p:spPr>
              <a:xfrm>
                <a:off x="0" y="-47625"/>
                <a:ext cx="558233" cy="2756958"/>
              </a:xfrm>
              <a:prstGeom prst="rect">
                <a:avLst/>
              </a:prstGeom>
            </p:spPr>
            <p:txBody>
              <a:bodyPr lIns="50800" tIns="50800" rIns="50800" bIns="50800" rtlCol="0" anchor="ctr"/>
              <a:lstStyle/>
              <a:p>
                <a:pPr algn="ctr">
                  <a:lnSpc>
                    <a:spcPts val="2659"/>
                  </a:lnSpc>
                </a:pPr>
                <a:endParaRPr lang="lt-LT" noProof="0" dirty="0"/>
              </a:p>
            </p:txBody>
          </p:sp>
        </p:grpSp>
        <p:grpSp>
          <p:nvGrpSpPr>
            <p:cNvPr id="9" name="Group 9"/>
            <p:cNvGrpSpPr/>
            <p:nvPr/>
          </p:nvGrpSpPr>
          <p:grpSpPr>
            <a:xfrm>
              <a:off x="0" y="0"/>
              <a:ext cx="2826056" cy="13716000"/>
              <a:chOff x="0" y="0"/>
              <a:chExt cx="558233" cy="2709333"/>
            </a:xfrm>
          </p:grpSpPr>
          <p:sp>
            <p:nvSpPr>
              <p:cNvPr id="10" name="Freeform 10"/>
              <p:cNvSpPr/>
              <p:nvPr/>
            </p:nvSpPr>
            <p:spPr>
              <a:xfrm>
                <a:off x="0" y="0"/>
                <a:ext cx="558233" cy="2709333"/>
              </a:xfrm>
              <a:custGeom>
                <a:avLst/>
                <a:gdLst/>
                <a:ahLst/>
                <a:cxnLst/>
                <a:rect l="l" t="t" r="r" b="b"/>
                <a:pathLst>
                  <a:path w="558233" h="2709333">
                    <a:moveTo>
                      <a:pt x="0" y="0"/>
                    </a:moveTo>
                    <a:lnTo>
                      <a:pt x="558233" y="0"/>
                    </a:lnTo>
                    <a:lnTo>
                      <a:pt x="558233" y="2709333"/>
                    </a:lnTo>
                    <a:lnTo>
                      <a:pt x="0" y="2709333"/>
                    </a:lnTo>
                    <a:close/>
                  </a:path>
                </a:pathLst>
              </a:custGeom>
              <a:solidFill>
                <a:srgbClr val="E9C7C6"/>
              </a:solidFill>
            </p:spPr>
            <p:txBody>
              <a:bodyPr/>
              <a:lstStyle/>
              <a:p>
                <a:endParaRPr lang="lt-LT" noProof="0" dirty="0"/>
              </a:p>
            </p:txBody>
          </p:sp>
          <p:sp>
            <p:nvSpPr>
              <p:cNvPr id="11" name="TextBox 11"/>
              <p:cNvSpPr txBox="1"/>
              <p:nvPr/>
            </p:nvSpPr>
            <p:spPr>
              <a:xfrm>
                <a:off x="0" y="-47625"/>
                <a:ext cx="558233" cy="2756958"/>
              </a:xfrm>
              <a:prstGeom prst="rect">
                <a:avLst/>
              </a:prstGeom>
            </p:spPr>
            <p:txBody>
              <a:bodyPr lIns="50800" tIns="50800" rIns="50800" bIns="50800" rtlCol="0" anchor="ctr"/>
              <a:lstStyle/>
              <a:p>
                <a:pPr algn="ctr">
                  <a:lnSpc>
                    <a:spcPts val="2659"/>
                  </a:lnSpc>
                </a:pPr>
                <a:endParaRPr lang="lt-LT" noProof="0" dirty="0"/>
              </a:p>
            </p:txBody>
          </p:sp>
        </p:grpSp>
      </p:grpSp>
      <p:sp>
        <p:nvSpPr>
          <p:cNvPr id="12" name="TextBox 12"/>
          <p:cNvSpPr txBox="1"/>
          <p:nvPr/>
        </p:nvSpPr>
        <p:spPr>
          <a:xfrm>
            <a:off x="4541865" y="3050540"/>
            <a:ext cx="13152460" cy="3507050"/>
          </a:xfrm>
          <a:prstGeom prst="rect">
            <a:avLst/>
          </a:prstGeom>
        </p:spPr>
        <p:txBody>
          <a:bodyPr lIns="0" tIns="0" rIns="0" bIns="0" rtlCol="0" anchor="t">
            <a:spAutoFit/>
          </a:bodyPr>
          <a:lstStyle/>
          <a:p>
            <a:pPr algn="ctr">
              <a:lnSpc>
                <a:spcPts val="6789"/>
              </a:lnSpc>
            </a:pPr>
            <a:r>
              <a:rPr lang="lt-LT" sz="6999" noProof="0" dirty="0">
                <a:solidFill>
                  <a:srgbClr val="000000"/>
                </a:solidFill>
                <a:latin typeface="Calibri" panose="020F0502020204030204" pitchFamily="34" charset="0"/>
                <a:ea typeface="Alatsi"/>
                <a:cs typeface="Alatsi"/>
                <a:sym typeface="Alatsi"/>
              </a:rPr>
              <a:t>LYGIŲ GALIMYBIŲ ANALIZĖ PANEVĖŽIO MIESTO SAVIVALDYBĖJE: LYTIES, AMŽIAUS IR LYTINĖS ORIENTACIJOS ASPEKTAIS</a:t>
            </a:r>
          </a:p>
        </p:txBody>
      </p:sp>
      <p:sp>
        <p:nvSpPr>
          <p:cNvPr id="13" name="Freeform 13"/>
          <p:cNvSpPr/>
          <p:nvPr/>
        </p:nvSpPr>
        <p:spPr>
          <a:xfrm>
            <a:off x="12646898" y="-210192"/>
            <a:ext cx="7315200" cy="2477783"/>
          </a:xfrm>
          <a:custGeom>
            <a:avLst/>
            <a:gdLst/>
            <a:ahLst/>
            <a:cxnLst/>
            <a:rect l="l" t="t" r="r" b="b"/>
            <a:pathLst>
              <a:path w="7315200" h="2477783">
                <a:moveTo>
                  <a:pt x="0" y="0"/>
                </a:moveTo>
                <a:lnTo>
                  <a:pt x="7315200" y="0"/>
                </a:lnTo>
                <a:lnTo>
                  <a:pt x="7315200" y="2477784"/>
                </a:lnTo>
                <a:lnTo>
                  <a:pt x="0" y="2477784"/>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lt-LT" noProof="0" dirty="0"/>
          </a:p>
        </p:txBody>
      </p:sp>
      <p:sp>
        <p:nvSpPr>
          <p:cNvPr id="14" name="TextBox 14"/>
          <p:cNvSpPr txBox="1"/>
          <p:nvPr/>
        </p:nvSpPr>
        <p:spPr>
          <a:xfrm>
            <a:off x="4423831" y="8824703"/>
            <a:ext cx="13388528" cy="1054100"/>
          </a:xfrm>
          <a:prstGeom prst="rect">
            <a:avLst/>
          </a:prstGeom>
        </p:spPr>
        <p:txBody>
          <a:bodyPr lIns="0" tIns="0" rIns="0" bIns="0" rtlCol="0" anchor="t">
            <a:spAutoFit/>
          </a:bodyPr>
          <a:lstStyle/>
          <a:p>
            <a:pPr algn="l">
              <a:lnSpc>
                <a:spcPts val="2800"/>
              </a:lnSpc>
            </a:pPr>
            <a:r>
              <a:rPr lang="lt-LT" sz="2000" noProof="0" dirty="0">
                <a:solidFill>
                  <a:srgbClr val="000000"/>
                </a:solidFill>
                <a:latin typeface="Calibri" panose="020F0502020204030204" pitchFamily="34" charset="0"/>
                <a:ea typeface="Alatsi"/>
                <a:cs typeface="Alatsi"/>
                <a:sym typeface="Alatsi"/>
              </a:rPr>
              <a:t>Analizė atlikta įgyvendinant projektą „Koordinatorių modelio išbandymas ir lyčių lygybės politikos stiprinimas“ </a:t>
            </a:r>
          </a:p>
          <a:p>
            <a:pPr algn="l">
              <a:lnSpc>
                <a:spcPts val="2800"/>
              </a:lnSpc>
            </a:pPr>
            <a:r>
              <a:rPr lang="lt-LT" sz="2000" noProof="0" dirty="0">
                <a:solidFill>
                  <a:srgbClr val="000000"/>
                </a:solidFill>
                <a:latin typeface="Calibri" panose="020F0502020204030204" pitchFamily="34" charset="0"/>
                <a:ea typeface="Alatsi"/>
                <a:cs typeface="Alatsi"/>
                <a:sym typeface="Alatsi"/>
              </a:rPr>
              <a:t>Analizę atliko: Milda Skruibytė</a:t>
            </a:r>
          </a:p>
          <a:p>
            <a:pPr algn="l">
              <a:lnSpc>
                <a:spcPts val="2800"/>
              </a:lnSpc>
            </a:pPr>
            <a:endParaRPr lang="lt-LT" sz="2000" noProof="0" dirty="0">
              <a:solidFill>
                <a:srgbClr val="000000"/>
              </a:solidFill>
              <a:latin typeface="Calibri" panose="020F0502020204030204" pitchFamily="34" charset="0"/>
              <a:ea typeface="Alatsi"/>
              <a:cs typeface="Alatsi"/>
              <a:sym typeface="Alatsi"/>
            </a:endParaRPr>
          </a:p>
        </p:txBody>
      </p:sp>
      <p:sp>
        <p:nvSpPr>
          <p:cNvPr id="15" name="Freeform 15"/>
          <p:cNvSpPr/>
          <p:nvPr/>
        </p:nvSpPr>
        <p:spPr>
          <a:xfrm>
            <a:off x="11118095" y="9258300"/>
            <a:ext cx="7315200" cy="2477783"/>
          </a:xfrm>
          <a:custGeom>
            <a:avLst/>
            <a:gdLst/>
            <a:ahLst/>
            <a:cxnLst/>
            <a:rect l="l" t="t" r="r" b="b"/>
            <a:pathLst>
              <a:path w="7315200" h="2477783">
                <a:moveTo>
                  <a:pt x="0" y="0"/>
                </a:moveTo>
                <a:lnTo>
                  <a:pt x="7315200" y="0"/>
                </a:lnTo>
                <a:lnTo>
                  <a:pt x="7315200" y="2477783"/>
                </a:lnTo>
                <a:lnTo>
                  <a:pt x="0" y="2477783"/>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lt-LT" noProof="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6F3EB"/>
        </a:solidFill>
        <a:effectLst/>
      </p:bgPr>
    </p:bg>
    <p:spTree>
      <p:nvGrpSpPr>
        <p:cNvPr id="1" name=""/>
        <p:cNvGrpSpPr/>
        <p:nvPr/>
      </p:nvGrpSpPr>
      <p:grpSpPr>
        <a:xfrm>
          <a:off x="0" y="0"/>
          <a:ext cx="0" cy="0"/>
          <a:chOff x="0" y="0"/>
          <a:chExt cx="0" cy="0"/>
        </a:xfrm>
      </p:grpSpPr>
      <p:sp>
        <p:nvSpPr>
          <p:cNvPr id="2" name="TextBox 2"/>
          <p:cNvSpPr txBox="1"/>
          <p:nvPr/>
        </p:nvSpPr>
        <p:spPr>
          <a:xfrm>
            <a:off x="379738" y="1193061"/>
            <a:ext cx="15272722" cy="566437"/>
          </a:xfrm>
          <a:prstGeom prst="rect">
            <a:avLst/>
          </a:prstGeom>
        </p:spPr>
        <p:txBody>
          <a:bodyPr lIns="0" tIns="0" rIns="0" bIns="0" rtlCol="0" anchor="t">
            <a:spAutoFit/>
          </a:bodyPr>
          <a:lstStyle/>
          <a:p>
            <a:pPr algn="l">
              <a:lnSpc>
                <a:spcPts val="4731"/>
              </a:lnSpc>
            </a:pPr>
            <a:r>
              <a:rPr lang="lt-LT" sz="3379" noProof="0" dirty="0">
                <a:solidFill>
                  <a:srgbClr val="000000"/>
                </a:solidFill>
                <a:latin typeface="Calibri" panose="020F0502020204030204" pitchFamily="34" charset="0"/>
                <a:ea typeface="Alatsi"/>
                <a:cs typeface="Alatsi"/>
                <a:sym typeface="Alatsi"/>
              </a:rPr>
              <a:t>DUOMENYS APIE SMURTĄ ARTIMOJE APLINKOJE PANEVĖŽIO MIESTO SAVIVALDYBĖJE:</a:t>
            </a:r>
          </a:p>
        </p:txBody>
      </p:sp>
      <p:sp>
        <p:nvSpPr>
          <p:cNvPr id="3" name="Freeform 3"/>
          <p:cNvSpPr/>
          <p:nvPr/>
        </p:nvSpPr>
        <p:spPr>
          <a:xfrm>
            <a:off x="14241154" y="7194986"/>
            <a:ext cx="7315200" cy="2477783"/>
          </a:xfrm>
          <a:custGeom>
            <a:avLst/>
            <a:gdLst/>
            <a:ahLst/>
            <a:cxnLst/>
            <a:rect l="l" t="t" r="r" b="b"/>
            <a:pathLst>
              <a:path w="7315200" h="2477783">
                <a:moveTo>
                  <a:pt x="0" y="0"/>
                </a:moveTo>
                <a:lnTo>
                  <a:pt x="7315200" y="0"/>
                </a:lnTo>
                <a:lnTo>
                  <a:pt x="7315200" y="2477783"/>
                </a:lnTo>
                <a:lnTo>
                  <a:pt x="0" y="2477783"/>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lt-LT" noProof="0" dirty="0"/>
          </a:p>
        </p:txBody>
      </p:sp>
      <p:sp>
        <p:nvSpPr>
          <p:cNvPr id="4" name="AutoShape 4"/>
          <p:cNvSpPr/>
          <p:nvPr/>
        </p:nvSpPr>
        <p:spPr>
          <a:xfrm>
            <a:off x="-260599" y="9061267"/>
            <a:ext cx="7105264" cy="19050"/>
          </a:xfrm>
          <a:prstGeom prst="line">
            <a:avLst/>
          </a:prstGeom>
          <a:ln w="114300" cap="flat">
            <a:solidFill>
              <a:srgbClr val="9FC3D0"/>
            </a:solidFill>
            <a:prstDash val="solid"/>
            <a:headEnd type="none" w="sm" len="sm"/>
            <a:tailEnd type="none" w="sm" len="sm"/>
          </a:ln>
        </p:spPr>
        <p:txBody>
          <a:bodyPr/>
          <a:lstStyle/>
          <a:p>
            <a:endParaRPr lang="lt-LT" noProof="0" dirty="0"/>
          </a:p>
        </p:txBody>
      </p:sp>
      <p:sp>
        <p:nvSpPr>
          <p:cNvPr id="5" name="AutoShape 5"/>
          <p:cNvSpPr/>
          <p:nvPr/>
        </p:nvSpPr>
        <p:spPr>
          <a:xfrm>
            <a:off x="11430169" y="9061267"/>
            <a:ext cx="7105264" cy="19050"/>
          </a:xfrm>
          <a:prstGeom prst="line">
            <a:avLst/>
          </a:prstGeom>
          <a:ln w="114300" cap="flat">
            <a:solidFill>
              <a:srgbClr val="9FC3D0"/>
            </a:solidFill>
            <a:prstDash val="solid"/>
            <a:headEnd type="none" w="sm" len="sm"/>
            <a:tailEnd type="none" w="sm" len="sm"/>
          </a:ln>
        </p:spPr>
        <p:txBody>
          <a:bodyPr/>
          <a:lstStyle/>
          <a:p>
            <a:endParaRPr lang="lt-LT" noProof="0" dirty="0"/>
          </a:p>
        </p:txBody>
      </p:sp>
      <p:grpSp>
        <p:nvGrpSpPr>
          <p:cNvPr id="6" name="Group 6"/>
          <p:cNvGrpSpPr/>
          <p:nvPr/>
        </p:nvGrpSpPr>
        <p:grpSpPr>
          <a:xfrm>
            <a:off x="15859155" y="0"/>
            <a:ext cx="1562612" cy="1673225"/>
            <a:chOff x="0" y="0"/>
            <a:chExt cx="2083482" cy="2230967"/>
          </a:xfrm>
        </p:grpSpPr>
        <p:grpSp>
          <p:nvGrpSpPr>
            <p:cNvPr id="7" name="Group 7"/>
            <p:cNvGrpSpPr/>
            <p:nvPr/>
          </p:nvGrpSpPr>
          <p:grpSpPr>
            <a:xfrm>
              <a:off x="75599" y="0"/>
              <a:ext cx="1932284" cy="2230967"/>
              <a:chOff x="0" y="0"/>
              <a:chExt cx="703982" cy="812800"/>
            </a:xfrm>
          </p:grpSpPr>
          <p:sp>
            <p:nvSpPr>
              <p:cNvPr id="8" name="Freeform 8"/>
              <p:cNvSpPr/>
              <p:nvPr/>
            </p:nvSpPr>
            <p:spPr>
              <a:xfrm>
                <a:off x="0" y="0"/>
                <a:ext cx="703982" cy="812800"/>
              </a:xfrm>
              <a:custGeom>
                <a:avLst/>
                <a:gdLst/>
                <a:ahLst/>
                <a:cxnLst/>
                <a:rect l="l" t="t" r="r" b="b"/>
                <a:pathLst>
                  <a:path w="703982" h="812800">
                    <a:moveTo>
                      <a:pt x="234787" y="793731"/>
                    </a:moveTo>
                    <a:cubicBezTo>
                      <a:pt x="270879" y="805245"/>
                      <a:pt x="311910" y="812800"/>
                      <a:pt x="352180" y="812800"/>
                    </a:cubicBezTo>
                    <a:cubicBezTo>
                      <a:pt x="392452" y="812800"/>
                      <a:pt x="431204" y="806323"/>
                      <a:pt x="466915" y="794809"/>
                    </a:cubicBezTo>
                    <a:cubicBezTo>
                      <a:pt x="467675" y="794450"/>
                      <a:pt x="468435" y="794450"/>
                      <a:pt x="469194" y="794090"/>
                    </a:cubicBezTo>
                    <a:cubicBezTo>
                      <a:pt x="603304" y="748035"/>
                      <a:pt x="702082" y="626421"/>
                      <a:pt x="703982" y="484298"/>
                    </a:cubicBezTo>
                    <a:lnTo>
                      <a:pt x="703982" y="0"/>
                    </a:lnTo>
                    <a:lnTo>
                      <a:pt x="0" y="0"/>
                    </a:lnTo>
                    <a:lnTo>
                      <a:pt x="0" y="483939"/>
                    </a:lnTo>
                    <a:cubicBezTo>
                      <a:pt x="1900" y="627140"/>
                      <a:pt x="99158" y="748755"/>
                      <a:pt x="234787" y="793731"/>
                    </a:cubicBezTo>
                    <a:close/>
                  </a:path>
                </a:pathLst>
              </a:custGeom>
              <a:solidFill>
                <a:srgbClr val="9FC3D0"/>
              </a:solidFill>
            </p:spPr>
            <p:txBody>
              <a:bodyPr/>
              <a:lstStyle/>
              <a:p>
                <a:endParaRPr lang="lt-LT" noProof="0" dirty="0"/>
              </a:p>
            </p:txBody>
          </p:sp>
          <p:sp>
            <p:nvSpPr>
              <p:cNvPr id="9" name="TextBox 9"/>
              <p:cNvSpPr txBox="1"/>
              <p:nvPr/>
            </p:nvSpPr>
            <p:spPr>
              <a:xfrm>
                <a:off x="0" y="-47625"/>
                <a:ext cx="703982" cy="733425"/>
              </a:xfrm>
              <a:prstGeom prst="rect">
                <a:avLst/>
              </a:prstGeom>
            </p:spPr>
            <p:txBody>
              <a:bodyPr lIns="50800" tIns="50800" rIns="50800" bIns="50800" rtlCol="0" anchor="ctr"/>
              <a:lstStyle/>
              <a:p>
                <a:pPr algn="ctr">
                  <a:lnSpc>
                    <a:spcPts val="2659"/>
                  </a:lnSpc>
                </a:pPr>
                <a:endParaRPr lang="lt-LT" noProof="0" dirty="0"/>
              </a:p>
            </p:txBody>
          </p:sp>
        </p:grpSp>
        <p:sp>
          <p:nvSpPr>
            <p:cNvPr id="10" name="TextBox 10"/>
            <p:cNvSpPr txBox="1"/>
            <p:nvPr/>
          </p:nvSpPr>
          <p:spPr>
            <a:xfrm>
              <a:off x="0" y="437582"/>
              <a:ext cx="2083482" cy="1241504"/>
            </a:xfrm>
            <a:prstGeom prst="rect">
              <a:avLst/>
            </a:prstGeom>
          </p:spPr>
          <p:txBody>
            <a:bodyPr lIns="0" tIns="0" rIns="0" bIns="0" rtlCol="0" anchor="t">
              <a:spAutoFit/>
            </a:bodyPr>
            <a:lstStyle/>
            <a:p>
              <a:pPr algn="ctr">
                <a:lnSpc>
                  <a:spcPts val="7805"/>
                </a:lnSpc>
              </a:pPr>
              <a:r>
                <a:rPr lang="lt-LT" sz="5575" b="1" noProof="0" dirty="0">
                  <a:solidFill>
                    <a:srgbClr val="000000"/>
                  </a:solidFill>
                  <a:latin typeface="Open Sans Bold"/>
                  <a:ea typeface="Open Sans Bold"/>
                  <a:cs typeface="Open Sans Bold"/>
                  <a:sym typeface="Open Sans Bold"/>
                </a:rPr>
                <a:t>10</a:t>
              </a:r>
            </a:p>
          </p:txBody>
        </p:sp>
      </p:grpSp>
      <p:sp>
        <p:nvSpPr>
          <p:cNvPr id="11" name="Freeform 11"/>
          <p:cNvSpPr/>
          <p:nvPr/>
        </p:nvSpPr>
        <p:spPr>
          <a:xfrm>
            <a:off x="-2628900" y="-1449083"/>
            <a:ext cx="7315200" cy="2477783"/>
          </a:xfrm>
          <a:custGeom>
            <a:avLst/>
            <a:gdLst/>
            <a:ahLst/>
            <a:cxnLst/>
            <a:rect l="l" t="t" r="r" b="b"/>
            <a:pathLst>
              <a:path w="7315200" h="2477783">
                <a:moveTo>
                  <a:pt x="0" y="0"/>
                </a:moveTo>
                <a:lnTo>
                  <a:pt x="7315200" y="0"/>
                </a:lnTo>
                <a:lnTo>
                  <a:pt x="7315200" y="2477783"/>
                </a:lnTo>
                <a:lnTo>
                  <a:pt x="0" y="2477783"/>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lt-LT" noProof="0" dirty="0"/>
          </a:p>
        </p:txBody>
      </p:sp>
      <p:sp>
        <p:nvSpPr>
          <p:cNvPr id="12" name="TextBox 12"/>
          <p:cNvSpPr txBox="1"/>
          <p:nvPr/>
        </p:nvSpPr>
        <p:spPr>
          <a:xfrm>
            <a:off x="379738" y="2009570"/>
            <a:ext cx="17042029" cy="2437014"/>
          </a:xfrm>
          <a:prstGeom prst="rect">
            <a:avLst/>
          </a:prstGeom>
        </p:spPr>
        <p:txBody>
          <a:bodyPr wrap="square" lIns="0" tIns="0" rIns="0" bIns="0" rtlCol="0" anchor="t">
            <a:spAutoFit/>
          </a:bodyPr>
          <a:lstStyle/>
          <a:p>
            <a:pPr algn="just">
              <a:lnSpc>
                <a:spcPts val="3219"/>
              </a:lnSpc>
            </a:pPr>
            <a:r>
              <a:rPr lang="lt-LT" sz="2299" noProof="0" dirty="0">
                <a:solidFill>
                  <a:srgbClr val="000000"/>
                </a:solidFill>
                <a:latin typeface="Calibri" panose="020F0502020204030204" pitchFamily="34" charset="0"/>
                <a:ea typeface="Alatsi"/>
                <a:cs typeface="Alatsi"/>
                <a:sym typeface="Alatsi"/>
              </a:rPr>
              <a:t>•2023 m. Panevėžio miesto savivaldybėje policijoje buvo užregistruoti 1639 pranešimai dėl smurto artimoje aplinkoje;</a:t>
            </a:r>
          </a:p>
          <a:p>
            <a:pPr algn="just">
              <a:lnSpc>
                <a:spcPts val="3219"/>
              </a:lnSpc>
            </a:pPr>
            <a:r>
              <a:rPr lang="lt-LT" sz="2299" noProof="0" dirty="0">
                <a:solidFill>
                  <a:srgbClr val="000000"/>
                </a:solidFill>
                <a:latin typeface="Calibri" panose="020F0502020204030204" pitchFamily="34" charset="0"/>
                <a:ea typeface="Alatsi"/>
                <a:cs typeface="Alatsi"/>
                <a:sym typeface="Alatsi"/>
              </a:rPr>
              <a:t>•2024 m. Panevėžio miesto savivaldybėje</a:t>
            </a:r>
            <a:r>
              <a:rPr lang="lt-LT" sz="2299" u="none" noProof="0" dirty="0">
                <a:solidFill>
                  <a:srgbClr val="000000"/>
                </a:solidFill>
                <a:latin typeface="Calibri" panose="020F0502020204030204" pitchFamily="34" charset="0"/>
                <a:ea typeface="Alatsi"/>
                <a:cs typeface="Alatsi"/>
                <a:sym typeface="Alatsi"/>
              </a:rPr>
              <a:t> policijoje </a:t>
            </a:r>
            <a:r>
              <a:rPr lang="lt-LT" sz="2299" noProof="0" dirty="0">
                <a:solidFill>
                  <a:srgbClr val="000000"/>
                </a:solidFill>
                <a:latin typeface="Calibri" panose="020F0502020204030204" pitchFamily="34" charset="0"/>
                <a:ea typeface="Alatsi"/>
                <a:cs typeface="Alatsi"/>
                <a:sym typeface="Alatsi"/>
              </a:rPr>
              <a:t>buvo už</a:t>
            </a:r>
            <a:r>
              <a:rPr lang="lt-LT" sz="2299" u="none" noProof="0" dirty="0">
                <a:solidFill>
                  <a:srgbClr val="000000"/>
                </a:solidFill>
                <a:latin typeface="Calibri" panose="020F0502020204030204" pitchFamily="34" charset="0"/>
                <a:ea typeface="Alatsi"/>
                <a:cs typeface="Alatsi"/>
                <a:sym typeface="Alatsi"/>
              </a:rPr>
              <a:t>registruoti</a:t>
            </a:r>
            <a:r>
              <a:rPr lang="lt-LT" sz="2299" noProof="0" dirty="0">
                <a:solidFill>
                  <a:srgbClr val="000000"/>
                </a:solidFill>
                <a:latin typeface="Calibri" panose="020F0502020204030204" pitchFamily="34" charset="0"/>
                <a:ea typeface="Alatsi"/>
                <a:cs typeface="Alatsi"/>
                <a:sym typeface="Alatsi"/>
              </a:rPr>
              <a:t> 1546</a:t>
            </a:r>
            <a:r>
              <a:rPr lang="lt-LT" sz="2299" u="none" noProof="0" dirty="0">
                <a:solidFill>
                  <a:srgbClr val="000000"/>
                </a:solidFill>
                <a:latin typeface="Calibri" panose="020F0502020204030204" pitchFamily="34" charset="0"/>
                <a:ea typeface="Alatsi"/>
                <a:cs typeface="Alatsi"/>
                <a:sym typeface="Alatsi"/>
              </a:rPr>
              <a:t> pranešimai dėl smurto artimoje aplinkoje</a:t>
            </a:r>
            <a:r>
              <a:rPr lang="lt-LT" sz="2299" noProof="0" dirty="0">
                <a:solidFill>
                  <a:srgbClr val="000000"/>
                </a:solidFill>
                <a:latin typeface="Calibri" panose="020F0502020204030204" pitchFamily="34" charset="0"/>
                <a:ea typeface="Alatsi"/>
                <a:cs typeface="Alatsi"/>
                <a:sym typeface="Alatsi"/>
              </a:rPr>
              <a:t>;</a:t>
            </a:r>
          </a:p>
          <a:p>
            <a:pPr algn="just">
              <a:lnSpc>
                <a:spcPts val="3219"/>
              </a:lnSpc>
            </a:pPr>
            <a:r>
              <a:rPr lang="lt-LT" sz="2299" noProof="0" dirty="0">
                <a:latin typeface="Calibri" panose="020F0502020204030204" pitchFamily="34" charset="0"/>
                <a:ea typeface="Alatsi"/>
                <a:cs typeface="Alatsi"/>
                <a:sym typeface="Alatsi"/>
              </a:rPr>
              <a:t>(</a:t>
            </a:r>
            <a:r>
              <a:rPr lang="lt-LT" sz="2299" u="sng" noProof="0" dirty="0">
                <a:solidFill>
                  <a:srgbClr val="38B6FF"/>
                </a:solidFill>
                <a:latin typeface="Calibri" panose="020F0502020204030204" pitchFamily="34" charset="0"/>
                <a:ea typeface="Alatsi"/>
                <a:cs typeface="Alatsi"/>
                <a:sym typeface="Alatsi"/>
                <a:hlinkClick r:id="rId4" tooltip="https://policija.lrv.lt/public/canonical/1738839055/10375/policija.lt%20PR%C4%AER%20SAA%20prane%C5%A1im%C5%B3%20statistika%202023-2024%20m.%20pagal%20savivaldybes%20ir%20apskritis.xlsx"/>
              </a:rPr>
              <a:t>2023-2024 m. policijoje registruoti pranešimai dėl smurto artimoje aplinkoje </a:t>
            </a:r>
            <a:r>
              <a:rPr lang="lt-LT" sz="2299" noProof="0" dirty="0">
                <a:latin typeface="Calibri" panose="020F0502020204030204" pitchFamily="34" charset="0"/>
                <a:ea typeface="Alatsi"/>
                <a:cs typeface="Alatsi"/>
                <a:sym typeface="Alatsi"/>
              </a:rPr>
              <a:t>)</a:t>
            </a:r>
          </a:p>
          <a:p>
            <a:pPr algn="just">
              <a:lnSpc>
                <a:spcPts val="3219"/>
              </a:lnSpc>
            </a:pPr>
            <a:r>
              <a:rPr lang="lt-LT" sz="2299" noProof="0" dirty="0">
                <a:solidFill>
                  <a:srgbClr val="000000"/>
                </a:solidFill>
                <a:latin typeface="Calibri" panose="020F0502020204030204" pitchFamily="34" charset="0"/>
                <a:ea typeface="Alatsi"/>
                <a:cs typeface="Alatsi"/>
                <a:sym typeface="Alatsi"/>
              </a:rPr>
              <a:t>•2024 m. Panevėžio mieste buvo išduoti 644 Orderiai, iš jų 521 išduotas vyrams, o 123 – moterims. </a:t>
            </a:r>
          </a:p>
          <a:p>
            <a:pPr algn="just">
              <a:lnSpc>
                <a:spcPts val="3219"/>
              </a:lnSpc>
            </a:pPr>
            <a:r>
              <a:rPr lang="lt-LT" sz="2299" noProof="0" dirty="0">
                <a:latin typeface="Calibri" panose="020F0502020204030204" pitchFamily="34" charset="0"/>
                <a:ea typeface="Alatsi"/>
                <a:cs typeface="Alatsi"/>
                <a:sym typeface="Alatsi"/>
              </a:rPr>
              <a:t>(</a:t>
            </a:r>
            <a:r>
              <a:rPr lang="lt-LT" sz="2299" u="sng" noProof="0" dirty="0">
                <a:solidFill>
                  <a:srgbClr val="0000FF"/>
                </a:solidFill>
                <a:latin typeface="Calibri" panose="020F0502020204030204" pitchFamily="34" charset="0"/>
                <a:ea typeface="Alatsi"/>
                <a:cs typeface="Alatsi"/>
                <a:sym typeface="Alatsi"/>
                <a:hlinkClick r:id="rId5" tooltip="https://policija.lrv.lt/public/canonical/1739281117/10379/2024%20apsaugos%20nuo%20smurto%20artimoje%20aplinkoje%20orderiai%20skirti%20pavoj%C5%B3%20keliantiems%20asmenims%20pagal%20savivaldyb%C4%99%20lyt%C4%AF%20am%C5%BEi%C5%B3.xlsx">
                  <a:extLst>
                    <a:ext uri="{A12FA001-AC4F-418D-AE19-62706E023703}">
                      <ahyp:hlinkClr xmlns:ahyp="http://schemas.microsoft.com/office/drawing/2018/hyperlinkcolor" val="tx"/>
                    </a:ext>
                  </a:extLst>
                </a:hlinkClick>
              </a:rPr>
              <a:t>2024 m. policijos skirti apsaugos nuo smurto artimoje aplinkoje orderiai pavojų keliantiems asmenims (pagal savivaldybę, lytį ir amžių)</a:t>
            </a:r>
            <a:r>
              <a:rPr lang="lt-LT" sz="2299" u="sng" noProof="0" dirty="0">
                <a:latin typeface="Calibri" panose="020F0502020204030204" pitchFamily="34" charset="0"/>
                <a:ea typeface="Alatsi"/>
                <a:cs typeface="Alatsi"/>
                <a:sym typeface="Alatsi"/>
                <a:hlinkClick r:id="rId5" tooltip="https://policija.lrv.lt/public/canonical/1739281117/10379/2024%20apsaugos%20nuo%20smurto%20artimoje%20aplinkoje%20orderiai%20skirti%20pavoj%C5%B3%20keliantiems%20asmenims%20pagal%20savivaldyb%C4%99%20lyt%C4%AF%20am%C5%BEi%C5%B3.xlsx">
                  <a:extLst>
                    <a:ext uri="{A12FA001-AC4F-418D-AE19-62706E023703}">
                      <ahyp:hlinkClr xmlns:ahyp="http://schemas.microsoft.com/office/drawing/2018/hyperlinkcolor" val="tx"/>
                    </a:ext>
                  </a:extLst>
                </a:hlinkClick>
              </a:rPr>
              <a:t>)</a:t>
            </a:r>
          </a:p>
          <a:p>
            <a:pPr algn="just">
              <a:lnSpc>
                <a:spcPts val="3219"/>
              </a:lnSpc>
            </a:pPr>
            <a:endParaRPr lang="lt-LT" sz="2299" u="sng" noProof="0" dirty="0">
              <a:solidFill>
                <a:srgbClr val="0000FF"/>
              </a:solidFill>
              <a:latin typeface="Calibri" panose="020F0502020204030204" pitchFamily="34" charset="0"/>
              <a:ea typeface="Alatsi"/>
              <a:cs typeface="Alatsi"/>
              <a:sym typeface="Alatsi"/>
              <a:hlinkClick r:id="rId5" tooltip="https://policija.lrv.lt/public/canonical/1739281117/10379/2024%20apsaugos%20nuo%20smurto%20artimoje%20aplinkoje%20orderiai%20skirti%20pavoj%C5%B3%20keliantiems%20asmenims%20pagal%20savivaldyb%C4%99%20lyt%C4%AF%20am%C5%BEi%C5%B3.xlsx">
                <a:extLst>
                  <a:ext uri="{A12FA001-AC4F-418D-AE19-62706E023703}">
                    <ahyp:hlinkClr xmlns:ahyp="http://schemas.microsoft.com/office/drawing/2018/hyperlinkcolor" val="tx"/>
                  </a:ext>
                </a:extLst>
              </a:hlinkClick>
            </a:endParaRPr>
          </a:p>
        </p:txBody>
      </p:sp>
      <p:grpSp>
        <p:nvGrpSpPr>
          <p:cNvPr id="13" name="Group 13"/>
          <p:cNvGrpSpPr/>
          <p:nvPr/>
        </p:nvGrpSpPr>
        <p:grpSpPr>
          <a:xfrm>
            <a:off x="304799" y="6629110"/>
            <a:ext cx="17297401" cy="1310676"/>
            <a:chOff x="0" y="0"/>
            <a:chExt cx="4453861" cy="345198"/>
          </a:xfrm>
        </p:grpSpPr>
        <p:sp>
          <p:nvSpPr>
            <p:cNvPr id="14" name="Freeform 14"/>
            <p:cNvSpPr/>
            <p:nvPr/>
          </p:nvSpPr>
          <p:spPr>
            <a:xfrm>
              <a:off x="0" y="0"/>
              <a:ext cx="4453861" cy="345199"/>
            </a:xfrm>
            <a:custGeom>
              <a:avLst/>
              <a:gdLst/>
              <a:ahLst/>
              <a:cxnLst/>
              <a:rect l="l" t="t" r="r" b="b"/>
              <a:pathLst>
                <a:path w="4453861" h="345199">
                  <a:moveTo>
                    <a:pt x="23348" y="0"/>
                  </a:moveTo>
                  <a:lnTo>
                    <a:pt x="4430513" y="0"/>
                  </a:lnTo>
                  <a:cubicBezTo>
                    <a:pt x="4436705" y="0"/>
                    <a:pt x="4442644" y="2460"/>
                    <a:pt x="4447022" y="6839"/>
                  </a:cubicBezTo>
                  <a:cubicBezTo>
                    <a:pt x="4451401" y="11217"/>
                    <a:pt x="4453861" y="17156"/>
                    <a:pt x="4453861" y="23348"/>
                  </a:cubicBezTo>
                  <a:lnTo>
                    <a:pt x="4453861" y="321850"/>
                  </a:lnTo>
                  <a:cubicBezTo>
                    <a:pt x="4453861" y="328043"/>
                    <a:pt x="4451401" y="333981"/>
                    <a:pt x="4447022" y="338360"/>
                  </a:cubicBezTo>
                  <a:cubicBezTo>
                    <a:pt x="4442644" y="342739"/>
                    <a:pt x="4436705" y="345199"/>
                    <a:pt x="4430513" y="345199"/>
                  </a:cubicBezTo>
                  <a:lnTo>
                    <a:pt x="23348" y="345199"/>
                  </a:lnTo>
                  <a:cubicBezTo>
                    <a:pt x="10453" y="345199"/>
                    <a:pt x="0" y="334745"/>
                    <a:pt x="0" y="321850"/>
                  </a:cubicBezTo>
                  <a:lnTo>
                    <a:pt x="0" y="23348"/>
                  </a:lnTo>
                  <a:cubicBezTo>
                    <a:pt x="0" y="17156"/>
                    <a:pt x="2460" y="11217"/>
                    <a:pt x="6839" y="6839"/>
                  </a:cubicBezTo>
                  <a:cubicBezTo>
                    <a:pt x="11217" y="2460"/>
                    <a:pt x="17156" y="0"/>
                    <a:pt x="23348" y="0"/>
                  </a:cubicBezTo>
                  <a:close/>
                </a:path>
              </a:pathLst>
            </a:custGeom>
            <a:solidFill>
              <a:srgbClr val="9FC3D0"/>
            </a:solidFill>
          </p:spPr>
          <p:txBody>
            <a:bodyPr/>
            <a:lstStyle/>
            <a:p>
              <a:endParaRPr lang="lt-LT" noProof="0" dirty="0"/>
            </a:p>
          </p:txBody>
        </p:sp>
        <p:sp>
          <p:nvSpPr>
            <p:cNvPr id="15" name="TextBox 15"/>
            <p:cNvSpPr txBox="1"/>
            <p:nvPr/>
          </p:nvSpPr>
          <p:spPr>
            <a:xfrm>
              <a:off x="0" y="-38100"/>
              <a:ext cx="4453861" cy="383298"/>
            </a:xfrm>
            <a:prstGeom prst="rect">
              <a:avLst/>
            </a:prstGeom>
          </p:spPr>
          <p:txBody>
            <a:bodyPr lIns="50800" tIns="50800" rIns="50800" bIns="50800" rtlCol="0" anchor="ctr"/>
            <a:lstStyle/>
            <a:p>
              <a:pPr algn="ctr">
                <a:lnSpc>
                  <a:spcPts val="2659"/>
                </a:lnSpc>
              </a:pPr>
              <a:endParaRPr lang="lt-LT" noProof="0" dirty="0"/>
            </a:p>
          </p:txBody>
        </p:sp>
      </p:grpSp>
      <p:sp>
        <p:nvSpPr>
          <p:cNvPr id="16" name="TextBox 16"/>
          <p:cNvSpPr txBox="1"/>
          <p:nvPr/>
        </p:nvSpPr>
        <p:spPr>
          <a:xfrm>
            <a:off x="379738" y="4980101"/>
            <a:ext cx="17042029" cy="795795"/>
          </a:xfrm>
          <a:prstGeom prst="rect">
            <a:avLst/>
          </a:prstGeom>
        </p:spPr>
        <p:txBody>
          <a:bodyPr wrap="square" lIns="0" tIns="0" rIns="0" bIns="0" rtlCol="0" anchor="t">
            <a:spAutoFit/>
          </a:bodyPr>
          <a:lstStyle/>
          <a:p>
            <a:pPr algn="just">
              <a:lnSpc>
                <a:spcPts val="3219"/>
              </a:lnSpc>
            </a:pPr>
            <a:r>
              <a:rPr lang="lt-LT" sz="2299" noProof="0" dirty="0">
                <a:solidFill>
                  <a:srgbClr val="000000"/>
                </a:solidFill>
                <a:latin typeface="Calibri" panose="020F0502020204030204" pitchFamily="34" charset="0"/>
                <a:ea typeface="Alatsi"/>
                <a:cs typeface="Alatsi"/>
                <a:sym typeface="Alatsi"/>
              </a:rPr>
              <a:t>Remiantis pateiktais statistiniais duomenimis, galima daryti išvadą, kad smurto artimoje aplinkoje problema Panevėžio miesto savivaldybėje</a:t>
            </a:r>
            <a:r>
              <a:rPr lang="lt-LT" sz="2299" u="none" noProof="0" dirty="0">
                <a:solidFill>
                  <a:srgbClr val="000000"/>
                </a:solidFill>
                <a:latin typeface="Calibri" panose="020F0502020204030204" pitchFamily="34" charset="0"/>
                <a:ea typeface="Alatsi"/>
                <a:cs typeface="Alatsi"/>
                <a:sym typeface="Alatsi"/>
              </a:rPr>
              <a:t> išlieka la</a:t>
            </a:r>
            <a:r>
              <a:rPr lang="lt-LT" sz="2299" noProof="0" dirty="0">
                <a:solidFill>
                  <a:srgbClr val="000000"/>
                </a:solidFill>
                <a:latin typeface="Calibri" panose="020F0502020204030204" pitchFamily="34" charset="0"/>
                <a:ea typeface="Alatsi"/>
                <a:cs typeface="Alatsi"/>
                <a:sym typeface="Alatsi"/>
              </a:rPr>
              <a:t>bai aktuali. Nors 2024 m. už</a:t>
            </a:r>
            <a:r>
              <a:rPr lang="lt-LT" sz="2299" u="none" noProof="0" dirty="0">
                <a:solidFill>
                  <a:srgbClr val="000000"/>
                </a:solidFill>
                <a:latin typeface="Calibri" panose="020F0502020204030204" pitchFamily="34" charset="0"/>
                <a:ea typeface="Alatsi"/>
                <a:cs typeface="Alatsi"/>
                <a:sym typeface="Alatsi"/>
              </a:rPr>
              <a:t>registruotų pranešimų dėl smurto artimoje aplinkoje </a:t>
            </a:r>
            <a:r>
              <a:rPr lang="lt-LT" sz="2299" noProof="0" dirty="0">
                <a:solidFill>
                  <a:srgbClr val="000000"/>
                </a:solidFill>
                <a:latin typeface="Calibri" panose="020F0502020204030204" pitchFamily="34" charset="0"/>
                <a:ea typeface="Alatsi"/>
                <a:cs typeface="Alatsi"/>
                <a:sym typeface="Alatsi"/>
              </a:rPr>
              <a:t>skaičius su</a:t>
            </a:r>
            <a:r>
              <a:rPr lang="lt-LT" sz="2299" u="none" noProof="0" dirty="0">
                <a:solidFill>
                  <a:srgbClr val="000000"/>
                </a:solidFill>
                <a:latin typeface="Calibri" panose="020F0502020204030204" pitchFamily="34" charset="0"/>
                <a:ea typeface="Alatsi"/>
                <a:cs typeface="Alatsi"/>
                <a:sym typeface="Alatsi"/>
              </a:rPr>
              <a:t>m</a:t>
            </a:r>
            <a:r>
              <a:rPr lang="lt-LT" sz="2299" noProof="0" dirty="0">
                <a:solidFill>
                  <a:srgbClr val="000000"/>
                </a:solidFill>
                <a:latin typeface="Calibri" panose="020F0502020204030204" pitchFamily="34" charset="0"/>
                <a:ea typeface="Alatsi"/>
                <a:cs typeface="Alatsi"/>
                <a:sym typeface="Alatsi"/>
              </a:rPr>
              <a:t>ažėjo,</a:t>
            </a:r>
            <a:r>
              <a:rPr lang="lt-LT" sz="2299" u="none" noProof="0" dirty="0">
                <a:solidFill>
                  <a:srgbClr val="000000"/>
                </a:solidFill>
                <a:latin typeface="Calibri" panose="020F0502020204030204" pitchFamily="34" charset="0"/>
                <a:ea typeface="Alatsi"/>
                <a:cs typeface="Alatsi"/>
                <a:sym typeface="Alatsi"/>
              </a:rPr>
              <a:t> po</a:t>
            </a:r>
            <a:r>
              <a:rPr lang="lt-LT" sz="2299" noProof="0" dirty="0">
                <a:solidFill>
                  <a:srgbClr val="000000"/>
                </a:solidFill>
                <a:latin typeface="Calibri" panose="020F0502020204030204" pitchFamily="34" charset="0"/>
                <a:ea typeface="Alatsi"/>
                <a:cs typeface="Alatsi"/>
                <a:sym typeface="Alatsi"/>
              </a:rPr>
              <a:t>kyt</a:t>
            </a:r>
            <a:r>
              <a:rPr lang="lt-LT" sz="2299" u="none" noProof="0" dirty="0">
                <a:solidFill>
                  <a:srgbClr val="000000"/>
                </a:solidFill>
                <a:latin typeface="Calibri" panose="020F0502020204030204" pitchFamily="34" charset="0"/>
                <a:ea typeface="Alatsi"/>
                <a:cs typeface="Alatsi"/>
                <a:sym typeface="Alatsi"/>
              </a:rPr>
              <a:t>i</a:t>
            </a:r>
            <a:r>
              <a:rPr lang="lt-LT" sz="2299" noProof="0" dirty="0">
                <a:solidFill>
                  <a:srgbClr val="000000"/>
                </a:solidFill>
                <a:latin typeface="Calibri" panose="020F0502020204030204" pitchFamily="34" charset="0"/>
                <a:ea typeface="Alatsi"/>
                <a:cs typeface="Alatsi"/>
                <a:sym typeface="Alatsi"/>
              </a:rPr>
              <a:t>s nėra žymus. </a:t>
            </a:r>
          </a:p>
        </p:txBody>
      </p:sp>
      <p:sp>
        <p:nvSpPr>
          <p:cNvPr id="17" name="TextBox 17"/>
          <p:cNvSpPr txBox="1"/>
          <p:nvPr/>
        </p:nvSpPr>
        <p:spPr>
          <a:xfrm>
            <a:off x="379738" y="6665958"/>
            <a:ext cx="17042029" cy="795795"/>
          </a:xfrm>
          <a:prstGeom prst="rect">
            <a:avLst/>
          </a:prstGeom>
        </p:spPr>
        <p:txBody>
          <a:bodyPr wrap="square" lIns="0" tIns="0" rIns="0" bIns="0" rtlCol="0" anchor="t">
            <a:spAutoFit/>
          </a:bodyPr>
          <a:lstStyle/>
          <a:p>
            <a:pPr algn="just">
              <a:lnSpc>
                <a:spcPts val="3219"/>
              </a:lnSpc>
            </a:pPr>
            <a:r>
              <a:rPr lang="lt-LT" sz="2299" noProof="0" dirty="0">
                <a:solidFill>
                  <a:srgbClr val="000000"/>
                </a:solidFill>
                <a:latin typeface="Calibri" panose="020F0502020204030204" pitchFamily="34" charset="0"/>
                <a:ea typeface="Alatsi"/>
                <a:cs typeface="Alatsi"/>
                <a:sym typeface="Alatsi"/>
              </a:rPr>
              <a:t>Toks nedidelis pokytis leidžia daryti prielaidą, kad taikomos prevencinės priemonės ir visuomenės švietimas šioje srityje</a:t>
            </a:r>
            <a:r>
              <a:rPr lang="lt-LT" sz="2299" u="none" noProof="0" dirty="0">
                <a:solidFill>
                  <a:srgbClr val="000000"/>
                </a:solidFill>
                <a:latin typeface="Calibri" panose="020F0502020204030204" pitchFamily="34" charset="0"/>
                <a:ea typeface="Alatsi"/>
                <a:cs typeface="Alatsi"/>
                <a:sym typeface="Alatsi"/>
              </a:rPr>
              <a:t> vis dar nėr</a:t>
            </a:r>
            <a:r>
              <a:rPr lang="lt-LT" sz="2299" noProof="0" dirty="0">
                <a:solidFill>
                  <a:srgbClr val="000000"/>
                </a:solidFill>
                <a:latin typeface="Calibri" panose="020F0502020204030204" pitchFamily="34" charset="0"/>
                <a:ea typeface="Alatsi"/>
                <a:cs typeface="Alatsi"/>
                <a:sym typeface="Alatsi"/>
              </a:rPr>
              <a:t>a pakankamai veiksmingi. Todėl būtina stiprinti p</a:t>
            </a:r>
            <a:r>
              <a:rPr lang="lt-LT" sz="2299" u="none" noProof="0" dirty="0">
                <a:solidFill>
                  <a:srgbClr val="000000"/>
                </a:solidFill>
                <a:latin typeface="Calibri" panose="020F0502020204030204" pitchFamily="34" charset="0"/>
                <a:ea typeface="Alatsi"/>
                <a:cs typeface="Alatsi"/>
                <a:sym typeface="Alatsi"/>
              </a:rPr>
              <a:t>revenciją, investuoti į švietimą bei užtikrinti lengvą ir saugų pagalbo</a:t>
            </a:r>
            <a:r>
              <a:rPr lang="lt-LT" sz="2299" noProof="0" dirty="0">
                <a:solidFill>
                  <a:srgbClr val="000000"/>
                </a:solidFill>
                <a:latin typeface="Calibri" panose="020F0502020204030204" pitchFamily="34" charset="0"/>
                <a:ea typeface="Alatsi"/>
                <a:cs typeface="Alatsi"/>
                <a:sym typeface="Alatsi"/>
              </a:rPr>
              <a:t>s gavimą s</a:t>
            </a:r>
            <a:r>
              <a:rPr lang="lt-LT" sz="2299" u="none" noProof="0" dirty="0">
                <a:solidFill>
                  <a:srgbClr val="000000"/>
                </a:solidFill>
                <a:latin typeface="Calibri" panose="020F0502020204030204" pitchFamily="34" charset="0"/>
                <a:ea typeface="Alatsi"/>
                <a:cs typeface="Alatsi"/>
                <a:sym typeface="Alatsi"/>
              </a:rPr>
              <a:t>murtą pa</a:t>
            </a:r>
            <a:r>
              <a:rPr lang="lt-LT" sz="2299" noProof="0" dirty="0">
                <a:solidFill>
                  <a:srgbClr val="000000"/>
                </a:solidFill>
                <a:latin typeface="Calibri" panose="020F0502020204030204" pitchFamily="34" charset="0"/>
                <a:ea typeface="Alatsi"/>
                <a:cs typeface="Alatsi"/>
                <a:sym typeface="Alatsi"/>
              </a:rPr>
              <a:t>t</a:t>
            </a:r>
            <a:r>
              <a:rPr lang="lt-LT" sz="2299" u="none" noProof="0" dirty="0">
                <a:solidFill>
                  <a:srgbClr val="000000"/>
                </a:solidFill>
                <a:latin typeface="Calibri" panose="020F0502020204030204" pitchFamily="34" charset="0"/>
                <a:ea typeface="Alatsi"/>
                <a:cs typeface="Alatsi"/>
                <a:sym typeface="Alatsi"/>
              </a:rPr>
              <a:t>i</a:t>
            </a:r>
            <a:r>
              <a:rPr lang="lt-LT" sz="2299" noProof="0" dirty="0">
                <a:solidFill>
                  <a:srgbClr val="000000"/>
                </a:solidFill>
                <a:latin typeface="Calibri" panose="020F0502020204030204" pitchFamily="34" charset="0"/>
                <a:ea typeface="Alatsi"/>
                <a:cs typeface="Alatsi"/>
                <a:sym typeface="Alatsi"/>
              </a:rPr>
              <a:t>riantiems asmenims.</a:t>
            </a:r>
          </a:p>
        </p:txBody>
      </p:sp>
      <p:sp>
        <p:nvSpPr>
          <p:cNvPr id="18" name="TextBox 18"/>
          <p:cNvSpPr txBox="1"/>
          <p:nvPr/>
        </p:nvSpPr>
        <p:spPr>
          <a:xfrm>
            <a:off x="5702946" y="8809807"/>
            <a:ext cx="6882108" cy="422275"/>
          </a:xfrm>
          <a:prstGeom prst="rect">
            <a:avLst/>
          </a:prstGeom>
        </p:spPr>
        <p:txBody>
          <a:bodyPr lIns="0" tIns="0" rIns="0" bIns="0" rtlCol="0" anchor="t">
            <a:spAutoFit/>
          </a:bodyPr>
          <a:lstStyle/>
          <a:p>
            <a:pPr algn="ctr">
              <a:lnSpc>
                <a:spcPts val="3500"/>
              </a:lnSpc>
            </a:pPr>
            <a:r>
              <a:rPr lang="lt-LT" sz="2500" noProof="0" dirty="0">
                <a:solidFill>
                  <a:srgbClr val="000000"/>
                </a:solidFill>
                <a:latin typeface="Calibri" panose="020F0502020204030204" pitchFamily="34" charset="0"/>
                <a:ea typeface="Alatsi"/>
                <a:cs typeface="Alatsi"/>
                <a:sym typeface="Alatsi"/>
              </a:rPr>
              <a:t>Panevėžio miesto savivaldybė</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6F3EB"/>
        </a:solidFill>
        <a:effectLst/>
      </p:bgPr>
    </p:bg>
    <p:spTree>
      <p:nvGrpSpPr>
        <p:cNvPr id="1" name=""/>
        <p:cNvGrpSpPr/>
        <p:nvPr/>
      </p:nvGrpSpPr>
      <p:grpSpPr>
        <a:xfrm>
          <a:off x="0" y="0"/>
          <a:ext cx="0" cy="0"/>
          <a:chOff x="0" y="0"/>
          <a:chExt cx="0" cy="0"/>
        </a:xfrm>
      </p:grpSpPr>
      <p:grpSp>
        <p:nvGrpSpPr>
          <p:cNvPr id="28" name="Group 12">
            <a:extLst>
              <a:ext uri="{FF2B5EF4-FFF2-40B4-BE49-F238E27FC236}">
                <a16:creationId xmlns:a16="http://schemas.microsoft.com/office/drawing/2014/main" id="{710DC4BA-A4B4-45A0-29BA-A8024B64233E}"/>
              </a:ext>
            </a:extLst>
          </p:cNvPr>
          <p:cNvGrpSpPr/>
          <p:nvPr/>
        </p:nvGrpSpPr>
        <p:grpSpPr>
          <a:xfrm>
            <a:off x="15512498" y="2883733"/>
            <a:ext cx="806711" cy="404887"/>
            <a:chOff x="0" y="0"/>
            <a:chExt cx="3474067" cy="106637"/>
          </a:xfrm>
        </p:grpSpPr>
        <p:sp>
          <p:nvSpPr>
            <p:cNvPr id="29" name="Freeform 13">
              <a:extLst>
                <a:ext uri="{FF2B5EF4-FFF2-40B4-BE49-F238E27FC236}">
                  <a16:creationId xmlns:a16="http://schemas.microsoft.com/office/drawing/2014/main" id="{9FC3D729-E912-16ED-3DA2-593914479007}"/>
                </a:ext>
              </a:extLst>
            </p:cNvPr>
            <p:cNvSpPr/>
            <p:nvPr/>
          </p:nvSpPr>
          <p:spPr>
            <a:xfrm>
              <a:off x="0" y="0"/>
              <a:ext cx="3474067" cy="106637"/>
            </a:xfrm>
            <a:custGeom>
              <a:avLst/>
              <a:gdLst/>
              <a:ahLst/>
              <a:cxnLst/>
              <a:rect l="l" t="t" r="r" b="b"/>
              <a:pathLst>
                <a:path w="3474067" h="106637">
                  <a:moveTo>
                    <a:pt x="29933" y="0"/>
                  </a:moveTo>
                  <a:lnTo>
                    <a:pt x="3444134" y="0"/>
                  </a:lnTo>
                  <a:cubicBezTo>
                    <a:pt x="3460666" y="0"/>
                    <a:pt x="3474067" y="13402"/>
                    <a:pt x="3474067" y="29933"/>
                  </a:cubicBezTo>
                  <a:lnTo>
                    <a:pt x="3474067" y="76704"/>
                  </a:lnTo>
                  <a:cubicBezTo>
                    <a:pt x="3474067" y="84642"/>
                    <a:pt x="3470914" y="92256"/>
                    <a:pt x="3465300" y="97870"/>
                  </a:cubicBezTo>
                  <a:cubicBezTo>
                    <a:pt x="3459686" y="103483"/>
                    <a:pt x="3452073" y="106637"/>
                    <a:pt x="3444134" y="106637"/>
                  </a:cubicBezTo>
                  <a:lnTo>
                    <a:pt x="29933" y="106637"/>
                  </a:lnTo>
                  <a:cubicBezTo>
                    <a:pt x="13402" y="106637"/>
                    <a:pt x="0" y="93235"/>
                    <a:pt x="0" y="76704"/>
                  </a:cubicBezTo>
                  <a:lnTo>
                    <a:pt x="0" y="29933"/>
                  </a:lnTo>
                  <a:cubicBezTo>
                    <a:pt x="0" y="13402"/>
                    <a:pt x="13402" y="0"/>
                    <a:pt x="29933" y="0"/>
                  </a:cubicBezTo>
                  <a:close/>
                </a:path>
              </a:pathLst>
            </a:custGeom>
            <a:solidFill>
              <a:srgbClr val="9FC3D0"/>
            </a:solidFill>
          </p:spPr>
          <p:txBody>
            <a:bodyPr/>
            <a:lstStyle/>
            <a:p>
              <a:endParaRPr lang="lt-LT" noProof="0" dirty="0"/>
            </a:p>
          </p:txBody>
        </p:sp>
        <p:sp>
          <p:nvSpPr>
            <p:cNvPr id="30" name="TextBox 14">
              <a:extLst>
                <a:ext uri="{FF2B5EF4-FFF2-40B4-BE49-F238E27FC236}">
                  <a16:creationId xmlns:a16="http://schemas.microsoft.com/office/drawing/2014/main" id="{3993EAA8-6839-B159-4293-1893A3D9B041}"/>
                </a:ext>
              </a:extLst>
            </p:cNvPr>
            <p:cNvSpPr txBox="1"/>
            <p:nvPr/>
          </p:nvSpPr>
          <p:spPr>
            <a:xfrm>
              <a:off x="0" y="-38100"/>
              <a:ext cx="3474067" cy="144737"/>
            </a:xfrm>
            <a:prstGeom prst="rect">
              <a:avLst/>
            </a:prstGeom>
          </p:spPr>
          <p:txBody>
            <a:bodyPr lIns="50800" tIns="50800" rIns="50800" bIns="50800" rtlCol="0" anchor="ctr"/>
            <a:lstStyle/>
            <a:p>
              <a:pPr algn="ctr">
                <a:lnSpc>
                  <a:spcPts val="2659"/>
                </a:lnSpc>
              </a:pPr>
              <a:endParaRPr lang="lt-LT" noProof="0" dirty="0"/>
            </a:p>
          </p:txBody>
        </p:sp>
      </p:grpSp>
      <p:sp>
        <p:nvSpPr>
          <p:cNvPr id="2" name="TextBox 2"/>
          <p:cNvSpPr txBox="1"/>
          <p:nvPr/>
        </p:nvSpPr>
        <p:spPr>
          <a:xfrm>
            <a:off x="379738" y="1193061"/>
            <a:ext cx="15272722" cy="580910"/>
          </a:xfrm>
          <a:prstGeom prst="rect">
            <a:avLst/>
          </a:prstGeom>
        </p:spPr>
        <p:txBody>
          <a:bodyPr lIns="0" tIns="0" rIns="0" bIns="0" rtlCol="0" anchor="t">
            <a:spAutoFit/>
          </a:bodyPr>
          <a:lstStyle/>
          <a:p>
            <a:pPr algn="l">
              <a:lnSpc>
                <a:spcPts val="4731"/>
              </a:lnSpc>
            </a:pPr>
            <a:r>
              <a:rPr lang="lt-LT" sz="3379" noProof="0" dirty="0">
                <a:solidFill>
                  <a:srgbClr val="000000"/>
                </a:solidFill>
                <a:latin typeface="Calibri" panose="020F0502020204030204" pitchFamily="34" charset="0"/>
                <a:ea typeface="Alatsi"/>
                <a:cs typeface="Alatsi"/>
                <a:sym typeface="Alatsi"/>
              </a:rPr>
              <a:t>SMURTAS ARTIMOJE APLINKOJE LYTIES PAGRINDU</a:t>
            </a:r>
          </a:p>
        </p:txBody>
      </p:sp>
      <p:sp>
        <p:nvSpPr>
          <p:cNvPr id="3" name="Freeform 3"/>
          <p:cNvSpPr/>
          <p:nvPr/>
        </p:nvSpPr>
        <p:spPr>
          <a:xfrm>
            <a:off x="14241154" y="7194986"/>
            <a:ext cx="7315200" cy="2477783"/>
          </a:xfrm>
          <a:custGeom>
            <a:avLst/>
            <a:gdLst/>
            <a:ahLst/>
            <a:cxnLst/>
            <a:rect l="l" t="t" r="r" b="b"/>
            <a:pathLst>
              <a:path w="7315200" h="2477783">
                <a:moveTo>
                  <a:pt x="0" y="0"/>
                </a:moveTo>
                <a:lnTo>
                  <a:pt x="7315200" y="0"/>
                </a:lnTo>
                <a:lnTo>
                  <a:pt x="7315200" y="2477783"/>
                </a:lnTo>
                <a:lnTo>
                  <a:pt x="0" y="2477783"/>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lt-LT" noProof="0" dirty="0"/>
          </a:p>
        </p:txBody>
      </p:sp>
      <p:sp>
        <p:nvSpPr>
          <p:cNvPr id="4" name="AutoShape 4"/>
          <p:cNvSpPr/>
          <p:nvPr/>
        </p:nvSpPr>
        <p:spPr>
          <a:xfrm>
            <a:off x="-260599" y="9061267"/>
            <a:ext cx="7105264" cy="19050"/>
          </a:xfrm>
          <a:prstGeom prst="line">
            <a:avLst/>
          </a:prstGeom>
          <a:ln w="114300" cap="flat">
            <a:solidFill>
              <a:srgbClr val="9FC3D0"/>
            </a:solidFill>
            <a:prstDash val="solid"/>
            <a:headEnd type="none" w="sm" len="sm"/>
            <a:tailEnd type="none" w="sm" len="sm"/>
          </a:ln>
        </p:spPr>
        <p:txBody>
          <a:bodyPr/>
          <a:lstStyle/>
          <a:p>
            <a:endParaRPr lang="lt-LT" noProof="0" dirty="0"/>
          </a:p>
        </p:txBody>
      </p:sp>
      <p:sp>
        <p:nvSpPr>
          <p:cNvPr id="5" name="AutoShape 5"/>
          <p:cNvSpPr/>
          <p:nvPr/>
        </p:nvSpPr>
        <p:spPr>
          <a:xfrm>
            <a:off x="11430169" y="9061267"/>
            <a:ext cx="7105264" cy="19050"/>
          </a:xfrm>
          <a:prstGeom prst="line">
            <a:avLst/>
          </a:prstGeom>
          <a:ln w="114300" cap="flat">
            <a:solidFill>
              <a:srgbClr val="9FC3D0"/>
            </a:solidFill>
            <a:prstDash val="solid"/>
            <a:headEnd type="none" w="sm" len="sm"/>
            <a:tailEnd type="none" w="sm" len="sm"/>
          </a:ln>
        </p:spPr>
        <p:txBody>
          <a:bodyPr/>
          <a:lstStyle/>
          <a:p>
            <a:endParaRPr lang="lt-LT" noProof="0" dirty="0"/>
          </a:p>
        </p:txBody>
      </p:sp>
      <p:grpSp>
        <p:nvGrpSpPr>
          <p:cNvPr id="6" name="Group 6"/>
          <p:cNvGrpSpPr/>
          <p:nvPr/>
        </p:nvGrpSpPr>
        <p:grpSpPr>
          <a:xfrm>
            <a:off x="15859155" y="0"/>
            <a:ext cx="1562612" cy="1673225"/>
            <a:chOff x="0" y="0"/>
            <a:chExt cx="2083482" cy="2230967"/>
          </a:xfrm>
        </p:grpSpPr>
        <p:grpSp>
          <p:nvGrpSpPr>
            <p:cNvPr id="7" name="Group 7"/>
            <p:cNvGrpSpPr/>
            <p:nvPr/>
          </p:nvGrpSpPr>
          <p:grpSpPr>
            <a:xfrm>
              <a:off x="75599" y="0"/>
              <a:ext cx="1932284" cy="2230967"/>
              <a:chOff x="0" y="0"/>
              <a:chExt cx="703982" cy="812800"/>
            </a:xfrm>
          </p:grpSpPr>
          <p:sp>
            <p:nvSpPr>
              <p:cNvPr id="8" name="Freeform 8"/>
              <p:cNvSpPr/>
              <p:nvPr/>
            </p:nvSpPr>
            <p:spPr>
              <a:xfrm>
                <a:off x="0" y="0"/>
                <a:ext cx="703982" cy="812800"/>
              </a:xfrm>
              <a:custGeom>
                <a:avLst/>
                <a:gdLst/>
                <a:ahLst/>
                <a:cxnLst/>
                <a:rect l="l" t="t" r="r" b="b"/>
                <a:pathLst>
                  <a:path w="703982" h="812800">
                    <a:moveTo>
                      <a:pt x="234787" y="793731"/>
                    </a:moveTo>
                    <a:cubicBezTo>
                      <a:pt x="270879" y="805245"/>
                      <a:pt x="311910" y="812800"/>
                      <a:pt x="352180" y="812800"/>
                    </a:cubicBezTo>
                    <a:cubicBezTo>
                      <a:pt x="392452" y="812800"/>
                      <a:pt x="431204" y="806323"/>
                      <a:pt x="466915" y="794809"/>
                    </a:cubicBezTo>
                    <a:cubicBezTo>
                      <a:pt x="467675" y="794450"/>
                      <a:pt x="468435" y="794450"/>
                      <a:pt x="469194" y="794090"/>
                    </a:cubicBezTo>
                    <a:cubicBezTo>
                      <a:pt x="603304" y="748035"/>
                      <a:pt x="702082" y="626421"/>
                      <a:pt x="703982" y="484298"/>
                    </a:cubicBezTo>
                    <a:lnTo>
                      <a:pt x="703982" y="0"/>
                    </a:lnTo>
                    <a:lnTo>
                      <a:pt x="0" y="0"/>
                    </a:lnTo>
                    <a:lnTo>
                      <a:pt x="0" y="483939"/>
                    </a:lnTo>
                    <a:cubicBezTo>
                      <a:pt x="1900" y="627140"/>
                      <a:pt x="99158" y="748755"/>
                      <a:pt x="234787" y="793731"/>
                    </a:cubicBezTo>
                    <a:close/>
                  </a:path>
                </a:pathLst>
              </a:custGeom>
              <a:solidFill>
                <a:srgbClr val="9FC3D0"/>
              </a:solidFill>
            </p:spPr>
            <p:txBody>
              <a:bodyPr/>
              <a:lstStyle/>
              <a:p>
                <a:endParaRPr lang="lt-LT" noProof="0" dirty="0"/>
              </a:p>
            </p:txBody>
          </p:sp>
          <p:sp>
            <p:nvSpPr>
              <p:cNvPr id="9" name="TextBox 9"/>
              <p:cNvSpPr txBox="1"/>
              <p:nvPr/>
            </p:nvSpPr>
            <p:spPr>
              <a:xfrm>
                <a:off x="0" y="-47625"/>
                <a:ext cx="703982" cy="733425"/>
              </a:xfrm>
              <a:prstGeom prst="rect">
                <a:avLst/>
              </a:prstGeom>
            </p:spPr>
            <p:txBody>
              <a:bodyPr lIns="50800" tIns="50800" rIns="50800" bIns="50800" rtlCol="0" anchor="ctr"/>
              <a:lstStyle/>
              <a:p>
                <a:pPr algn="ctr">
                  <a:lnSpc>
                    <a:spcPts val="2659"/>
                  </a:lnSpc>
                </a:pPr>
                <a:endParaRPr lang="lt-LT" noProof="0" dirty="0"/>
              </a:p>
            </p:txBody>
          </p:sp>
        </p:grpSp>
        <p:sp>
          <p:nvSpPr>
            <p:cNvPr id="10" name="TextBox 10"/>
            <p:cNvSpPr txBox="1"/>
            <p:nvPr/>
          </p:nvSpPr>
          <p:spPr>
            <a:xfrm>
              <a:off x="0" y="437582"/>
              <a:ext cx="2083482" cy="1241504"/>
            </a:xfrm>
            <a:prstGeom prst="rect">
              <a:avLst/>
            </a:prstGeom>
          </p:spPr>
          <p:txBody>
            <a:bodyPr lIns="0" tIns="0" rIns="0" bIns="0" rtlCol="0" anchor="t">
              <a:spAutoFit/>
            </a:bodyPr>
            <a:lstStyle/>
            <a:p>
              <a:pPr algn="ctr">
                <a:lnSpc>
                  <a:spcPts val="7805"/>
                </a:lnSpc>
              </a:pPr>
              <a:r>
                <a:rPr lang="lt-LT" sz="5575" b="1" noProof="0" dirty="0">
                  <a:solidFill>
                    <a:srgbClr val="000000"/>
                  </a:solidFill>
                  <a:latin typeface="Open Sans Bold"/>
                  <a:ea typeface="Open Sans Bold"/>
                  <a:cs typeface="Open Sans Bold"/>
                  <a:sym typeface="Open Sans Bold"/>
                </a:rPr>
                <a:t>11</a:t>
              </a:r>
            </a:p>
          </p:txBody>
        </p:sp>
      </p:grpSp>
      <p:sp>
        <p:nvSpPr>
          <p:cNvPr id="11" name="Freeform 11"/>
          <p:cNvSpPr/>
          <p:nvPr/>
        </p:nvSpPr>
        <p:spPr>
          <a:xfrm>
            <a:off x="-2628900" y="-1449083"/>
            <a:ext cx="7315200" cy="2477783"/>
          </a:xfrm>
          <a:custGeom>
            <a:avLst/>
            <a:gdLst/>
            <a:ahLst/>
            <a:cxnLst/>
            <a:rect l="l" t="t" r="r" b="b"/>
            <a:pathLst>
              <a:path w="7315200" h="2477783">
                <a:moveTo>
                  <a:pt x="0" y="0"/>
                </a:moveTo>
                <a:lnTo>
                  <a:pt x="7315200" y="0"/>
                </a:lnTo>
                <a:lnTo>
                  <a:pt x="7315200" y="2477783"/>
                </a:lnTo>
                <a:lnTo>
                  <a:pt x="0" y="2477783"/>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lt-LT" noProof="0" dirty="0"/>
          </a:p>
        </p:txBody>
      </p:sp>
      <p:grpSp>
        <p:nvGrpSpPr>
          <p:cNvPr id="12" name="Group 12"/>
          <p:cNvGrpSpPr/>
          <p:nvPr/>
        </p:nvGrpSpPr>
        <p:grpSpPr>
          <a:xfrm>
            <a:off x="325309" y="3288620"/>
            <a:ext cx="13390691" cy="404887"/>
            <a:chOff x="0" y="0"/>
            <a:chExt cx="3474067" cy="106637"/>
          </a:xfrm>
        </p:grpSpPr>
        <p:sp>
          <p:nvSpPr>
            <p:cNvPr id="13" name="Freeform 13"/>
            <p:cNvSpPr/>
            <p:nvPr/>
          </p:nvSpPr>
          <p:spPr>
            <a:xfrm>
              <a:off x="0" y="0"/>
              <a:ext cx="3474067" cy="106637"/>
            </a:xfrm>
            <a:custGeom>
              <a:avLst/>
              <a:gdLst/>
              <a:ahLst/>
              <a:cxnLst/>
              <a:rect l="l" t="t" r="r" b="b"/>
              <a:pathLst>
                <a:path w="3474067" h="106637">
                  <a:moveTo>
                    <a:pt x="29933" y="0"/>
                  </a:moveTo>
                  <a:lnTo>
                    <a:pt x="3444134" y="0"/>
                  </a:lnTo>
                  <a:cubicBezTo>
                    <a:pt x="3460666" y="0"/>
                    <a:pt x="3474067" y="13402"/>
                    <a:pt x="3474067" y="29933"/>
                  </a:cubicBezTo>
                  <a:lnTo>
                    <a:pt x="3474067" y="76704"/>
                  </a:lnTo>
                  <a:cubicBezTo>
                    <a:pt x="3474067" y="84642"/>
                    <a:pt x="3470914" y="92256"/>
                    <a:pt x="3465300" y="97870"/>
                  </a:cubicBezTo>
                  <a:cubicBezTo>
                    <a:pt x="3459686" y="103483"/>
                    <a:pt x="3452073" y="106637"/>
                    <a:pt x="3444134" y="106637"/>
                  </a:cubicBezTo>
                  <a:lnTo>
                    <a:pt x="29933" y="106637"/>
                  </a:lnTo>
                  <a:cubicBezTo>
                    <a:pt x="13402" y="106637"/>
                    <a:pt x="0" y="93235"/>
                    <a:pt x="0" y="76704"/>
                  </a:cubicBezTo>
                  <a:lnTo>
                    <a:pt x="0" y="29933"/>
                  </a:lnTo>
                  <a:cubicBezTo>
                    <a:pt x="0" y="13402"/>
                    <a:pt x="13402" y="0"/>
                    <a:pt x="29933" y="0"/>
                  </a:cubicBezTo>
                  <a:close/>
                </a:path>
              </a:pathLst>
            </a:custGeom>
            <a:solidFill>
              <a:srgbClr val="9FC3D0"/>
            </a:solidFill>
          </p:spPr>
          <p:txBody>
            <a:bodyPr/>
            <a:lstStyle/>
            <a:p>
              <a:endParaRPr lang="lt-LT" noProof="0" dirty="0"/>
            </a:p>
          </p:txBody>
        </p:sp>
        <p:sp>
          <p:nvSpPr>
            <p:cNvPr id="14" name="TextBox 14"/>
            <p:cNvSpPr txBox="1"/>
            <p:nvPr/>
          </p:nvSpPr>
          <p:spPr>
            <a:xfrm>
              <a:off x="0" y="-38100"/>
              <a:ext cx="3474067" cy="144737"/>
            </a:xfrm>
            <a:prstGeom prst="rect">
              <a:avLst/>
            </a:prstGeom>
          </p:spPr>
          <p:txBody>
            <a:bodyPr lIns="50800" tIns="50800" rIns="50800" bIns="50800" rtlCol="0" anchor="ctr"/>
            <a:lstStyle/>
            <a:p>
              <a:pPr algn="ctr">
                <a:lnSpc>
                  <a:spcPts val="2659"/>
                </a:lnSpc>
              </a:pPr>
              <a:endParaRPr lang="lt-LT" noProof="0" dirty="0"/>
            </a:p>
          </p:txBody>
        </p:sp>
      </p:grpSp>
      <p:sp>
        <p:nvSpPr>
          <p:cNvPr id="18" name="TextBox 18"/>
          <p:cNvSpPr txBox="1"/>
          <p:nvPr/>
        </p:nvSpPr>
        <p:spPr>
          <a:xfrm>
            <a:off x="412395" y="2041889"/>
            <a:ext cx="15881707" cy="2437014"/>
          </a:xfrm>
          <a:prstGeom prst="rect">
            <a:avLst/>
          </a:prstGeom>
        </p:spPr>
        <p:txBody>
          <a:bodyPr lIns="0" tIns="0" rIns="0" bIns="0" rtlCol="0" anchor="t">
            <a:spAutoFit/>
          </a:bodyPr>
          <a:lstStyle/>
          <a:p>
            <a:pPr algn="just">
              <a:lnSpc>
                <a:spcPts val="3219"/>
              </a:lnSpc>
            </a:pPr>
            <a:r>
              <a:rPr lang="lt-LT" sz="2299" noProof="0" dirty="0">
                <a:solidFill>
                  <a:srgbClr val="000000"/>
                </a:solidFill>
                <a:latin typeface="Calibri" panose="020F0502020204030204" pitchFamily="34" charset="0"/>
                <a:ea typeface="Alatsi"/>
                <a:cs typeface="Alatsi"/>
                <a:sym typeface="Alatsi"/>
              </a:rPr>
              <a:t> Lietuvoje smurtas artimoje aplinkoje neproporcingai dažnai paveikia moteris – tyrimai rodo, kad apie 80 proc. nukentėjusiųjų yra moterys </a:t>
            </a:r>
            <a:r>
              <a:rPr lang="lt-LT" sz="2299" noProof="0" dirty="0">
                <a:latin typeface="Calibri" panose="020F0502020204030204" pitchFamily="34" charset="0"/>
                <a:ea typeface="Alatsi"/>
                <a:cs typeface="Alatsi"/>
                <a:sym typeface="Alatsi"/>
              </a:rPr>
              <a:t>(</a:t>
            </a:r>
            <a:r>
              <a:rPr lang="lt-LT" sz="2299" u="sng" noProof="0" dirty="0" err="1">
                <a:solidFill>
                  <a:srgbClr val="38B6FF"/>
                </a:solidFill>
                <a:latin typeface="Calibri" panose="020F0502020204030204" pitchFamily="34" charset="0"/>
                <a:ea typeface="Alatsi"/>
                <a:cs typeface="Alatsi"/>
                <a:sym typeface="Alatsi"/>
                <a:hlinkClick r:id="rId4" tooltip="https://osp.stat.gov.lt/infografikas-smurtas-artimoje-aplinkoje"/>
              </a:rPr>
              <a:t>Infografikas</a:t>
            </a:r>
            <a:r>
              <a:rPr lang="lt-LT" sz="2299" u="sng" noProof="0" dirty="0">
                <a:solidFill>
                  <a:srgbClr val="38B6FF"/>
                </a:solidFill>
                <a:latin typeface="Calibri" panose="020F0502020204030204" pitchFamily="34" charset="0"/>
                <a:ea typeface="Alatsi"/>
                <a:cs typeface="Alatsi"/>
                <a:sym typeface="Alatsi"/>
                <a:hlinkClick r:id="rId4" tooltip="https://osp.stat.gov.lt/infografikas-smurtas-artimoje-aplinkoje"/>
              </a:rPr>
              <a:t>. Smurtas artimoje aplinkoje - Oficialiosios statistikos portalas</a:t>
            </a:r>
            <a:r>
              <a:rPr lang="lt-LT" sz="2299" u="none" noProof="0" dirty="0">
                <a:latin typeface="Calibri" panose="020F0502020204030204" pitchFamily="34" charset="0"/>
                <a:ea typeface="Alatsi"/>
                <a:cs typeface="Alatsi"/>
                <a:sym typeface="Alatsi"/>
              </a:rPr>
              <a:t>),</a:t>
            </a:r>
            <a:r>
              <a:rPr lang="lt-LT" sz="2299" u="none" noProof="0" dirty="0">
                <a:solidFill>
                  <a:srgbClr val="000000"/>
                </a:solidFill>
                <a:latin typeface="Calibri" panose="020F0502020204030204" pitchFamily="34" charset="0"/>
                <a:ea typeface="Alatsi"/>
                <a:cs typeface="Alatsi"/>
                <a:sym typeface="Alatsi"/>
              </a:rPr>
              <a:t> o sm</a:t>
            </a:r>
            <a:r>
              <a:rPr lang="lt-LT" sz="2299" noProof="0" dirty="0">
                <a:solidFill>
                  <a:srgbClr val="000000"/>
                </a:solidFill>
                <a:latin typeface="Calibri" panose="020F0502020204030204" pitchFamily="34" charset="0"/>
                <a:ea typeface="Alatsi"/>
                <a:cs typeface="Alatsi"/>
                <a:sym typeface="Alatsi"/>
              </a:rPr>
              <a:t>urtautojai dažn</a:t>
            </a:r>
            <a:r>
              <a:rPr lang="lt-LT" sz="2299" u="none" noProof="0" dirty="0">
                <a:solidFill>
                  <a:srgbClr val="000000"/>
                </a:solidFill>
                <a:latin typeface="Calibri" panose="020F0502020204030204" pitchFamily="34" charset="0"/>
                <a:ea typeface="Alatsi"/>
                <a:cs typeface="Alatsi"/>
                <a:sym typeface="Alatsi"/>
              </a:rPr>
              <a:t>iausiai</a:t>
            </a:r>
            <a:r>
              <a:rPr lang="lt-LT" sz="2299" noProof="0" dirty="0">
                <a:solidFill>
                  <a:srgbClr val="000000"/>
                </a:solidFill>
                <a:latin typeface="Calibri" panose="020F0502020204030204" pitchFamily="34" charset="0"/>
                <a:ea typeface="Alatsi"/>
                <a:cs typeface="Alatsi"/>
                <a:sym typeface="Alatsi"/>
              </a:rPr>
              <a:t> yra jų</a:t>
            </a:r>
            <a:r>
              <a:rPr lang="lt-LT" sz="2299" u="none" noProof="0" dirty="0">
                <a:solidFill>
                  <a:srgbClr val="000000"/>
                </a:solidFill>
                <a:latin typeface="Calibri" panose="020F0502020204030204" pitchFamily="34" charset="0"/>
                <a:ea typeface="Alatsi"/>
                <a:cs typeface="Alatsi"/>
                <a:sym typeface="Alatsi"/>
              </a:rPr>
              <a:t> partneriai ar sutuoktiniai. Moterų p</a:t>
            </a:r>
            <a:r>
              <a:rPr lang="lt-LT" sz="2299" noProof="0" dirty="0">
                <a:solidFill>
                  <a:srgbClr val="000000"/>
                </a:solidFill>
                <a:latin typeface="Calibri" panose="020F0502020204030204" pitchFamily="34" charset="0"/>
                <a:ea typeface="Alatsi"/>
                <a:cs typeface="Alatsi"/>
                <a:sym typeface="Alatsi"/>
              </a:rPr>
              <a:t>at</a:t>
            </a:r>
            <a:r>
              <a:rPr lang="lt-LT" sz="2299" u="none" noProof="0" dirty="0">
                <a:solidFill>
                  <a:srgbClr val="000000"/>
                </a:solidFill>
                <a:latin typeface="Calibri" panose="020F0502020204030204" pitchFamily="34" charset="0"/>
                <a:ea typeface="Alatsi"/>
                <a:cs typeface="Alatsi"/>
                <a:sym typeface="Alatsi"/>
              </a:rPr>
              <a:t>iri</a:t>
            </a:r>
            <a:r>
              <a:rPr lang="lt-LT" sz="2299" noProof="0" dirty="0">
                <a:solidFill>
                  <a:srgbClr val="000000"/>
                </a:solidFill>
                <a:latin typeface="Calibri" panose="020F0502020204030204" pitchFamily="34" charset="0"/>
                <a:ea typeface="Alatsi"/>
                <a:cs typeface="Alatsi"/>
                <a:sym typeface="Alatsi"/>
              </a:rPr>
              <a:t>ama</a:t>
            </a:r>
            <a:r>
              <a:rPr lang="lt-LT" sz="2299" u="none" noProof="0" dirty="0">
                <a:solidFill>
                  <a:srgbClr val="000000"/>
                </a:solidFill>
                <a:latin typeface="Calibri" panose="020F0502020204030204" pitchFamily="34" charset="0"/>
                <a:ea typeface="Alatsi"/>
                <a:cs typeface="Alatsi"/>
                <a:sym typeface="Alatsi"/>
              </a:rPr>
              <a:t>s</a:t>
            </a:r>
            <a:r>
              <a:rPr lang="lt-LT" sz="2299" noProof="0" dirty="0">
                <a:solidFill>
                  <a:srgbClr val="000000"/>
                </a:solidFill>
                <a:latin typeface="Calibri" panose="020F0502020204030204" pitchFamily="34" charset="0"/>
                <a:ea typeface="Alatsi"/>
                <a:cs typeface="Alatsi"/>
                <a:sym typeface="Alatsi"/>
              </a:rPr>
              <a:t> sm</a:t>
            </a:r>
            <a:r>
              <a:rPr lang="lt-LT" sz="2299" u="none" noProof="0" dirty="0">
                <a:solidFill>
                  <a:srgbClr val="000000"/>
                </a:solidFill>
                <a:latin typeface="Calibri" panose="020F0502020204030204" pitchFamily="34" charset="0"/>
                <a:ea typeface="Alatsi"/>
                <a:cs typeface="Alatsi"/>
                <a:sym typeface="Alatsi"/>
              </a:rPr>
              <a:t>u</a:t>
            </a:r>
            <a:r>
              <a:rPr lang="lt-LT" sz="2299" noProof="0" dirty="0">
                <a:solidFill>
                  <a:srgbClr val="000000"/>
                </a:solidFill>
                <a:latin typeface="Calibri" panose="020F0502020204030204" pitchFamily="34" charset="0"/>
                <a:ea typeface="Alatsi"/>
                <a:cs typeface="Alatsi"/>
                <a:sym typeface="Alatsi"/>
              </a:rPr>
              <a:t>r</a:t>
            </a:r>
            <a:r>
              <a:rPr lang="lt-LT" sz="2299" u="none" noProof="0" dirty="0">
                <a:solidFill>
                  <a:srgbClr val="000000"/>
                </a:solidFill>
                <a:latin typeface="Calibri" panose="020F0502020204030204" pitchFamily="34" charset="0"/>
                <a:ea typeface="Alatsi"/>
                <a:cs typeface="Alatsi"/>
                <a:sym typeface="Alatsi"/>
              </a:rPr>
              <a:t>t</a:t>
            </a:r>
            <a:r>
              <a:rPr lang="lt-LT" sz="2299" noProof="0" dirty="0">
                <a:solidFill>
                  <a:srgbClr val="000000"/>
                </a:solidFill>
                <a:latin typeface="Calibri" panose="020F0502020204030204" pitchFamily="34" charset="0"/>
                <a:ea typeface="Alatsi"/>
                <a:cs typeface="Alatsi"/>
                <a:sym typeface="Alatsi"/>
              </a:rPr>
              <a:t>as</a:t>
            </a:r>
            <a:r>
              <a:rPr lang="lt-LT" sz="2299" u="none" noProof="0" dirty="0">
                <a:solidFill>
                  <a:srgbClr val="000000"/>
                </a:solidFill>
                <a:latin typeface="Calibri" panose="020F0502020204030204" pitchFamily="34" charset="0"/>
                <a:ea typeface="Alatsi"/>
                <a:cs typeface="Alatsi"/>
                <a:sym typeface="Alatsi"/>
              </a:rPr>
              <a:t> </a:t>
            </a:r>
            <a:r>
              <a:rPr lang="lt-LT" sz="2299" noProof="0" dirty="0">
                <a:solidFill>
                  <a:srgbClr val="000000"/>
                </a:solidFill>
                <a:latin typeface="Calibri" panose="020F0502020204030204" pitchFamily="34" charset="0"/>
                <a:ea typeface="Alatsi"/>
                <a:cs typeface="Alatsi"/>
                <a:sym typeface="Alatsi"/>
              </a:rPr>
              <a:t>d</a:t>
            </a:r>
            <a:r>
              <a:rPr lang="lt-LT" sz="2299" u="none" noProof="0" dirty="0">
                <a:solidFill>
                  <a:srgbClr val="000000"/>
                </a:solidFill>
                <a:latin typeface="Calibri" panose="020F0502020204030204" pitchFamily="34" charset="0"/>
                <a:ea typeface="Alatsi"/>
                <a:cs typeface="Alatsi"/>
                <a:sym typeface="Alatsi"/>
              </a:rPr>
              <a:t>a</a:t>
            </a:r>
            <a:r>
              <a:rPr lang="lt-LT" sz="2299" noProof="0" dirty="0">
                <a:solidFill>
                  <a:srgbClr val="000000"/>
                </a:solidFill>
                <a:latin typeface="Calibri" panose="020F0502020204030204" pitchFamily="34" charset="0"/>
                <a:ea typeface="Alatsi"/>
                <a:cs typeface="Alatsi"/>
                <a:sym typeface="Alatsi"/>
              </a:rPr>
              <a:t>ž</a:t>
            </a:r>
            <a:r>
              <a:rPr lang="lt-LT" sz="2299" u="none" noProof="0" dirty="0">
                <a:solidFill>
                  <a:srgbClr val="000000"/>
                </a:solidFill>
                <a:latin typeface="Calibri" panose="020F0502020204030204" pitchFamily="34" charset="0"/>
                <a:ea typeface="Alatsi"/>
                <a:cs typeface="Alatsi"/>
                <a:sym typeface="Alatsi"/>
              </a:rPr>
              <a:t>n</a:t>
            </a:r>
            <a:r>
              <a:rPr lang="lt-LT" sz="2299" noProof="0" dirty="0">
                <a:solidFill>
                  <a:srgbClr val="000000"/>
                </a:solidFill>
                <a:latin typeface="Calibri" panose="020F0502020204030204" pitchFamily="34" charset="0"/>
                <a:ea typeface="Alatsi"/>
                <a:cs typeface="Alatsi"/>
                <a:sym typeface="Alatsi"/>
              </a:rPr>
              <a:t>iaus</a:t>
            </a:r>
            <a:r>
              <a:rPr lang="lt-LT" sz="2299" u="none" noProof="0" dirty="0">
                <a:solidFill>
                  <a:srgbClr val="000000"/>
                </a:solidFill>
                <a:latin typeface="Calibri" panose="020F0502020204030204" pitchFamily="34" charset="0"/>
                <a:ea typeface="Alatsi"/>
                <a:cs typeface="Alatsi"/>
                <a:sym typeface="Alatsi"/>
              </a:rPr>
              <a:t>iai </a:t>
            </a:r>
            <a:r>
              <a:rPr lang="lt-LT" sz="2299" noProof="0" dirty="0">
                <a:solidFill>
                  <a:srgbClr val="000000"/>
                </a:solidFill>
                <a:latin typeface="Calibri" panose="020F0502020204030204" pitchFamily="34" charset="0"/>
                <a:ea typeface="Alatsi"/>
                <a:cs typeface="Alatsi"/>
                <a:sym typeface="Alatsi"/>
              </a:rPr>
              <a:t>būna</a:t>
            </a:r>
            <a:r>
              <a:rPr lang="lt-LT" sz="2299" u="none" noProof="0" dirty="0">
                <a:solidFill>
                  <a:srgbClr val="000000"/>
                </a:solidFill>
                <a:latin typeface="Calibri" panose="020F0502020204030204" pitchFamily="34" charset="0"/>
                <a:ea typeface="Alatsi"/>
                <a:cs typeface="Alatsi"/>
                <a:sym typeface="Alatsi"/>
              </a:rPr>
              <a:t> s</a:t>
            </a:r>
            <a:r>
              <a:rPr lang="lt-LT" sz="2299" noProof="0" dirty="0">
                <a:solidFill>
                  <a:srgbClr val="000000"/>
                </a:solidFill>
                <a:latin typeface="Calibri" panose="020F0502020204030204" pitchFamily="34" charset="0"/>
                <a:ea typeface="Alatsi"/>
                <a:cs typeface="Alatsi"/>
                <a:sym typeface="Alatsi"/>
              </a:rPr>
              <a:t>iste</a:t>
            </a:r>
            <a:r>
              <a:rPr lang="lt-LT" sz="2299" u="none" noProof="0" dirty="0">
                <a:solidFill>
                  <a:srgbClr val="000000"/>
                </a:solidFill>
                <a:latin typeface="Calibri" panose="020F0502020204030204" pitchFamily="34" charset="0"/>
                <a:ea typeface="Alatsi"/>
                <a:cs typeface="Alatsi"/>
                <a:sym typeface="Alatsi"/>
              </a:rPr>
              <a:t>m</a:t>
            </a:r>
            <a:r>
              <a:rPr lang="lt-LT" sz="2299" noProof="0" dirty="0">
                <a:solidFill>
                  <a:srgbClr val="000000"/>
                </a:solidFill>
                <a:latin typeface="Calibri" panose="020F0502020204030204" pitchFamily="34" charset="0"/>
                <a:ea typeface="Alatsi"/>
                <a:cs typeface="Alatsi"/>
                <a:sym typeface="Alatsi"/>
              </a:rPr>
              <a:t>inis,</a:t>
            </a:r>
            <a:r>
              <a:rPr lang="lt-LT" sz="2299" u="none" noProof="0" dirty="0">
                <a:solidFill>
                  <a:srgbClr val="000000"/>
                </a:solidFill>
                <a:latin typeface="Calibri" panose="020F0502020204030204" pitchFamily="34" charset="0"/>
                <a:ea typeface="Alatsi"/>
                <a:cs typeface="Alatsi"/>
                <a:sym typeface="Alatsi"/>
              </a:rPr>
              <a:t> </a:t>
            </a:r>
            <a:r>
              <a:rPr lang="lt-LT" sz="2299" noProof="0" dirty="0">
                <a:solidFill>
                  <a:srgbClr val="000000"/>
                </a:solidFill>
                <a:latin typeface="Calibri" panose="020F0502020204030204" pitchFamily="34" charset="0"/>
                <a:ea typeface="Alatsi"/>
                <a:cs typeface="Alatsi"/>
                <a:sym typeface="Alatsi"/>
              </a:rPr>
              <a:t>ilgal</a:t>
            </a:r>
            <a:r>
              <a:rPr lang="lt-LT" sz="2299" u="none" noProof="0" dirty="0">
                <a:solidFill>
                  <a:srgbClr val="000000"/>
                </a:solidFill>
                <a:latin typeface="Calibri" panose="020F0502020204030204" pitchFamily="34" charset="0"/>
                <a:ea typeface="Alatsi"/>
                <a:cs typeface="Alatsi"/>
                <a:sym typeface="Alatsi"/>
              </a:rPr>
              <a:t>a</a:t>
            </a:r>
            <a:r>
              <a:rPr lang="lt-LT" sz="2299" noProof="0" dirty="0">
                <a:solidFill>
                  <a:srgbClr val="000000"/>
                </a:solidFill>
                <a:latin typeface="Calibri" panose="020F0502020204030204" pitchFamily="34" charset="0"/>
                <a:ea typeface="Alatsi"/>
                <a:cs typeface="Alatsi"/>
                <a:sym typeface="Alatsi"/>
              </a:rPr>
              <a:t>ikis i</a:t>
            </a:r>
            <a:r>
              <a:rPr lang="lt-LT" sz="2299" u="none" noProof="0" dirty="0">
                <a:solidFill>
                  <a:srgbClr val="000000"/>
                </a:solidFill>
                <a:latin typeface="Calibri" panose="020F0502020204030204" pitchFamily="34" charset="0"/>
                <a:ea typeface="Alatsi"/>
                <a:cs typeface="Alatsi"/>
                <a:sym typeface="Alatsi"/>
              </a:rPr>
              <a:t>r</a:t>
            </a:r>
            <a:r>
              <a:rPr lang="lt-LT" sz="2299" noProof="0" dirty="0">
                <a:solidFill>
                  <a:srgbClr val="000000"/>
                </a:solidFill>
                <a:latin typeface="Calibri" panose="020F0502020204030204" pitchFamily="34" charset="0"/>
                <a:ea typeface="Alatsi"/>
                <a:cs typeface="Alatsi"/>
                <a:sym typeface="Alatsi"/>
              </a:rPr>
              <a:t> sus</a:t>
            </a:r>
            <a:r>
              <a:rPr lang="lt-LT" sz="2299" u="none" noProof="0" dirty="0">
                <a:solidFill>
                  <a:srgbClr val="000000"/>
                </a:solidFill>
                <a:latin typeface="Calibri" panose="020F0502020204030204" pitchFamily="34" charset="0"/>
                <a:ea typeface="Alatsi"/>
                <a:cs typeface="Alatsi"/>
                <a:sym typeface="Alatsi"/>
              </a:rPr>
              <a:t>i</a:t>
            </a:r>
            <a:r>
              <a:rPr lang="lt-LT" sz="2299" noProof="0" dirty="0">
                <a:solidFill>
                  <a:srgbClr val="000000"/>
                </a:solidFill>
                <a:latin typeface="Calibri" panose="020F0502020204030204" pitchFamily="34" charset="0"/>
                <a:ea typeface="Alatsi"/>
                <a:cs typeface="Alatsi"/>
                <a:sym typeface="Alatsi"/>
              </a:rPr>
              <a:t>jęs su </a:t>
            </a:r>
            <a:r>
              <a:rPr lang="lt-LT" sz="2299" u="none" noProof="0" dirty="0">
                <a:solidFill>
                  <a:srgbClr val="000000"/>
                </a:solidFill>
                <a:latin typeface="Calibri" panose="020F0502020204030204" pitchFamily="34" charset="0"/>
                <a:ea typeface="Alatsi"/>
                <a:cs typeface="Alatsi"/>
                <a:sym typeface="Alatsi"/>
              </a:rPr>
              <a:t>j</a:t>
            </a:r>
            <a:r>
              <a:rPr lang="lt-LT" sz="2299" noProof="0" dirty="0">
                <a:solidFill>
                  <a:srgbClr val="000000"/>
                </a:solidFill>
                <a:latin typeface="Calibri" panose="020F0502020204030204" pitchFamily="34" charset="0"/>
                <a:ea typeface="Alatsi"/>
                <a:cs typeface="Alatsi"/>
                <a:sym typeface="Alatsi"/>
              </a:rPr>
              <a:t>ų</a:t>
            </a:r>
            <a:r>
              <a:rPr lang="lt-LT" sz="2299" u="none" noProof="0" dirty="0">
                <a:solidFill>
                  <a:srgbClr val="000000"/>
                </a:solidFill>
                <a:latin typeface="Calibri" panose="020F0502020204030204" pitchFamily="34" charset="0"/>
                <a:ea typeface="Alatsi"/>
                <a:cs typeface="Alatsi"/>
                <a:sym typeface="Alatsi"/>
              </a:rPr>
              <a:t> </a:t>
            </a:r>
            <a:r>
              <a:rPr lang="lt-LT" sz="2299" noProof="0" dirty="0">
                <a:solidFill>
                  <a:srgbClr val="000000"/>
                </a:solidFill>
                <a:latin typeface="Calibri" panose="020F0502020204030204" pitchFamily="34" charset="0"/>
                <a:ea typeface="Alatsi"/>
                <a:cs typeface="Alatsi"/>
                <a:sym typeface="Alatsi"/>
              </a:rPr>
              <a:t>soci</a:t>
            </a:r>
            <a:r>
              <a:rPr lang="lt-LT" sz="2299" u="none" noProof="0" dirty="0">
                <a:solidFill>
                  <a:srgbClr val="000000"/>
                </a:solidFill>
                <a:latin typeface="Calibri" panose="020F0502020204030204" pitchFamily="34" charset="0"/>
                <a:ea typeface="Alatsi"/>
                <a:cs typeface="Alatsi"/>
                <a:sym typeface="Alatsi"/>
              </a:rPr>
              <a:t>aline </a:t>
            </a:r>
            <a:r>
              <a:rPr lang="lt-LT" sz="2299" noProof="0" dirty="0">
                <a:solidFill>
                  <a:srgbClr val="000000"/>
                </a:solidFill>
                <a:latin typeface="Calibri" panose="020F0502020204030204" pitchFamily="34" charset="0"/>
                <a:ea typeface="Alatsi"/>
                <a:cs typeface="Alatsi"/>
                <a:sym typeface="Alatsi"/>
              </a:rPr>
              <a:t>bei ekonomine padėtimi. Dėl to būtina toliau stiprinti smurto prevenciją, paramos sistemas ir</a:t>
            </a:r>
            <a:r>
              <a:rPr lang="lt-LT" sz="2299" u="none" noProof="0" dirty="0">
                <a:solidFill>
                  <a:srgbClr val="000000"/>
                </a:solidFill>
                <a:latin typeface="Calibri" panose="020F0502020204030204" pitchFamily="34" charset="0"/>
                <a:ea typeface="Alatsi"/>
                <a:cs typeface="Alatsi"/>
                <a:sym typeface="Alatsi"/>
              </a:rPr>
              <a:t> </a:t>
            </a:r>
            <a:r>
              <a:rPr lang="lt-LT" sz="2299" noProof="0" dirty="0">
                <a:solidFill>
                  <a:srgbClr val="000000"/>
                </a:solidFill>
                <a:latin typeface="Calibri" panose="020F0502020204030204" pitchFamily="34" charset="0"/>
                <a:ea typeface="Alatsi"/>
                <a:cs typeface="Alatsi"/>
                <a:sym typeface="Alatsi"/>
              </a:rPr>
              <a:t>d</a:t>
            </a:r>
            <a:r>
              <a:rPr lang="lt-LT" sz="2299" u="none" noProof="0" dirty="0">
                <a:solidFill>
                  <a:srgbClr val="000000"/>
                </a:solidFill>
                <a:latin typeface="Calibri" panose="020F0502020204030204" pitchFamily="34" charset="0"/>
                <a:ea typeface="Alatsi"/>
                <a:cs typeface="Alatsi"/>
                <a:sym typeface="Alatsi"/>
              </a:rPr>
              <a:t>i</a:t>
            </a:r>
            <a:r>
              <a:rPr lang="lt-LT" sz="2299" noProof="0" dirty="0">
                <a:solidFill>
                  <a:srgbClr val="000000"/>
                </a:solidFill>
                <a:latin typeface="Calibri" panose="020F0502020204030204" pitchFamily="34" charset="0"/>
                <a:ea typeface="Alatsi"/>
                <a:cs typeface="Alatsi"/>
                <a:sym typeface="Alatsi"/>
              </a:rPr>
              <a:t>d</a:t>
            </a:r>
            <a:r>
              <a:rPr lang="lt-LT" sz="2299" u="none" noProof="0" dirty="0">
                <a:solidFill>
                  <a:srgbClr val="000000"/>
                </a:solidFill>
                <a:latin typeface="Calibri" panose="020F0502020204030204" pitchFamily="34" charset="0"/>
                <a:ea typeface="Alatsi"/>
                <a:cs typeface="Alatsi"/>
                <a:sym typeface="Alatsi"/>
              </a:rPr>
              <a:t>i</a:t>
            </a:r>
            <a:r>
              <a:rPr lang="lt-LT" sz="2299" noProof="0" dirty="0">
                <a:solidFill>
                  <a:srgbClr val="000000"/>
                </a:solidFill>
                <a:latin typeface="Calibri" panose="020F0502020204030204" pitchFamily="34" charset="0"/>
                <a:ea typeface="Alatsi"/>
                <a:cs typeface="Alatsi"/>
                <a:sym typeface="Alatsi"/>
              </a:rPr>
              <a:t>n</a:t>
            </a:r>
            <a:r>
              <a:rPr lang="lt-LT" sz="2299" u="none" noProof="0" dirty="0">
                <a:solidFill>
                  <a:srgbClr val="000000"/>
                </a:solidFill>
                <a:latin typeface="Calibri" panose="020F0502020204030204" pitchFamily="34" charset="0"/>
                <a:ea typeface="Alatsi"/>
                <a:cs typeface="Alatsi"/>
                <a:sym typeface="Alatsi"/>
              </a:rPr>
              <a:t>ti </a:t>
            </a:r>
            <a:r>
              <a:rPr lang="lt-LT" sz="2299" noProof="0" dirty="0">
                <a:solidFill>
                  <a:srgbClr val="000000"/>
                </a:solidFill>
                <a:latin typeface="Calibri" panose="020F0502020204030204" pitchFamily="34" charset="0"/>
                <a:ea typeface="Alatsi"/>
                <a:cs typeface="Alatsi"/>
                <a:sym typeface="Alatsi"/>
              </a:rPr>
              <a:t>vi</a:t>
            </a:r>
            <a:r>
              <a:rPr lang="lt-LT" sz="2299" u="none" noProof="0" dirty="0">
                <a:solidFill>
                  <a:srgbClr val="000000"/>
                </a:solidFill>
                <a:latin typeface="Calibri" panose="020F0502020204030204" pitchFamily="34" charset="0"/>
                <a:ea typeface="Alatsi"/>
                <a:cs typeface="Alatsi"/>
                <a:sym typeface="Alatsi"/>
              </a:rPr>
              <a:t>suo</a:t>
            </a:r>
            <a:r>
              <a:rPr lang="lt-LT" sz="2299" noProof="0" dirty="0">
                <a:solidFill>
                  <a:srgbClr val="000000"/>
                </a:solidFill>
                <a:latin typeface="Calibri" panose="020F0502020204030204" pitchFamily="34" charset="0"/>
                <a:ea typeface="Alatsi"/>
                <a:cs typeface="Alatsi"/>
                <a:sym typeface="Alatsi"/>
              </a:rPr>
              <a:t>menė</a:t>
            </a:r>
            <a:r>
              <a:rPr lang="lt-LT" sz="2299" u="none" noProof="0" dirty="0">
                <a:solidFill>
                  <a:srgbClr val="000000"/>
                </a:solidFill>
                <a:latin typeface="Calibri" panose="020F0502020204030204" pitchFamily="34" charset="0"/>
                <a:ea typeface="Alatsi"/>
                <a:cs typeface="Alatsi"/>
                <a:sym typeface="Alatsi"/>
              </a:rPr>
              <a:t>s </a:t>
            </a:r>
            <a:r>
              <a:rPr lang="lt-LT" sz="2299" noProof="0" dirty="0">
                <a:solidFill>
                  <a:srgbClr val="000000"/>
                </a:solidFill>
                <a:latin typeface="Calibri" panose="020F0502020204030204" pitchFamily="34" charset="0"/>
                <a:ea typeface="Alatsi"/>
                <a:cs typeface="Alatsi"/>
                <a:sym typeface="Alatsi"/>
              </a:rPr>
              <a:t>sąmo</a:t>
            </a:r>
            <a:r>
              <a:rPr lang="lt-LT" sz="2299" u="none" noProof="0" dirty="0">
                <a:solidFill>
                  <a:srgbClr val="000000"/>
                </a:solidFill>
                <a:latin typeface="Calibri" panose="020F0502020204030204" pitchFamily="34" charset="0"/>
                <a:ea typeface="Alatsi"/>
                <a:cs typeface="Alatsi"/>
                <a:sym typeface="Alatsi"/>
              </a:rPr>
              <a:t>n</a:t>
            </a:r>
            <a:r>
              <a:rPr lang="lt-LT" sz="2299" noProof="0" dirty="0">
                <a:solidFill>
                  <a:srgbClr val="000000"/>
                </a:solidFill>
                <a:latin typeface="Calibri" panose="020F0502020204030204" pitchFamily="34" charset="0"/>
                <a:ea typeface="Alatsi"/>
                <a:cs typeface="Alatsi"/>
                <a:sym typeface="Alatsi"/>
              </a:rPr>
              <a:t>ing</a:t>
            </a:r>
            <a:r>
              <a:rPr lang="lt-LT" sz="2299" u="none" noProof="0" dirty="0">
                <a:solidFill>
                  <a:srgbClr val="000000"/>
                </a:solidFill>
                <a:latin typeface="Calibri" panose="020F0502020204030204" pitchFamily="34" charset="0"/>
                <a:ea typeface="Alatsi"/>
                <a:cs typeface="Alatsi"/>
                <a:sym typeface="Alatsi"/>
              </a:rPr>
              <a:t>um</a:t>
            </a:r>
            <a:r>
              <a:rPr lang="lt-LT" sz="2299" noProof="0" dirty="0">
                <a:solidFill>
                  <a:srgbClr val="000000"/>
                </a:solidFill>
                <a:latin typeface="Calibri" panose="020F0502020204030204" pitchFamily="34" charset="0"/>
                <a:ea typeface="Alatsi"/>
                <a:cs typeface="Alatsi"/>
                <a:sym typeface="Alatsi"/>
              </a:rPr>
              <a:t>ą</a:t>
            </a:r>
            <a:r>
              <a:rPr lang="lt-LT" sz="2299" u="none" noProof="0" dirty="0">
                <a:solidFill>
                  <a:srgbClr val="000000"/>
                </a:solidFill>
                <a:latin typeface="Calibri" panose="020F0502020204030204" pitchFamily="34" charset="0"/>
                <a:ea typeface="Alatsi"/>
                <a:cs typeface="Alatsi"/>
                <a:sym typeface="Alatsi"/>
              </a:rPr>
              <a:t> </a:t>
            </a:r>
            <a:r>
              <a:rPr lang="lt-LT" sz="2299" noProof="0" dirty="0">
                <a:solidFill>
                  <a:srgbClr val="000000"/>
                </a:solidFill>
                <a:latin typeface="Calibri" panose="020F0502020204030204" pitchFamily="34" charset="0"/>
                <a:ea typeface="Alatsi"/>
                <a:cs typeface="Alatsi"/>
                <a:sym typeface="Alatsi"/>
              </a:rPr>
              <a:t>š</a:t>
            </a:r>
            <a:r>
              <a:rPr lang="lt-LT" sz="2299" u="none" noProof="0" dirty="0">
                <a:solidFill>
                  <a:srgbClr val="000000"/>
                </a:solidFill>
                <a:latin typeface="Calibri" panose="020F0502020204030204" pitchFamily="34" charset="0"/>
                <a:ea typeface="Alatsi"/>
                <a:cs typeface="Alatsi"/>
                <a:sym typeface="Alatsi"/>
              </a:rPr>
              <a:t>ioje </a:t>
            </a:r>
            <a:r>
              <a:rPr lang="lt-LT" sz="2299" noProof="0" dirty="0">
                <a:solidFill>
                  <a:srgbClr val="000000"/>
                </a:solidFill>
                <a:latin typeface="Calibri" panose="020F0502020204030204" pitchFamily="34" charset="0"/>
                <a:ea typeface="Alatsi"/>
                <a:cs typeface="Alatsi"/>
                <a:sym typeface="Alatsi"/>
              </a:rPr>
              <a:t>sr</a:t>
            </a:r>
            <a:r>
              <a:rPr lang="lt-LT" sz="2299" u="none" noProof="0" dirty="0">
                <a:solidFill>
                  <a:srgbClr val="000000"/>
                </a:solidFill>
                <a:latin typeface="Calibri" panose="020F0502020204030204" pitchFamily="34" charset="0"/>
                <a:ea typeface="Alatsi"/>
                <a:cs typeface="Alatsi"/>
                <a:sym typeface="Alatsi"/>
              </a:rPr>
              <a:t>i</a:t>
            </a:r>
            <a:r>
              <a:rPr lang="lt-LT" sz="2299" noProof="0" dirty="0">
                <a:solidFill>
                  <a:srgbClr val="000000"/>
                </a:solidFill>
                <a:latin typeface="Calibri" panose="020F0502020204030204" pitchFamily="34" charset="0"/>
                <a:ea typeface="Alatsi"/>
                <a:cs typeface="Alatsi"/>
                <a:sym typeface="Alatsi"/>
              </a:rPr>
              <a:t>ty</a:t>
            </a:r>
            <a:r>
              <a:rPr lang="lt-LT" sz="2299" u="none" noProof="0" dirty="0">
                <a:solidFill>
                  <a:srgbClr val="000000"/>
                </a:solidFill>
                <a:latin typeface="Calibri" panose="020F0502020204030204" pitchFamily="34" charset="0"/>
                <a:ea typeface="Alatsi"/>
                <a:cs typeface="Alatsi"/>
                <a:sym typeface="Alatsi"/>
              </a:rPr>
              <a:t>je</a:t>
            </a:r>
            <a:r>
              <a:rPr lang="lt-LT" sz="2299" noProof="0" dirty="0">
                <a:solidFill>
                  <a:srgbClr val="000000"/>
                </a:solidFill>
                <a:latin typeface="Calibri" panose="020F0502020204030204" pitchFamily="34" charset="0"/>
                <a:ea typeface="Alatsi"/>
                <a:cs typeface="Alatsi"/>
                <a:sym typeface="Alatsi"/>
              </a:rPr>
              <a:t>.</a:t>
            </a:r>
            <a:r>
              <a:rPr lang="lt-LT" sz="2299" u="none" noProof="0" dirty="0">
                <a:solidFill>
                  <a:srgbClr val="000000"/>
                </a:solidFill>
                <a:latin typeface="Calibri" panose="020F0502020204030204" pitchFamily="34" charset="0"/>
                <a:ea typeface="Alatsi"/>
                <a:cs typeface="Alatsi"/>
                <a:sym typeface="Alatsi"/>
              </a:rPr>
              <a:t> </a:t>
            </a:r>
            <a:r>
              <a:rPr lang="lt-LT" sz="2299" noProof="0" dirty="0">
                <a:solidFill>
                  <a:srgbClr val="000000"/>
                </a:solidFill>
                <a:latin typeface="Calibri" panose="020F0502020204030204" pitchFamily="34" charset="0"/>
                <a:ea typeface="Alatsi"/>
                <a:cs typeface="Alatsi"/>
                <a:sym typeface="Alatsi"/>
              </a:rPr>
              <a:t>Ši</a:t>
            </a:r>
            <a:r>
              <a:rPr lang="lt-LT" sz="2299" u="none" noProof="0" dirty="0">
                <a:solidFill>
                  <a:srgbClr val="000000"/>
                </a:solidFill>
                <a:latin typeface="Calibri" panose="020F0502020204030204" pitchFamily="34" charset="0"/>
                <a:ea typeface="Alatsi"/>
                <a:cs typeface="Alatsi"/>
                <a:sym typeface="Alatsi"/>
              </a:rPr>
              <a:t>e</a:t>
            </a:r>
            <a:r>
              <a:rPr lang="lt-LT" sz="2299" noProof="0" dirty="0">
                <a:solidFill>
                  <a:srgbClr val="000000"/>
                </a:solidFill>
                <a:latin typeface="Calibri" panose="020F0502020204030204" pitchFamily="34" charset="0"/>
                <a:ea typeface="Alatsi"/>
                <a:cs typeface="Alatsi"/>
                <a:sym typeface="Alatsi"/>
              </a:rPr>
              <a:t> skaič</a:t>
            </a:r>
            <a:r>
              <a:rPr lang="lt-LT" sz="2299" u="none" noProof="0" dirty="0">
                <a:solidFill>
                  <a:srgbClr val="000000"/>
                </a:solidFill>
                <a:latin typeface="Calibri" panose="020F0502020204030204" pitchFamily="34" charset="0"/>
                <a:ea typeface="Alatsi"/>
                <a:cs typeface="Alatsi"/>
                <a:sym typeface="Alatsi"/>
              </a:rPr>
              <a:t>iai </a:t>
            </a:r>
            <a:r>
              <a:rPr lang="lt-LT" sz="2299" noProof="0" dirty="0">
                <a:solidFill>
                  <a:srgbClr val="000000"/>
                </a:solidFill>
                <a:latin typeface="Calibri" panose="020F0502020204030204" pitchFamily="34" charset="0"/>
                <a:ea typeface="Alatsi"/>
                <a:cs typeface="Alatsi"/>
                <a:sym typeface="Alatsi"/>
              </a:rPr>
              <a:t>rod</a:t>
            </a:r>
            <a:r>
              <a:rPr lang="lt-LT" sz="2299" u="none" noProof="0" dirty="0">
                <a:solidFill>
                  <a:srgbClr val="000000"/>
                </a:solidFill>
                <a:latin typeface="Calibri" panose="020F0502020204030204" pitchFamily="34" charset="0"/>
                <a:ea typeface="Alatsi"/>
                <a:cs typeface="Alatsi"/>
                <a:sym typeface="Alatsi"/>
              </a:rPr>
              <a:t>o</a:t>
            </a:r>
            <a:r>
              <a:rPr lang="lt-LT" sz="2299" noProof="0" dirty="0">
                <a:solidFill>
                  <a:srgbClr val="000000"/>
                </a:solidFill>
                <a:latin typeface="Calibri" panose="020F0502020204030204" pitchFamily="34" charset="0"/>
                <a:ea typeface="Alatsi"/>
                <a:cs typeface="Alatsi"/>
                <a:sym typeface="Alatsi"/>
              </a:rPr>
              <a:t>,</a:t>
            </a:r>
            <a:r>
              <a:rPr lang="lt-LT" sz="2299" u="none" noProof="0" dirty="0">
                <a:solidFill>
                  <a:srgbClr val="000000"/>
                </a:solidFill>
                <a:latin typeface="Calibri" panose="020F0502020204030204" pitchFamily="34" charset="0"/>
                <a:ea typeface="Alatsi"/>
                <a:cs typeface="Alatsi"/>
                <a:sym typeface="Alatsi"/>
              </a:rPr>
              <a:t> k</a:t>
            </a:r>
            <a:r>
              <a:rPr lang="lt-LT" sz="2299" noProof="0" dirty="0">
                <a:solidFill>
                  <a:srgbClr val="000000"/>
                </a:solidFill>
                <a:latin typeface="Calibri" panose="020F0502020204030204" pitchFamily="34" charset="0"/>
                <a:ea typeface="Alatsi"/>
                <a:cs typeface="Alatsi"/>
                <a:sym typeface="Alatsi"/>
              </a:rPr>
              <a:t>ad probl</a:t>
            </a:r>
            <a:r>
              <a:rPr lang="lt-LT" sz="2299" u="none" noProof="0" dirty="0">
                <a:solidFill>
                  <a:srgbClr val="000000"/>
                </a:solidFill>
                <a:latin typeface="Calibri" panose="020F0502020204030204" pitchFamily="34" charset="0"/>
                <a:ea typeface="Alatsi"/>
                <a:cs typeface="Alatsi"/>
                <a:sym typeface="Alatsi"/>
              </a:rPr>
              <a:t>e</a:t>
            </a:r>
            <a:r>
              <a:rPr lang="lt-LT" sz="2299" noProof="0" dirty="0">
                <a:solidFill>
                  <a:srgbClr val="000000"/>
                </a:solidFill>
                <a:latin typeface="Calibri" panose="020F0502020204030204" pitchFamily="34" charset="0"/>
                <a:ea typeface="Alatsi"/>
                <a:cs typeface="Alatsi"/>
                <a:sym typeface="Alatsi"/>
              </a:rPr>
              <a:t>m</a:t>
            </a:r>
            <a:r>
              <a:rPr lang="lt-LT" sz="2299" u="none" noProof="0" dirty="0">
                <a:solidFill>
                  <a:srgbClr val="000000"/>
                </a:solidFill>
                <a:latin typeface="Calibri" panose="020F0502020204030204" pitchFamily="34" charset="0"/>
                <a:ea typeface="Alatsi"/>
                <a:cs typeface="Alatsi"/>
                <a:sym typeface="Alatsi"/>
              </a:rPr>
              <a:t>a</a:t>
            </a:r>
            <a:r>
              <a:rPr lang="lt-LT" sz="2299" noProof="0" dirty="0">
                <a:solidFill>
                  <a:srgbClr val="000000"/>
                </a:solidFill>
                <a:latin typeface="Calibri" panose="020F0502020204030204" pitchFamily="34" charset="0"/>
                <a:ea typeface="Alatsi"/>
                <a:cs typeface="Alatsi"/>
                <a:sym typeface="Alatsi"/>
              </a:rPr>
              <a:t> išl</a:t>
            </a:r>
            <a:r>
              <a:rPr lang="lt-LT" sz="2299" u="none" noProof="0" dirty="0">
                <a:solidFill>
                  <a:srgbClr val="000000"/>
                </a:solidFill>
                <a:latin typeface="Calibri" panose="020F0502020204030204" pitchFamily="34" charset="0"/>
                <a:ea typeface="Alatsi"/>
                <a:cs typeface="Alatsi"/>
                <a:sym typeface="Alatsi"/>
              </a:rPr>
              <a:t>ie</a:t>
            </a:r>
            <a:r>
              <a:rPr lang="lt-LT" sz="2299" noProof="0" dirty="0">
                <a:solidFill>
                  <a:srgbClr val="000000"/>
                </a:solidFill>
                <a:latin typeface="Calibri" panose="020F0502020204030204" pitchFamily="34" charset="0"/>
                <a:ea typeface="Alatsi"/>
                <a:cs typeface="Alatsi"/>
                <a:sym typeface="Alatsi"/>
              </a:rPr>
              <a:t>ka</a:t>
            </a:r>
            <a:r>
              <a:rPr lang="lt-LT" sz="2299" u="none" noProof="0" dirty="0">
                <a:solidFill>
                  <a:srgbClr val="000000"/>
                </a:solidFill>
                <a:latin typeface="Calibri" panose="020F0502020204030204" pitchFamily="34" charset="0"/>
                <a:ea typeface="Alatsi"/>
                <a:cs typeface="Alatsi"/>
                <a:sym typeface="Alatsi"/>
              </a:rPr>
              <a:t> a</a:t>
            </a:r>
            <a:r>
              <a:rPr lang="lt-LT" sz="2299" noProof="0" dirty="0">
                <a:solidFill>
                  <a:srgbClr val="000000"/>
                </a:solidFill>
                <a:latin typeface="Calibri" panose="020F0502020204030204" pitchFamily="34" charset="0"/>
                <a:ea typeface="Alatsi"/>
                <a:cs typeface="Alatsi"/>
                <a:sym typeface="Alatsi"/>
              </a:rPr>
              <a:t>ktual</a:t>
            </a:r>
            <a:r>
              <a:rPr lang="lt-LT" sz="2299" u="none" noProof="0" dirty="0">
                <a:solidFill>
                  <a:srgbClr val="000000"/>
                </a:solidFill>
                <a:latin typeface="Calibri" panose="020F0502020204030204" pitchFamily="34" charset="0"/>
                <a:ea typeface="Alatsi"/>
                <a:cs typeface="Alatsi"/>
                <a:sym typeface="Alatsi"/>
              </a:rPr>
              <a:t>i</a:t>
            </a:r>
            <a:r>
              <a:rPr lang="lt-LT" sz="2299" noProof="0" dirty="0">
                <a:solidFill>
                  <a:srgbClr val="000000"/>
                </a:solidFill>
                <a:latin typeface="Calibri" panose="020F0502020204030204" pitchFamily="34" charset="0"/>
                <a:ea typeface="Alatsi"/>
                <a:cs typeface="Alatsi"/>
                <a:sym typeface="Alatsi"/>
              </a:rPr>
              <a:t>,</a:t>
            </a:r>
            <a:r>
              <a:rPr lang="lt-LT" sz="2299" u="none" noProof="0" dirty="0">
                <a:solidFill>
                  <a:srgbClr val="000000"/>
                </a:solidFill>
                <a:latin typeface="Calibri" panose="020F0502020204030204" pitchFamily="34" charset="0"/>
                <a:ea typeface="Alatsi"/>
                <a:cs typeface="Alatsi"/>
                <a:sym typeface="Alatsi"/>
              </a:rPr>
              <a:t> </a:t>
            </a:r>
            <a:r>
              <a:rPr lang="lt-LT" sz="2299" noProof="0" dirty="0">
                <a:solidFill>
                  <a:srgbClr val="000000"/>
                </a:solidFill>
                <a:latin typeface="Calibri" panose="020F0502020204030204" pitchFamily="34" charset="0"/>
                <a:ea typeface="Alatsi"/>
                <a:cs typeface="Alatsi"/>
                <a:sym typeface="Alatsi"/>
              </a:rPr>
              <a:t>ne</a:t>
            </a:r>
            <a:r>
              <a:rPr lang="lt-LT" sz="2299" u="none" noProof="0" dirty="0">
                <a:solidFill>
                  <a:srgbClr val="000000"/>
                </a:solidFill>
                <a:latin typeface="Calibri" panose="020F0502020204030204" pitchFamily="34" charset="0"/>
                <a:ea typeface="Alatsi"/>
                <a:cs typeface="Alatsi"/>
                <a:sym typeface="Alatsi"/>
              </a:rPr>
              <a:t>pa</a:t>
            </a:r>
            <a:r>
              <a:rPr lang="lt-LT" sz="2299" noProof="0" dirty="0">
                <a:solidFill>
                  <a:srgbClr val="000000"/>
                </a:solidFill>
                <a:latin typeface="Calibri" panose="020F0502020204030204" pitchFamily="34" charset="0"/>
                <a:ea typeface="Alatsi"/>
                <a:cs typeface="Alatsi"/>
                <a:sym typeface="Alatsi"/>
              </a:rPr>
              <a:t>is</a:t>
            </a:r>
            <a:r>
              <a:rPr lang="lt-LT" sz="2299" u="none" noProof="0" dirty="0">
                <a:solidFill>
                  <a:srgbClr val="000000"/>
                </a:solidFill>
                <a:latin typeface="Calibri" panose="020F0502020204030204" pitchFamily="34" charset="0"/>
                <a:ea typeface="Alatsi"/>
                <a:cs typeface="Alatsi"/>
                <a:sym typeface="Alatsi"/>
              </a:rPr>
              <a:t>a</a:t>
            </a:r>
            <a:r>
              <a:rPr lang="lt-LT" sz="2299" noProof="0" dirty="0">
                <a:solidFill>
                  <a:srgbClr val="000000"/>
                </a:solidFill>
                <a:latin typeface="Calibri" panose="020F0502020204030204" pitchFamily="34" charset="0"/>
                <a:ea typeface="Alatsi"/>
                <a:cs typeface="Alatsi"/>
                <a:sym typeface="Alatsi"/>
              </a:rPr>
              <a:t>nt</a:t>
            </a:r>
            <a:r>
              <a:rPr lang="lt-LT" sz="2299" u="none" noProof="0" dirty="0">
                <a:solidFill>
                  <a:srgbClr val="000000"/>
                </a:solidFill>
                <a:latin typeface="Calibri" panose="020F0502020204030204" pitchFamily="34" charset="0"/>
                <a:ea typeface="Alatsi"/>
                <a:cs typeface="Alatsi"/>
                <a:sym typeface="Alatsi"/>
              </a:rPr>
              <a:t> </a:t>
            </a:r>
            <a:r>
              <a:rPr lang="lt-LT" sz="2299" noProof="0" dirty="0">
                <a:solidFill>
                  <a:srgbClr val="000000"/>
                </a:solidFill>
                <a:latin typeface="Calibri" panose="020F0502020204030204" pitchFamily="34" charset="0"/>
                <a:ea typeface="Alatsi"/>
                <a:cs typeface="Alatsi"/>
                <a:sym typeface="Alatsi"/>
              </a:rPr>
              <a:t>egzi</a:t>
            </a:r>
            <a:r>
              <a:rPr lang="lt-LT" sz="2299" u="none" noProof="0" dirty="0">
                <a:solidFill>
                  <a:srgbClr val="000000"/>
                </a:solidFill>
                <a:latin typeface="Calibri" panose="020F0502020204030204" pitchFamily="34" charset="0"/>
                <a:ea typeface="Alatsi"/>
                <a:cs typeface="Alatsi"/>
                <a:sym typeface="Alatsi"/>
              </a:rPr>
              <a:t>s</a:t>
            </a:r>
            <a:r>
              <a:rPr lang="lt-LT" sz="2299" noProof="0" dirty="0">
                <a:solidFill>
                  <a:srgbClr val="000000"/>
                </a:solidFill>
                <a:latin typeface="Calibri" panose="020F0502020204030204" pitchFamily="34" charset="0"/>
                <a:ea typeface="Alatsi"/>
                <a:cs typeface="Alatsi"/>
                <a:sym typeface="Alatsi"/>
              </a:rPr>
              <a:t>tuoj</a:t>
            </a:r>
            <a:r>
              <a:rPr lang="lt-LT" sz="2299" u="none" noProof="0" dirty="0">
                <a:solidFill>
                  <a:srgbClr val="000000"/>
                </a:solidFill>
                <a:latin typeface="Calibri" panose="020F0502020204030204" pitchFamily="34" charset="0"/>
                <a:ea typeface="Alatsi"/>
                <a:cs typeface="Alatsi"/>
                <a:sym typeface="Alatsi"/>
              </a:rPr>
              <a:t>a</a:t>
            </a:r>
            <a:r>
              <a:rPr lang="lt-LT" sz="2299" noProof="0" dirty="0">
                <a:solidFill>
                  <a:srgbClr val="000000"/>
                </a:solidFill>
                <a:latin typeface="Calibri" panose="020F0502020204030204" pitchFamily="34" charset="0"/>
                <a:ea typeface="Alatsi"/>
                <a:cs typeface="Alatsi"/>
                <a:sym typeface="Alatsi"/>
              </a:rPr>
              <a:t>nč</a:t>
            </a:r>
            <a:r>
              <a:rPr lang="lt-LT" sz="2299" u="none" noProof="0" dirty="0">
                <a:solidFill>
                  <a:srgbClr val="000000"/>
                </a:solidFill>
                <a:latin typeface="Calibri" panose="020F0502020204030204" pitchFamily="34" charset="0"/>
                <a:ea typeface="Alatsi"/>
                <a:cs typeface="Alatsi"/>
                <a:sym typeface="Alatsi"/>
              </a:rPr>
              <a:t>i</a:t>
            </a:r>
            <a:r>
              <a:rPr lang="lt-LT" sz="2299" noProof="0" dirty="0">
                <a:solidFill>
                  <a:srgbClr val="000000"/>
                </a:solidFill>
                <a:latin typeface="Calibri" panose="020F0502020204030204" pitchFamily="34" charset="0"/>
                <a:ea typeface="Alatsi"/>
                <a:cs typeface="Alatsi"/>
                <a:sym typeface="Alatsi"/>
              </a:rPr>
              <a:t>ų</a:t>
            </a:r>
            <a:r>
              <a:rPr lang="lt-LT" sz="2299" u="none" noProof="0" dirty="0">
                <a:solidFill>
                  <a:srgbClr val="000000"/>
                </a:solidFill>
                <a:latin typeface="Calibri" panose="020F0502020204030204" pitchFamily="34" charset="0"/>
                <a:ea typeface="Alatsi"/>
                <a:cs typeface="Alatsi"/>
                <a:sym typeface="Alatsi"/>
              </a:rPr>
              <a:t> t</a:t>
            </a:r>
            <a:r>
              <a:rPr lang="lt-LT" sz="2299" noProof="0" dirty="0">
                <a:solidFill>
                  <a:srgbClr val="000000"/>
                </a:solidFill>
                <a:latin typeface="Calibri" panose="020F0502020204030204" pitchFamily="34" charset="0"/>
                <a:ea typeface="Alatsi"/>
                <a:cs typeface="Alatsi"/>
                <a:sym typeface="Alatsi"/>
              </a:rPr>
              <a:t>e</a:t>
            </a:r>
            <a:r>
              <a:rPr lang="lt-LT" sz="2299" u="none" noProof="0" dirty="0">
                <a:solidFill>
                  <a:srgbClr val="000000"/>
                </a:solidFill>
                <a:latin typeface="Calibri" panose="020F0502020204030204" pitchFamily="34" charset="0"/>
                <a:ea typeface="Alatsi"/>
                <a:cs typeface="Alatsi"/>
                <a:sym typeface="Alatsi"/>
              </a:rPr>
              <a:t>i</a:t>
            </a:r>
            <a:r>
              <a:rPr lang="lt-LT" sz="2299" noProof="0" dirty="0">
                <a:solidFill>
                  <a:srgbClr val="000000"/>
                </a:solidFill>
                <a:latin typeface="Calibri" panose="020F0502020204030204" pitchFamily="34" charset="0"/>
                <a:ea typeface="Alatsi"/>
                <a:cs typeface="Alatsi"/>
                <a:sym typeface="Alatsi"/>
              </a:rPr>
              <a:t>sinės</a:t>
            </a:r>
            <a:r>
              <a:rPr lang="lt-LT" sz="2299" u="none" noProof="0" dirty="0">
                <a:solidFill>
                  <a:srgbClr val="000000"/>
                </a:solidFill>
                <a:latin typeface="Calibri" panose="020F0502020204030204" pitchFamily="34" charset="0"/>
                <a:ea typeface="Alatsi"/>
                <a:cs typeface="Alatsi"/>
                <a:sym typeface="Alatsi"/>
              </a:rPr>
              <a:t> a</a:t>
            </a:r>
            <a:r>
              <a:rPr lang="lt-LT" sz="2299" noProof="0" dirty="0">
                <a:solidFill>
                  <a:srgbClr val="000000"/>
                </a:solidFill>
                <a:latin typeface="Calibri" panose="020F0502020204030204" pitchFamily="34" charset="0"/>
                <a:ea typeface="Alatsi"/>
                <a:cs typeface="Alatsi"/>
                <a:sym typeface="Alatsi"/>
              </a:rPr>
              <a:t>psaugos prie</a:t>
            </a:r>
            <a:r>
              <a:rPr lang="lt-LT" sz="2299" u="none" noProof="0" dirty="0">
                <a:solidFill>
                  <a:srgbClr val="000000"/>
                </a:solidFill>
                <a:latin typeface="Calibri" panose="020F0502020204030204" pitchFamily="34" charset="0"/>
                <a:ea typeface="Alatsi"/>
                <a:cs typeface="Alatsi"/>
                <a:sym typeface="Alatsi"/>
              </a:rPr>
              <a:t>m</a:t>
            </a:r>
            <a:r>
              <a:rPr lang="lt-LT" sz="2299" noProof="0" dirty="0">
                <a:solidFill>
                  <a:srgbClr val="000000"/>
                </a:solidFill>
                <a:latin typeface="Calibri" panose="020F0502020204030204" pitchFamily="34" charset="0"/>
                <a:ea typeface="Alatsi"/>
                <a:cs typeface="Alatsi"/>
                <a:sym typeface="Alatsi"/>
              </a:rPr>
              <a:t>on</a:t>
            </a:r>
            <a:r>
              <a:rPr lang="lt-LT" sz="2299" u="none" noProof="0" dirty="0">
                <a:solidFill>
                  <a:srgbClr val="000000"/>
                </a:solidFill>
                <a:latin typeface="Calibri" panose="020F0502020204030204" pitchFamily="34" charset="0"/>
                <a:ea typeface="Alatsi"/>
                <a:cs typeface="Alatsi"/>
                <a:sym typeface="Alatsi"/>
              </a:rPr>
              <a:t>ių</a:t>
            </a:r>
            <a:r>
              <a:rPr lang="lt-LT" sz="2299" noProof="0" dirty="0">
                <a:solidFill>
                  <a:srgbClr val="000000"/>
                </a:solidFill>
                <a:latin typeface="Calibri" panose="020F0502020204030204" pitchFamily="34" charset="0"/>
                <a:ea typeface="Alatsi"/>
                <a:cs typeface="Alatsi"/>
                <a:sym typeface="Alatsi"/>
              </a:rPr>
              <a:t>.</a:t>
            </a:r>
          </a:p>
          <a:p>
            <a:pPr algn="just">
              <a:lnSpc>
                <a:spcPts val="3219"/>
              </a:lnSpc>
            </a:pPr>
            <a:endParaRPr lang="lt-LT" sz="2299" noProof="0" dirty="0">
              <a:solidFill>
                <a:srgbClr val="000000"/>
              </a:solidFill>
              <a:latin typeface="Calibri" panose="020F0502020204030204" pitchFamily="34" charset="0"/>
              <a:ea typeface="Alatsi"/>
              <a:cs typeface="Alatsi"/>
              <a:sym typeface="Alatsi"/>
            </a:endParaRPr>
          </a:p>
        </p:txBody>
      </p:sp>
      <p:grpSp>
        <p:nvGrpSpPr>
          <p:cNvPr id="19" name="Group 19"/>
          <p:cNvGrpSpPr/>
          <p:nvPr/>
        </p:nvGrpSpPr>
        <p:grpSpPr>
          <a:xfrm>
            <a:off x="4876800" y="7466399"/>
            <a:ext cx="11273349" cy="432336"/>
            <a:chOff x="0" y="0"/>
            <a:chExt cx="2611036" cy="113866"/>
          </a:xfrm>
        </p:grpSpPr>
        <p:sp>
          <p:nvSpPr>
            <p:cNvPr id="20" name="Freeform 20"/>
            <p:cNvSpPr/>
            <p:nvPr/>
          </p:nvSpPr>
          <p:spPr>
            <a:xfrm>
              <a:off x="0" y="0"/>
              <a:ext cx="2611036" cy="113866"/>
            </a:xfrm>
            <a:custGeom>
              <a:avLst/>
              <a:gdLst/>
              <a:ahLst/>
              <a:cxnLst/>
              <a:rect l="l" t="t" r="r" b="b"/>
              <a:pathLst>
                <a:path w="2611036" h="113866">
                  <a:moveTo>
                    <a:pt x="39827" y="0"/>
                  </a:moveTo>
                  <a:lnTo>
                    <a:pt x="2571209" y="0"/>
                  </a:lnTo>
                  <a:cubicBezTo>
                    <a:pt x="2581771" y="0"/>
                    <a:pt x="2591902" y="4196"/>
                    <a:pt x="2599371" y="11665"/>
                  </a:cubicBezTo>
                  <a:cubicBezTo>
                    <a:pt x="2606840" y="19134"/>
                    <a:pt x="2611036" y="29264"/>
                    <a:pt x="2611036" y="39827"/>
                  </a:cubicBezTo>
                  <a:lnTo>
                    <a:pt x="2611036" y="74039"/>
                  </a:lnTo>
                  <a:cubicBezTo>
                    <a:pt x="2611036" y="96035"/>
                    <a:pt x="2593205" y="113866"/>
                    <a:pt x="2571209" y="113866"/>
                  </a:cubicBezTo>
                  <a:lnTo>
                    <a:pt x="39827" y="113866"/>
                  </a:lnTo>
                  <a:cubicBezTo>
                    <a:pt x="29264" y="113866"/>
                    <a:pt x="19134" y="109670"/>
                    <a:pt x="11665" y="102201"/>
                  </a:cubicBezTo>
                  <a:cubicBezTo>
                    <a:pt x="4196" y="94732"/>
                    <a:pt x="0" y="84602"/>
                    <a:pt x="0" y="74039"/>
                  </a:cubicBezTo>
                  <a:lnTo>
                    <a:pt x="0" y="39827"/>
                  </a:lnTo>
                  <a:cubicBezTo>
                    <a:pt x="0" y="29264"/>
                    <a:pt x="4196" y="19134"/>
                    <a:pt x="11665" y="11665"/>
                  </a:cubicBezTo>
                  <a:cubicBezTo>
                    <a:pt x="19134" y="4196"/>
                    <a:pt x="29264" y="0"/>
                    <a:pt x="39827" y="0"/>
                  </a:cubicBezTo>
                  <a:close/>
                </a:path>
              </a:pathLst>
            </a:custGeom>
            <a:solidFill>
              <a:srgbClr val="9FC3D0"/>
            </a:solidFill>
          </p:spPr>
          <p:txBody>
            <a:bodyPr/>
            <a:lstStyle/>
            <a:p>
              <a:endParaRPr lang="lt-LT" noProof="0" dirty="0"/>
            </a:p>
          </p:txBody>
        </p:sp>
        <p:sp>
          <p:nvSpPr>
            <p:cNvPr id="21" name="TextBox 21"/>
            <p:cNvSpPr txBox="1"/>
            <p:nvPr/>
          </p:nvSpPr>
          <p:spPr>
            <a:xfrm>
              <a:off x="0" y="-38100"/>
              <a:ext cx="2611036" cy="151966"/>
            </a:xfrm>
            <a:prstGeom prst="rect">
              <a:avLst/>
            </a:prstGeom>
          </p:spPr>
          <p:txBody>
            <a:bodyPr lIns="50800" tIns="50800" rIns="50800" bIns="50800" rtlCol="0" anchor="ctr"/>
            <a:lstStyle/>
            <a:p>
              <a:pPr algn="ctr">
                <a:lnSpc>
                  <a:spcPts val="2659"/>
                </a:lnSpc>
              </a:pPr>
              <a:endParaRPr lang="lt-LT" noProof="0" dirty="0"/>
            </a:p>
          </p:txBody>
        </p:sp>
      </p:grpSp>
      <p:sp>
        <p:nvSpPr>
          <p:cNvPr id="22" name="TextBox 22"/>
          <p:cNvSpPr txBox="1"/>
          <p:nvPr/>
        </p:nvSpPr>
        <p:spPr>
          <a:xfrm>
            <a:off x="379738" y="4514995"/>
            <a:ext cx="15881707" cy="1616276"/>
          </a:xfrm>
          <a:prstGeom prst="rect">
            <a:avLst/>
          </a:prstGeom>
        </p:spPr>
        <p:txBody>
          <a:bodyPr lIns="0" tIns="0" rIns="0" bIns="0" rtlCol="0" anchor="t">
            <a:spAutoFit/>
          </a:bodyPr>
          <a:lstStyle/>
          <a:p>
            <a:pPr algn="just">
              <a:lnSpc>
                <a:spcPts val="3219"/>
              </a:lnSpc>
            </a:pPr>
            <a:r>
              <a:rPr lang="lt-LT" sz="2299" noProof="0" dirty="0">
                <a:solidFill>
                  <a:srgbClr val="000000"/>
                </a:solidFill>
                <a:latin typeface="Calibri" panose="020F0502020204030204" pitchFamily="34" charset="0"/>
                <a:ea typeface="Alatsi"/>
                <a:cs typeface="Alatsi"/>
                <a:sym typeface="Alatsi"/>
              </a:rPr>
              <a:t>Kaip jau buvo minėta Panevėžio miesto savivaldybėje</a:t>
            </a:r>
            <a:r>
              <a:rPr lang="lt-LT" sz="2299" u="none" noProof="0" dirty="0">
                <a:solidFill>
                  <a:srgbClr val="000000"/>
                </a:solidFill>
                <a:latin typeface="Calibri" panose="020F0502020204030204" pitchFamily="34" charset="0"/>
                <a:ea typeface="Alatsi"/>
                <a:cs typeface="Alatsi"/>
                <a:sym typeface="Alatsi"/>
              </a:rPr>
              <a:t> 2024 m. išduoti 644 Orderiai, </a:t>
            </a:r>
            <a:r>
              <a:rPr lang="lt-LT" sz="2299" noProof="0" dirty="0">
                <a:solidFill>
                  <a:srgbClr val="000000"/>
                </a:solidFill>
                <a:latin typeface="Calibri" panose="020F0502020204030204" pitchFamily="34" charset="0"/>
                <a:ea typeface="Alatsi"/>
                <a:cs typeface="Alatsi"/>
                <a:sym typeface="Alatsi"/>
              </a:rPr>
              <a:t>iš kurių 521 išduotas vyrams ir 123 mot</a:t>
            </a:r>
            <a:r>
              <a:rPr lang="lt-LT" sz="2299" u="none" noProof="0" dirty="0">
                <a:solidFill>
                  <a:srgbClr val="000000"/>
                </a:solidFill>
                <a:latin typeface="Calibri" panose="020F0502020204030204" pitchFamily="34" charset="0"/>
                <a:ea typeface="Alatsi"/>
                <a:cs typeface="Alatsi"/>
                <a:sym typeface="Alatsi"/>
              </a:rPr>
              <a:t>erims, tai dar kartą patvirtina, kad dažniausiai smurtą patiria moterys. Šie duomenys rodo aiškią lyties dimensiją smurto artimoje aplinkoje </a:t>
            </a:r>
            <a:r>
              <a:rPr lang="lt-LT" sz="2299" noProof="0" dirty="0">
                <a:solidFill>
                  <a:srgbClr val="000000"/>
                </a:solidFill>
                <a:latin typeface="Calibri" panose="020F0502020204030204" pitchFamily="34" charset="0"/>
                <a:ea typeface="Alatsi"/>
                <a:cs typeface="Alatsi"/>
                <a:sym typeface="Alatsi"/>
              </a:rPr>
              <a:t>situacijoje.</a:t>
            </a:r>
          </a:p>
          <a:p>
            <a:pPr algn="just">
              <a:lnSpc>
                <a:spcPts val="3219"/>
              </a:lnSpc>
            </a:pPr>
            <a:endParaRPr lang="lt-LT" sz="2299" noProof="0" dirty="0">
              <a:solidFill>
                <a:srgbClr val="000000"/>
              </a:solidFill>
              <a:latin typeface="Calibri" panose="020F0502020204030204" pitchFamily="34" charset="0"/>
              <a:ea typeface="Alatsi"/>
              <a:cs typeface="Alatsi"/>
              <a:sym typeface="Alatsi"/>
            </a:endParaRPr>
          </a:p>
        </p:txBody>
      </p:sp>
      <p:grpSp>
        <p:nvGrpSpPr>
          <p:cNvPr id="23" name="Group 23"/>
          <p:cNvGrpSpPr/>
          <p:nvPr/>
        </p:nvGrpSpPr>
        <p:grpSpPr>
          <a:xfrm>
            <a:off x="249365" y="7946434"/>
            <a:ext cx="8742235" cy="402036"/>
            <a:chOff x="0" y="0"/>
            <a:chExt cx="3248906" cy="105886"/>
          </a:xfrm>
        </p:grpSpPr>
        <p:sp>
          <p:nvSpPr>
            <p:cNvPr id="24" name="Freeform 24"/>
            <p:cNvSpPr/>
            <p:nvPr/>
          </p:nvSpPr>
          <p:spPr>
            <a:xfrm>
              <a:off x="0" y="0"/>
              <a:ext cx="3248906" cy="105886"/>
            </a:xfrm>
            <a:custGeom>
              <a:avLst/>
              <a:gdLst/>
              <a:ahLst/>
              <a:cxnLst/>
              <a:rect l="l" t="t" r="r" b="b"/>
              <a:pathLst>
                <a:path w="3248906" h="105886">
                  <a:moveTo>
                    <a:pt x="32008" y="0"/>
                  </a:moveTo>
                  <a:lnTo>
                    <a:pt x="3216898" y="0"/>
                  </a:lnTo>
                  <a:cubicBezTo>
                    <a:pt x="3234575" y="0"/>
                    <a:pt x="3248906" y="14330"/>
                    <a:pt x="3248906" y="32008"/>
                  </a:cubicBezTo>
                  <a:lnTo>
                    <a:pt x="3248906" y="73878"/>
                  </a:lnTo>
                  <a:cubicBezTo>
                    <a:pt x="3248906" y="91556"/>
                    <a:pt x="3234575" y="105886"/>
                    <a:pt x="3216898" y="105886"/>
                  </a:cubicBezTo>
                  <a:lnTo>
                    <a:pt x="32008" y="105886"/>
                  </a:lnTo>
                  <a:cubicBezTo>
                    <a:pt x="14330" y="105886"/>
                    <a:pt x="0" y="91556"/>
                    <a:pt x="0" y="73878"/>
                  </a:cubicBezTo>
                  <a:lnTo>
                    <a:pt x="0" y="32008"/>
                  </a:lnTo>
                  <a:cubicBezTo>
                    <a:pt x="0" y="14330"/>
                    <a:pt x="14330" y="0"/>
                    <a:pt x="32008" y="0"/>
                  </a:cubicBezTo>
                  <a:close/>
                </a:path>
              </a:pathLst>
            </a:custGeom>
            <a:solidFill>
              <a:srgbClr val="9FC3D0"/>
            </a:solidFill>
          </p:spPr>
          <p:txBody>
            <a:bodyPr/>
            <a:lstStyle/>
            <a:p>
              <a:endParaRPr lang="lt-LT" noProof="0" dirty="0"/>
            </a:p>
          </p:txBody>
        </p:sp>
        <p:sp>
          <p:nvSpPr>
            <p:cNvPr id="25" name="TextBox 25"/>
            <p:cNvSpPr txBox="1"/>
            <p:nvPr/>
          </p:nvSpPr>
          <p:spPr>
            <a:xfrm>
              <a:off x="0" y="-38100"/>
              <a:ext cx="3248906" cy="143986"/>
            </a:xfrm>
            <a:prstGeom prst="rect">
              <a:avLst/>
            </a:prstGeom>
          </p:spPr>
          <p:txBody>
            <a:bodyPr lIns="50800" tIns="50800" rIns="50800" bIns="50800" rtlCol="0" anchor="ctr"/>
            <a:lstStyle/>
            <a:p>
              <a:pPr algn="ctr">
                <a:lnSpc>
                  <a:spcPts val="2659"/>
                </a:lnSpc>
              </a:pPr>
              <a:endParaRPr lang="lt-LT" noProof="0" dirty="0"/>
            </a:p>
          </p:txBody>
        </p:sp>
      </p:grpSp>
      <p:sp>
        <p:nvSpPr>
          <p:cNvPr id="26" name="TextBox 26"/>
          <p:cNvSpPr txBox="1"/>
          <p:nvPr/>
        </p:nvSpPr>
        <p:spPr>
          <a:xfrm>
            <a:off x="379737" y="6665958"/>
            <a:ext cx="15770411" cy="2026645"/>
          </a:xfrm>
          <a:prstGeom prst="rect">
            <a:avLst/>
          </a:prstGeom>
        </p:spPr>
        <p:txBody>
          <a:bodyPr wrap="square" lIns="0" tIns="0" rIns="0" bIns="0" rtlCol="0" anchor="t">
            <a:spAutoFit/>
          </a:bodyPr>
          <a:lstStyle/>
          <a:p>
            <a:pPr algn="just">
              <a:lnSpc>
                <a:spcPts val="3219"/>
              </a:lnSpc>
            </a:pPr>
            <a:r>
              <a:rPr lang="lt-LT" sz="2299" noProof="0" dirty="0">
                <a:solidFill>
                  <a:srgbClr val="000000"/>
                </a:solidFill>
                <a:latin typeface="Calibri" panose="020F0502020204030204" pitchFamily="34" charset="0"/>
                <a:ea typeface="Alatsi"/>
                <a:cs typeface="Alatsi"/>
                <a:sym typeface="Alatsi"/>
              </a:rPr>
              <a:t>Smurtas artimoje aplinkoje dažnai kyla dėl įvairių lyčių nelygybės priežasčių – vyrų dominavimo šeimose, tradicinių lyčių vaidmenų, ekonominės priklausomybės ir stereotipų apie tai, kas yra „tikras</a:t>
            </a:r>
            <a:r>
              <a:rPr lang="lt-LT" sz="2299" u="none" noProof="0" dirty="0">
                <a:solidFill>
                  <a:srgbClr val="000000"/>
                </a:solidFill>
                <a:latin typeface="Calibri" panose="020F0502020204030204" pitchFamily="34" charset="0"/>
                <a:ea typeface="Alatsi"/>
                <a:cs typeface="Alatsi"/>
                <a:sym typeface="Alatsi"/>
              </a:rPr>
              <a:t> vyras“ ar „ger</a:t>
            </a:r>
            <a:r>
              <a:rPr lang="lt-LT" sz="2299" noProof="0" dirty="0">
                <a:solidFill>
                  <a:srgbClr val="000000"/>
                </a:solidFill>
                <a:latin typeface="Calibri" panose="020F0502020204030204" pitchFamily="34" charset="0"/>
                <a:ea typeface="Alatsi"/>
                <a:cs typeface="Alatsi"/>
                <a:sym typeface="Alatsi"/>
              </a:rPr>
              <a:t>a žmona“ </a:t>
            </a:r>
            <a:r>
              <a:rPr lang="lt-LT" sz="2299" noProof="0" dirty="0">
                <a:latin typeface="Calibri" panose="020F0502020204030204" pitchFamily="34" charset="0"/>
                <a:ea typeface="Alatsi"/>
                <a:cs typeface="Alatsi"/>
                <a:sym typeface="Alatsi"/>
              </a:rPr>
              <a:t>(</a:t>
            </a:r>
            <a:r>
              <a:rPr lang="lt-LT" sz="2299" u="sng" noProof="0" dirty="0">
                <a:solidFill>
                  <a:srgbClr val="38B6FF"/>
                </a:solidFill>
                <a:latin typeface="Calibri" panose="020F0502020204030204" pitchFamily="34" charset="0"/>
                <a:ea typeface="Alatsi"/>
                <a:cs typeface="Alatsi"/>
                <a:sym typeface="Alatsi"/>
                <a:hlinkClick r:id="rId5" tooltip="https://lygiadieniai.lt/daugiau-apie-lyciu-lygybe/kodel-smurtas-seimoje-yra-lyciu-nelygybes-klausimas/?utm_source=chatgpt.com"/>
              </a:rPr>
              <a:t>Kodėl smurtas šeimoje yra lyčių nelygybės klausimas? – Lygiadieniai</a:t>
            </a:r>
            <a:r>
              <a:rPr lang="lt-LT" sz="2299" noProof="0" dirty="0">
                <a:latin typeface="Calibri" panose="020F0502020204030204" pitchFamily="34" charset="0"/>
                <a:ea typeface="Alatsi"/>
                <a:cs typeface="Alatsi"/>
                <a:sym typeface="Alatsi"/>
              </a:rPr>
              <a:t>)</a:t>
            </a:r>
            <a:r>
              <a:rPr lang="lt-LT" sz="2299" noProof="0" dirty="0">
                <a:solidFill>
                  <a:srgbClr val="000000"/>
                </a:solidFill>
                <a:latin typeface="Calibri" panose="020F0502020204030204" pitchFamily="34" charset="0"/>
                <a:ea typeface="Alatsi"/>
                <a:cs typeface="Alatsi"/>
                <a:sym typeface="Alatsi"/>
              </a:rPr>
              <a:t>. Todėl itin svarbu nuosekliai šviesti </a:t>
            </a:r>
            <a:r>
              <a:rPr lang="lt-LT" sz="2299" u="none" noProof="0" dirty="0">
                <a:solidFill>
                  <a:srgbClr val="000000"/>
                </a:solidFill>
                <a:latin typeface="Calibri" panose="020F0502020204030204" pitchFamily="34" charset="0"/>
                <a:ea typeface="Alatsi"/>
                <a:cs typeface="Alatsi"/>
                <a:sym typeface="Alatsi"/>
              </a:rPr>
              <a:t>visuomenę lyčių lygybės klausimais, nes tai yra viena iš prevencijos priemonių padedanti sumažint</a:t>
            </a:r>
            <a:r>
              <a:rPr lang="lt-LT" sz="2299" noProof="0" dirty="0">
                <a:solidFill>
                  <a:srgbClr val="000000"/>
                </a:solidFill>
                <a:latin typeface="Calibri" panose="020F0502020204030204" pitchFamily="34" charset="0"/>
                <a:ea typeface="Alatsi"/>
                <a:cs typeface="Alatsi"/>
                <a:sym typeface="Alatsi"/>
              </a:rPr>
              <a:t>i s</a:t>
            </a:r>
            <a:r>
              <a:rPr lang="lt-LT" sz="2299" u="none" noProof="0" dirty="0">
                <a:solidFill>
                  <a:srgbClr val="000000"/>
                </a:solidFill>
                <a:latin typeface="Calibri" panose="020F0502020204030204" pitchFamily="34" charset="0"/>
                <a:ea typeface="Alatsi"/>
                <a:cs typeface="Alatsi"/>
                <a:sym typeface="Alatsi"/>
              </a:rPr>
              <a:t>murtą a</a:t>
            </a:r>
            <a:r>
              <a:rPr lang="lt-LT" sz="2299" noProof="0" dirty="0">
                <a:solidFill>
                  <a:srgbClr val="000000"/>
                </a:solidFill>
                <a:latin typeface="Calibri" panose="020F0502020204030204" pitchFamily="34" charset="0"/>
                <a:ea typeface="Alatsi"/>
                <a:cs typeface="Alatsi"/>
                <a:sym typeface="Alatsi"/>
              </a:rPr>
              <a:t>rtimoje aplinkoje prieš moteris.</a:t>
            </a:r>
          </a:p>
          <a:p>
            <a:pPr algn="just">
              <a:lnSpc>
                <a:spcPts val="3219"/>
              </a:lnSpc>
            </a:pPr>
            <a:endParaRPr lang="lt-LT" sz="2299" noProof="0" dirty="0">
              <a:solidFill>
                <a:srgbClr val="000000"/>
              </a:solidFill>
              <a:latin typeface="Calibri" panose="020F0502020204030204" pitchFamily="34" charset="0"/>
              <a:ea typeface="Alatsi"/>
              <a:cs typeface="Alatsi"/>
              <a:sym typeface="Alatsi"/>
            </a:endParaRPr>
          </a:p>
        </p:txBody>
      </p:sp>
      <p:sp>
        <p:nvSpPr>
          <p:cNvPr id="27" name="TextBox 27"/>
          <p:cNvSpPr txBox="1"/>
          <p:nvPr/>
        </p:nvSpPr>
        <p:spPr>
          <a:xfrm>
            <a:off x="5702946" y="8809807"/>
            <a:ext cx="6882108" cy="422275"/>
          </a:xfrm>
          <a:prstGeom prst="rect">
            <a:avLst/>
          </a:prstGeom>
        </p:spPr>
        <p:txBody>
          <a:bodyPr lIns="0" tIns="0" rIns="0" bIns="0" rtlCol="0" anchor="t">
            <a:spAutoFit/>
          </a:bodyPr>
          <a:lstStyle/>
          <a:p>
            <a:pPr algn="ctr">
              <a:lnSpc>
                <a:spcPts val="3500"/>
              </a:lnSpc>
            </a:pPr>
            <a:r>
              <a:rPr lang="lt-LT" sz="2500" noProof="0" dirty="0">
                <a:solidFill>
                  <a:srgbClr val="000000"/>
                </a:solidFill>
                <a:latin typeface="Calibri" panose="020F0502020204030204" pitchFamily="34" charset="0"/>
                <a:ea typeface="Alatsi"/>
                <a:cs typeface="Alatsi"/>
                <a:sym typeface="Alatsi"/>
              </a:rPr>
              <a:t>Panevėžio miesto savivaldybė</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6F3EB"/>
        </a:solidFill>
        <a:effectLst/>
      </p:bgPr>
    </p:bg>
    <p:spTree>
      <p:nvGrpSpPr>
        <p:cNvPr id="1" name=""/>
        <p:cNvGrpSpPr/>
        <p:nvPr/>
      </p:nvGrpSpPr>
      <p:grpSpPr>
        <a:xfrm>
          <a:off x="0" y="0"/>
          <a:ext cx="0" cy="0"/>
          <a:chOff x="0" y="0"/>
          <a:chExt cx="0" cy="0"/>
        </a:xfrm>
      </p:grpSpPr>
      <p:sp>
        <p:nvSpPr>
          <p:cNvPr id="2" name="AutoShape 2"/>
          <p:cNvSpPr/>
          <p:nvPr/>
        </p:nvSpPr>
        <p:spPr>
          <a:xfrm>
            <a:off x="-260599" y="9061267"/>
            <a:ext cx="7105264" cy="19050"/>
          </a:xfrm>
          <a:prstGeom prst="line">
            <a:avLst/>
          </a:prstGeom>
          <a:ln w="114300" cap="flat">
            <a:solidFill>
              <a:srgbClr val="9FC3D0"/>
            </a:solidFill>
            <a:prstDash val="solid"/>
            <a:headEnd type="none" w="sm" len="sm"/>
            <a:tailEnd type="none" w="sm" len="sm"/>
          </a:ln>
        </p:spPr>
        <p:txBody>
          <a:bodyPr/>
          <a:lstStyle/>
          <a:p>
            <a:endParaRPr lang="lt-LT" noProof="0" dirty="0"/>
          </a:p>
        </p:txBody>
      </p:sp>
      <p:sp>
        <p:nvSpPr>
          <p:cNvPr id="3" name="AutoShape 3"/>
          <p:cNvSpPr/>
          <p:nvPr/>
        </p:nvSpPr>
        <p:spPr>
          <a:xfrm>
            <a:off x="11430169" y="9061267"/>
            <a:ext cx="7105264" cy="19050"/>
          </a:xfrm>
          <a:prstGeom prst="line">
            <a:avLst/>
          </a:prstGeom>
          <a:ln w="114300" cap="flat">
            <a:solidFill>
              <a:srgbClr val="9FC3D0"/>
            </a:solidFill>
            <a:prstDash val="solid"/>
            <a:headEnd type="none" w="sm" len="sm"/>
            <a:tailEnd type="none" w="sm" len="sm"/>
          </a:ln>
        </p:spPr>
        <p:txBody>
          <a:bodyPr/>
          <a:lstStyle/>
          <a:p>
            <a:endParaRPr lang="lt-LT" noProof="0" dirty="0"/>
          </a:p>
        </p:txBody>
      </p:sp>
      <p:grpSp>
        <p:nvGrpSpPr>
          <p:cNvPr id="4" name="Group 4"/>
          <p:cNvGrpSpPr/>
          <p:nvPr/>
        </p:nvGrpSpPr>
        <p:grpSpPr>
          <a:xfrm>
            <a:off x="15859155" y="0"/>
            <a:ext cx="1562612" cy="1673225"/>
            <a:chOff x="0" y="0"/>
            <a:chExt cx="2083482" cy="2230967"/>
          </a:xfrm>
        </p:grpSpPr>
        <p:grpSp>
          <p:nvGrpSpPr>
            <p:cNvPr id="5" name="Group 5"/>
            <p:cNvGrpSpPr/>
            <p:nvPr/>
          </p:nvGrpSpPr>
          <p:grpSpPr>
            <a:xfrm>
              <a:off x="75599" y="0"/>
              <a:ext cx="1932284" cy="2230967"/>
              <a:chOff x="0" y="0"/>
              <a:chExt cx="703982" cy="812800"/>
            </a:xfrm>
          </p:grpSpPr>
          <p:sp>
            <p:nvSpPr>
              <p:cNvPr id="6" name="Freeform 6"/>
              <p:cNvSpPr/>
              <p:nvPr/>
            </p:nvSpPr>
            <p:spPr>
              <a:xfrm>
                <a:off x="0" y="0"/>
                <a:ext cx="703982" cy="812800"/>
              </a:xfrm>
              <a:custGeom>
                <a:avLst/>
                <a:gdLst/>
                <a:ahLst/>
                <a:cxnLst/>
                <a:rect l="l" t="t" r="r" b="b"/>
                <a:pathLst>
                  <a:path w="703982" h="812800">
                    <a:moveTo>
                      <a:pt x="234787" y="793731"/>
                    </a:moveTo>
                    <a:cubicBezTo>
                      <a:pt x="270879" y="805245"/>
                      <a:pt x="311910" y="812800"/>
                      <a:pt x="352180" y="812800"/>
                    </a:cubicBezTo>
                    <a:cubicBezTo>
                      <a:pt x="392452" y="812800"/>
                      <a:pt x="431204" y="806323"/>
                      <a:pt x="466915" y="794809"/>
                    </a:cubicBezTo>
                    <a:cubicBezTo>
                      <a:pt x="467675" y="794450"/>
                      <a:pt x="468435" y="794450"/>
                      <a:pt x="469194" y="794090"/>
                    </a:cubicBezTo>
                    <a:cubicBezTo>
                      <a:pt x="603304" y="748035"/>
                      <a:pt x="702082" y="626421"/>
                      <a:pt x="703982" y="484298"/>
                    </a:cubicBezTo>
                    <a:lnTo>
                      <a:pt x="703982" y="0"/>
                    </a:lnTo>
                    <a:lnTo>
                      <a:pt x="0" y="0"/>
                    </a:lnTo>
                    <a:lnTo>
                      <a:pt x="0" y="483939"/>
                    </a:lnTo>
                    <a:cubicBezTo>
                      <a:pt x="1900" y="627140"/>
                      <a:pt x="99158" y="748755"/>
                      <a:pt x="234787" y="793731"/>
                    </a:cubicBezTo>
                    <a:close/>
                  </a:path>
                </a:pathLst>
              </a:custGeom>
              <a:solidFill>
                <a:srgbClr val="9FC3D0"/>
              </a:solidFill>
            </p:spPr>
            <p:txBody>
              <a:bodyPr/>
              <a:lstStyle/>
              <a:p>
                <a:endParaRPr lang="lt-LT" noProof="0" dirty="0"/>
              </a:p>
            </p:txBody>
          </p:sp>
          <p:sp>
            <p:nvSpPr>
              <p:cNvPr id="7" name="TextBox 7"/>
              <p:cNvSpPr txBox="1"/>
              <p:nvPr/>
            </p:nvSpPr>
            <p:spPr>
              <a:xfrm>
                <a:off x="0" y="-47625"/>
                <a:ext cx="703982" cy="733425"/>
              </a:xfrm>
              <a:prstGeom prst="rect">
                <a:avLst/>
              </a:prstGeom>
            </p:spPr>
            <p:txBody>
              <a:bodyPr lIns="50800" tIns="50800" rIns="50800" bIns="50800" rtlCol="0" anchor="ctr"/>
              <a:lstStyle/>
              <a:p>
                <a:pPr algn="ctr">
                  <a:lnSpc>
                    <a:spcPts val="2659"/>
                  </a:lnSpc>
                </a:pPr>
                <a:endParaRPr lang="lt-LT" noProof="0" dirty="0"/>
              </a:p>
            </p:txBody>
          </p:sp>
        </p:grpSp>
        <p:sp>
          <p:nvSpPr>
            <p:cNvPr id="8" name="TextBox 8"/>
            <p:cNvSpPr txBox="1"/>
            <p:nvPr/>
          </p:nvSpPr>
          <p:spPr>
            <a:xfrm>
              <a:off x="0" y="437582"/>
              <a:ext cx="2083482" cy="1241504"/>
            </a:xfrm>
            <a:prstGeom prst="rect">
              <a:avLst/>
            </a:prstGeom>
          </p:spPr>
          <p:txBody>
            <a:bodyPr lIns="0" tIns="0" rIns="0" bIns="0" rtlCol="0" anchor="t">
              <a:spAutoFit/>
            </a:bodyPr>
            <a:lstStyle/>
            <a:p>
              <a:pPr algn="ctr">
                <a:lnSpc>
                  <a:spcPts val="7805"/>
                </a:lnSpc>
              </a:pPr>
              <a:r>
                <a:rPr lang="lt-LT" sz="5575" b="1" noProof="0" dirty="0">
                  <a:solidFill>
                    <a:srgbClr val="000000"/>
                  </a:solidFill>
                  <a:latin typeface="Open Sans Bold"/>
                  <a:ea typeface="Open Sans Bold"/>
                  <a:cs typeface="Open Sans Bold"/>
                  <a:sym typeface="Open Sans Bold"/>
                </a:rPr>
                <a:t>12</a:t>
              </a:r>
            </a:p>
          </p:txBody>
        </p:sp>
      </p:grpSp>
      <p:sp>
        <p:nvSpPr>
          <p:cNvPr id="9" name="Freeform 9"/>
          <p:cNvSpPr/>
          <p:nvPr/>
        </p:nvSpPr>
        <p:spPr>
          <a:xfrm>
            <a:off x="-5553549" y="-974178"/>
            <a:ext cx="7315200" cy="2477783"/>
          </a:xfrm>
          <a:custGeom>
            <a:avLst/>
            <a:gdLst/>
            <a:ahLst/>
            <a:cxnLst/>
            <a:rect l="l" t="t" r="r" b="b"/>
            <a:pathLst>
              <a:path w="7315200" h="2477783">
                <a:moveTo>
                  <a:pt x="0" y="0"/>
                </a:moveTo>
                <a:lnTo>
                  <a:pt x="7315200" y="0"/>
                </a:lnTo>
                <a:lnTo>
                  <a:pt x="7315200" y="2477784"/>
                </a:lnTo>
                <a:lnTo>
                  <a:pt x="0" y="2477784"/>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lt-LT" noProof="0" dirty="0"/>
          </a:p>
        </p:txBody>
      </p:sp>
      <p:sp>
        <p:nvSpPr>
          <p:cNvPr id="10" name="TextBox 10"/>
          <p:cNvSpPr txBox="1"/>
          <p:nvPr/>
        </p:nvSpPr>
        <p:spPr>
          <a:xfrm>
            <a:off x="5702946" y="8809807"/>
            <a:ext cx="6882108" cy="422275"/>
          </a:xfrm>
          <a:prstGeom prst="rect">
            <a:avLst/>
          </a:prstGeom>
        </p:spPr>
        <p:txBody>
          <a:bodyPr lIns="0" tIns="0" rIns="0" bIns="0" rtlCol="0" anchor="t">
            <a:spAutoFit/>
          </a:bodyPr>
          <a:lstStyle/>
          <a:p>
            <a:pPr algn="ctr">
              <a:lnSpc>
                <a:spcPts val="3500"/>
              </a:lnSpc>
            </a:pPr>
            <a:r>
              <a:rPr lang="lt-LT" sz="2500" noProof="0" dirty="0">
                <a:solidFill>
                  <a:srgbClr val="000000"/>
                </a:solidFill>
                <a:latin typeface="Calibri" panose="020F0502020204030204" pitchFamily="34" charset="0"/>
                <a:ea typeface="Alatsi"/>
                <a:cs typeface="Alatsi"/>
                <a:sym typeface="Alatsi"/>
              </a:rPr>
              <a:t>Panevėžio miesto savivaldybė</a:t>
            </a:r>
          </a:p>
        </p:txBody>
      </p:sp>
      <p:grpSp>
        <p:nvGrpSpPr>
          <p:cNvPr id="11" name="Group 11"/>
          <p:cNvGrpSpPr/>
          <p:nvPr/>
        </p:nvGrpSpPr>
        <p:grpSpPr>
          <a:xfrm>
            <a:off x="297183" y="2473221"/>
            <a:ext cx="5538248" cy="6127910"/>
            <a:chOff x="0" y="0"/>
            <a:chExt cx="1846065" cy="2042618"/>
          </a:xfrm>
        </p:grpSpPr>
        <p:sp>
          <p:nvSpPr>
            <p:cNvPr id="12" name="Freeform 12"/>
            <p:cNvSpPr/>
            <p:nvPr/>
          </p:nvSpPr>
          <p:spPr>
            <a:xfrm>
              <a:off x="0" y="0"/>
              <a:ext cx="1846065" cy="2042618"/>
            </a:xfrm>
            <a:custGeom>
              <a:avLst/>
              <a:gdLst/>
              <a:ahLst/>
              <a:cxnLst/>
              <a:rect l="l" t="t" r="r" b="b"/>
              <a:pathLst>
                <a:path w="1846065" h="2042618">
                  <a:moveTo>
                    <a:pt x="71293" y="0"/>
                  </a:moveTo>
                  <a:lnTo>
                    <a:pt x="1774772" y="0"/>
                  </a:lnTo>
                  <a:cubicBezTo>
                    <a:pt x="1814146" y="0"/>
                    <a:pt x="1846065" y="31919"/>
                    <a:pt x="1846065" y="71293"/>
                  </a:cubicBezTo>
                  <a:lnTo>
                    <a:pt x="1846065" y="1971325"/>
                  </a:lnTo>
                  <a:cubicBezTo>
                    <a:pt x="1846065" y="2010699"/>
                    <a:pt x="1814146" y="2042618"/>
                    <a:pt x="1774772" y="2042618"/>
                  </a:cubicBezTo>
                  <a:lnTo>
                    <a:pt x="71293" y="2042618"/>
                  </a:lnTo>
                  <a:cubicBezTo>
                    <a:pt x="31919" y="2042618"/>
                    <a:pt x="0" y="2010699"/>
                    <a:pt x="0" y="1971325"/>
                  </a:cubicBezTo>
                  <a:lnTo>
                    <a:pt x="0" y="71293"/>
                  </a:lnTo>
                  <a:cubicBezTo>
                    <a:pt x="0" y="31919"/>
                    <a:pt x="31919" y="0"/>
                    <a:pt x="71293" y="0"/>
                  </a:cubicBezTo>
                  <a:close/>
                </a:path>
              </a:pathLst>
            </a:custGeom>
            <a:solidFill>
              <a:srgbClr val="E9C7C6"/>
            </a:solidFill>
          </p:spPr>
          <p:txBody>
            <a:bodyPr/>
            <a:lstStyle/>
            <a:p>
              <a:endParaRPr lang="lt-LT" noProof="0" dirty="0"/>
            </a:p>
          </p:txBody>
        </p:sp>
        <p:sp>
          <p:nvSpPr>
            <p:cNvPr id="13" name="TextBox 13"/>
            <p:cNvSpPr txBox="1"/>
            <p:nvPr/>
          </p:nvSpPr>
          <p:spPr>
            <a:xfrm>
              <a:off x="0" y="-28575"/>
              <a:ext cx="1846065" cy="2071193"/>
            </a:xfrm>
            <a:prstGeom prst="rect">
              <a:avLst/>
            </a:prstGeom>
          </p:spPr>
          <p:txBody>
            <a:bodyPr lIns="40139" tIns="40139" rIns="40139" bIns="40139" rtlCol="0" anchor="ctr"/>
            <a:lstStyle/>
            <a:p>
              <a:pPr algn="ctr">
                <a:lnSpc>
                  <a:spcPts val="2660"/>
                </a:lnSpc>
              </a:pPr>
              <a:endParaRPr lang="lt-LT" noProof="0" dirty="0"/>
            </a:p>
          </p:txBody>
        </p:sp>
      </p:grpSp>
      <p:sp>
        <p:nvSpPr>
          <p:cNvPr id="14" name="TextBox 14"/>
          <p:cNvSpPr txBox="1"/>
          <p:nvPr/>
        </p:nvSpPr>
        <p:spPr>
          <a:xfrm>
            <a:off x="597852" y="2784387"/>
            <a:ext cx="4959749" cy="5554149"/>
          </a:xfrm>
          <a:prstGeom prst="rect">
            <a:avLst/>
          </a:prstGeom>
        </p:spPr>
        <p:txBody>
          <a:bodyPr lIns="0" tIns="0" rIns="0" bIns="0" rtlCol="0" anchor="t">
            <a:spAutoFit/>
          </a:bodyPr>
          <a:lstStyle/>
          <a:p>
            <a:pPr algn="just">
              <a:lnSpc>
                <a:spcPts val="2857"/>
              </a:lnSpc>
            </a:pPr>
            <a:r>
              <a:rPr lang="lt-LT" sz="2041" noProof="0" dirty="0">
                <a:solidFill>
                  <a:srgbClr val="000000"/>
                </a:solidFill>
                <a:latin typeface="Calibri" panose="020F0502020204030204" pitchFamily="34" charset="0"/>
                <a:ea typeface="Alatsi"/>
                <a:cs typeface="Alatsi"/>
                <a:sym typeface="Alatsi"/>
              </a:rPr>
              <a:t>Smurto artimoje aplinkoje prevencijos komisija:</a:t>
            </a:r>
          </a:p>
          <a:p>
            <a:pPr algn="just">
              <a:lnSpc>
                <a:spcPts val="2857"/>
              </a:lnSpc>
            </a:pPr>
            <a:endParaRPr lang="lt-LT" sz="2041" noProof="0" dirty="0">
              <a:solidFill>
                <a:srgbClr val="000000"/>
              </a:solidFill>
              <a:latin typeface="Calibri" panose="020F0502020204030204" pitchFamily="34" charset="0"/>
              <a:ea typeface="Alatsi"/>
              <a:cs typeface="Alatsi"/>
              <a:sym typeface="Alatsi"/>
            </a:endParaRPr>
          </a:p>
          <a:p>
            <a:pPr algn="just">
              <a:lnSpc>
                <a:spcPts val="2857"/>
              </a:lnSpc>
            </a:pPr>
            <a:r>
              <a:rPr lang="lt-LT" sz="2041" noProof="0" dirty="0">
                <a:solidFill>
                  <a:srgbClr val="000000"/>
                </a:solidFill>
                <a:latin typeface="Calibri" panose="020F0502020204030204" pitchFamily="34" charset="0"/>
                <a:ea typeface="Alatsi"/>
                <a:cs typeface="Alatsi"/>
                <a:sym typeface="Alatsi"/>
              </a:rPr>
              <a:t> 2023 m. birželio 30 d. Panevėžio miesto savivaldybėje buvo sudaryta Smurto artimoje aplinkoje prevencijos komisija, kurios tikslas – koordinuoti prevencines priemones ir teikti pagalbą nukentėjusiems. Komisija reguliariai posėdžiauja, analizuoja situaciją Panevėžio mieste ir teikia siūlymus dėl prevencinių priemonių stiprinimo</a:t>
            </a:r>
          </a:p>
          <a:p>
            <a:pPr algn="just">
              <a:lnSpc>
                <a:spcPts val="2857"/>
              </a:lnSpc>
            </a:pPr>
            <a:r>
              <a:rPr lang="lt-LT" sz="2041" u="sng" noProof="0" dirty="0">
                <a:latin typeface="Calibri" panose="020F0502020204030204" pitchFamily="34" charset="0"/>
                <a:ea typeface="Alatsi"/>
                <a:cs typeface="Alatsi"/>
                <a:sym typeface="Alatsi"/>
                <a:hlinkClick r:id="rId4" tooltip="https://e-tar.lt/portal/lt/legalAct/e6fae3f0173d11ee9f7ec2ffce8b47bc">
                  <a:extLst>
                    <a:ext uri="{A12FA001-AC4F-418D-AE19-62706E023703}">
                      <ahyp:hlinkClr xmlns:ahyp="http://schemas.microsoft.com/office/drawing/2018/hyperlinkcolor" val="tx"/>
                    </a:ext>
                  </a:extLst>
                </a:hlinkClick>
              </a:rPr>
              <a:t>(</a:t>
            </a:r>
            <a:r>
              <a:rPr lang="lt-LT" sz="2041" u="sng" noProof="0" dirty="0">
                <a:solidFill>
                  <a:srgbClr val="0000FF"/>
                </a:solidFill>
                <a:latin typeface="Calibri" panose="020F0502020204030204" pitchFamily="34" charset="0"/>
                <a:ea typeface="Alatsi"/>
                <a:cs typeface="Alatsi"/>
                <a:sym typeface="Alatsi"/>
                <a:hlinkClick r:id="rId4" tooltip="https://e-tar.lt/portal/lt/legalAct/e6fae3f0173d11ee9f7ec2ffce8b47bc">
                  <a:extLst>
                    <a:ext uri="{A12FA001-AC4F-418D-AE19-62706E023703}">
                      <ahyp:hlinkClr xmlns:ahyp="http://schemas.microsoft.com/office/drawing/2018/hyperlinkcolor" val="tx"/>
                    </a:ext>
                  </a:extLst>
                </a:hlinkClick>
              </a:rPr>
              <a:t>M-175 Dėl Panevėžio miesto savivaldybės smurto artimoje aplinkoje prevencijos komisijos sudarymo</a:t>
            </a:r>
            <a:r>
              <a:rPr lang="lt-LT" sz="2041" noProof="0" dirty="0">
                <a:latin typeface="Calibri" panose="020F0502020204030204" pitchFamily="34" charset="0"/>
                <a:ea typeface="Alatsi"/>
                <a:cs typeface="Alatsi"/>
                <a:sym typeface="Alatsi"/>
              </a:rPr>
              <a:t>).</a:t>
            </a:r>
          </a:p>
          <a:p>
            <a:pPr algn="l">
              <a:lnSpc>
                <a:spcPts val="2857"/>
              </a:lnSpc>
            </a:pPr>
            <a:endParaRPr lang="lt-LT" sz="2041" noProof="0" dirty="0">
              <a:solidFill>
                <a:srgbClr val="000000"/>
              </a:solidFill>
              <a:latin typeface="Calibri" panose="020F0502020204030204" pitchFamily="34" charset="0"/>
              <a:ea typeface="Alatsi"/>
              <a:cs typeface="Alatsi"/>
              <a:sym typeface="Alatsi"/>
            </a:endParaRPr>
          </a:p>
        </p:txBody>
      </p:sp>
      <p:grpSp>
        <p:nvGrpSpPr>
          <p:cNvPr id="15" name="Group 15"/>
          <p:cNvGrpSpPr/>
          <p:nvPr/>
        </p:nvGrpSpPr>
        <p:grpSpPr>
          <a:xfrm>
            <a:off x="12243781" y="2473221"/>
            <a:ext cx="5614885" cy="6127910"/>
            <a:chOff x="0" y="0"/>
            <a:chExt cx="1776736" cy="1939074"/>
          </a:xfrm>
        </p:grpSpPr>
        <p:sp>
          <p:nvSpPr>
            <p:cNvPr id="16" name="Freeform 16"/>
            <p:cNvSpPr/>
            <p:nvPr/>
          </p:nvSpPr>
          <p:spPr>
            <a:xfrm>
              <a:off x="0" y="0"/>
              <a:ext cx="1776736" cy="1939074"/>
            </a:xfrm>
            <a:custGeom>
              <a:avLst/>
              <a:gdLst/>
              <a:ahLst/>
              <a:cxnLst/>
              <a:rect l="l" t="t" r="r" b="b"/>
              <a:pathLst>
                <a:path w="1776736" h="1939074">
                  <a:moveTo>
                    <a:pt x="70320" y="0"/>
                  </a:moveTo>
                  <a:lnTo>
                    <a:pt x="1706416" y="0"/>
                  </a:lnTo>
                  <a:cubicBezTo>
                    <a:pt x="1725066" y="0"/>
                    <a:pt x="1742952" y="7409"/>
                    <a:pt x="1756140" y="20596"/>
                  </a:cubicBezTo>
                  <a:cubicBezTo>
                    <a:pt x="1769327" y="33784"/>
                    <a:pt x="1776736" y="51670"/>
                    <a:pt x="1776736" y="70320"/>
                  </a:cubicBezTo>
                  <a:lnTo>
                    <a:pt x="1776736" y="1868754"/>
                  </a:lnTo>
                  <a:cubicBezTo>
                    <a:pt x="1776736" y="1887404"/>
                    <a:pt x="1769327" y="1905290"/>
                    <a:pt x="1756140" y="1918478"/>
                  </a:cubicBezTo>
                  <a:cubicBezTo>
                    <a:pt x="1742952" y="1931666"/>
                    <a:pt x="1725066" y="1939074"/>
                    <a:pt x="1706416" y="1939074"/>
                  </a:cubicBezTo>
                  <a:lnTo>
                    <a:pt x="70320" y="1939074"/>
                  </a:lnTo>
                  <a:cubicBezTo>
                    <a:pt x="51670" y="1939074"/>
                    <a:pt x="33784" y="1931666"/>
                    <a:pt x="20596" y="1918478"/>
                  </a:cubicBezTo>
                  <a:cubicBezTo>
                    <a:pt x="7409" y="1905290"/>
                    <a:pt x="0" y="1887404"/>
                    <a:pt x="0" y="1868754"/>
                  </a:cubicBezTo>
                  <a:lnTo>
                    <a:pt x="0" y="70320"/>
                  </a:lnTo>
                  <a:cubicBezTo>
                    <a:pt x="0" y="51670"/>
                    <a:pt x="7409" y="33784"/>
                    <a:pt x="20596" y="20596"/>
                  </a:cubicBezTo>
                  <a:cubicBezTo>
                    <a:pt x="33784" y="7409"/>
                    <a:pt x="51670" y="0"/>
                    <a:pt x="70320" y="0"/>
                  </a:cubicBezTo>
                  <a:close/>
                </a:path>
              </a:pathLst>
            </a:custGeom>
            <a:solidFill>
              <a:srgbClr val="E9C7C6"/>
            </a:solidFill>
          </p:spPr>
          <p:txBody>
            <a:bodyPr/>
            <a:lstStyle/>
            <a:p>
              <a:endParaRPr lang="lt-LT" noProof="0" dirty="0"/>
            </a:p>
          </p:txBody>
        </p:sp>
        <p:sp>
          <p:nvSpPr>
            <p:cNvPr id="17" name="TextBox 17"/>
            <p:cNvSpPr txBox="1"/>
            <p:nvPr/>
          </p:nvSpPr>
          <p:spPr>
            <a:xfrm>
              <a:off x="0" y="-28575"/>
              <a:ext cx="1776736" cy="1967649"/>
            </a:xfrm>
            <a:prstGeom prst="rect">
              <a:avLst/>
            </a:prstGeom>
          </p:spPr>
          <p:txBody>
            <a:bodyPr lIns="42282" tIns="42282" rIns="42282" bIns="42282" rtlCol="0" anchor="ctr"/>
            <a:lstStyle/>
            <a:p>
              <a:pPr algn="ctr">
                <a:lnSpc>
                  <a:spcPts val="2660"/>
                </a:lnSpc>
              </a:pPr>
              <a:endParaRPr lang="lt-LT" noProof="0" dirty="0"/>
            </a:p>
          </p:txBody>
        </p:sp>
      </p:grpSp>
      <p:sp>
        <p:nvSpPr>
          <p:cNvPr id="18" name="TextBox 18"/>
          <p:cNvSpPr txBox="1"/>
          <p:nvPr/>
        </p:nvSpPr>
        <p:spPr>
          <a:xfrm>
            <a:off x="12531555" y="2784358"/>
            <a:ext cx="5039337" cy="5181740"/>
          </a:xfrm>
          <a:prstGeom prst="rect">
            <a:avLst/>
          </a:prstGeom>
        </p:spPr>
        <p:txBody>
          <a:bodyPr lIns="0" tIns="0" rIns="0" bIns="0" rtlCol="0" anchor="t">
            <a:spAutoFit/>
          </a:bodyPr>
          <a:lstStyle/>
          <a:p>
            <a:pPr algn="just">
              <a:lnSpc>
                <a:spcPts val="2855"/>
              </a:lnSpc>
            </a:pPr>
            <a:r>
              <a:rPr lang="lt-LT" sz="2039" noProof="0" dirty="0">
                <a:solidFill>
                  <a:srgbClr val="000000"/>
                </a:solidFill>
                <a:latin typeface="Calibri" panose="020F0502020204030204" pitchFamily="34" charset="0"/>
                <a:ea typeface="Alatsi"/>
                <a:cs typeface="Alatsi"/>
                <a:sym typeface="Alatsi"/>
              </a:rPr>
              <a:t>Pagalbos teikimo užtikrinimas:</a:t>
            </a:r>
          </a:p>
          <a:p>
            <a:pPr algn="just">
              <a:lnSpc>
                <a:spcPts val="2855"/>
              </a:lnSpc>
            </a:pPr>
            <a:endParaRPr lang="lt-LT" sz="2039" noProof="0" dirty="0">
              <a:solidFill>
                <a:srgbClr val="000000"/>
              </a:solidFill>
              <a:latin typeface="Calibri" panose="020F0502020204030204" pitchFamily="34" charset="0"/>
              <a:ea typeface="Alatsi"/>
              <a:cs typeface="Alatsi"/>
              <a:sym typeface="Alatsi"/>
            </a:endParaRPr>
          </a:p>
          <a:p>
            <a:pPr algn="just">
              <a:lnSpc>
                <a:spcPts val="2855"/>
              </a:lnSpc>
            </a:pPr>
            <a:r>
              <a:rPr lang="lt-LT" sz="2039" noProof="0" dirty="0">
                <a:solidFill>
                  <a:srgbClr val="000000"/>
                </a:solidFill>
                <a:latin typeface="Calibri" panose="020F0502020204030204" pitchFamily="34" charset="0"/>
                <a:ea typeface="Alatsi"/>
                <a:cs typeface="Alatsi"/>
                <a:sym typeface="Alatsi"/>
              </a:rPr>
              <a:t>Užtikrinant specializuotos kompleksinės pagalbos teikimą smurto artimoje aplinkoje pavojų patiriantiems ar smurtą patyrusiems asmenims 2023 metų balandžio 25 dieną Panevėžio miesto savivaldybė pasirašė su Lietuvos agentūros „SOS vaikai“ Panevėžio skyriumi bendradarbiavimo sutartį dėl specializuotos kompleksinės pagalbos smurto artimoje aplinkoje pavojų patiriantiems asmenims ar smurtą artimoje aplinkoje patyrusiems asmenims Panevėžio mieste. </a:t>
            </a:r>
          </a:p>
          <a:p>
            <a:pPr algn="l">
              <a:lnSpc>
                <a:spcPts val="2855"/>
              </a:lnSpc>
            </a:pPr>
            <a:endParaRPr lang="lt-LT" sz="2039" noProof="0" dirty="0">
              <a:solidFill>
                <a:srgbClr val="000000"/>
              </a:solidFill>
              <a:latin typeface="Calibri" panose="020F0502020204030204" pitchFamily="34" charset="0"/>
              <a:ea typeface="Alatsi"/>
              <a:cs typeface="Alatsi"/>
              <a:sym typeface="Alatsi"/>
            </a:endParaRPr>
          </a:p>
        </p:txBody>
      </p:sp>
      <p:grpSp>
        <p:nvGrpSpPr>
          <p:cNvPr id="19" name="Group 19"/>
          <p:cNvGrpSpPr/>
          <p:nvPr/>
        </p:nvGrpSpPr>
        <p:grpSpPr>
          <a:xfrm>
            <a:off x="6262451" y="2473221"/>
            <a:ext cx="5457455" cy="6127910"/>
            <a:chOff x="0" y="0"/>
            <a:chExt cx="1819135" cy="2042618"/>
          </a:xfrm>
        </p:grpSpPr>
        <p:sp>
          <p:nvSpPr>
            <p:cNvPr id="20" name="Freeform 20"/>
            <p:cNvSpPr/>
            <p:nvPr/>
          </p:nvSpPr>
          <p:spPr>
            <a:xfrm>
              <a:off x="0" y="0"/>
              <a:ext cx="1819135" cy="2042618"/>
            </a:xfrm>
            <a:custGeom>
              <a:avLst/>
              <a:gdLst/>
              <a:ahLst/>
              <a:cxnLst/>
              <a:rect l="l" t="t" r="r" b="b"/>
              <a:pathLst>
                <a:path w="1819135" h="2042618">
                  <a:moveTo>
                    <a:pt x="72348" y="0"/>
                  </a:moveTo>
                  <a:lnTo>
                    <a:pt x="1746786" y="0"/>
                  </a:lnTo>
                  <a:cubicBezTo>
                    <a:pt x="1765974" y="0"/>
                    <a:pt x="1784376" y="7622"/>
                    <a:pt x="1797944" y="21190"/>
                  </a:cubicBezTo>
                  <a:cubicBezTo>
                    <a:pt x="1811512" y="34758"/>
                    <a:pt x="1819135" y="53160"/>
                    <a:pt x="1819135" y="72348"/>
                  </a:cubicBezTo>
                  <a:lnTo>
                    <a:pt x="1819135" y="1970269"/>
                  </a:lnTo>
                  <a:cubicBezTo>
                    <a:pt x="1819135" y="1989457"/>
                    <a:pt x="1811512" y="2007859"/>
                    <a:pt x="1797944" y="2021427"/>
                  </a:cubicBezTo>
                  <a:cubicBezTo>
                    <a:pt x="1784376" y="2034995"/>
                    <a:pt x="1765974" y="2042618"/>
                    <a:pt x="1746786" y="2042618"/>
                  </a:cubicBezTo>
                  <a:lnTo>
                    <a:pt x="72348" y="2042618"/>
                  </a:lnTo>
                  <a:cubicBezTo>
                    <a:pt x="53160" y="2042618"/>
                    <a:pt x="34758" y="2034995"/>
                    <a:pt x="21190" y="2021427"/>
                  </a:cubicBezTo>
                  <a:cubicBezTo>
                    <a:pt x="7622" y="2007859"/>
                    <a:pt x="0" y="1989457"/>
                    <a:pt x="0" y="1970269"/>
                  </a:cubicBezTo>
                  <a:lnTo>
                    <a:pt x="0" y="72348"/>
                  </a:lnTo>
                  <a:cubicBezTo>
                    <a:pt x="0" y="53160"/>
                    <a:pt x="7622" y="34758"/>
                    <a:pt x="21190" y="21190"/>
                  </a:cubicBezTo>
                  <a:cubicBezTo>
                    <a:pt x="34758" y="7622"/>
                    <a:pt x="53160" y="0"/>
                    <a:pt x="72348" y="0"/>
                  </a:cubicBezTo>
                  <a:close/>
                </a:path>
              </a:pathLst>
            </a:custGeom>
            <a:solidFill>
              <a:srgbClr val="E9C7C6"/>
            </a:solidFill>
          </p:spPr>
          <p:txBody>
            <a:bodyPr/>
            <a:lstStyle/>
            <a:p>
              <a:endParaRPr lang="lt-LT" noProof="0" dirty="0"/>
            </a:p>
          </p:txBody>
        </p:sp>
        <p:sp>
          <p:nvSpPr>
            <p:cNvPr id="21" name="TextBox 21"/>
            <p:cNvSpPr txBox="1"/>
            <p:nvPr/>
          </p:nvSpPr>
          <p:spPr>
            <a:xfrm>
              <a:off x="0" y="-28575"/>
              <a:ext cx="1819135" cy="2071193"/>
            </a:xfrm>
            <a:prstGeom prst="rect">
              <a:avLst/>
            </a:prstGeom>
          </p:spPr>
          <p:txBody>
            <a:bodyPr lIns="40139" tIns="40139" rIns="40139" bIns="40139" rtlCol="0" anchor="ctr"/>
            <a:lstStyle/>
            <a:p>
              <a:pPr algn="ctr">
                <a:lnSpc>
                  <a:spcPts val="2660"/>
                </a:lnSpc>
              </a:pPr>
              <a:endParaRPr lang="lt-LT" noProof="0" dirty="0"/>
            </a:p>
          </p:txBody>
        </p:sp>
      </p:grpSp>
      <p:sp>
        <p:nvSpPr>
          <p:cNvPr id="22" name="TextBox 22"/>
          <p:cNvSpPr txBox="1"/>
          <p:nvPr/>
        </p:nvSpPr>
        <p:spPr>
          <a:xfrm>
            <a:off x="6496599" y="2519084"/>
            <a:ext cx="5086015" cy="6373540"/>
          </a:xfrm>
          <a:prstGeom prst="rect">
            <a:avLst/>
          </a:prstGeom>
        </p:spPr>
        <p:txBody>
          <a:bodyPr lIns="0" tIns="0" rIns="0" bIns="0" rtlCol="0" anchor="t">
            <a:spAutoFit/>
          </a:bodyPr>
          <a:lstStyle/>
          <a:p>
            <a:pPr algn="just">
              <a:lnSpc>
                <a:spcPts val="1959"/>
              </a:lnSpc>
            </a:pPr>
            <a:r>
              <a:rPr lang="lt-LT" sz="1500" noProof="0" dirty="0">
                <a:solidFill>
                  <a:srgbClr val="000000"/>
                </a:solidFill>
                <a:latin typeface="Calibri" panose="020F0502020204030204" pitchFamily="34" charset="0"/>
                <a:ea typeface="Alatsi"/>
                <a:cs typeface="Alatsi"/>
                <a:sym typeface="Alatsi"/>
              </a:rPr>
              <a:t>Švietimas ir informavimas:</a:t>
            </a:r>
          </a:p>
          <a:p>
            <a:pPr algn="just">
              <a:lnSpc>
                <a:spcPts val="1959"/>
              </a:lnSpc>
            </a:pPr>
            <a:endParaRPr lang="lt-LT" sz="1500" noProof="0" dirty="0">
              <a:solidFill>
                <a:srgbClr val="000000"/>
              </a:solidFill>
              <a:latin typeface="Calibri" panose="020F0502020204030204" pitchFamily="34" charset="0"/>
              <a:ea typeface="Alatsi"/>
              <a:cs typeface="Alatsi"/>
              <a:sym typeface="Alatsi"/>
            </a:endParaRPr>
          </a:p>
          <a:p>
            <a:pPr algn="just">
              <a:lnSpc>
                <a:spcPts val="1959"/>
              </a:lnSpc>
            </a:pPr>
            <a:r>
              <a:rPr lang="lt-LT" sz="1500" noProof="0" dirty="0">
                <a:solidFill>
                  <a:srgbClr val="000000"/>
                </a:solidFill>
                <a:latin typeface="Calibri" panose="020F0502020204030204" pitchFamily="34" charset="0"/>
                <a:ea typeface="Alatsi"/>
                <a:cs typeface="Alatsi"/>
                <a:sym typeface="Alatsi"/>
              </a:rPr>
              <a:t>Panevėžio miesto savivaldybėje organizuojamos įvairios paskaitos, renginiai, pasitarimai skirti smurto artimoje aplinkoje mažinimui. </a:t>
            </a:r>
          </a:p>
          <a:p>
            <a:pPr algn="just">
              <a:lnSpc>
                <a:spcPts val="1959"/>
              </a:lnSpc>
            </a:pPr>
            <a:r>
              <a:rPr lang="lt-LT" sz="1500" noProof="0" dirty="0">
                <a:solidFill>
                  <a:srgbClr val="000000"/>
                </a:solidFill>
                <a:latin typeface="Calibri" panose="020F0502020204030204" pitchFamily="34" charset="0"/>
                <a:ea typeface="Alatsi"/>
                <a:cs typeface="Alatsi"/>
                <a:sym typeface="Alatsi"/>
              </a:rPr>
              <a:t> </a:t>
            </a:r>
          </a:p>
          <a:p>
            <a:pPr algn="just">
              <a:lnSpc>
                <a:spcPts val="1959"/>
              </a:lnSpc>
            </a:pPr>
            <a:r>
              <a:rPr lang="lt-LT" sz="1500" noProof="0" dirty="0">
                <a:solidFill>
                  <a:srgbClr val="000000"/>
                </a:solidFill>
                <a:latin typeface="Calibri" panose="020F0502020204030204" pitchFamily="34" charset="0"/>
                <a:ea typeface="Alatsi"/>
                <a:cs typeface="Alatsi"/>
                <a:sym typeface="Alatsi"/>
              </a:rPr>
              <a:t>Keletas pavyzdžių:</a:t>
            </a:r>
          </a:p>
          <a:p>
            <a:pPr algn="just">
              <a:lnSpc>
                <a:spcPts val="1959"/>
              </a:lnSpc>
            </a:pPr>
            <a:r>
              <a:rPr lang="lt-LT" sz="1500" noProof="0" dirty="0">
                <a:solidFill>
                  <a:srgbClr val="000000"/>
                </a:solidFill>
                <a:latin typeface="Calibri" panose="020F0502020204030204" pitchFamily="34" charset="0"/>
                <a:ea typeface="Alatsi"/>
                <a:cs typeface="Alatsi"/>
                <a:sym typeface="Alatsi"/>
              </a:rPr>
              <a:t>• 2024 m. Panevėžio miesto savivaldybės visuomenės sveikatos biuras organizavo paskaitą „Smurto artimoje aplinkoje netoleravimas“, skirtą informuoti gyventojus apie smurto artimoje aplinkoje problematiką ir prevencijos galimybes. Ši iniciatyva padeda didinti visuomenės sąmoningumą ir skatinti netoleranciją smurtui;</a:t>
            </a:r>
          </a:p>
          <a:p>
            <a:pPr algn="just">
              <a:lnSpc>
                <a:spcPts val="1959"/>
              </a:lnSpc>
            </a:pPr>
            <a:endParaRPr lang="lt-LT" sz="1500" noProof="0" dirty="0">
              <a:solidFill>
                <a:srgbClr val="000000"/>
              </a:solidFill>
              <a:latin typeface="Calibri" panose="020F0502020204030204" pitchFamily="34" charset="0"/>
              <a:ea typeface="Alatsi"/>
              <a:cs typeface="Alatsi"/>
              <a:sym typeface="Alatsi"/>
            </a:endParaRPr>
          </a:p>
          <a:p>
            <a:pPr algn="just">
              <a:lnSpc>
                <a:spcPts val="1959"/>
              </a:lnSpc>
            </a:pPr>
            <a:r>
              <a:rPr lang="lt-LT" sz="1500" noProof="0" dirty="0">
                <a:solidFill>
                  <a:srgbClr val="000000"/>
                </a:solidFill>
                <a:latin typeface="Calibri" panose="020F0502020204030204" pitchFamily="34" charset="0"/>
                <a:ea typeface="Alatsi"/>
                <a:cs typeface="Alatsi"/>
                <a:sym typeface="Alatsi"/>
              </a:rPr>
              <a:t>• 2023 m. Panevėžio miesto savivaldybėje vyko tarpinstitucinis pasitarimas smurto prevencijos tema, kuriame dalyvavo ugdymo įstaigų vadovai, Vaiko gerovės komisijų nariai ir kiti specialistai. Renginio metu buvo aptartos smurto formos, jų atpažinimas, pagalbos organizavimas bei atvejo vadybos procesai;</a:t>
            </a:r>
          </a:p>
          <a:p>
            <a:pPr algn="just">
              <a:lnSpc>
                <a:spcPts val="1959"/>
              </a:lnSpc>
            </a:pPr>
            <a:endParaRPr lang="lt-LT" sz="1500" noProof="0" dirty="0">
              <a:solidFill>
                <a:srgbClr val="000000"/>
              </a:solidFill>
              <a:latin typeface="Calibri" panose="020F0502020204030204" pitchFamily="34" charset="0"/>
              <a:ea typeface="Alatsi"/>
              <a:cs typeface="Alatsi"/>
              <a:sym typeface="Alatsi"/>
            </a:endParaRPr>
          </a:p>
          <a:p>
            <a:pPr algn="just">
              <a:lnSpc>
                <a:spcPts val="1959"/>
              </a:lnSpc>
            </a:pPr>
            <a:r>
              <a:rPr lang="lt-LT" sz="1500" noProof="0" dirty="0">
                <a:solidFill>
                  <a:srgbClr val="000000"/>
                </a:solidFill>
                <a:latin typeface="Calibri" panose="020F0502020204030204" pitchFamily="34" charset="0"/>
                <a:ea typeface="Alatsi"/>
                <a:cs typeface="Alatsi"/>
                <a:sym typeface="Alatsi"/>
              </a:rPr>
              <a:t>• 2023 m. Panevėžio miesto savivaldybėje organizuota konferencija „Nuo priklausomo/smurtaujančio iki sėkmingo“, skirta specialistams dirbantiems socialinėje/švietimo/ sveikatos priežiūros srityse.</a:t>
            </a:r>
          </a:p>
          <a:p>
            <a:pPr algn="l">
              <a:lnSpc>
                <a:spcPts val="1679"/>
              </a:lnSpc>
            </a:pPr>
            <a:endParaRPr lang="lt-LT" sz="1500" noProof="0" dirty="0">
              <a:solidFill>
                <a:srgbClr val="000000"/>
              </a:solidFill>
              <a:latin typeface="Calibri" panose="020F0502020204030204" pitchFamily="34" charset="0"/>
              <a:ea typeface="Alatsi"/>
              <a:cs typeface="Alatsi"/>
              <a:sym typeface="Alatsi"/>
            </a:endParaRPr>
          </a:p>
        </p:txBody>
      </p:sp>
      <p:sp>
        <p:nvSpPr>
          <p:cNvPr id="23" name="TextBox 23"/>
          <p:cNvSpPr txBox="1"/>
          <p:nvPr/>
        </p:nvSpPr>
        <p:spPr>
          <a:xfrm>
            <a:off x="586433" y="1049395"/>
            <a:ext cx="15272722" cy="1180985"/>
          </a:xfrm>
          <a:prstGeom prst="rect">
            <a:avLst/>
          </a:prstGeom>
        </p:spPr>
        <p:txBody>
          <a:bodyPr lIns="0" tIns="0" rIns="0" bIns="0" rtlCol="0" anchor="t">
            <a:spAutoFit/>
          </a:bodyPr>
          <a:lstStyle/>
          <a:p>
            <a:pPr algn="l">
              <a:lnSpc>
                <a:spcPts val="4731"/>
              </a:lnSpc>
            </a:pPr>
            <a:r>
              <a:rPr lang="lt-LT" sz="3379" noProof="0" dirty="0">
                <a:solidFill>
                  <a:srgbClr val="000000"/>
                </a:solidFill>
                <a:latin typeface="Calibri" panose="020F0502020204030204" pitchFamily="34" charset="0"/>
                <a:ea typeface="Alatsi"/>
                <a:cs typeface="Alatsi"/>
                <a:sym typeface="Alatsi"/>
              </a:rPr>
              <a:t>PANEVĖŽIO MIESTO SAVIVALDYBĖS VEIKSMAI SIEKIANT SUMAŽINTI SMURTĄ ARTIMOJE APLINKOJE</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6F3EB"/>
        </a:solidFill>
        <a:effectLst/>
      </p:bgPr>
    </p:bg>
    <p:spTree>
      <p:nvGrpSpPr>
        <p:cNvPr id="1" name=""/>
        <p:cNvGrpSpPr/>
        <p:nvPr/>
      </p:nvGrpSpPr>
      <p:grpSpPr>
        <a:xfrm>
          <a:off x="0" y="0"/>
          <a:ext cx="0" cy="0"/>
          <a:chOff x="0" y="0"/>
          <a:chExt cx="0" cy="0"/>
        </a:xfrm>
      </p:grpSpPr>
      <p:grpSp>
        <p:nvGrpSpPr>
          <p:cNvPr id="2" name="Group 2"/>
          <p:cNvGrpSpPr/>
          <p:nvPr/>
        </p:nvGrpSpPr>
        <p:grpSpPr>
          <a:xfrm>
            <a:off x="627362" y="0"/>
            <a:ext cx="937061" cy="10287000"/>
            <a:chOff x="0" y="0"/>
            <a:chExt cx="246798" cy="2709333"/>
          </a:xfrm>
        </p:grpSpPr>
        <p:sp>
          <p:nvSpPr>
            <p:cNvPr id="3" name="Freeform 3"/>
            <p:cNvSpPr/>
            <p:nvPr/>
          </p:nvSpPr>
          <p:spPr>
            <a:xfrm>
              <a:off x="0" y="0"/>
              <a:ext cx="246798" cy="2709333"/>
            </a:xfrm>
            <a:custGeom>
              <a:avLst/>
              <a:gdLst/>
              <a:ahLst/>
              <a:cxnLst/>
              <a:rect l="l" t="t" r="r" b="b"/>
              <a:pathLst>
                <a:path w="246798" h="2709333">
                  <a:moveTo>
                    <a:pt x="0" y="0"/>
                  </a:moveTo>
                  <a:lnTo>
                    <a:pt x="246798" y="0"/>
                  </a:lnTo>
                  <a:lnTo>
                    <a:pt x="246798" y="2709333"/>
                  </a:lnTo>
                  <a:lnTo>
                    <a:pt x="0" y="2709333"/>
                  </a:lnTo>
                  <a:close/>
                </a:path>
              </a:pathLst>
            </a:custGeom>
            <a:solidFill>
              <a:srgbClr val="F6F3EB"/>
            </a:solidFill>
          </p:spPr>
          <p:txBody>
            <a:bodyPr/>
            <a:lstStyle/>
            <a:p>
              <a:endParaRPr lang="lt-LT" noProof="0" dirty="0"/>
            </a:p>
          </p:txBody>
        </p:sp>
        <p:sp>
          <p:nvSpPr>
            <p:cNvPr id="4" name="TextBox 4"/>
            <p:cNvSpPr txBox="1"/>
            <p:nvPr/>
          </p:nvSpPr>
          <p:spPr>
            <a:xfrm>
              <a:off x="0" y="-38100"/>
              <a:ext cx="246798" cy="2747433"/>
            </a:xfrm>
            <a:prstGeom prst="rect">
              <a:avLst/>
            </a:prstGeom>
          </p:spPr>
          <p:txBody>
            <a:bodyPr lIns="50800" tIns="50800" rIns="50800" bIns="50800" rtlCol="0" anchor="ctr"/>
            <a:lstStyle/>
            <a:p>
              <a:pPr algn="ctr">
                <a:lnSpc>
                  <a:spcPts val="2659"/>
                </a:lnSpc>
              </a:pPr>
              <a:endParaRPr lang="lt-LT" noProof="0" dirty="0"/>
            </a:p>
          </p:txBody>
        </p:sp>
      </p:grpSp>
      <p:grpSp>
        <p:nvGrpSpPr>
          <p:cNvPr id="5" name="Group 5"/>
          <p:cNvGrpSpPr/>
          <p:nvPr/>
        </p:nvGrpSpPr>
        <p:grpSpPr>
          <a:xfrm>
            <a:off x="1470540" y="2892931"/>
            <a:ext cx="503827" cy="503827"/>
            <a:chOff x="0" y="0"/>
            <a:chExt cx="812800" cy="812800"/>
          </a:xfrm>
        </p:grpSpPr>
        <p:sp>
          <p:nvSpPr>
            <p:cNvPr id="6" name="Freeform 6"/>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000000"/>
            </a:solidFill>
          </p:spPr>
          <p:txBody>
            <a:bodyPr/>
            <a:lstStyle/>
            <a:p>
              <a:endParaRPr lang="lt-LT" noProof="0" dirty="0"/>
            </a:p>
          </p:txBody>
        </p:sp>
        <p:sp>
          <p:nvSpPr>
            <p:cNvPr id="7" name="TextBox 7"/>
            <p:cNvSpPr txBox="1"/>
            <p:nvPr/>
          </p:nvSpPr>
          <p:spPr>
            <a:xfrm>
              <a:off x="76200" y="38100"/>
              <a:ext cx="660400" cy="698500"/>
            </a:xfrm>
            <a:prstGeom prst="rect">
              <a:avLst/>
            </a:prstGeom>
          </p:spPr>
          <p:txBody>
            <a:bodyPr lIns="50800" tIns="50800" rIns="50800" bIns="50800" rtlCol="0" anchor="ctr"/>
            <a:lstStyle/>
            <a:p>
              <a:pPr algn="ctr">
                <a:lnSpc>
                  <a:spcPts val="2659"/>
                </a:lnSpc>
              </a:pPr>
              <a:endParaRPr lang="lt-LT" noProof="0" dirty="0"/>
            </a:p>
          </p:txBody>
        </p:sp>
      </p:grpSp>
      <p:sp>
        <p:nvSpPr>
          <p:cNvPr id="8" name="TextBox 8"/>
          <p:cNvSpPr txBox="1"/>
          <p:nvPr/>
        </p:nvSpPr>
        <p:spPr>
          <a:xfrm>
            <a:off x="2553980" y="866775"/>
            <a:ext cx="13180039" cy="1450976"/>
          </a:xfrm>
          <a:prstGeom prst="rect">
            <a:avLst/>
          </a:prstGeom>
        </p:spPr>
        <p:txBody>
          <a:bodyPr lIns="0" tIns="0" rIns="0" bIns="0" rtlCol="0" anchor="t">
            <a:spAutoFit/>
          </a:bodyPr>
          <a:lstStyle/>
          <a:p>
            <a:pPr algn="ctr">
              <a:lnSpc>
                <a:spcPts val="11899"/>
              </a:lnSpc>
            </a:pPr>
            <a:r>
              <a:rPr lang="lt-LT" sz="8499" noProof="0" dirty="0">
                <a:solidFill>
                  <a:srgbClr val="000000"/>
                </a:solidFill>
                <a:latin typeface="Calibri" panose="020F0502020204030204" pitchFamily="34" charset="0"/>
                <a:ea typeface="Alatsi"/>
                <a:cs typeface="Alatsi"/>
                <a:sym typeface="Alatsi"/>
              </a:rPr>
              <a:t>IŠVADOS</a:t>
            </a:r>
          </a:p>
        </p:txBody>
      </p:sp>
      <p:grpSp>
        <p:nvGrpSpPr>
          <p:cNvPr id="9" name="Group 9"/>
          <p:cNvGrpSpPr/>
          <p:nvPr/>
        </p:nvGrpSpPr>
        <p:grpSpPr>
          <a:xfrm>
            <a:off x="2174393" y="2415879"/>
            <a:ext cx="15834786" cy="1175921"/>
            <a:chOff x="0" y="0"/>
            <a:chExt cx="4170479" cy="309707"/>
          </a:xfrm>
        </p:grpSpPr>
        <p:sp>
          <p:nvSpPr>
            <p:cNvPr id="10" name="Freeform 10"/>
            <p:cNvSpPr/>
            <p:nvPr/>
          </p:nvSpPr>
          <p:spPr>
            <a:xfrm>
              <a:off x="0" y="0"/>
              <a:ext cx="4170479" cy="309707"/>
            </a:xfrm>
            <a:custGeom>
              <a:avLst/>
              <a:gdLst/>
              <a:ahLst/>
              <a:cxnLst/>
              <a:rect l="l" t="t" r="r" b="b"/>
              <a:pathLst>
                <a:path w="4170479" h="309707">
                  <a:moveTo>
                    <a:pt x="24935" y="0"/>
                  </a:moveTo>
                  <a:lnTo>
                    <a:pt x="4145544" y="0"/>
                  </a:lnTo>
                  <a:cubicBezTo>
                    <a:pt x="4159315" y="0"/>
                    <a:pt x="4170479" y="11164"/>
                    <a:pt x="4170479" y="24935"/>
                  </a:cubicBezTo>
                  <a:lnTo>
                    <a:pt x="4170479" y="284773"/>
                  </a:lnTo>
                  <a:cubicBezTo>
                    <a:pt x="4170479" y="291386"/>
                    <a:pt x="4167852" y="297728"/>
                    <a:pt x="4163175" y="302404"/>
                  </a:cubicBezTo>
                  <a:cubicBezTo>
                    <a:pt x="4158499" y="307080"/>
                    <a:pt x="4152157" y="309707"/>
                    <a:pt x="4145544" y="309707"/>
                  </a:cubicBezTo>
                  <a:lnTo>
                    <a:pt x="24935" y="309707"/>
                  </a:lnTo>
                  <a:cubicBezTo>
                    <a:pt x="18322" y="309707"/>
                    <a:pt x="11979" y="307080"/>
                    <a:pt x="7303" y="302404"/>
                  </a:cubicBezTo>
                  <a:cubicBezTo>
                    <a:pt x="2627" y="297728"/>
                    <a:pt x="0" y="291386"/>
                    <a:pt x="0" y="284773"/>
                  </a:cubicBezTo>
                  <a:lnTo>
                    <a:pt x="0" y="24935"/>
                  </a:lnTo>
                  <a:cubicBezTo>
                    <a:pt x="0" y="18322"/>
                    <a:pt x="2627" y="11979"/>
                    <a:pt x="7303" y="7303"/>
                  </a:cubicBezTo>
                  <a:cubicBezTo>
                    <a:pt x="11979" y="2627"/>
                    <a:pt x="18322" y="0"/>
                    <a:pt x="24935" y="0"/>
                  </a:cubicBezTo>
                  <a:close/>
                </a:path>
              </a:pathLst>
            </a:custGeom>
            <a:solidFill>
              <a:srgbClr val="9FC3D0"/>
            </a:solidFill>
          </p:spPr>
          <p:txBody>
            <a:bodyPr/>
            <a:lstStyle/>
            <a:p>
              <a:endParaRPr lang="lt-LT" noProof="0" dirty="0"/>
            </a:p>
          </p:txBody>
        </p:sp>
        <p:sp>
          <p:nvSpPr>
            <p:cNvPr id="11" name="TextBox 11"/>
            <p:cNvSpPr txBox="1"/>
            <p:nvPr/>
          </p:nvSpPr>
          <p:spPr>
            <a:xfrm>
              <a:off x="0" y="-38100"/>
              <a:ext cx="4170479" cy="347807"/>
            </a:xfrm>
            <a:prstGeom prst="rect">
              <a:avLst/>
            </a:prstGeom>
          </p:spPr>
          <p:txBody>
            <a:bodyPr lIns="50800" tIns="50800" rIns="50800" bIns="50800" rtlCol="0" anchor="ctr"/>
            <a:lstStyle/>
            <a:p>
              <a:pPr algn="ctr">
                <a:lnSpc>
                  <a:spcPts val="2659"/>
                </a:lnSpc>
              </a:pPr>
              <a:endParaRPr lang="lt-LT" noProof="0" dirty="0"/>
            </a:p>
          </p:txBody>
        </p:sp>
      </p:grpSp>
      <p:sp>
        <p:nvSpPr>
          <p:cNvPr id="12" name="TextBox 12"/>
          <p:cNvSpPr txBox="1"/>
          <p:nvPr/>
        </p:nvSpPr>
        <p:spPr>
          <a:xfrm>
            <a:off x="2413278" y="2475325"/>
            <a:ext cx="15243567" cy="1850571"/>
          </a:xfrm>
          <a:prstGeom prst="rect">
            <a:avLst/>
          </a:prstGeom>
        </p:spPr>
        <p:txBody>
          <a:bodyPr lIns="0" tIns="0" rIns="0" bIns="0" rtlCol="0" anchor="t">
            <a:spAutoFit/>
          </a:bodyPr>
          <a:lstStyle/>
          <a:p>
            <a:pPr algn="just">
              <a:lnSpc>
                <a:spcPts val="2969"/>
              </a:lnSpc>
            </a:pPr>
            <a:r>
              <a:rPr lang="lt-LT" sz="2121" noProof="0" dirty="0">
                <a:solidFill>
                  <a:srgbClr val="000000"/>
                </a:solidFill>
                <a:latin typeface="Calibri" panose="020F0502020204030204" pitchFamily="34" charset="0"/>
                <a:ea typeface="Alatsi"/>
                <a:cs typeface="Alatsi"/>
                <a:sym typeface="Alatsi"/>
              </a:rPr>
              <a:t>Vertinant nacionalinius duomenis, pastebima, kad Lietuvoje 2024 m. palyginti su 2023 m. užregistruotų pranešimų apie smurtą artimoje aplinkoje skaičius padidėjo (nuo 54 102 iki 54 602). Tačiau Panevėžio miesto savivaldybėje per tą patį laikotarpį fiksuotas pranešimų skaičiaus sumažėjimas – nuo 1 639 (2023 m.) iki 1 546 (2024 m.). </a:t>
            </a:r>
          </a:p>
          <a:p>
            <a:pPr algn="just">
              <a:lnSpc>
                <a:spcPts val="2829"/>
              </a:lnSpc>
            </a:pPr>
            <a:r>
              <a:rPr lang="lt-LT" sz="2021" noProof="0" dirty="0">
                <a:solidFill>
                  <a:srgbClr val="000000"/>
                </a:solidFill>
                <a:latin typeface="Calibri" panose="020F0502020204030204" pitchFamily="34" charset="0"/>
                <a:ea typeface="Alatsi"/>
                <a:cs typeface="Alatsi"/>
                <a:sym typeface="Alatsi"/>
              </a:rPr>
              <a:t>Šis pokytis leidžia teigti, kad Panevėžyje fiksuojama pozityvi tendencija, galimai susijusi su vietinėmis prevencijos ar pagalbos priemonėmis, nors pokytis nėra ryšku.</a:t>
            </a:r>
          </a:p>
        </p:txBody>
      </p:sp>
      <p:sp>
        <p:nvSpPr>
          <p:cNvPr id="13" name="AutoShape 13"/>
          <p:cNvSpPr/>
          <p:nvPr/>
        </p:nvSpPr>
        <p:spPr>
          <a:xfrm flipH="1" flipV="1">
            <a:off x="1085850" y="7289441"/>
            <a:ext cx="5403" cy="2997456"/>
          </a:xfrm>
          <a:prstGeom prst="line">
            <a:avLst/>
          </a:prstGeom>
          <a:ln w="114300" cap="flat">
            <a:solidFill>
              <a:srgbClr val="9FC3D0"/>
            </a:solidFill>
            <a:prstDash val="solid"/>
            <a:headEnd type="none" w="sm" len="sm"/>
            <a:tailEnd type="none" w="sm" len="sm"/>
          </a:ln>
        </p:spPr>
        <p:txBody>
          <a:bodyPr/>
          <a:lstStyle/>
          <a:p>
            <a:endParaRPr lang="lt-LT" noProof="0" dirty="0"/>
          </a:p>
        </p:txBody>
      </p:sp>
      <p:sp>
        <p:nvSpPr>
          <p:cNvPr id="14" name="AutoShape 14"/>
          <p:cNvSpPr/>
          <p:nvPr/>
        </p:nvSpPr>
        <p:spPr>
          <a:xfrm flipH="1" flipV="1">
            <a:off x="1090490" y="-104525"/>
            <a:ext cx="5403" cy="2997456"/>
          </a:xfrm>
          <a:prstGeom prst="line">
            <a:avLst/>
          </a:prstGeom>
          <a:ln w="114300" cap="flat">
            <a:solidFill>
              <a:srgbClr val="9FC3D0"/>
            </a:solidFill>
            <a:prstDash val="solid"/>
            <a:headEnd type="none" w="sm" len="sm"/>
            <a:tailEnd type="none" w="sm" len="sm"/>
          </a:ln>
        </p:spPr>
        <p:txBody>
          <a:bodyPr/>
          <a:lstStyle/>
          <a:p>
            <a:endParaRPr lang="lt-LT" noProof="0" dirty="0"/>
          </a:p>
        </p:txBody>
      </p:sp>
      <p:grpSp>
        <p:nvGrpSpPr>
          <p:cNvPr id="15" name="Group 15"/>
          <p:cNvGrpSpPr/>
          <p:nvPr/>
        </p:nvGrpSpPr>
        <p:grpSpPr>
          <a:xfrm>
            <a:off x="15859155" y="0"/>
            <a:ext cx="1562612" cy="1673225"/>
            <a:chOff x="0" y="0"/>
            <a:chExt cx="2083482" cy="2230967"/>
          </a:xfrm>
        </p:grpSpPr>
        <p:grpSp>
          <p:nvGrpSpPr>
            <p:cNvPr id="16" name="Group 16"/>
            <p:cNvGrpSpPr/>
            <p:nvPr/>
          </p:nvGrpSpPr>
          <p:grpSpPr>
            <a:xfrm>
              <a:off x="75599" y="0"/>
              <a:ext cx="1932284" cy="2230967"/>
              <a:chOff x="0" y="0"/>
              <a:chExt cx="703982" cy="812800"/>
            </a:xfrm>
          </p:grpSpPr>
          <p:sp>
            <p:nvSpPr>
              <p:cNvPr id="17" name="Freeform 17"/>
              <p:cNvSpPr/>
              <p:nvPr/>
            </p:nvSpPr>
            <p:spPr>
              <a:xfrm>
                <a:off x="0" y="0"/>
                <a:ext cx="703982" cy="812800"/>
              </a:xfrm>
              <a:custGeom>
                <a:avLst/>
                <a:gdLst/>
                <a:ahLst/>
                <a:cxnLst/>
                <a:rect l="l" t="t" r="r" b="b"/>
                <a:pathLst>
                  <a:path w="703982" h="812800">
                    <a:moveTo>
                      <a:pt x="234787" y="793731"/>
                    </a:moveTo>
                    <a:cubicBezTo>
                      <a:pt x="270879" y="805245"/>
                      <a:pt x="311910" y="812800"/>
                      <a:pt x="352180" y="812800"/>
                    </a:cubicBezTo>
                    <a:cubicBezTo>
                      <a:pt x="392452" y="812800"/>
                      <a:pt x="431204" y="806323"/>
                      <a:pt x="466915" y="794809"/>
                    </a:cubicBezTo>
                    <a:cubicBezTo>
                      <a:pt x="467675" y="794450"/>
                      <a:pt x="468435" y="794450"/>
                      <a:pt x="469194" y="794090"/>
                    </a:cubicBezTo>
                    <a:cubicBezTo>
                      <a:pt x="603304" y="748035"/>
                      <a:pt x="702082" y="626421"/>
                      <a:pt x="703982" y="484298"/>
                    </a:cubicBezTo>
                    <a:lnTo>
                      <a:pt x="703982" y="0"/>
                    </a:lnTo>
                    <a:lnTo>
                      <a:pt x="0" y="0"/>
                    </a:lnTo>
                    <a:lnTo>
                      <a:pt x="0" y="483939"/>
                    </a:lnTo>
                    <a:cubicBezTo>
                      <a:pt x="1900" y="627140"/>
                      <a:pt x="99158" y="748755"/>
                      <a:pt x="234787" y="793731"/>
                    </a:cubicBezTo>
                    <a:close/>
                  </a:path>
                </a:pathLst>
              </a:custGeom>
              <a:solidFill>
                <a:srgbClr val="9FC3D0"/>
              </a:solidFill>
            </p:spPr>
            <p:txBody>
              <a:bodyPr/>
              <a:lstStyle/>
              <a:p>
                <a:endParaRPr lang="lt-LT" noProof="0" dirty="0"/>
              </a:p>
            </p:txBody>
          </p:sp>
          <p:sp>
            <p:nvSpPr>
              <p:cNvPr id="18" name="TextBox 18"/>
              <p:cNvSpPr txBox="1"/>
              <p:nvPr/>
            </p:nvSpPr>
            <p:spPr>
              <a:xfrm>
                <a:off x="0" y="-47625"/>
                <a:ext cx="703982" cy="733425"/>
              </a:xfrm>
              <a:prstGeom prst="rect">
                <a:avLst/>
              </a:prstGeom>
            </p:spPr>
            <p:txBody>
              <a:bodyPr lIns="50800" tIns="50800" rIns="50800" bIns="50800" rtlCol="0" anchor="ctr"/>
              <a:lstStyle/>
              <a:p>
                <a:pPr algn="ctr">
                  <a:lnSpc>
                    <a:spcPts val="2659"/>
                  </a:lnSpc>
                </a:pPr>
                <a:endParaRPr lang="lt-LT" noProof="0" dirty="0"/>
              </a:p>
            </p:txBody>
          </p:sp>
        </p:grpSp>
        <p:sp>
          <p:nvSpPr>
            <p:cNvPr id="19" name="TextBox 19"/>
            <p:cNvSpPr txBox="1"/>
            <p:nvPr/>
          </p:nvSpPr>
          <p:spPr>
            <a:xfrm>
              <a:off x="0" y="437582"/>
              <a:ext cx="2083482" cy="1241504"/>
            </a:xfrm>
            <a:prstGeom prst="rect">
              <a:avLst/>
            </a:prstGeom>
          </p:spPr>
          <p:txBody>
            <a:bodyPr lIns="0" tIns="0" rIns="0" bIns="0" rtlCol="0" anchor="t">
              <a:spAutoFit/>
            </a:bodyPr>
            <a:lstStyle/>
            <a:p>
              <a:pPr algn="ctr">
                <a:lnSpc>
                  <a:spcPts val="7805"/>
                </a:lnSpc>
              </a:pPr>
              <a:r>
                <a:rPr lang="lt-LT" sz="5575" b="1" noProof="0" dirty="0">
                  <a:solidFill>
                    <a:srgbClr val="000000"/>
                  </a:solidFill>
                  <a:latin typeface="Open Sans Bold"/>
                  <a:ea typeface="Open Sans Bold"/>
                  <a:cs typeface="Open Sans Bold"/>
                  <a:sym typeface="Open Sans Bold"/>
                </a:rPr>
                <a:t>13</a:t>
              </a:r>
            </a:p>
          </p:txBody>
        </p:sp>
      </p:grpSp>
      <p:sp>
        <p:nvSpPr>
          <p:cNvPr id="20" name="Freeform 20"/>
          <p:cNvSpPr/>
          <p:nvPr/>
        </p:nvSpPr>
        <p:spPr>
          <a:xfrm>
            <a:off x="1263762" y="-1458608"/>
            <a:ext cx="7315200" cy="2477783"/>
          </a:xfrm>
          <a:custGeom>
            <a:avLst/>
            <a:gdLst/>
            <a:ahLst/>
            <a:cxnLst/>
            <a:rect l="l" t="t" r="r" b="b"/>
            <a:pathLst>
              <a:path w="7315200" h="2477783">
                <a:moveTo>
                  <a:pt x="0" y="0"/>
                </a:moveTo>
                <a:lnTo>
                  <a:pt x="7315200" y="0"/>
                </a:lnTo>
                <a:lnTo>
                  <a:pt x="7315200" y="2477783"/>
                </a:lnTo>
                <a:lnTo>
                  <a:pt x="0" y="2477783"/>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lt-LT" noProof="0" dirty="0"/>
          </a:p>
        </p:txBody>
      </p:sp>
      <p:sp>
        <p:nvSpPr>
          <p:cNvPr id="21" name="Freeform 21"/>
          <p:cNvSpPr/>
          <p:nvPr/>
        </p:nvSpPr>
        <p:spPr>
          <a:xfrm>
            <a:off x="11804788" y="9258300"/>
            <a:ext cx="7315200" cy="2477783"/>
          </a:xfrm>
          <a:custGeom>
            <a:avLst/>
            <a:gdLst/>
            <a:ahLst/>
            <a:cxnLst/>
            <a:rect l="l" t="t" r="r" b="b"/>
            <a:pathLst>
              <a:path w="7315200" h="2477783">
                <a:moveTo>
                  <a:pt x="0" y="0"/>
                </a:moveTo>
                <a:lnTo>
                  <a:pt x="7315200" y="0"/>
                </a:lnTo>
                <a:lnTo>
                  <a:pt x="7315200" y="2477783"/>
                </a:lnTo>
                <a:lnTo>
                  <a:pt x="0" y="2477783"/>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lt-LT" noProof="0" dirty="0"/>
          </a:p>
        </p:txBody>
      </p:sp>
      <p:sp>
        <p:nvSpPr>
          <p:cNvPr id="22" name="TextBox 22"/>
          <p:cNvSpPr txBox="1"/>
          <p:nvPr/>
        </p:nvSpPr>
        <p:spPr>
          <a:xfrm rot="-5400000">
            <a:off x="-2385484" y="4932362"/>
            <a:ext cx="6882108" cy="422275"/>
          </a:xfrm>
          <a:prstGeom prst="rect">
            <a:avLst/>
          </a:prstGeom>
        </p:spPr>
        <p:txBody>
          <a:bodyPr lIns="0" tIns="0" rIns="0" bIns="0" rtlCol="0" anchor="t">
            <a:spAutoFit/>
          </a:bodyPr>
          <a:lstStyle/>
          <a:p>
            <a:pPr algn="ctr">
              <a:lnSpc>
                <a:spcPts val="3499"/>
              </a:lnSpc>
            </a:pPr>
            <a:r>
              <a:rPr lang="lt-LT" sz="2499" noProof="0" dirty="0">
                <a:solidFill>
                  <a:srgbClr val="000000"/>
                </a:solidFill>
                <a:latin typeface="Calibri" panose="020F0502020204030204" pitchFamily="34" charset="0"/>
                <a:ea typeface="Alatsi"/>
                <a:cs typeface="Alatsi"/>
                <a:sym typeface="Alatsi"/>
              </a:rPr>
              <a:t>Panevėžio miesto savivaldybė</a:t>
            </a:r>
          </a:p>
        </p:txBody>
      </p:sp>
      <p:grpSp>
        <p:nvGrpSpPr>
          <p:cNvPr id="23" name="Group 23"/>
          <p:cNvGrpSpPr/>
          <p:nvPr/>
        </p:nvGrpSpPr>
        <p:grpSpPr>
          <a:xfrm>
            <a:off x="2174393" y="4818328"/>
            <a:ext cx="15834786" cy="757229"/>
            <a:chOff x="0" y="0"/>
            <a:chExt cx="4170479" cy="199435"/>
          </a:xfrm>
        </p:grpSpPr>
        <p:sp>
          <p:nvSpPr>
            <p:cNvPr id="24" name="Freeform 24"/>
            <p:cNvSpPr/>
            <p:nvPr/>
          </p:nvSpPr>
          <p:spPr>
            <a:xfrm>
              <a:off x="0" y="0"/>
              <a:ext cx="4170479" cy="199435"/>
            </a:xfrm>
            <a:custGeom>
              <a:avLst/>
              <a:gdLst/>
              <a:ahLst/>
              <a:cxnLst/>
              <a:rect l="l" t="t" r="r" b="b"/>
              <a:pathLst>
                <a:path w="4170479" h="199435">
                  <a:moveTo>
                    <a:pt x="24935" y="0"/>
                  </a:moveTo>
                  <a:lnTo>
                    <a:pt x="4145544" y="0"/>
                  </a:lnTo>
                  <a:cubicBezTo>
                    <a:pt x="4159315" y="0"/>
                    <a:pt x="4170479" y="11164"/>
                    <a:pt x="4170479" y="24935"/>
                  </a:cubicBezTo>
                  <a:lnTo>
                    <a:pt x="4170479" y="174500"/>
                  </a:lnTo>
                  <a:cubicBezTo>
                    <a:pt x="4170479" y="181113"/>
                    <a:pt x="4167852" y="187455"/>
                    <a:pt x="4163175" y="192132"/>
                  </a:cubicBezTo>
                  <a:cubicBezTo>
                    <a:pt x="4158499" y="196808"/>
                    <a:pt x="4152157" y="199435"/>
                    <a:pt x="4145544" y="199435"/>
                  </a:cubicBezTo>
                  <a:lnTo>
                    <a:pt x="24935" y="199435"/>
                  </a:lnTo>
                  <a:cubicBezTo>
                    <a:pt x="18322" y="199435"/>
                    <a:pt x="11979" y="196808"/>
                    <a:pt x="7303" y="192132"/>
                  </a:cubicBezTo>
                  <a:cubicBezTo>
                    <a:pt x="2627" y="187455"/>
                    <a:pt x="0" y="181113"/>
                    <a:pt x="0" y="174500"/>
                  </a:cubicBezTo>
                  <a:lnTo>
                    <a:pt x="0" y="24935"/>
                  </a:lnTo>
                  <a:cubicBezTo>
                    <a:pt x="0" y="18322"/>
                    <a:pt x="2627" y="11979"/>
                    <a:pt x="7303" y="7303"/>
                  </a:cubicBezTo>
                  <a:cubicBezTo>
                    <a:pt x="11979" y="2627"/>
                    <a:pt x="18322" y="0"/>
                    <a:pt x="24935" y="0"/>
                  </a:cubicBezTo>
                  <a:close/>
                </a:path>
              </a:pathLst>
            </a:custGeom>
            <a:solidFill>
              <a:srgbClr val="9FC3D0"/>
            </a:solidFill>
          </p:spPr>
          <p:txBody>
            <a:bodyPr/>
            <a:lstStyle/>
            <a:p>
              <a:endParaRPr lang="lt-LT" noProof="0" dirty="0"/>
            </a:p>
          </p:txBody>
        </p:sp>
        <p:sp>
          <p:nvSpPr>
            <p:cNvPr id="25" name="TextBox 25"/>
            <p:cNvSpPr txBox="1"/>
            <p:nvPr/>
          </p:nvSpPr>
          <p:spPr>
            <a:xfrm>
              <a:off x="0" y="-38100"/>
              <a:ext cx="4170479" cy="237535"/>
            </a:xfrm>
            <a:prstGeom prst="rect">
              <a:avLst/>
            </a:prstGeom>
          </p:spPr>
          <p:txBody>
            <a:bodyPr lIns="50800" tIns="50800" rIns="50800" bIns="50800" rtlCol="0" anchor="ctr"/>
            <a:lstStyle/>
            <a:p>
              <a:pPr algn="ctr">
                <a:lnSpc>
                  <a:spcPts val="2659"/>
                </a:lnSpc>
              </a:pPr>
              <a:endParaRPr lang="lt-LT" noProof="0" dirty="0"/>
            </a:p>
          </p:txBody>
        </p:sp>
      </p:grpSp>
      <p:sp>
        <p:nvSpPr>
          <p:cNvPr id="26" name="TextBox 26"/>
          <p:cNvSpPr txBox="1"/>
          <p:nvPr/>
        </p:nvSpPr>
        <p:spPr>
          <a:xfrm>
            <a:off x="2413278" y="4855863"/>
            <a:ext cx="15243567" cy="2283574"/>
          </a:xfrm>
          <a:prstGeom prst="rect">
            <a:avLst/>
          </a:prstGeom>
        </p:spPr>
        <p:txBody>
          <a:bodyPr lIns="0" tIns="0" rIns="0" bIns="0" rtlCol="0" anchor="t">
            <a:spAutoFit/>
          </a:bodyPr>
          <a:lstStyle/>
          <a:p>
            <a:pPr algn="just">
              <a:lnSpc>
                <a:spcPts val="2969"/>
              </a:lnSpc>
            </a:pPr>
            <a:r>
              <a:rPr lang="lt-LT" sz="2121" noProof="0" dirty="0">
                <a:solidFill>
                  <a:srgbClr val="000000"/>
                </a:solidFill>
                <a:latin typeface="Calibri" panose="020F0502020204030204" pitchFamily="34" charset="0"/>
                <a:ea typeface="Alatsi"/>
                <a:cs typeface="Alatsi"/>
                <a:sym typeface="Alatsi"/>
              </a:rPr>
              <a:t>Nors pranešimų skaičius Panevėžio miesto savivaldybėje sumažėjo, mažėjimas yra minimalus, todėl daryti išvadą apie reikšmingą prevencijos priemonių veiksmingumą kol kas būtų per anksti.</a:t>
            </a:r>
          </a:p>
          <a:p>
            <a:pPr algn="just">
              <a:lnSpc>
                <a:spcPts val="2969"/>
              </a:lnSpc>
            </a:pPr>
            <a:r>
              <a:rPr lang="lt-LT" sz="2121" noProof="0" dirty="0">
                <a:solidFill>
                  <a:srgbClr val="000000"/>
                </a:solidFill>
                <a:latin typeface="Calibri" panose="020F0502020204030204" pitchFamily="34" charset="0"/>
                <a:ea typeface="Alatsi"/>
                <a:cs typeface="Alatsi"/>
                <a:sym typeface="Alatsi"/>
              </a:rPr>
              <a:t>Šis rezultatas atskleidžia, kad smurto artimoje aplinkoje problema vis dar išlieka aktuali, o taikomos prevencinės priemonės ir visuomenės švietimas tikėtina nėra pakankamai sistemingi ar apimantys visas rizikos grupes. Todėl būtina nuosekliai stiprinti šios srities priemones – ypač investuojant į informuotumą, pagalbos prieinamumą ir smurtą patiriančių asmenų įgalinimą.</a:t>
            </a:r>
          </a:p>
          <a:p>
            <a:pPr algn="just">
              <a:lnSpc>
                <a:spcPts val="2969"/>
              </a:lnSpc>
            </a:pPr>
            <a:endParaRPr lang="lt-LT" sz="2121" noProof="0" dirty="0">
              <a:solidFill>
                <a:srgbClr val="000000"/>
              </a:solidFill>
              <a:latin typeface="Calibri" panose="020F0502020204030204" pitchFamily="34" charset="0"/>
              <a:ea typeface="Alatsi"/>
              <a:cs typeface="Alatsi"/>
              <a:sym typeface="Alatsi"/>
            </a:endParaRPr>
          </a:p>
        </p:txBody>
      </p:sp>
      <p:grpSp>
        <p:nvGrpSpPr>
          <p:cNvPr id="27" name="Group 27"/>
          <p:cNvGrpSpPr/>
          <p:nvPr/>
        </p:nvGrpSpPr>
        <p:grpSpPr>
          <a:xfrm>
            <a:off x="2174393" y="7023469"/>
            <a:ext cx="15834786" cy="827057"/>
            <a:chOff x="0" y="0"/>
            <a:chExt cx="4170479" cy="217826"/>
          </a:xfrm>
        </p:grpSpPr>
        <p:sp>
          <p:nvSpPr>
            <p:cNvPr id="28" name="Freeform 28"/>
            <p:cNvSpPr/>
            <p:nvPr/>
          </p:nvSpPr>
          <p:spPr>
            <a:xfrm>
              <a:off x="0" y="0"/>
              <a:ext cx="4170479" cy="217826"/>
            </a:xfrm>
            <a:custGeom>
              <a:avLst/>
              <a:gdLst/>
              <a:ahLst/>
              <a:cxnLst/>
              <a:rect l="l" t="t" r="r" b="b"/>
              <a:pathLst>
                <a:path w="4170479" h="217826">
                  <a:moveTo>
                    <a:pt x="24935" y="0"/>
                  </a:moveTo>
                  <a:lnTo>
                    <a:pt x="4145544" y="0"/>
                  </a:lnTo>
                  <a:cubicBezTo>
                    <a:pt x="4159315" y="0"/>
                    <a:pt x="4170479" y="11164"/>
                    <a:pt x="4170479" y="24935"/>
                  </a:cubicBezTo>
                  <a:lnTo>
                    <a:pt x="4170479" y="192891"/>
                  </a:lnTo>
                  <a:cubicBezTo>
                    <a:pt x="4170479" y="199504"/>
                    <a:pt x="4167852" y="205846"/>
                    <a:pt x="4163175" y="210523"/>
                  </a:cubicBezTo>
                  <a:cubicBezTo>
                    <a:pt x="4158499" y="215199"/>
                    <a:pt x="4152157" y="217826"/>
                    <a:pt x="4145544" y="217826"/>
                  </a:cubicBezTo>
                  <a:lnTo>
                    <a:pt x="24935" y="217826"/>
                  </a:lnTo>
                  <a:cubicBezTo>
                    <a:pt x="18322" y="217826"/>
                    <a:pt x="11979" y="215199"/>
                    <a:pt x="7303" y="210523"/>
                  </a:cubicBezTo>
                  <a:cubicBezTo>
                    <a:pt x="2627" y="205846"/>
                    <a:pt x="0" y="199504"/>
                    <a:pt x="0" y="192891"/>
                  </a:cubicBezTo>
                  <a:lnTo>
                    <a:pt x="0" y="24935"/>
                  </a:lnTo>
                  <a:cubicBezTo>
                    <a:pt x="0" y="18322"/>
                    <a:pt x="2627" y="11979"/>
                    <a:pt x="7303" y="7303"/>
                  </a:cubicBezTo>
                  <a:cubicBezTo>
                    <a:pt x="11979" y="2627"/>
                    <a:pt x="18322" y="0"/>
                    <a:pt x="24935" y="0"/>
                  </a:cubicBezTo>
                  <a:close/>
                </a:path>
              </a:pathLst>
            </a:custGeom>
            <a:solidFill>
              <a:srgbClr val="9FC3D0"/>
            </a:solidFill>
          </p:spPr>
          <p:txBody>
            <a:bodyPr/>
            <a:lstStyle/>
            <a:p>
              <a:endParaRPr lang="lt-LT" noProof="0" dirty="0"/>
            </a:p>
          </p:txBody>
        </p:sp>
        <p:sp>
          <p:nvSpPr>
            <p:cNvPr id="29" name="TextBox 29"/>
            <p:cNvSpPr txBox="1"/>
            <p:nvPr/>
          </p:nvSpPr>
          <p:spPr>
            <a:xfrm>
              <a:off x="0" y="-38100"/>
              <a:ext cx="4170479" cy="255926"/>
            </a:xfrm>
            <a:prstGeom prst="rect">
              <a:avLst/>
            </a:prstGeom>
          </p:spPr>
          <p:txBody>
            <a:bodyPr lIns="50800" tIns="50800" rIns="50800" bIns="50800" rtlCol="0" anchor="ctr"/>
            <a:lstStyle/>
            <a:p>
              <a:pPr algn="ctr">
                <a:lnSpc>
                  <a:spcPts val="2659"/>
                </a:lnSpc>
              </a:pPr>
              <a:endParaRPr lang="lt-LT" noProof="0" dirty="0"/>
            </a:p>
          </p:txBody>
        </p:sp>
      </p:grpSp>
      <p:sp>
        <p:nvSpPr>
          <p:cNvPr id="30" name="TextBox 30"/>
          <p:cNvSpPr txBox="1"/>
          <p:nvPr/>
        </p:nvSpPr>
        <p:spPr>
          <a:xfrm>
            <a:off x="2413278" y="7126083"/>
            <a:ext cx="15243567" cy="2283574"/>
          </a:xfrm>
          <a:prstGeom prst="rect">
            <a:avLst/>
          </a:prstGeom>
        </p:spPr>
        <p:txBody>
          <a:bodyPr lIns="0" tIns="0" rIns="0" bIns="0" rtlCol="0" anchor="t">
            <a:spAutoFit/>
          </a:bodyPr>
          <a:lstStyle/>
          <a:p>
            <a:pPr algn="just">
              <a:lnSpc>
                <a:spcPts val="2969"/>
              </a:lnSpc>
            </a:pPr>
            <a:r>
              <a:rPr lang="lt-LT" sz="2121" noProof="0" dirty="0">
                <a:solidFill>
                  <a:srgbClr val="000000"/>
                </a:solidFill>
                <a:latin typeface="Calibri" panose="020F0502020204030204" pitchFamily="34" charset="0"/>
                <a:ea typeface="Alatsi"/>
                <a:cs typeface="Alatsi"/>
                <a:sym typeface="Alatsi"/>
              </a:rPr>
              <a:t>Statistika rodo, kad smurtą artimoje aplinkoje dažniau patiria moterys. 2024 m. Panevėžio miesto savivaldybėje buvo išduoti 644 apsaugos nuo smurto orderiai, iš jų 521 – vyrams, 123 – moterims, tai atskleidžia lyčių disbalansą smurto situacijose. </a:t>
            </a:r>
          </a:p>
          <a:p>
            <a:pPr algn="just">
              <a:lnSpc>
                <a:spcPts val="2969"/>
              </a:lnSpc>
            </a:pPr>
            <a:r>
              <a:rPr lang="lt-LT" sz="2121" noProof="0" dirty="0">
                <a:solidFill>
                  <a:srgbClr val="000000"/>
                </a:solidFill>
                <a:latin typeface="Calibri" panose="020F0502020204030204" pitchFamily="34" charset="0"/>
                <a:ea typeface="Alatsi"/>
                <a:cs typeface="Alatsi"/>
                <a:sym typeface="Alatsi"/>
              </a:rPr>
              <a:t>Todėl būtina tęsti ir plėtoti sisteminį visuomenės švietimą lyčių lygybės klausimais – kaip vieną iš smurto prevencijos priemonių. Tačiau atlikta analizė rodo, kad Panevėžio miesto savivaldybėje šioje srityje vis dar trūksta nuoseklių ir ilgalaikių švietimo iniciatyvų, orientuotų į stereotipų mažinimą, lygių galimybių stiprinimą bei smurto prevenciją nuo ankstyvojo ugdymo.</a:t>
            </a:r>
          </a:p>
          <a:p>
            <a:pPr algn="just">
              <a:lnSpc>
                <a:spcPts val="2969"/>
              </a:lnSpc>
            </a:pPr>
            <a:endParaRPr lang="lt-LT" sz="2121" noProof="0" dirty="0">
              <a:solidFill>
                <a:srgbClr val="000000"/>
              </a:solidFill>
              <a:latin typeface="Calibri" panose="020F0502020204030204" pitchFamily="34" charset="0"/>
              <a:ea typeface="Alatsi"/>
              <a:cs typeface="Alatsi"/>
              <a:sym typeface="Alatsi"/>
            </a:endParaRPr>
          </a:p>
        </p:txBody>
      </p:sp>
      <p:grpSp>
        <p:nvGrpSpPr>
          <p:cNvPr id="31" name="Group 31"/>
          <p:cNvGrpSpPr/>
          <p:nvPr/>
        </p:nvGrpSpPr>
        <p:grpSpPr>
          <a:xfrm>
            <a:off x="1470540" y="5477621"/>
            <a:ext cx="503827" cy="503827"/>
            <a:chOff x="0" y="0"/>
            <a:chExt cx="812800" cy="812800"/>
          </a:xfrm>
        </p:grpSpPr>
        <p:sp>
          <p:nvSpPr>
            <p:cNvPr id="32" name="Freeform 32"/>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000000"/>
            </a:solidFill>
          </p:spPr>
          <p:txBody>
            <a:bodyPr/>
            <a:lstStyle/>
            <a:p>
              <a:endParaRPr lang="lt-LT" noProof="0" dirty="0"/>
            </a:p>
          </p:txBody>
        </p:sp>
        <p:sp>
          <p:nvSpPr>
            <p:cNvPr id="33" name="TextBox 33"/>
            <p:cNvSpPr txBox="1"/>
            <p:nvPr/>
          </p:nvSpPr>
          <p:spPr>
            <a:xfrm>
              <a:off x="76200" y="38100"/>
              <a:ext cx="660400" cy="698500"/>
            </a:xfrm>
            <a:prstGeom prst="rect">
              <a:avLst/>
            </a:prstGeom>
          </p:spPr>
          <p:txBody>
            <a:bodyPr lIns="50800" tIns="50800" rIns="50800" bIns="50800" rtlCol="0" anchor="ctr"/>
            <a:lstStyle/>
            <a:p>
              <a:pPr algn="ctr">
                <a:lnSpc>
                  <a:spcPts val="2659"/>
                </a:lnSpc>
              </a:pPr>
              <a:endParaRPr lang="lt-LT" noProof="0" dirty="0"/>
            </a:p>
          </p:txBody>
        </p:sp>
      </p:grpSp>
      <p:grpSp>
        <p:nvGrpSpPr>
          <p:cNvPr id="34" name="Group 34"/>
          <p:cNvGrpSpPr/>
          <p:nvPr/>
        </p:nvGrpSpPr>
        <p:grpSpPr>
          <a:xfrm>
            <a:off x="1470540" y="7857873"/>
            <a:ext cx="503827" cy="503827"/>
            <a:chOff x="0" y="0"/>
            <a:chExt cx="812800" cy="812800"/>
          </a:xfrm>
        </p:grpSpPr>
        <p:sp>
          <p:nvSpPr>
            <p:cNvPr id="35" name="Freeform 35"/>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000000"/>
            </a:solidFill>
          </p:spPr>
          <p:txBody>
            <a:bodyPr/>
            <a:lstStyle/>
            <a:p>
              <a:endParaRPr lang="lt-LT" noProof="0" dirty="0"/>
            </a:p>
          </p:txBody>
        </p:sp>
        <p:sp>
          <p:nvSpPr>
            <p:cNvPr id="36" name="TextBox 36"/>
            <p:cNvSpPr txBox="1"/>
            <p:nvPr/>
          </p:nvSpPr>
          <p:spPr>
            <a:xfrm>
              <a:off x="76200" y="38100"/>
              <a:ext cx="660400" cy="698500"/>
            </a:xfrm>
            <a:prstGeom prst="rect">
              <a:avLst/>
            </a:prstGeom>
          </p:spPr>
          <p:txBody>
            <a:bodyPr lIns="50800" tIns="50800" rIns="50800" bIns="50800" rtlCol="0" anchor="ctr"/>
            <a:lstStyle/>
            <a:p>
              <a:pPr algn="ctr">
                <a:lnSpc>
                  <a:spcPts val="2659"/>
                </a:lnSpc>
              </a:pPr>
              <a:endParaRPr lang="lt-LT" noProof="0" dirty="0"/>
            </a:p>
          </p:txBody>
        </p:sp>
      </p:gr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6F3EB"/>
        </a:solidFill>
        <a:effectLst/>
      </p:bgPr>
    </p:bg>
    <p:spTree>
      <p:nvGrpSpPr>
        <p:cNvPr id="1" name=""/>
        <p:cNvGrpSpPr/>
        <p:nvPr/>
      </p:nvGrpSpPr>
      <p:grpSpPr>
        <a:xfrm>
          <a:off x="0" y="0"/>
          <a:ext cx="0" cy="0"/>
          <a:chOff x="0" y="0"/>
          <a:chExt cx="0" cy="0"/>
        </a:xfrm>
      </p:grpSpPr>
      <p:grpSp>
        <p:nvGrpSpPr>
          <p:cNvPr id="2" name="Group 2"/>
          <p:cNvGrpSpPr/>
          <p:nvPr/>
        </p:nvGrpSpPr>
        <p:grpSpPr>
          <a:xfrm>
            <a:off x="627362" y="0"/>
            <a:ext cx="937061" cy="10287000"/>
            <a:chOff x="0" y="0"/>
            <a:chExt cx="246798" cy="2709333"/>
          </a:xfrm>
        </p:grpSpPr>
        <p:sp>
          <p:nvSpPr>
            <p:cNvPr id="3" name="Freeform 3"/>
            <p:cNvSpPr/>
            <p:nvPr/>
          </p:nvSpPr>
          <p:spPr>
            <a:xfrm>
              <a:off x="0" y="0"/>
              <a:ext cx="246798" cy="2709333"/>
            </a:xfrm>
            <a:custGeom>
              <a:avLst/>
              <a:gdLst/>
              <a:ahLst/>
              <a:cxnLst/>
              <a:rect l="l" t="t" r="r" b="b"/>
              <a:pathLst>
                <a:path w="246798" h="2709333">
                  <a:moveTo>
                    <a:pt x="0" y="0"/>
                  </a:moveTo>
                  <a:lnTo>
                    <a:pt x="246798" y="0"/>
                  </a:lnTo>
                  <a:lnTo>
                    <a:pt x="246798" y="2709333"/>
                  </a:lnTo>
                  <a:lnTo>
                    <a:pt x="0" y="2709333"/>
                  </a:lnTo>
                  <a:close/>
                </a:path>
              </a:pathLst>
            </a:custGeom>
            <a:solidFill>
              <a:srgbClr val="F6F3EB"/>
            </a:solidFill>
          </p:spPr>
          <p:txBody>
            <a:bodyPr/>
            <a:lstStyle/>
            <a:p>
              <a:endParaRPr lang="lt-LT" noProof="0" dirty="0"/>
            </a:p>
          </p:txBody>
        </p:sp>
        <p:sp>
          <p:nvSpPr>
            <p:cNvPr id="4" name="TextBox 4"/>
            <p:cNvSpPr txBox="1"/>
            <p:nvPr/>
          </p:nvSpPr>
          <p:spPr>
            <a:xfrm>
              <a:off x="0" y="-38100"/>
              <a:ext cx="246798" cy="2747433"/>
            </a:xfrm>
            <a:prstGeom prst="rect">
              <a:avLst/>
            </a:prstGeom>
          </p:spPr>
          <p:txBody>
            <a:bodyPr lIns="50800" tIns="50800" rIns="50800" bIns="50800" rtlCol="0" anchor="ctr"/>
            <a:lstStyle/>
            <a:p>
              <a:pPr algn="ctr">
                <a:lnSpc>
                  <a:spcPts val="2659"/>
                </a:lnSpc>
              </a:pPr>
              <a:endParaRPr lang="lt-LT" noProof="0" dirty="0"/>
            </a:p>
          </p:txBody>
        </p:sp>
      </p:grpSp>
      <p:sp>
        <p:nvSpPr>
          <p:cNvPr id="5" name="TextBox 5"/>
          <p:cNvSpPr txBox="1"/>
          <p:nvPr/>
        </p:nvSpPr>
        <p:spPr>
          <a:xfrm>
            <a:off x="2733975" y="457200"/>
            <a:ext cx="13180039" cy="1450976"/>
          </a:xfrm>
          <a:prstGeom prst="rect">
            <a:avLst/>
          </a:prstGeom>
        </p:spPr>
        <p:txBody>
          <a:bodyPr lIns="0" tIns="0" rIns="0" bIns="0" rtlCol="0" anchor="t">
            <a:spAutoFit/>
          </a:bodyPr>
          <a:lstStyle/>
          <a:p>
            <a:pPr algn="ctr">
              <a:lnSpc>
                <a:spcPts val="11899"/>
              </a:lnSpc>
            </a:pPr>
            <a:r>
              <a:rPr lang="lt-LT" sz="8499" noProof="0" dirty="0">
                <a:solidFill>
                  <a:srgbClr val="000000"/>
                </a:solidFill>
                <a:latin typeface="Calibri" panose="020F0502020204030204" pitchFamily="34" charset="0"/>
                <a:ea typeface="Alatsi"/>
                <a:cs typeface="Alatsi"/>
                <a:sym typeface="Alatsi"/>
              </a:rPr>
              <a:t>REKOMENDACIJOS</a:t>
            </a:r>
          </a:p>
        </p:txBody>
      </p:sp>
      <p:sp>
        <p:nvSpPr>
          <p:cNvPr id="6" name="AutoShape 6"/>
          <p:cNvSpPr/>
          <p:nvPr/>
        </p:nvSpPr>
        <p:spPr>
          <a:xfrm flipH="1" flipV="1">
            <a:off x="1085850" y="7289441"/>
            <a:ext cx="5403" cy="2997456"/>
          </a:xfrm>
          <a:prstGeom prst="line">
            <a:avLst/>
          </a:prstGeom>
          <a:ln w="114300" cap="flat">
            <a:solidFill>
              <a:srgbClr val="9FC3D0"/>
            </a:solidFill>
            <a:prstDash val="solid"/>
            <a:headEnd type="none" w="sm" len="sm"/>
            <a:tailEnd type="none" w="sm" len="sm"/>
          </a:ln>
        </p:spPr>
        <p:txBody>
          <a:bodyPr/>
          <a:lstStyle/>
          <a:p>
            <a:endParaRPr lang="lt-LT" noProof="0" dirty="0"/>
          </a:p>
        </p:txBody>
      </p:sp>
      <p:sp>
        <p:nvSpPr>
          <p:cNvPr id="7" name="AutoShape 7"/>
          <p:cNvSpPr/>
          <p:nvPr/>
        </p:nvSpPr>
        <p:spPr>
          <a:xfrm flipH="1" flipV="1">
            <a:off x="1090490" y="-104525"/>
            <a:ext cx="5403" cy="2997456"/>
          </a:xfrm>
          <a:prstGeom prst="line">
            <a:avLst/>
          </a:prstGeom>
          <a:ln w="114300" cap="flat">
            <a:solidFill>
              <a:srgbClr val="9FC3D0"/>
            </a:solidFill>
            <a:prstDash val="solid"/>
            <a:headEnd type="none" w="sm" len="sm"/>
            <a:tailEnd type="none" w="sm" len="sm"/>
          </a:ln>
        </p:spPr>
        <p:txBody>
          <a:bodyPr/>
          <a:lstStyle/>
          <a:p>
            <a:endParaRPr lang="lt-LT" noProof="0" dirty="0"/>
          </a:p>
        </p:txBody>
      </p:sp>
      <p:grpSp>
        <p:nvGrpSpPr>
          <p:cNvPr id="8" name="Group 8"/>
          <p:cNvGrpSpPr/>
          <p:nvPr/>
        </p:nvGrpSpPr>
        <p:grpSpPr>
          <a:xfrm>
            <a:off x="15859155" y="0"/>
            <a:ext cx="1562612" cy="1673225"/>
            <a:chOff x="0" y="0"/>
            <a:chExt cx="2083482" cy="2230967"/>
          </a:xfrm>
        </p:grpSpPr>
        <p:grpSp>
          <p:nvGrpSpPr>
            <p:cNvPr id="9" name="Group 9"/>
            <p:cNvGrpSpPr/>
            <p:nvPr/>
          </p:nvGrpSpPr>
          <p:grpSpPr>
            <a:xfrm>
              <a:off x="75599" y="0"/>
              <a:ext cx="1932284" cy="2230967"/>
              <a:chOff x="0" y="0"/>
              <a:chExt cx="703982" cy="812800"/>
            </a:xfrm>
          </p:grpSpPr>
          <p:sp>
            <p:nvSpPr>
              <p:cNvPr id="10" name="Freeform 10"/>
              <p:cNvSpPr/>
              <p:nvPr/>
            </p:nvSpPr>
            <p:spPr>
              <a:xfrm>
                <a:off x="0" y="0"/>
                <a:ext cx="703982" cy="812800"/>
              </a:xfrm>
              <a:custGeom>
                <a:avLst/>
                <a:gdLst/>
                <a:ahLst/>
                <a:cxnLst/>
                <a:rect l="l" t="t" r="r" b="b"/>
                <a:pathLst>
                  <a:path w="703982" h="812800">
                    <a:moveTo>
                      <a:pt x="234787" y="793731"/>
                    </a:moveTo>
                    <a:cubicBezTo>
                      <a:pt x="270879" y="805245"/>
                      <a:pt x="311910" y="812800"/>
                      <a:pt x="352180" y="812800"/>
                    </a:cubicBezTo>
                    <a:cubicBezTo>
                      <a:pt x="392452" y="812800"/>
                      <a:pt x="431204" y="806323"/>
                      <a:pt x="466915" y="794809"/>
                    </a:cubicBezTo>
                    <a:cubicBezTo>
                      <a:pt x="467675" y="794450"/>
                      <a:pt x="468435" y="794450"/>
                      <a:pt x="469194" y="794090"/>
                    </a:cubicBezTo>
                    <a:cubicBezTo>
                      <a:pt x="603304" y="748035"/>
                      <a:pt x="702082" y="626421"/>
                      <a:pt x="703982" y="484298"/>
                    </a:cubicBezTo>
                    <a:lnTo>
                      <a:pt x="703982" y="0"/>
                    </a:lnTo>
                    <a:lnTo>
                      <a:pt x="0" y="0"/>
                    </a:lnTo>
                    <a:lnTo>
                      <a:pt x="0" y="483939"/>
                    </a:lnTo>
                    <a:cubicBezTo>
                      <a:pt x="1900" y="627140"/>
                      <a:pt x="99158" y="748755"/>
                      <a:pt x="234787" y="793731"/>
                    </a:cubicBezTo>
                    <a:close/>
                  </a:path>
                </a:pathLst>
              </a:custGeom>
              <a:solidFill>
                <a:srgbClr val="9FC3D0"/>
              </a:solidFill>
            </p:spPr>
            <p:txBody>
              <a:bodyPr/>
              <a:lstStyle/>
              <a:p>
                <a:endParaRPr lang="lt-LT" noProof="0" dirty="0"/>
              </a:p>
            </p:txBody>
          </p:sp>
          <p:sp>
            <p:nvSpPr>
              <p:cNvPr id="11" name="TextBox 11"/>
              <p:cNvSpPr txBox="1"/>
              <p:nvPr/>
            </p:nvSpPr>
            <p:spPr>
              <a:xfrm>
                <a:off x="0" y="-47625"/>
                <a:ext cx="703982" cy="733425"/>
              </a:xfrm>
              <a:prstGeom prst="rect">
                <a:avLst/>
              </a:prstGeom>
            </p:spPr>
            <p:txBody>
              <a:bodyPr lIns="50800" tIns="50800" rIns="50800" bIns="50800" rtlCol="0" anchor="ctr"/>
              <a:lstStyle/>
              <a:p>
                <a:pPr algn="ctr">
                  <a:lnSpc>
                    <a:spcPts val="2659"/>
                  </a:lnSpc>
                </a:pPr>
                <a:endParaRPr lang="lt-LT" noProof="0" dirty="0"/>
              </a:p>
            </p:txBody>
          </p:sp>
        </p:grpSp>
        <p:sp>
          <p:nvSpPr>
            <p:cNvPr id="12" name="TextBox 12"/>
            <p:cNvSpPr txBox="1"/>
            <p:nvPr/>
          </p:nvSpPr>
          <p:spPr>
            <a:xfrm>
              <a:off x="0" y="437582"/>
              <a:ext cx="2083482" cy="1241504"/>
            </a:xfrm>
            <a:prstGeom prst="rect">
              <a:avLst/>
            </a:prstGeom>
          </p:spPr>
          <p:txBody>
            <a:bodyPr lIns="0" tIns="0" rIns="0" bIns="0" rtlCol="0" anchor="t">
              <a:spAutoFit/>
            </a:bodyPr>
            <a:lstStyle/>
            <a:p>
              <a:pPr algn="ctr">
                <a:lnSpc>
                  <a:spcPts val="7805"/>
                </a:lnSpc>
              </a:pPr>
              <a:r>
                <a:rPr lang="lt-LT" sz="5575" b="1" noProof="0" dirty="0">
                  <a:solidFill>
                    <a:srgbClr val="000000"/>
                  </a:solidFill>
                  <a:latin typeface="Open Sans Bold"/>
                  <a:ea typeface="Open Sans Bold"/>
                  <a:cs typeface="Open Sans Bold"/>
                  <a:sym typeface="Open Sans Bold"/>
                </a:rPr>
                <a:t>14</a:t>
              </a:r>
            </a:p>
          </p:txBody>
        </p:sp>
      </p:grpSp>
      <p:sp>
        <p:nvSpPr>
          <p:cNvPr id="13" name="Freeform 13"/>
          <p:cNvSpPr/>
          <p:nvPr/>
        </p:nvSpPr>
        <p:spPr>
          <a:xfrm>
            <a:off x="1263762" y="-1458608"/>
            <a:ext cx="7315200" cy="2477783"/>
          </a:xfrm>
          <a:custGeom>
            <a:avLst/>
            <a:gdLst/>
            <a:ahLst/>
            <a:cxnLst/>
            <a:rect l="l" t="t" r="r" b="b"/>
            <a:pathLst>
              <a:path w="7315200" h="2477783">
                <a:moveTo>
                  <a:pt x="0" y="0"/>
                </a:moveTo>
                <a:lnTo>
                  <a:pt x="7315200" y="0"/>
                </a:lnTo>
                <a:lnTo>
                  <a:pt x="7315200" y="2477783"/>
                </a:lnTo>
                <a:lnTo>
                  <a:pt x="0" y="2477783"/>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lt-LT" noProof="0" dirty="0"/>
          </a:p>
        </p:txBody>
      </p:sp>
      <p:sp>
        <p:nvSpPr>
          <p:cNvPr id="14" name="Freeform 14"/>
          <p:cNvSpPr/>
          <p:nvPr/>
        </p:nvSpPr>
        <p:spPr>
          <a:xfrm>
            <a:off x="11804788" y="9258300"/>
            <a:ext cx="7315200" cy="2477783"/>
          </a:xfrm>
          <a:custGeom>
            <a:avLst/>
            <a:gdLst/>
            <a:ahLst/>
            <a:cxnLst/>
            <a:rect l="l" t="t" r="r" b="b"/>
            <a:pathLst>
              <a:path w="7315200" h="2477783">
                <a:moveTo>
                  <a:pt x="0" y="0"/>
                </a:moveTo>
                <a:lnTo>
                  <a:pt x="7315200" y="0"/>
                </a:lnTo>
                <a:lnTo>
                  <a:pt x="7315200" y="2477783"/>
                </a:lnTo>
                <a:lnTo>
                  <a:pt x="0" y="2477783"/>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lt-LT" noProof="0" dirty="0"/>
          </a:p>
        </p:txBody>
      </p:sp>
      <p:sp>
        <p:nvSpPr>
          <p:cNvPr id="15" name="TextBox 15"/>
          <p:cNvSpPr txBox="1"/>
          <p:nvPr/>
        </p:nvSpPr>
        <p:spPr>
          <a:xfrm rot="-5400000">
            <a:off x="-2385484" y="4932362"/>
            <a:ext cx="6882108" cy="422275"/>
          </a:xfrm>
          <a:prstGeom prst="rect">
            <a:avLst/>
          </a:prstGeom>
        </p:spPr>
        <p:txBody>
          <a:bodyPr lIns="0" tIns="0" rIns="0" bIns="0" rtlCol="0" anchor="t">
            <a:spAutoFit/>
          </a:bodyPr>
          <a:lstStyle/>
          <a:p>
            <a:pPr algn="ctr">
              <a:lnSpc>
                <a:spcPts val="3499"/>
              </a:lnSpc>
            </a:pPr>
            <a:r>
              <a:rPr lang="lt-LT" sz="2499" noProof="0" dirty="0">
                <a:solidFill>
                  <a:srgbClr val="000000"/>
                </a:solidFill>
                <a:latin typeface="Calibri" panose="020F0502020204030204" pitchFamily="34" charset="0"/>
                <a:ea typeface="Alatsi"/>
                <a:cs typeface="Alatsi"/>
                <a:sym typeface="Alatsi"/>
              </a:rPr>
              <a:t>Panevėžio miesto savivaldybė</a:t>
            </a:r>
          </a:p>
        </p:txBody>
      </p:sp>
      <p:grpSp>
        <p:nvGrpSpPr>
          <p:cNvPr id="16" name="Group 16"/>
          <p:cNvGrpSpPr/>
          <p:nvPr/>
        </p:nvGrpSpPr>
        <p:grpSpPr>
          <a:xfrm>
            <a:off x="2873025" y="3214786"/>
            <a:ext cx="6450970" cy="2573239"/>
            <a:chOff x="0" y="0"/>
            <a:chExt cx="1699021" cy="677726"/>
          </a:xfrm>
        </p:grpSpPr>
        <p:sp>
          <p:nvSpPr>
            <p:cNvPr id="17" name="Freeform 17"/>
            <p:cNvSpPr/>
            <p:nvPr/>
          </p:nvSpPr>
          <p:spPr>
            <a:xfrm>
              <a:off x="0" y="0"/>
              <a:ext cx="1699021" cy="677725"/>
            </a:xfrm>
            <a:custGeom>
              <a:avLst/>
              <a:gdLst/>
              <a:ahLst/>
              <a:cxnLst/>
              <a:rect l="l" t="t" r="r" b="b"/>
              <a:pathLst>
                <a:path w="1699021" h="677725">
                  <a:moveTo>
                    <a:pt x="61206" y="0"/>
                  </a:moveTo>
                  <a:lnTo>
                    <a:pt x="1637815" y="0"/>
                  </a:lnTo>
                  <a:cubicBezTo>
                    <a:pt x="1654047" y="0"/>
                    <a:pt x="1669616" y="6448"/>
                    <a:pt x="1681094" y="17927"/>
                  </a:cubicBezTo>
                  <a:cubicBezTo>
                    <a:pt x="1692572" y="29405"/>
                    <a:pt x="1699021" y="44973"/>
                    <a:pt x="1699021" y="61206"/>
                  </a:cubicBezTo>
                  <a:lnTo>
                    <a:pt x="1699021" y="616519"/>
                  </a:lnTo>
                  <a:cubicBezTo>
                    <a:pt x="1699021" y="632752"/>
                    <a:pt x="1692572" y="648320"/>
                    <a:pt x="1681094" y="659799"/>
                  </a:cubicBezTo>
                  <a:cubicBezTo>
                    <a:pt x="1669616" y="671277"/>
                    <a:pt x="1654047" y="677725"/>
                    <a:pt x="1637815" y="677725"/>
                  </a:cubicBezTo>
                  <a:lnTo>
                    <a:pt x="61206" y="677725"/>
                  </a:lnTo>
                  <a:cubicBezTo>
                    <a:pt x="27403" y="677725"/>
                    <a:pt x="0" y="650323"/>
                    <a:pt x="0" y="616519"/>
                  </a:cubicBezTo>
                  <a:lnTo>
                    <a:pt x="0" y="61206"/>
                  </a:lnTo>
                  <a:cubicBezTo>
                    <a:pt x="0" y="44973"/>
                    <a:pt x="6448" y="29405"/>
                    <a:pt x="17927" y="17927"/>
                  </a:cubicBezTo>
                  <a:cubicBezTo>
                    <a:pt x="29405" y="6448"/>
                    <a:pt x="44973" y="0"/>
                    <a:pt x="61206" y="0"/>
                  </a:cubicBezTo>
                  <a:close/>
                </a:path>
              </a:pathLst>
            </a:custGeom>
            <a:solidFill>
              <a:srgbClr val="E9C7C6"/>
            </a:solidFill>
          </p:spPr>
          <p:txBody>
            <a:bodyPr/>
            <a:lstStyle/>
            <a:p>
              <a:endParaRPr lang="lt-LT" noProof="0" dirty="0"/>
            </a:p>
          </p:txBody>
        </p:sp>
        <p:sp>
          <p:nvSpPr>
            <p:cNvPr id="18" name="TextBox 18"/>
            <p:cNvSpPr txBox="1"/>
            <p:nvPr/>
          </p:nvSpPr>
          <p:spPr>
            <a:xfrm>
              <a:off x="0" y="-38100"/>
              <a:ext cx="1699021" cy="715826"/>
            </a:xfrm>
            <a:prstGeom prst="rect">
              <a:avLst/>
            </a:prstGeom>
          </p:spPr>
          <p:txBody>
            <a:bodyPr lIns="50800" tIns="50800" rIns="50800" bIns="50800" rtlCol="0" anchor="ctr"/>
            <a:lstStyle/>
            <a:p>
              <a:pPr algn="ctr">
                <a:lnSpc>
                  <a:spcPts val="2659"/>
                </a:lnSpc>
              </a:pPr>
              <a:endParaRPr lang="lt-LT" noProof="0" dirty="0"/>
            </a:p>
          </p:txBody>
        </p:sp>
      </p:grpSp>
      <p:grpSp>
        <p:nvGrpSpPr>
          <p:cNvPr id="19" name="Group 19"/>
          <p:cNvGrpSpPr/>
          <p:nvPr/>
        </p:nvGrpSpPr>
        <p:grpSpPr>
          <a:xfrm>
            <a:off x="2047579" y="2327276"/>
            <a:ext cx="4311901" cy="1354154"/>
            <a:chOff x="0" y="0"/>
            <a:chExt cx="1135645" cy="356650"/>
          </a:xfrm>
        </p:grpSpPr>
        <p:sp>
          <p:nvSpPr>
            <p:cNvPr id="20" name="Freeform 20"/>
            <p:cNvSpPr/>
            <p:nvPr/>
          </p:nvSpPr>
          <p:spPr>
            <a:xfrm>
              <a:off x="0" y="0"/>
              <a:ext cx="1135645" cy="356650"/>
            </a:xfrm>
            <a:custGeom>
              <a:avLst/>
              <a:gdLst/>
              <a:ahLst/>
              <a:cxnLst/>
              <a:rect l="l" t="t" r="r" b="b"/>
              <a:pathLst>
                <a:path w="1135645" h="356650">
                  <a:moveTo>
                    <a:pt x="91569" y="0"/>
                  </a:moveTo>
                  <a:lnTo>
                    <a:pt x="1044076" y="0"/>
                  </a:lnTo>
                  <a:cubicBezTo>
                    <a:pt x="1094648" y="0"/>
                    <a:pt x="1135645" y="40997"/>
                    <a:pt x="1135645" y="91569"/>
                  </a:cubicBezTo>
                  <a:lnTo>
                    <a:pt x="1135645" y="265080"/>
                  </a:lnTo>
                  <a:cubicBezTo>
                    <a:pt x="1135645" y="289366"/>
                    <a:pt x="1125997" y="312657"/>
                    <a:pt x="1108825" y="329830"/>
                  </a:cubicBezTo>
                  <a:cubicBezTo>
                    <a:pt x="1091652" y="347002"/>
                    <a:pt x="1068361" y="356650"/>
                    <a:pt x="1044076" y="356650"/>
                  </a:cubicBezTo>
                  <a:lnTo>
                    <a:pt x="91569" y="356650"/>
                  </a:lnTo>
                  <a:cubicBezTo>
                    <a:pt x="40997" y="356650"/>
                    <a:pt x="0" y="315653"/>
                    <a:pt x="0" y="265080"/>
                  </a:cubicBezTo>
                  <a:lnTo>
                    <a:pt x="0" y="91569"/>
                  </a:lnTo>
                  <a:cubicBezTo>
                    <a:pt x="0" y="40997"/>
                    <a:pt x="40997" y="0"/>
                    <a:pt x="91569" y="0"/>
                  </a:cubicBezTo>
                  <a:close/>
                </a:path>
              </a:pathLst>
            </a:custGeom>
            <a:solidFill>
              <a:srgbClr val="9FC3D0"/>
            </a:solidFill>
          </p:spPr>
          <p:txBody>
            <a:bodyPr/>
            <a:lstStyle/>
            <a:p>
              <a:endParaRPr lang="lt-LT" noProof="0" dirty="0"/>
            </a:p>
          </p:txBody>
        </p:sp>
        <p:sp>
          <p:nvSpPr>
            <p:cNvPr id="21" name="TextBox 21"/>
            <p:cNvSpPr txBox="1"/>
            <p:nvPr/>
          </p:nvSpPr>
          <p:spPr>
            <a:xfrm>
              <a:off x="0" y="-38100"/>
              <a:ext cx="1135645" cy="394750"/>
            </a:xfrm>
            <a:prstGeom prst="rect">
              <a:avLst/>
            </a:prstGeom>
          </p:spPr>
          <p:txBody>
            <a:bodyPr lIns="50800" tIns="50800" rIns="50800" bIns="50800" rtlCol="0" anchor="ctr"/>
            <a:lstStyle/>
            <a:p>
              <a:pPr algn="ctr">
                <a:lnSpc>
                  <a:spcPts val="2659"/>
                </a:lnSpc>
              </a:pPr>
              <a:endParaRPr lang="lt-LT" noProof="0" dirty="0"/>
            </a:p>
          </p:txBody>
        </p:sp>
      </p:grpSp>
      <p:sp>
        <p:nvSpPr>
          <p:cNvPr id="22" name="TextBox 22"/>
          <p:cNvSpPr txBox="1"/>
          <p:nvPr/>
        </p:nvSpPr>
        <p:spPr>
          <a:xfrm>
            <a:off x="2206679" y="2534166"/>
            <a:ext cx="4020444" cy="1108873"/>
          </a:xfrm>
          <a:prstGeom prst="rect">
            <a:avLst/>
          </a:prstGeom>
        </p:spPr>
        <p:txBody>
          <a:bodyPr lIns="0" tIns="0" rIns="0" bIns="0" rtlCol="0" anchor="t">
            <a:spAutoFit/>
          </a:bodyPr>
          <a:lstStyle/>
          <a:p>
            <a:pPr algn="ctr">
              <a:lnSpc>
                <a:spcPts val="2931"/>
              </a:lnSpc>
            </a:pPr>
            <a:r>
              <a:rPr lang="lt-LT" sz="2093" noProof="0" dirty="0">
                <a:solidFill>
                  <a:srgbClr val="000000"/>
                </a:solidFill>
                <a:latin typeface="Calibri" panose="020F0502020204030204" pitchFamily="34" charset="0"/>
                <a:ea typeface="Alatsi"/>
                <a:cs typeface="Alatsi"/>
                <a:sym typeface="Alatsi"/>
              </a:rPr>
              <a:t>Didinti smurto prevencijos veiklų prieinamumą ir reguliarumą.</a:t>
            </a:r>
          </a:p>
          <a:p>
            <a:pPr algn="ctr">
              <a:lnSpc>
                <a:spcPts val="2931"/>
              </a:lnSpc>
            </a:pPr>
            <a:endParaRPr lang="lt-LT" sz="2093" noProof="0" dirty="0">
              <a:solidFill>
                <a:srgbClr val="000000"/>
              </a:solidFill>
              <a:latin typeface="Calibri" panose="020F0502020204030204" pitchFamily="34" charset="0"/>
              <a:ea typeface="Alatsi"/>
              <a:cs typeface="Alatsi"/>
              <a:sym typeface="Alatsi"/>
            </a:endParaRPr>
          </a:p>
        </p:txBody>
      </p:sp>
      <p:grpSp>
        <p:nvGrpSpPr>
          <p:cNvPr id="23" name="Group 23"/>
          <p:cNvGrpSpPr/>
          <p:nvPr/>
        </p:nvGrpSpPr>
        <p:grpSpPr>
          <a:xfrm>
            <a:off x="2693030" y="7092950"/>
            <a:ext cx="6450970" cy="2573239"/>
            <a:chOff x="0" y="0"/>
            <a:chExt cx="1699021" cy="677726"/>
          </a:xfrm>
        </p:grpSpPr>
        <p:sp>
          <p:nvSpPr>
            <p:cNvPr id="24" name="Freeform 24"/>
            <p:cNvSpPr/>
            <p:nvPr/>
          </p:nvSpPr>
          <p:spPr>
            <a:xfrm>
              <a:off x="0" y="0"/>
              <a:ext cx="1699021" cy="677725"/>
            </a:xfrm>
            <a:custGeom>
              <a:avLst/>
              <a:gdLst/>
              <a:ahLst/>
              <a:cxnLst/>
              <a:rect l="l" t="t" r="r" b="b"/>
              <a:pathLst>
                <a:path w="1699021" h="677725">
                  <a:moveTo>
                    <a:pt x="61206" y="0"/>
                  </a:moveTo>
                  <a:lnTo>
                    <a:pt x="1637815" y="0"/>
                  </a:lnTo>
                  <a:cubicBezTo>
                    <a:pt x="1654047" y="0"/>
                    <a:pt x="1669616" y="6448"/>
                    <a:pt x="1681094" y="17927"/>
                  </a:cubicBezTo>
                  <a:cubicBezTo>
                    <a:pt x="1692572" y="29405"/>
                    <a:pt x="1699021" y="44973"/>
                    <a:pt x="1699021" y="61206"/>
                  </a:cubicBezTo>
                  <a:lnTo>
                    <a:pt x="1699021" y="616519"/>
                  </a:lnTo>
                  <a:cubicBezTo>
                    <a:pt x="1699021" y="632752"/>
                    <a:pt x="1692572" y="648320"/>
                    <a:pt x="1681094" y="659799"/>
                  </a:cubicBezTo>
                  <a:cubicBezTo>
                    <a:pt x="1669616" y="671277"/>
                    <a:pt x="1654047" y="677725"/>
                    <a:pt x="1637815" y="677725"/>
                  </a:cubicBezTo>
                  <a:lnTo>
                    <a:pt x="61206" y="677725"/>
                  </a:lnTo>
                  <a:cubicBezTo>
                    <a:pt x="27403" y="677725"/>
                    <a:pt x="0" y="650323"/>
                    <a:pt x="0" y="616519"/>
                  </a:cubicBezTo>
                  <a:lnTo>
                    <a:pt x="0" y="61206"/>
                  </a:lnTo>
                  <a:cubicBezTo>
                    <a:pt x="0" y="44973"/>
                    <a:pt x="6448" y="29405"/>
                    <a:pt x="17927" y="17927"/>
                  </a:cubicBezTo>
                  <a:cubicBezTo>
                    <a:pt x="29405" y="6448"/>
                    <a:pt x="44973" y="0"/>
                    <a:pt x="61206" y="0"/>
                  </a:cubicBezTo>
                  <a:close/>
                </a:path>
              </a:pathLst>
            </a:custGeom>
            <a:solidFill>
              <a:srgbClr val="E9C7C6"/>
            </a:solidFill>
          </p:spPr>
          <p:txBody>
            <a:bodyPr/>
            <a:lstStyle/>
            <a:p>
              <a:endParaRPr lang="lt-LT" noProof="0" dirty="0"/>
            </a:p>
          </p:txBody>
        </p:sp>
        <p:sp>
          <p:nvSpPr>
            <p:cNvPr id="25" name="TextBox 25"/>
            <p:cNvSpPr txBox="1"/>
            <p:nvPr/>
          </p:nvSpPr>
          <p:spPr>
            <a:xfrm>
              <a:off x="0" y="-38100"/>
              <a:ext cx="1699021" cy="715826"/>
            </a:xfrm>
            <a:prstGeom prst="rect">
              <a:avLst/>
            </a:prstGeom>
          </p:spPr>
          <p:txBody>
            <a:bodyPr lIns="50800" tIns="50800" rIns="50800" bIns="50800" rtlCol="0" anchor="ctr"/>
            <a:lstStyle/>
            <a:p>
              <a:pPr algn="ctr">
                <a:lnSpc>
                  <a:spcPts val="2659"/>
                </a:lnSpc>
              </a:pPr>
              <a:endParaRPr lang="lt-LT" noProof="0" dirty="0"/>
            </a:p>
          </p:txBody>
        </p:sp>
      </p:grpSp>
      <p:grpSp>
        <p:nvGrpSpPr>
          <p:cNvPr id="26" name="Group 26"/>
          <p:cNvGrpSpPr/>
          <p:nvPr/>
        </p:nvGrpSpPr>
        <p:grpSpPr>
          <a:xfrm>
            <a:off x="11257569" y="4949621"/>
            <a:ext cx="6450970" cy="2573239"/>
            <a:chOff x="0" y="0"/>
            <a:chExt cx="1699021" cy="677726"/>
          </a:xfrm>
        </p:grpSpPr>
        <p:sp>
          <p:nvSpPr>
            <p:cNvPr id="27" name="Freeform 27"/>
            <p:cNvSpPr/>
            <p:nvPr/>
          </p:nvSpPr>
          <p:spPr>
            <a:xfrm>
              <a:off x="0" y="0"/>
              <a:ext cx="1699021" cy="677725"/>
            </a:xfrm>
            <a:custGeom>
              <a:avLst/>
              <a:gdLst/>
              <a:ahLst/>
              <a:cxnLst/>
              <a:rect l="l" t="t" r="r" b="b"/>
              <a:pathLst>
                <a:path w="1699021" h="677725">
                  <a:moveTo>
                    <a:pt x="61206" y="0"/>
                  </a:moveTo>
                  <a:lnTo>
                    <a:pt x="1637815" y="0"/>
                  </a:lnTo>
                  <a:cubicBezTo>
                    <a:pt x="1654047" y="0"/>
                    <a:pt x="1669616" y="6448"/>
                    <a:pt x="1681094" y="17927"/>
                  </a:cubicBezTo>
                  <a:cubicBezTo>
                    <a:pt x="1692572" y="29405"/>
                    <a:pt x="1699021" y="44973"/>
                    <a:pt x="1699021" y="61206"/>
                  </a:cubicBezTo>
                  <a:lnTo>
                    <a:pt x="1699021" y="616519"/>
                  </a:lnTo>
                  <a:cubicBezTo>
                    <a:pt x="1699021" y="632752"/>
                    <a:pt x="1692572" y="648320"/>
                    <a:pt x="1681094" y="659799"/>
                  </a:cubicBezTo>
                  <a:cubicBezTo>
                    <a:pt x="1669616" y="671277"/>
                    <a:pt x="1654047" y="677725"/>
                    <a:pt x="1637815" y="677725"/>
                  </a:cubicBezTo>
                  <a:lnTo>
                    <a:pt x="61206" y="677725"/>
                  </a:lnTo>
                  <a:cubicBezTo>
                    <a:pt x="27403" y="677725"/>
                    <a:pt x="0" y="650323"/>
                    <a:pt x="0" y="616519"/>
                  </a:cubicBezTo>
                  <a:lnTo>
                    <a:pt x="0" y="61206"/>
                  </a:lnTo>
                  <a:cubicBezTo>
                    <a:pt x="0" y="44973"/>
                    <a:pt x="6448" y="29405"/>
                    <a:pt x="17927" y="17927"/>
                  </a:cubicBezTo>
                  <a:cubicBezTo>
                    <a:pt x="29405" y="6448"/>
                    <a:pt x="44973" y="0"/>
                    <a:pt x="61206" y="0"/>
                  </a:cubicBezTo>
                  <a:close/>
                </a:path>
              </a:pathLst>
            </a:custGeom>
            <a:solidFill>
              <a:srgbClr val="E9C7C6"/>
            </a:solidFill>
          </p:spPr>
          <p:txBody>
            <a:bodyPr/>
            <a:lstStyle/>
            <a:p>
              <a:endParaRPr lang="lt-LT" noProof="0" dirty="0"/>
            </a:p>
          </p:txBody>
        </p:sp>
        <p:sp>
          <p:nvSpPr>
            <p:cNvPr id="28" name="TextBox 28"/>
            <p:cNvSpPr txBox="1"/>
            <p:nvPr/>
          </p:nvSpPr>
          <p:spPr>
            <a:xfrm>
              <a:off x="0" y="-38100"/>
              <a:ext cx="1699021" cy="715826"/>
            </a:xfrm>
            <a:prstGeom prst="rect">
              <a:avLst/>
            </a:prstGeom>
          </p:spPr>
          <p:txBody>
            <a:bodyPr lIns="50800" tIns="50800" rIns="50800" bIns="50800" rtlCol="0" anchor="ctr"/>
            <a:lstStyle/>
            <a:p>
              <a:pPr algn="ctr">
                <a:lnSpc>
                  <a:spcPts val="2659"/>
                </a:lnSpc>
              </a:pPr>
              <a:endParaRPr lang="lt-LT" noProof="0" dirty="0"/>
            </a:p>
          </p:txBody>
        </p:sp>
      </p:grpSp>
      <p:sp>
        <p:nvSpPr>
          <p:cNvPr id="29" name="TextBox 29"/>
          <p:cNvSpPr txBox="1"/>
          <p:nvPr/>
        </p:nvSpPr>
        <p:spPr>
          <a:xfrm>
            <a:off x="3083517" y="3867619"/>
            <a:ext cx="6029985" cy="1619057"/>
          </a:xfrm>
          <a:prstGeom prst="rect">
            <a:avLst/>
          </a:prstGeom>
        </p:spPr>
        <p:txBody>
          <a:bodyPr lIns="0" tIns="0" rIns="0" bIns="0" rtlCol="0" anchor="t">
            <a:spAutoFit/>
          </a:bodyPr>
          <a:lstStyle/>
          <a:p>
            <a:pPr algn="just">
              <a:lnSpc>
                <a:spcPts val="3228"/>
              </a:lnSpc>
            </a:pPr>
            <a:r>
              <a:rPr lang="lt-LT" sz="2306" noProof="0" dirty="0">
                <a:solidFill>
                  <a:srgbClr val="000000"/>
                </a:solidFill>
                <a:latin typeface="Calibri" panose="020F0502020204030204" pitchFamily="34" charset="0"/>
                <a:ea typeface="Alatsi"/>
                <a:cs typeface="Alatsi"/>
                <a:sym typeface="Alatsi"/>
              </a:rPr>
              <a:t>Numatyti nuolatines veiklas – mokymus mokyklose, bendruomenėse ir įstaigose, įtraukiant įvairaus amžiaus gyventojus.</a:t>
            </a:r>
          </a:p>
          <a:p>
            <a:pPr algn="just">
              <a:lnSpc>
                <a:spcPts val="3228"/>
              </a:lnSpc>
            </a:pPr>
            <a:endParaRPr lang="lt-LT" sz="2306" noProof="0" dirty="0">
              <a:solidFill>
                <a:srgbClr val="000000"/>
              </a:solidFill>
              <a:latin typeface="Calibri" panose="020F0502020204030204" pitchFamily="34" charset="0"/>
              <a:ea typeface="Alatsi"/>
              <a:cs typeface="Alatsi"/>
              <a:sym typeface="Alatsi"/>
            </a:endParaRPr>
          </a:p>
        </p:txBody>
      </p:sp>
      <p:grpSp>
        <p:nvGrpSpPr>
          <p:cNvPr id="30" name="Group 30"/>
          <p:cNvGrpSpPr/>
          <p:nvPr/>
        </p:nvGrpSpPr>
        <p:grpSpPr>
          <a:xfrm>
            <a:off x="2047579" y="6207097"/>
            <a:ext cx="4311901" cy="1354154"/>
            <a:chOff x="0" y="0"/>
            <a:chExt cx="1135645" cy="356650"/>
          </a:xfrm>
        </p:grpSpPr>
        <p:sp>
          <p:nvSpPr>
            <p:cNvPr id="31" name="Freeform 31"/>
            <p:cNvSpPr/>
            <p:nvPr/>
          </p:nvSpPr>
          <p:spPr>
            <a:xfrm>
              <a:off x="0" y="0"/>
              <a:ext cx="1135645" cy="356650"/>
            </a:xfrm>
            <a:custGeom>
              <a:avLst/>
              <a:gdLst/>
              <a:ahLst/>
              <a:cxnLst/>
              <a:rect l="l" t="t" r="r" b="b"/>
              <a:pathLst>
                <a:path w="1135645" h="356650">
                  <a:moveTo>
                    <a:pt x="91569" y="0"/>
                  </a:moveTo>
                  <a:lnTo>
                    <a:pt x="1044076" y="0"/>
                  </a:lnTo>
                  <a:cubicBezTo>
                    <a:pt x="1094648" y="0"/>
                    <a:pt x="1135645" y="40997"/>
                    <a:pt x="1135645" y="91569"/>
                  </a:cubicBezTo>
                  <a:lnTo>
                    <a:pt x="1135645" y="265080"/>
                  </a:lnTo>
                  <a:cubicBezTo>
                    <a:pt x="1135645" y="289366"/>
                    <a:pt x="1125997" y="312657"/>
                    <a:pt x="1108825" y="329830"/>
                  </a:cubicBezTo>
                  <a:cubicBezTo>
                    <a:pt x="1091652" y="347002"/>
                    <a:pt x="1068361" y="356650"/>
                    <a:pt x="1044076" y="356650"/>
                  </a:cubicBezTo>
                  <a:lnTo>
                    <a:pt x="91569" y="356650"/>
                  </a:lnTo>
                  <a:cubicBezTo>
                    <a:pt x="40997" y="356650"/>
                    <a:pt x="0" y="315653"/>
                    <a:pt x="0" y="265080"/>
                  </a:cubicBezTo>
                  <a:lnTo>
                    <a:pt x="0" y="91569"/>
                  </a:lnTo>
                  <a:cubicBezTo>
                    <a:pt x="0" y="40997"/>
                    <a:pt x="40997" y="0"/>
                    <a:pt x="91569" y="0"/>
                  </a:cubicBezTo>
                  <a:close/>
                </a:path>
              </a:pathLst>
            </a:custGeom>
            <a:solidFill>
              <a:srgbClr val="9FC3D0"/>
            </a:solidFill>
          </p:spPr>
          <p:txBody>
            <a:bodyPr/>
            <a:lstStyle/>
            <a:p>
              <a:endParaRPr lang="lt-LT" noProof="0" dirty="0"/>
            </a:p>
          </p:txBody>
        </p:sp>
        <p:sp>
          <p:nvSpPr>
            <p:cNvPr id="32" name="TextBox 32"/>
            <p:cNvSpPr txBox="1"/>
            <p:nvPr/>
          </p:nvSpPr>
          <p:spPr>
            <a:xfrm>
              <a:off x="0" y="-38100"/>
              <a:ext cx="1135645" cy="394750"/>
            </a:xfrm>
            <a:prstGeom prst="rect">
              <a:avLst/>
            </a:prstGeom>
          </p:spPr>
          <p:txBody>
            <a:bodyPr lIns="50800" tIns="50800" rIns="50800" bIns="50800" rtlCol="0" anchor="ctr"/>
            <a:lstStyle/>
            <a:p>
              <a:pPr algn="ctr">
                <a:lnSpc>
                  <a:spcPts val="2659"/>
                </a:lnSpc>
              </a:pPr>
              <a:endParaRPr lang="lt-LT" noProof="0" dirty="0"/>
            </a:p>
          </p:txBody>
        </p:sp>
      </p:grpSp>
      <p:sp>
        <p:nvSpPr>
          <p:cNvPr id="33" name="TextBox 33"/>
          <p:cNvSpPr txBox="1"/>
          <p:nvPr/>
        </p:nvSpPr>
        <p:spPr>
          <a:xfrm>
            <a:off x="2206679" y="6413987"/>
            <a:ext cx="4020444" cy="1108873"/>
          </a:xfrm>
          <a:prstGeom prst="rect">
            <a:avLst/>
          </a:prstGeom>
        </p:spPr>
        <p:txBody>
          <a:bodyPr lIns="0" tIns="0" rIns="0" bIns="0" rtlCol="0" anchor="t">
            <a:spAutoFit/>
          </a:bodyPr>
          <a:lstStyle/>
          <a:p>
            <a:pPr algn="ctr">
              <a:lnSpc>
                <a:spcPts val="2931"/>
              </a:lnSpc>
            </a:pPr>
            <a:r>
              <a:rPr lang="lt-LT" sz="2093" noProof="0" dirty="0">
                <a:solidFill>
                  <a:srgbClr val="000000"/>
                </a:solidFill>
                <a:latin typeface="Calibri" panose="020F0502020204030204" pitchFamily="34" charset="0"/>
                <a:ea typeface="Alatsi"/>
                <a:cs typeface="Alatsi"/>
                <a:sym typeface="Alatsi"/>
              </a:rPr>
              <a:t>Plėsti visuomenės švietimą apie lyčių lygybę. </a:t>
            </a:r>
          </a:p>
          <a:p>
            <a:pPr algn="ctr">
              <a:lnSpc>
                <a:spcPts val="2931"/>
              </a:lnSpc>
            </a:pPr>
            <a:endParaRPr lang="lt-LT" sz="2093" noProof="0" dirty="0">
              <a:solidFill>
                <a:srgbClr val="000000"/>
              </a:solidFill>
              <a:latin typeface="Calibri" panose="020F0502020204030204" pitchFamily="34" charset="0"/>
              <a:ea typeface="Alatsi"/>
              <a:cs typeface="Alatsi"/>
              <a:sym typeface="Alatsi"/>
            </a:endParaRPr>
          </a:p>
        </p:txBody>
      </p:sp>
      <p:sp>
        <p:nvSpPr>
          <p:cNvPr id="34" name="TextBox 34"/>
          <p:cNvSpPr txBox="1"/>
          <p:nvPr/>
        </p:nvSpPr>
        <p:spPr>
          <a:xfrm>
            <a:off x="2873025" y="7751751"/>
            <a:ext cx="6020761" cy="1616083"/>
          </a:xfrm>
          <a:prstGeom prst="rect">
            <a:avLst/>
          </a:prstGeom>
        </p:spPr>
        <p:txBody>
          <a:bodyPr lIns="0" tIns="0" rIns="0" bIns="0" rtlCol="0" anchor="t">
            <a:spAutoFit/>
          </a:bodyPr>
          <a:lstStyle/>
          <a:p>
            <a:pPr algn="ctr">
              <a:lnSpc>
                <a:spcPts val="3234"/>
              </a:lnSpc>
            </a:pPr>
            <a:r>
              <a:rPr lang="lt-LT" sz="2310" noProof="0" dirty="0">
                <a:solidFill>
                  <a:srgbClr val="000000"/>
                </a:solidFill>
                <a:latin typeface="Calibri" panose="020F0502020204030204" pitchFamily="34" charset="0"/>
                <a:ea typeface="Alatsi"/>
                <a:cs typeface="Alatsi"/>
                <a:sym typeface="Alatsi"/>
              </a:rPr>
              <a:t>Organizuoti paskaitas, seminarus ir informacines kampanijas, kurios mažintų stereotipus apie vyrų ir moterų vaidmenis visuomenėje bei šeimoje.</a:t>
            </a:r>
          </a:p>
          <a:p>
            <a:pPr algn="ctr">
              <a:lnSpc>
                <a:spcPts val="3234"/>
              </a:lnSpc>
            </a:pPr>
            <a:endParaRPr lang="lt-LT" sz="2310" noProof="0" dirty="0">
              <a:solidFill>
                <a:srgbClr val="000000"/>
              </a:solidFill>
              <a:latin typeface="Calibri" panose="020F0502020204030204" pitchFamily="34" charset="0"/>
              <a:ea typeface="Alatsi"/>
              <a:cs typeface="Alatsi"/>
              <a:sym typeface="Alatsi"/>
            </a:endParaRPr>
          </a:p>
        </p:txBody>
      </p:sp>
      <p:grpSp>
        <p:nvGrpSpPr>
          <p:cNvPr id="35" name="Group 35"/>
          <p:cNvGrpSpPr/>
          <p:nvPr/>
        </p:nvGrpSpPr>
        <p:grpSpPr>
          <a:xfrm>
            <a:off x="10171153" y="4272544"/>
            <a:ext cx="4311901" cy="1354154"/>
            <a:chOff x="0" y="0"/>
            <a:chExt cx="1135645" cy="356650"/>
          </a:xfrm>
        </p:grpSpPr>
        <p:sp>
          <p:nvSpPr>
            <p:cNvPr id="36" name="Freeform 36"/>
            <p:cNvSpPr/>
            <p:nvPr/>
          </p:nvSpPr>
          <p:spPr>
            <a:xfrm>
              <a:off x="0" y="0"/>
              <a:ext cx="1135645" cy="356650"/>
            </a:xfrm>
            <a:custGeom>
              <a:avLst/>
              <a:gdLst/>
              <a:ahLst/>
              <a:cxnLst/>
              <a:rect l="l" t="t" r="r" b="b"/>
              <a:pathLst>
                <a:path w="1135645" h="356650">
                  <a:moveTo>
                    <a:pt x="91569" y="0"/>
                  </a:moveTo>
                  <a:lnTo>
                    <a:pt x="1044076" y="0"/>
                  </a:lnTo>
                  <a:cubicBezTo>
                    <a:pt x="1094648" y="0"/>
                    <a:pt x="1135645" y="40997"/>
                    <a:pt x="1135645" y="91569"/>
                  </a:cubicBezTo>
                  <a:lnTo>
                    <a:pt x="1135645" y="265080"/>
                  </a:lnTo>
                  <a:cubicBezTo>
                    <a:pt x="1135645" y="289366"/>
                    <a:pt x="1125997" y="312657"/>
                    <a:pt x="1108825" y="329830"/>
                  </a:cubicBezTo>
                  <a:cubicBezTo>
                    <a:pt x="1091652" y="347002"/>
                    <a:pt x="1068361" y="356650"/>
                    <a:pt x="1044076" y="356650"/>
                  </a:cubicBezTo>
                  <a:lnTo>
                    <a:pt x="91569" y="356650"/>
                  </a:lnTo>
                  <a:cubicBezTo>
                    <a:pt x="40997" y="356650"/>
                    <a:pt x="0" y="315653"/>
                    <a:pt x="0" y="265080"/>
                  </a:cubicBezTo>
                  <a:lnTo>
                    <a:pt x="0" y="91569"/>
                  </a:lnTo>
                  <a:cubicBezTo>
                    <a:pt x="0" y="40997"/>
                    <a:pt x="40997" y="0"/>
                    <a:pt x="91569" y="0"/>
                  </a:cubicBezTo>
                  <a:close/>
                </a:path>
              </a:pathLst>
            </a:custGeom>
            <a:solidFill>
              <a:srgbClr val="9FC3D0"/>
            </a:solidFill>
          </p:spPr>
          <p:txBody>
            <a:bodyPr/>
            <a:lstStyle/>
            <a:p>
              <a:endParaRPr lang="lt-LT" noProof="0" dirty="0"/>
            </a:p>
          </p:txBody>
        </p:sp>
        <p:sp>
          <p:nvSpPr>
            <p:cNvPr id="37" name="TextBox 37"/>
            <p:cNvSpPr txBox="1"/>
            <p:nvPr/>
          </p:nvSpPr>
          <p:spPr>
            <a:xfrm>
              <a:off x="0" y="-38100"/>
              <a:ext cx="1135645" cy="394750"/>
            </a:xfrm>
            <a:prstGeom prst="rect">
              <a:avLst/>
            </a:prstGeom>
          </p:spPr>
          <p:txBody>
            <a:bodyPr lIns="50800" tIns="50800" rIns="50800" bIns="50800" rtlCol="0" anchor="ctr"/>
            <a:lstStyle/>
            <a:p>
              <a:pPr algn="ctr">
                <a:lnSpc>
                  <a:spcPts val="2659"/>
                </a:lnSpc>
              </a:pPr>
              <a:endParaRPr lang="lt-LT" noProof="0" dirty="0"/>
            </a:p>
          </p:txBody>
        </p:sp>
      </p:grpSp>
      <p:sp>
        <p:nvSpPr>
          <p:cNvPr id="38" name="TextBox 38"/>
          <p:cNvSpPr txBox="1"/>
          <p:nvPr/>
        </p:nvSpPr>
        <p:spPr>
          <a:xfrm>
            <a:off x="10330253" y="4479434"/>
            <a:ext cx="4020444" cy="1108873"/>
          </a:xfrm>
          <a:prstGeom prst="rect">
            <a:avLst/>
          </a:prstGeom>
        </p:spPr>
        <p:txBody>
          <a:bodyPr lIns="0" tIns="0" rIns="0" bIns="0" rtlCol="0" anchor="t">
            <a:spAutoFit/>
          </a:bodyPr>
          <a:lstStyle/>
          <a:p>
            <a:pPr algn="ctr">
              <a:lnSpc>
                <a:spcPts val="2931"/>
              </a:lnSpc>
            </a:pPr>
            <a:r>
              <a:rPr lang="lt-LT" sz="2093" noProof="0" dirty="0">
                <a:solidFill>
                  <a:srgbClr val="000000"/>
                </a:solidFill>
                <a:latin typeface="Calibri" panose="020F0502020204030204" pitchFamily="34" charset="0"/>
                <a:ea typeface="Alatsi"/>
                <a:cs typeface="Alatsi"/>
                <a:sym typeface="Alatsi"/>
              </a:rPr>
              <a:t>Skirti dėmesio vyriškumo normų keitimui.</a:t>
            </a:r>
          </a:p>
          <a:p>
            <a:pPr algn="ctr">
              <a:lnSpc>
                <a:spcPts val="2931"/>
              </a:lnSpc>
            </a:pPr>
            <a:endParaRPr lang="lt-LT" sz="2093" noProof="0" dirty="0">
              <a:solidFill>
                <a:srgbClr val="000000"/>
              </a:solidFill>
              <a:latin typeface="Calibri" panose="020F0502020204030204" pitchFamily="34" charset="0"/>
              <a:ea typeface="Alatsi"/>
              <a:cs typeface="Alatsi"/>
              <a:sym typeface="Alatsi"/>
            </a:endParaRPr>
          </a:p>
        </p:txBody>
      </p:sp>
      <p:sp>
        <p:nvSpPr>
          <p:cNvPr id="39" name="TextBox 39"/>
          <p:cNvSpPr txBox="1"/>
          <p:nvPr/>
        </p:nvSpPr>
        <p:spPr>
          <a:xfrm>
            <a:off x="11472673" y="5749925"/>
            <a:ext cx="6020761" cy="1617726"/>
          </a:xfrm>
          <a:prstGeom prst="rect">
            <a:avLst/>
          </a:prstGeom>
        </p:spPr>
        <p:txBody>
          <a:bodyPr lIns="0" tIns="0" rIns="0" bIns="0" rtlCol="0" anchor="t">
            <a:spAutoFit/>
          </a:bodyPr>
          <a:lstStyle/>
          <a:p>
            <a:pPr algn="ctr">
              <a:lnSpc>
                <a:spcPts val="3234"/>
              </a:lnSpc>
            </a:pPr>
            <a:r>
              <a:rPr lang="lt-LT" sz="2310" noProof="0" dirty="0">
                <a:solidFill>
                  <a:srgbClr val="000000"/>
                </a:solidFill>
                <a:latin typeface="Calibri" panose="020F0502020204030204" pitchFamily="34" charset="0"/>
                <a:ea typeface="Alatsi"/>
                <a:cs typeface="Alatsi"/>
                <a:sym typeface="Alatsi"/>
              </a:rPr>
              <a:t>Inicijuoti veiklas, kurios skatintų pozityvų vyriškumą, atsakomybę ir emocijų raišką, ypač tarp jaunimo.</a:t>
            </a:r>
          </a:p>
          <a:p>
            <a:pPr algn="ctr">
              <a:lnSpc>
                <a:spcPts val="3234"/>
              </a:lnSpc>
            </a:pPr>
            <a:endParaRPr lang="lt-LT" sz="2310" noProof="0" dirty="0">
              <a:solidFill>
                <a:srgbClr val="000000"/>
              </a:solidFill>
              <a:latin typeface="Calibri" panose="020F0502020204030204" pitchFamily="34" charset="0"/>
              <a:ea typeface="Alatsi"/>
              <a:cs typeface="Alatsi"/>
              <a:sym typeface="Alatsi"/>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6F3EB"/>
        </a:solidFill>
        <a:effectLst/>
      </p:bgPr>
    </p:bg>
    <p:spTree>
      <p:nvGrpSpPr>
        <p:cNvPr id="1" name=""/>
        <p:cNvGrpSpPr/>
        <p:nvPr/>
      </p:nvGrpSpPr>
      <p:grpSpPr>
        <a:xfrm>
          <a:off x="0" y="0"/>
          <a:ext cx="0" cy="0"/>
          <a:chOff x="0" y="0"/>
          <a:chExt cx="0" cy="0"/>
        </a:xfrm>
      </p:grpSpPr>
      <p:sp>
        <p:nvSpPr>
          <p:cNvPr id="2" name="TextBox 2"/>
          <p:cNvSpPr txBox="1"/>
          <p:nvPr/>
        </p:nvSpPr>
        <p:spPr>
          <a:xfrm>
            <a:off x="1079383" y="674688"/>
            <a:ext cx="14728208" cy="1450976"/>
          </a:xfrm>
          <a:prstGeom prst="rect">
            <a:avLst/>
          </a:prstGeom>
        </p:spPr>
        <p:txBody>
          <a:bodyPr lIns="0" tIns="0" rIns="0" bIns="0" rtlCol="0" anchor="t">
            <a:spAutoFit/>
          </a:bodyPr>
          <a:lstStyle/>
          <a:p>
            <a:pPr algn="ctr">
              <a:lnSpc>
                <a:spcPts val="11899"/>
              </a:lnSpc>
            </a:pPr>
            <a:r>
              <a:rPr lang="lt-LT" sz="8499" noProof="0" dirty="0">
                <a:solidFill>
                  <a:srgbClr val="000000"/>
                </a:solidFill>
                <a:latin typeface="Calibri" panose="020F0502020204030204" pitchFamily="34" charset="0"/>
                <a:ea typeface="Alatsi"/>
                <a:cs typeface="Alatsi"/>
                <a:sym typeface="Alatsi"/>
              </a:rPr>
              <a:t>2. AMŽIAUS ASPEKTO ANALIZĖ</a:t>
            </a:r>
          </a:p>
        </p:txBody>
      </p:sp>
      <p:grpSp>
        <p:nvGrpSpPr>
          <p:cNvPr id="3" name="Group 3"/>
          <p:cNvGrpSpPr/>
          <p:nvPr/>
        </p:nvGrpSpPr>
        <p:grpSpPr>
          <a:xfrm>
            <a:off x="10183713" y="4123907"/>
            <a:ext cx="6651535" cy="2995673"/>
            <a:chOff x="0" y="0"/>
            <a:chExt cx="1751844" cy="788984"/>
          </a:xfrm>
        </p:grpSpPr>
        <p:sp>
          <p:nvSpPr>
            <p:cNvPr id="4" name="Freeform 4"/>
            <p:cNvSpPr/>
            <p:nvPr/>
          </p:nvSpPr>
          <p:spPr>
            <a:xfrm>
              <a:off x="0" y="0"/>
              <a:ext cx="1751844" cy="788984"/>
            </a:xfrm>
            <a:custGeom>
              <a:avLst/>
              <a:gdLst/>
              <a:ahLst/>
              <a:cxnLst/>
              <a:rect l="l" t="t" r="r" b="b"/>
              <a:pathLst>
                <a:path w="1751844" h="788984">
                  <a:moveTo>
                    <a:pt x="59360" y="0"/>
                  </a:moveTo>
                  <a:lnTo>
                    <a:pt x="1692484" y="0"/>
                  </a:lnTo>
                  <a:cubicBezTo>
                    <a:pt x="1725268" y="0"/>
                    <a:pt x="1751844" y="26577"/>
                    <a:pt x="1751844" y="59360"/>
                  </a:cubicBezTo>
                  <a:lnTo>
                    <a:pt x="1751844" y="729623"/>
                  </a:lnTo>
                  <a:cubicBezTo>
                    <a:pt x="1751844" y="762407"/>
                    <a:pt x="1725268" y="788984"/>
                    <a:pt x="1692484" y="788984"/>
                  </a:cubicBezTo>
                  <a:lnTo>
                    <a:pt x="59360" y="788984"/>
                  </a:lnTo>
                  <a:cubicBezTo>
                    <a:pt x="26577" y="788984"/>
                    <a:pt x="0" y="762407"/>
                    <a:pt x="0" y="729623"/>
                  </a:cubicBezTo>
                  <a:lnTo>
                    <a:pt x="0" y="59360"/>
                  </a:lnTo>
                  <a:cubicBezTo>
                    <a:pt x="0" y="26577"/>
                    <a:pt x="26577" y="0"/>
                    <a:pt x="59360" y="0"/>
                  </a:cubicBezTo>
                  <a:close/>
                </a:path>
              </a:pathLst>
            </a:custGeom>
            <a:solidFill>
              <a:srgbClr val="E9C7C6"/>
            </a:solidFill>
          </p:spPr>
          <p:txBody>
            <a:bodyPr/>
            <a:lstStyle/>
            <a:p>
              <a:endParaRPr lang="lt-LT" noProof="0" dirty="0"/>
            </a:p>
          </p:txBody>
        </p:sp>
        <p:sp>
          <p:nvSpPr>
            <p:cNvPr id="5" name="TextBox 5"/>
            <p:cNvSpPr txBox="1"/>
            <p:nvPr/>
          </p:nvSpPr>
          <p:spPr>
            <a:xfrm>
              <a:off x="0" y="-38100"/>
              <a:ext cx="1751844" cy="827084"/>
            </a:xfrm>
            <a:prstGeom prst="rect">
              <a:avLst/>
            </a:prstGeom>
          </p:spPr>
          <p:txBody>
            <a:bodyPr lIns="50800" tIns="50800" rIns="50800" bIns="50800" rtlCol="0" anchor="ctr"/>
            <a:lstStyle/>
            <a:p>
              <a:pPr algn="ctr">
                <a:lnSpc>
                  <a:spcPts val="2659"/>
                </a:lnSpc>
              </a:pPr>
              <a:endParaRPr lang="lt-LT" noProof="0" dirty="0"/>
            </a:p>
          </p:txBody>
        </p:sp>
      </p:grpSp>
      <p:sp>
        <p:nvSpPr>
          <p:cNvPr id="6" name="TextBox 6"/>
          <p:cNvSpPr txBox="1"/>
          <p:nvPr/>
        </p:nvSpPr>
        <p:spPr>
          <a:xfrm>
            <a:off x="10608664" y="4339745"/>
            <a:ext cx="5801632" cy="2949697"/>
          </a:xfrm>
          <a:prstGeom prst="rect">
            <a:avLst/>
          </a:prstGeom>
        </p:spPr>
        <p:txBody>
          <a:bodyPr lIns="0" tIns="0" rIns="0" bIns="0" rtlCol="0" anchor="t">
            <a:spAutoFit/>
          </a:bodyPr>
          <a:lstStyle/>
          <a:p>
            <a:pPr algn="ctr">
              <a:lnSpc>
                <a:spcPts val="3913"/>
              </a:lnSpc>
            </a:pPr>
            <a:r>
              <a:rPr lang="lt-LT" sz="2795" noProof="0" dirty="0">
                <a:solidFill>
                  <a:srgbClr val="000000"/>
                </a:solidFill>
                <a:latin typeface="Calibri" panose="020F0502020204030204" pitchFamily="34" charset="0"/>
                <a:ea typeface="Alatsi"/>
                <a:cs typeface="Alatsi"/>
                <a:sym typeface="Alatsi"/>
              </a:rPr>
              <a:t> Todėl analizuojant amžiaus aspektą Panevėžio miesto savivaldybėje, išskirta ši sritis: vyresnio amžiaus žmonių prieiga prie švietimo ir mokymosi visą gyvenimą.</a:t>
            </a:r>
          </a:p>
          <a:p>
            <a:pPr algn="ctr">
              <a:lnSpc>
                <a:spcPts val="3773"/>
              </a:lnSpc>
            </a:pPr>
            <a:endParaRPr lang="lt-LT" sz="2795" noProof="0" dirty="0">
              <a:solidFill>
                <a:srgbClr val="000000"/>
              </a:solidFill>
              <a:latin typeface="Calibri" panose="020F0502020204030204" pitchFamily="34" charset="0"/>
              <a:ea typeface="Alatsi"/>
              <a:cs typeface="Alatsi"/>
              <a:sym typeface="Alatsi"/>
            </a:endParaRPr>
          </a:p>
        </p:txBody>
      </p:sp>
      <p:sp>
        <p:nvSpPr>
          <p:cNvPr id="7" name="TextBox 7"/>
          <p:cNvSpPr txBox="1"/>
          <p:nvPr/>
        </p:nvSpPr>
        <p:spPr>
          <a:xfrm>
            <a:off x="1751739" y="2267898"/>
            <a:ext cx="7392261" cy="2808910"/>
          </a:xfrm>
          <a:prstGeom prst="rect">
            <a:avLst/>
          </a:prstGeom>
        </p:spPr>
        <p:txBody>
          <a:bodyPr lIns="0" tIns="0" rIns="0" bIns="0" rtlCol="0" anchor="t">
            <a:spAutoFit/>
          </a:bodyPr>
          <a:lstStyle/>
          <a:p>
            <a:pPr algn="just">
              <a:lnSpc>
                <a:spcPts val="3219"/>
              </a:lnSpc>
            </a:pPr>
            <a:r>
              <a:rPr lang="lt-LT" sz="2299" noProof="0" dirty="0">
                <a:solidFill>
                  <a:srgbClr val="000000"/>
                </a:solidFill>
                <a:latin typeface="Calibri" panose="020F0502020204030204" pitchFamily="34" charset="0"/>
                <a:ea typeface="Alatsi"/>
                <a:cs typeface="Alatsi"/>
                <a:sym typeface="Alatsi"/>
              </a:rPr>
              <a:t>Senstanti visuomenė kelia naujus iššūkius socialinės integracijos, mokymosi visą gyvenimą bei socialinės gerovės srityse. Vyresnio amžiaus žmonių dalyvavimas švietimo veiklose ir jų socialinė padėtis yra esminiai veiksniai, lemiantys ne </a:t>
            </a:r>
            <a:r>
              <a:rPr lang="lt-LT" sz="2299" u="none" noProof="0" dirty="0">
                <a:solidFill>
                  <a:srgbClr val="000000"/>
                </a:solidFill>
                <a:latin typeface="Calibri" panose="020F0502020204030204" pitchFamily="34" charset="0"/>
                <a:ea typeface="Alatsi"/>
                <a:cs typeface="Alatsi"/>
                <a:sym typeface="Alatsi"/>
              </a:rPr>
              <a:t>ti</a:t>
            </a:r>
            <a:r>
              <a:rPr lang="lt-LT" sz="2299" noProof="0" dirty="0">
                <a:solidFill>
                  <a:srgbClr val="000000"/>
                </a:solidFill>
                <a:latin typeface="Calibri" panose="020F0502020204030204" pitchFamily="34" charset="0"/>
                <a:ea typeface="Alatsi"/>
                <a:cs typeface="Alatsi"/>
                <a:sym typeface="Alatsi"/>
              </a:rPr>
              <a:t>k</a:t>
            </a:r>
            <a:r>
              <a:rPr lang="lt-LT" sz="2299" u="none" noProof="0" dirty="0">
                <a:solidFill>
                  <a:srgbClr val="000000"/>
                </a:solidFill>
                <a:latin typeface="Calibri" panose="020F0502020204030204" pitchFamily="34" charset="0"/>
                <a:ea typeface="Alatsi"/>
                <a:cs typeface="Alatsi"/>
                <a:sym typeface="Alatsi"/>
              </a:rPr>
              <a:t> </a:t>
            </a:r>
            <a:r>
              <a:rPr lang="lt-LT" sz="2299" noProof="0" dirty="0">
                <a:solidFill>
                  <a:srgbClr val="000000"/>
                </a:solidFill>
                <a:latin typeface="Calibri" panose="020F0502020204030204" pitchFamily="34" charset="0"/>
                <a:ea typeface="Alatsi"/>
                <a:cs typeface="Alatsi"/>
                <a:sym typeface="Alatsi"/>
              </a:rPr>
              <a:t>jų</a:t>
            </a:r>
            <a:r>
              <a:rPr lang="lt-LT" sz="2299" u="none" noProof="0" dirty="0">
                <a:solidFill>
                  <a:srgbClr val="000000"/>
                </a:solidFill>
                <a:latin typeface="Calibri" panose="020F0502020204030204" pitchFamily="34" charset="0"/>
                <a:ea typeface="Alatsi"/>
                <a:cs typeface="Alatsi"/>
                <a:sym typeface="Alatsi"/>
              </a:rPr>
              <a:t> ind</a:t>
            </a:r>
            <a:r>
              <a:rPr lang="lt-LT" sz="2299" noProof="0" dirty="0">
                <a:solidFill>
                  <a:srgbClr val="000000"/>
                </a:solidFill>
                <a:latin typeface="Calibri" panose="020F0502020204030204" pitchFamily="34" charset="0"/>
                <a:ea typeface="Alatsi"/>
                <a:cs typeface="Alatsi"/>
                <a:sym typeface="Alatsi"/>
              </a:rPr>
              <a:t>iv</a:t>
            </a:r>
            <a:r>
              <a:rPr lang="lt-LT" sz="2299" u="none" noProof="0" dirty="0">
                <a:solidFill>
                  <a:srgbClr val="000000"/>
                </a:solidFill>
                <a:latin typeface="Calibri" panose="020F0502020204030204" pitchFamily="34" charset="0"/>
                <a:ea typeface="Alatsi"/>
                <a:cs typeface="Alatsi"/>
                <a:sym typeface="Alatsi"/>
              </a:rPr>
              <a:t>iduali</a:t>
            </a:r>
            <a:r>
              <a:rPr lang="lt-LT" sz="2299" noProof="0" dirty="0">
                <a:solidFill>
                  <a:srgbClr val="000000"/>
                </a:solidFill>
                <a:latin typeface="Calibri" panose="020F0502020204030204" pitchFamily="34" charset="0"/>
                <a:ea typeface="Alatsi"/>
                <a:cs typeface="Alatsi"/>
                <a:sym typeface="Alatsi"/>
              </a:rPr>
              <a:t>ą gerovę, bet ir platesnę visuomenės sanglaudą bei ekonominį stabilumą.</a:t>
            </a:r>
          </a:p>
          <a:p>
            <a:pPr algn="just">
              <a:lnSpc>
                <a:spcPts val="2799"/>
              </a:lnSpc>
            </a:pPr>
            <a:endParaRPr lang="lt-LT" sz="2299" noProof="0" dirty="0">
              <a:solidFill>
                <a:srgbClr val="000000"/>
              </a:solidFill>
              <a:latin typeface="Calibri" panose="020F0502020204030204" pitchFamily="34" charset="0"/>
              <a:ea typeface="Alatsi"/>
              <a:cs typeface="Alatsi"/>
              <a:sym typeface="Alatsi"/>
            </a:endParaRPr>
          </a:p>
        </p:txBody>
      </p:sp>
      <p:sp>
        <p:nvSpPr>
          <p:cNvPr id="8" name="TextBox 8"/>
          <p:cNvSpPr txBox="1"/>
          <p:nvPr/>
        </p:nvSpPr>
        <p:spPr>
          <a:xfrm rot="-5400000">
            <a:off x="-2385484" y="4932362"/>
            <a:ext cx="6882108" cy="422275"/>
          </a:xfrm>
          <a:prstGeom prst="rect">
            <a:avLst/>
          </a:prstGeom>
        </p:spPr>
        <p:txBody>
          <a:bodyPr lIns="0" tIns="0" rIns="0" bIns="0" rtlCol="0" anchor="t">
            <a:spAutoFit/>
          </a:bodyPr>
          <a:lstStyle/>
          <a:p>
            <a:pPr algn="ctr">
              <a:lnSpc>
                <a:spcPts val="3499"/>
              </a:lnSpc>
            </a:pPr>
            <a:r>
              <a:rPr lang="lt-LT" sz="2499" noProof="0" dirty="0">
                <a:solidFill>
                  <a:srgbClr val="000000"/>
                </a:solidFill>
                <a:latin typeface="Calibri" panose="020F0502020204030204" pitchFamily="34" charset="0"/>
                <a:ea typeface="Alatsi"/>
                <a:cs typeface="Alatsi"/>
                <a:sym typeface="Alatsi"/>
              </a:rPr>
              <a:t>Panevėžio miesto savivaldybė</a:t>
            </a:r>
          </a:p>
        </p:txBody>
      </p:sp>
      <p:sp>
        <p:nvSpPr>
          <p:cNvPr id="9" name="AutoShape 9"/>
          <p:cNvSpPr/>
          <p:nvPr/>
        </p:nvSpPr>
        <p:spPr>
          <a:xfrm flipH="1" flipV="1">
            <a:off x="1090490" y="-104525"/>
            <a:ext cx="5403" cy="2997456"/>
          </a:xfrm>
          <a:prstGeom prst="line">
            <a:avLst/>
          </a:prstGeom>
          <a:ln w="114300" cap="flat">
            <a:solidFill>
              <a:srgbClr val="9FC3D0"/>
            </a:solidFill>
            <a:prstDash val="solid"/>
            <a:headEnd type="none" w="sm" len="sm"/>
            <a:tailEnd type="none" w="sm" len="sm"/>
          </a:ln>
        </p:spPr>
        <p:txBody>
          <a:bodyPr/>
          <a:lstStyle/>
          <a:p>
            <a:endParaRPr lang="lt-LT" noProof="0" dirty="0"/>
          </a:p>
        </p:txBody>
      </p:sp>
      <p:sp>
        <p:nvSpPr>
          <p:cNvPr id="10" name="AutoShape 10"/>
          <p:cNvSpPr/>
          <p:nvPr/>
        </p:nvSpPr>
        <p:spPr>
          <a:xfrm flipH="1" flipV="1">
            <a:off x="1085850" y="7289441"/>
            <a:ext cx="5403" cy="2997456"/>
          </a:xfrm>
          <a:prstGeom prst="line">
            <a:avLst/>
          </a:prstGeom>
          <a:ln w="114300" cap="flat">
            <a:solidFill>
              <a:srgbClr val="9FC3D0"/>
            </a:solidFill>
            <a:prstDash val="solid"/>
            <a:headEnd type="none" w="sm" len="sm"/>
            <a:tailEnd type="none" w="sm" len="sm"/>
          </a:ln>
        </p:spPr>
        <p:txBody>
          <a:bodyPr/>
          <a:lstStyle/>
          <a:p>
            <a:endParaRPr lang="lt-LT" noProof="0" dirty="0"/>
          </a:p>
        </p:txBody>
      </p:sp>
      <p:grpSp>
        <p:nvGrpSpPr>
          <p:cNvPr id="11" name="Group 11"/>
          <p:cNvGrpSpPr/>
          <p:nvPr/>
        </p:nvGrpSpPr>
        <p:grpSpPr>
          <a:xfrm>
            <a:off x="15859155" y="0"/>
            <a:ext cx="1562612" cy="1673225"/>
            <a:chOff x="0" y="0"/>
            <a:chExt cx="2083482" cy="2230967"/>
          </a:xfrm>
        </p:grpSpPr>
        <p:grpSp>
          <p:nvGrpSpPr>
            <p:cNvPr id="12" name="Group 12"/>
            <p:cNvGrpSpPr/>
            <p:nvPr/>
          </p:nvGrpSpPr>
          <p:grpSpPr>
            <a:xfrm>
              <a:off x="75599" y="0"/>
              <a:ext cx="1932284" cy="2230967"/>
              <a:chOff x="0" y="0"/>
              <a:chExt cx="703982" cy="812800"/>
            </a:xfrm>
          </p:grpSpPr>
          <p:sp>
            <p:nvSpPr>
              <p:cNvPr id="13" name="Freeform 13"/>
              <p:cNvSpPr/>
              <p:nvPr/>
            </p:nvSpPr>
            <p:spPr>
              <a:xfrm>
                <a:off x="0" y="0"/>
                <a:ext cx="703982" cy="812800"/>
              </a:xfrm>
              <a:custGeom>
                <a:avLst/>
                <a:gdLst/>
                <a:ahLst/>
                <a:cxnLst/>
                <a:rect l="l" t="t" r="r" b="b"/>
                <a:pathLst>
                  <a:path w="703982" h="812800">
                    <a:moveTo>
                      <a:pt x="234787" y="793731"/>
                    </a:moveTo>
                    <a:cubicBezTo>
                      <a:pt x="270879" y="805245"/>
                      <a:pt x="311910" y="812800"/>
                      <a:pt x="352180" y="812800"/>
                    </a:cubicBezTo>
                    <a:cubicBezTo>
                      <a:pt x="392452" y="812800"/>
                      <a:pt x="431204" y="806323"/>
                      <a:pt x="466915" y="794809"/>
                    </a:cubicBezTo>
                    <a:cubicBezTo>
                      <a:pt x="467675" y="794450"/>
                      <a:pt x="468435" y="794450"/>
                      <a:pt x="469194" y="794090"/>
                    </a:cubicBezTo>
                    <a:cubicBezTo>
                      <a:pt x="603304" y="748035"/>
                      <a:pt x="702082" y="626421"/>
                      <a:pt x="703982" y="484298"/>
                    </a:cubicBezTo>
                    <a:lnTo>
                      <a:pt x="703982" y="0"/>
                    </a:lnTo>
                    <a:lnTo>
                      <a:pt x="0" y="0"/>
                    </a:lnTo>
                    <a:lnTo>
                      <a:pt x="0" y="483939"/>
                    </a:lnTo>
                    <a:cubicBezTo>
                      <a:pt x="1900" y="627140"/>
                      <a:pt x="99158" y="748755"/>
                      <a:pt x="234787" y="793731"/>
                    </a:cubicBezTo>
                    <a:close/>
                  </a:path>
                </a:pathLst>
              </a:custGeom>
              <a:solidFill>
                <a:srgbClr val="9FC3D0"/>
              </a:solidFill>
            </p:spPr>
            <p:txBody>
              <a:bodyPr/>
              <a:lstStyle/>
              <a:p>
                <a:endParaRPr lang="lt-LT" noProof="0" dirty="0"/>
              </a:p>
            </p:txBody>
          </p:sp>
          <p:sp>
            <p:nvSpPr>
              <p:cNvPr id="14" name="TextBox 14"/>
              <p:cNvSpPr txBox="1"/>
              <p:nvPr/>
            </p:nvSpPr>
            <p:spPr>
              <a:xfrm>
                <a:off x="0" y="-47625"/>
                <a:ext cx="703982" cy="733425"/>
              </a:xfrm>
              <a:prstGeom prst="rect">
                <a:avLst/>
              </a:prstGeom>
            </p:spPr>
            <p:txBody>
              <a:bodyPr lIns="50800" tIns="50800" rIns="50800" bIns="50800" rtlCol="0" anchor="ctr"/>
              <a:lstStyle/>
              <a:p>
                <a:pPr algn="ctr">
                  <a:lnSpc>
                    <a:spcPts val="2659"/>
                  </a:lnSpc>
                </a:pPr>
                <a:endParaRPr lang="lt-LT" noProof="0" dirty="0"/>
              </a:p>
            </p:txBody>
          </p:sp>
        </p:grpSp>
        <p:sp>
          <p:nvSpPr>
            <p:cNvPr id="15" name="TextBox 15"/>
            <p:cNvSpPr txBox="1"/>
            <p:nvPr/>
          </p:nvSpPr>
          <p:spPr>
            <a:xfrm>
              <a:off x="0" y="437582"/>
              <a:ext cx="2083482" cy="1241504"/>
            </a:xfrm>
            <a:prstGeom prst="rect">
              <a:avLst/>
            </a:prstGeom>
          </p:spPr>
          <p:txBody>
            <a:bodyPr lIns="0" tIns="0" rIns="0" bIns="0" rtlCol="0" anchor="t">
              <a:spAutoFit/>
            </a:bodyPr>
            <a:lstStyle/>
            <a:p>
              <a:pPr algn="ctr">
                <a:lnSpc>
                  <a:spcPts val="7805"/>
                </a:lnSpc>
              </a:pPr>
              <a:r>
                <a:rPr lang="lt-LT" sz="5575" b="1" noProof="0" dirty="0">
                  <a:solidFill>
                    <a:srgbClr val="000000"/>
                  </a:solidFill>
                  <a:latin typeface="Open Sans Bold"/>
                  <a:ea typeface="Open Sans Bold"/>
                  <a:cs typeface="Open Sans Bold"/>
                  <a:sym typeface="Open Sans Bold"/>
                </a:rPr>
                <a:t>15</a:t>
              </a:r>
            </a:p>
          </p:txBody>
        </p:sp>
      </p:grpSp>
      <p:sp>
        <p:nvSpPr>
          <p:cNvPr id="16" name="Freeform 16"/>
          <p:cNvSpPr/>
          <p:nvPr/>
        </p:nvSpPr>
        <p:spPr>
          <a:xfrm>
            <a:off x="7512165" y="-1553858"/>
            <a:ext cx="7315200" cy="2477783"/>
          </a:xfrm>
          <a:custGeom>
            <a:avLst/>
            <a:gdLst/>
            <a:ahLst/>
            <a:cxnLst/>
            <a:rect l="l" t="t" r="r" b="b"/>
            <a:pathLst>
              <a:path w="7315200" h="2477783">
                <a:moveTo>
                  <a:pt x="0" y="0"/>
                </a:moveTo>
                <a:lnTo>
                  <a:pt x="7315200" y="0"/>
                </a:lnTo>
                <a:lnTo>
                  <a:pt x="7315200" y="2477783"/>
                </a:lnTo>
                <a:lnTo>
                  <a:pt x="0" y="2477783"/>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lt-LT" noProof="0" dirty="0"/>
          </a:p>
        </p:txBody>
      </p:sp>
      <p:sp>
        <p:nvSpPr>
          <p:cNvPr id="17" name="Freeform 17"/>
          <p:cNvSpPr/>
          <p:nvPr/>
        </p:nvSpPr>
        <p:spPr>
          <a:xfrm>
            <a:off x="892058" y="9048108"/>
            <a:ext cx="7315200" cy="2477783"/>
          </a:xfrm>
          <a:custGeom>
            <a:avLst/>
            <a:gdLst/>
            <a:ahLst/>
            <a:cxnLst/>
            <a:rect l="l" t="t" r="r" b="b"/>
            <a:pathLst>
              <a:path w="7315200" h="2477783">
                <a:moveTo>
                  <a:pt x="0" y="0"/>
                </a:moveTo>
                <a:lnTo>
                  <a:pt x="7315200" y="0"/>
                </a:lnTo>
                <a:lnTo>
                  <a:pt x="7315200" y="2477784"/>
                </a:lnTo>
                <a:lnTo>
                  <a:pt x="0" y="2477784"/>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lt-LT" noProof="0" dirty="0"/>
          </a:p>
        </p:txBody>
      </p:sp>
      <p:sp>
        <p:nvSpPr>
          <p:cNvPr id="18" name="TextBox 18"/>
          <p:cNvSpPr txBox="1"/>
          <p:nvPr/>
        </p:nvSpPr>
        <p:spPr>
          <a:xfrm>
            <a:off x="1708055" y="4945071"/>
            <a:ext cx="7435945" cy="4899226"/>
          </a:xfrm>
          <a:prstGeom prst="rect">
            <a:avLst/>
          </a:prstGeom>
        </p:spPr>
        <p:txBody>
          <a:bodyPr lIns="0" tIns="0" rIns="0" bIns="0" rtlCol="0" anchor="t">
            <a:spAutoFit/>
          </a:bodyPr>
          <a:lstStyle/>
          <a:p>
            <a:pPr algn="just">
              <a:lnSpc>
                <a:spcPts val="3220"/>
              </a:lnSpc>
            </a:pPr>
            <a:r>
              <a:rPr lang="lt-LT" sz="2300" noProof="0" dirty="0">
                <a:solidFill>
                  <a:srgbClr val="000000"/>
                </a:solidFill>
                <a:latin typeface="Calibri" panose="020F0502020204030204" pitchFamily="34" charset="0"/>
                <a:ea typeface="Alatsi"/>
                <a:cs typeface="Alatsi"/>
                <a:sym typeface="Alatsi"/>
              </a:rPr>
              <a:t> Mokymasis visą gyvenimą yra svarbus veiksnys, padedantis išlaikyti kognityvinius gebėjimus, palaikyti socialinius ryšius ir gerinti gyvenimo kokybę. Ataskaitoje „Aktyvaus senėjimo skatinimas Lietuvoje. Politikos iššūkiai ir sprendimai“ </a:t>
            </a:r>
            <a:r>
              <a:rPr lang="lt-LT" sz="2300" noProof="0" dirty="0">
                <a:latin typeface="Calibri" panose="020F0502020204030204" pitchFamily="34" charset="0"/>
                <a:ea typeface="Alatsi"/>
                <a:cs typeface="Alatsi"/>
                <a:sym typeface="Alatsi"/>
              </a:rPr>
              <a:t>(</a:t>
            </a:r>
            <a:r>
              <a:rPr lang="lt-LT" sz="2300" u="sng" noProof="0" dirty="0" err="1">
                <a:solidFill>
                  <a:srgbClr val="38B6FF"/>
                </a:solidFill>
                <a:latin typeface="Calibri" panose="020F0502020204030204" pitchFamily="34" charset="0"/>
                <a:ea typeface="Alatsi"/>
                <a:cs typeface="Alatsi"/>
                <a:sym typeface="Alatsi"/>
                <a:hlinkClick r:id="rId4" tooltip="https://reform-support.ec.europa.eu/system/files/2023-10/Final%20project%20brochure-Promoting%20Active%20Ageing%20in%20Lithuania.pdf?utm_source=chatgpt.com"/>
              </a:rPr>
              <a:t>PromotingActiveAgeingin</a:t>
            </a:r>
            <a:r>
              <a:rPr lang="lt-LT" sz="2300" u="sng" noProof="0" dirty="0">
                <a:solidFill>
                  <a:srgbClr val="38B6FF"/>
                </a:solidFill>
                <a:latin typeface="Calibri" panose="020F0502020204030204" pitchFamily="34" charset="0"/>
                <a:ea typeface="Alatsi"/>
                <a:cs typeface="Alatsi"/>
                <a:sym typeface="Alatsi"/>
                <a:hlinkClick r:id="rId4" tooltip="https://reform-support.ec.europa.eu/system/files/2023-10/Final%20project%20brochure-Promoting%20Active%20Ageing%20in%20Lithuania.pdf?utm_source=chatgpt.com"/>
              </a:rPr>
              <a:t> Lithuania</a:t>
            </a:r>
            <a:r>
              <a:rPr lang="lt-LT" sz="2300" noProof="0" dirty="0">
                <a:latin typeface="Calibri" panose="020F0502020204030204" pitchFamily="34" charset="0"/>
                <a:ea typeface="Alatsi"/>
                <a:cs typeface="Alatsi"/>
                <a:sym typeface="Alatsi"/>
              </a:rPr>
              <a:t>)</a:t>
            </a:r>
            <a:r>
              <a:rPr lang="lt-LT" sz="2300" noProof="0" dirty="0">
                <a:solidFill>
                  <a:srgbClr val="000000"/>
                </a:solidFill>
                <a:latin typeface="Calibri" panose="020F0502020204030204" pitchFamily="34" charset="0"/>
                <a:ea typeface="Alatsi"/>
                <a:cs typeface="Alatsi"/>
                <a:sym typeface="Alatsi"/>
              </a:rPr>
              <a:t> pažymima, kad bendras dalyvavimo mokymuose lygis Lietuvoje siekia 27 proc., o tai yra mažiau nei 39 proc. kitų šalių vidurkis. Todėl būtina analizuoti šią temą savivaldybių lygmeniu, siekiant sup</a:t>
            </a:r>
            <a:r>
              <a:rPr lang="lt-LT" sz="2300" u="none" noProof="0" dirty="0">
                <a:solidFill>
                  <a:srgbClr val="000000"/>
                </a:solidFill>
                <a:latin typeface="Calibri" panose="020F0502020204030204" pitchFamily="34" charset="0"/>
                <a:ea typeface="Alatsi"/>
                <a:cs typeface="Alatsi"/>
                <a:sym typeface="Alatsi"/>
              </a:rPr>
              <a:t>rasti kl</a:t>
            </a:r>
            <a:r>
              <a:rPr lang="lt-LT" sz="2300" noProof="0" dirty="0">
                <a:solidFill>
                  <a:srgbClr val="000000"/>
                </a:solidFill>
                <a:latin typeface="Calibri" panose="020F0502020204030204" pitchFamily="34" charset="0"/>
                <a:ea typeface="Alatsi"/>
                <a:cs typeface="Alatsi"/>
                <a:sym typeface="Alatsi"/>
              </a:rPr>
              <a:t>iū</a:t>
            </a:r>
            <a:r>
              <a:rPr lang="lt-LT" sz="2300" u="none" noProof="0" dirty="0">
                <a:solidFill>
                  <a:srgbClr val="000000"/>
                </a:solidFill>
                <a:latin typeface="Calibri" panose="020F0502020204030204" pitchFamily="34" charset="0"/>
                <a:ea typeface="Alatsi"/>
                <a:cs typeface="Alatsi"/>
                <a:sym typeface="Alatsi"/>
              </a:rPr>
              <a:t>t</a:t>
            </a:r>
            <a:r>
              <a:rPr lang="lt-LT" sz="2300" noProof="0" dirty="0">
                <a:solidFill>
                  <a:srgbClr val="000000"/>
                </a:solidFill>
                <a:latin typeface="Calibri" panose="020F0502020204030204" pitchFamily="34" charset="0"/>
                <a:ea typeface="Alatsi"/>
                <a:cs typeface="Alatsi"/>
                <a:sym typeface="Alatsi"/>
              </a:rPr>
              <a:t>is, su ku</a:t>
            </a:r>
            <a:r>
              <a:rPr lang="lt-LT" sz="2300" u="none" noProof="0" dirty="0">
                <a:solidFill>
                  <a:srgbClr val="000000"/>
                </a:solidFill>
                <a:latin typeface="Calibri" panose="020F0502020204030204" pitchFamily="34" charset="0"/>
                <a:ea typeface="Alatsi"/>
                <a:cs typeface="Alatsi"/>
                <a:sym typeface="Alatsi"/>
              </a:rPr>
              <a:t>r</a:t>
            </a:r>
            <a:r>
              <a:rPr lang="lt-LT" sz="2300" noProof="0" dirty="0">
                <a:solidFill>
                  <a:srgbClr val="000000"/>
                </a:solidFill>
                <a:latin typeface="Calibri" panose="020F0502020204030204" pitchFamily="34" charset="0"/>
                <a:ea typeface="Alatsi"/>
                <a:cs typeface="Alatsi"/>
                <a:sym typeface="Alatsi"/>
              </a:rPr>
              <a:t>iomis</a:t>
            </a:r>
            <a:r>
              <a:rPr lang="lt-LT" sz="2300" u="none" noProof="0" dirty="0">
                <a:solidFill>
                  <a:srgbClr val="000000"/>
                </a:solidFill>
                <a:latin typeface="Calibri" panose="020F0502020204030204" pitchFamily="34" charset="0"/>
                <a:ea typeface="Alatsi"/>
                <a:cs typeface="Alatsi"/>
                <a:sym typeface="Alatsi"/>
              </a:rPr>
              <a:t> susiduria vyresnio amžiaus žmo</a:t>
            </a:r>
            <a:r>
              <a:rPr lang="lt-LT" sz="2300" noProof="0" dirty="0">
                <a:solidFill>
                  <a:srgbClr val="000000"/>
                </a:solidFill>
                <a:latin typeface="Calibri" panose="020F0502020204030204" pitchFamily="34" charset="0"/>
                <a:ea typeface="Alatsi"/>
                <a:cs typeface="Alatsi"/>
                <a:sym typeface="Alatsi"/>
              </a:rPr>
              <a:t>nė</a:t>
            </a:r>
            <a:r>
              <a:rPr lang="lt-LT" sz="2300" u="none" noProof="0" dirty="0">
                <a:solidFill>
                  <a:srgbClr val="000000"/>
                </a:solidFill>
                <a:latin typeface="Calibri" panose="020F0502020204030204" pitchFamily="34" charset="0"/>
                <a:ea typeface="Alatsi"/>
                <a:cs typeface="Alatsi"/>
                <a:sym typeface="Alatsi"/>
              </a:rPr>
              <a:t>s</a:t>
            </a:r>
            <a:r>
              <a:rPr lang="lt-LT" sz="2300" noProof="0" dirty="0">
                <a:solidFill>
                  <a:srgbClr val="000000"/>
                </a:solidFill>
                <a:latin typeface="Calibri" panose="020F0502020204030204" pitchFamily="34" charset="0"/>
                <a:ea typeface="Alatsi"/>
                <a:cs typeface="Alatsi"/>
                <a:sym typeface="Alatsi"/>
              </a:rPr>
              <a:t>,</a:t>
            </a:r>
            <a:r>
              <a:rPr lang="lt-LT" sz="2300" u="none" noProof="0" dirty="0">
                <a:solidFill>
                  <a:srgbClr val="000000"/>
                </a:solidFill>
                <a:latin typeface="Calibri" panose="020F0502020204030204" pitchFamily="34" charset="0"/>
                <a:ea typeface="Alatsi"/>
                <a:cs typeface="Alatsi"/>
                <a:sym typeface="Alatsi"/>
              </a:rPr>
              <a:t> </a:t>
            </a:r>
            <a:r>
              <a:rPr lang="lt-LT" sz="2300" noProof="0" dirty="0">
                <a:solidFill>
                  <a:srgbClr val="000000"/>
                </a:solidFill>
                <a:latin typeface="Calibri" panose="020F0502020204030204" pitchFamily="34" charset="0"/>
                <a:ea typeface="Alatsi"/>
                <a:cs typeface="Alatsi"/>
                <a:sym typeface="Alatsi"/>
              </a:rPr>
              <a:t>ir</a:t>
            </a:r>
            <a:r>
              <a:rPr lang="lt-LT" sz="2300" u="none" noProof="0" dirty="0">
                <a:solidFill>
                  <a:srgbClr val="000000"/>
                </a:solidFill>
                <a:latin typeface="Calibri" panose="020F0502020204030204" pitchFamily="34" charset="0"/>
                <a:ea typeface="Alatsi"/>
                <a:cs typeface="Alatsi"/>
                <a:sym typeface="Alatsi"/>
              </a:rPr>
              <a:t> kurti veiksmi</a:t>
            </a:r>
            <a:r>
              <a:rPr lang="lt-LT" sz="2300" noProof="0" dirty="0">
                <a:solidFill>
                  <a:srgbClr val="000000"/>
                </a:solidFill>
                <a:latin typeface="Calibri" panose="020F0502020204030204" pitchFamily="34" charset="0"/>
                <a:ea typeface="Alatsi"/>
                <a:cs typeface="Alatsi"/>
                <a:sym typeface="Alatsi"/>
              </a:rPr>
              <a:t>ng</a:t>
            </a:r>
            <a:r>
              <a:rPr lang="lt-LT" sz="2300" u="none" noProof="0" dirty="0">
                <a:solidFill>
                  <a:srgbClr val="000000"/>
                </a:solidFill>
                <a:latin typeface="Calibri" panose="020F0502020204030204" pitchFamily="34" charset="0"/>
                <a:ea typeface="Alatsi"/>
                <a:cs typeface="Alatsi"/>
                <a:sym typeface="Alatsi"/>
              </a:rPr>
              <a:t>as priemon</a:t>
            </a:r>
            <a:r>
              <a:rPr lang="lt-LT" sz="2300" noProof="0" dirty="0">
                <a:solidFill>
                  <a:srgbClr val="000000"/>
                </a:solidFill>
                <a:latin typeface="Calibri" panose="020F0502020204030204" pitchFamily="34" charset="0"/>
                <a:ea typeface="Alatsi"/>
                <a:cs typeface="Alatsi"/>
                <a:sym typeface="Alatsi"/>
              </a:rPr>
              <a:t>e</a:t>
            </a:r>
            <a:r>
              <a:rPr lang="lt-LT" sz="2300" u="none" noProof="0" dirty="0">
                <a:solidFill>
                  <a:srgbClr val="000000"/>
                </a:solidFill>
                <a:latin typeface="Calibri" panose="020F0502020204030204" pitchFamily="34" charset="0"/>
                <a:ea typeface="Alatsi"/>
                <a:cs typeface="Alatsi"/>
                <a:sym typeface="Alatsi"/>
              </a:rPr>
              <a:t>s jų įtraukimui į šv</a:t>
            </a:r>
            <a:r>
              <a:rPr lang="lt-LT" sz="2300" noProof="0" dirty="0">
                <a:solidFill>
                  <a:srgbClr val="000000"/>
                </a:solidFill>
                <a:latin typeface="Calibri" panose="020F0502020204030204" pitchFamily="34" charset="0"/>
                <a:ea typeface="Alatsi"/>
                <a:cs typeface="Alatsi"/>
                <a:sym typeface="Alatsi"/>
              </a:rPr>
              <a:t>ie</a:t>
            </a:r>
            <a:r>
              <a:rPr lang="lt-LT" sz="2300" u="none" noProof="0" dirty="0">
                <a:solidFill>
                  <a:srgbClr val="000000"/>
                </a:solidFill>
                <a:latin typeface="Calibri" panose="020F0502020204030204" pitchFamily="34" charset="0"/>
                <a:ea typeface="Alatsi"/>
                <a:cs typeface="Alatsi"/>
                <a:sym typeface="Alatsi"/>
              </a:rPr>
              <a:t>timo procesus bei visuomen</a:t>
            </a:r>
            <a:r>
              <a:rPr lang="lt-LT" sz="2300" noProof="0" dirty="0">
                <a:solidFill>
                  <a:srgbClr val="000000"/>
                </a:solidFill>
                <a:latin typeface="Calibri" panose="020F0502020204030204" pitchFamily="34" charset="0"/>
                <a:ea typeface="Alatsi"/>
                <a:cs typeface="Alatsi"/>
                <a:sym typeface="Alatsi"/>
              </a:rPr>
              <a:t>inį</a:t>
            </a:r>
            <a:r>
              <a:rPr lang="lt-LT" sz="2300" u="none" noProof="0" dirty="0">
                <a:solidFill>
                  <a:srgbClr val="000000"/>
                </a:solidFill>
                <a:latin typeface="Calibri" panose="020F0502020204030204" pitchFamily="34" charset="0"/>
                <a:ea typeface="Alatsi"/>
                <a:cs typeface="Alatsi"/>
                <a:sym typeface="Alatsi"/>
              </a:rPr>
              <a:t> </a:t>
            </a:r>
            <a:r>
              <a:rPr lang="lt-LT" sz="2300" noProof="0" dirty="0">
                <a:solidFill>
                  <a:srgbClr val="000000"/>
                </a:solidFill>
                <a:latin typeface="Calibri" panose="020F0502020204030204" pitchFamily="34" charset="0"/>
                <a:ea typeface="Alatsi"/>
                <a:cs typeface="Alatsi"/>
                <a:sym typeface="Alatsi"/>
              </a:rPr>
              <a:t>g</a:t>
            </a:r>
            <a:r>
              <a:rPr lang="lt-LT" sz="2300" u="none" noProof="0" dirty="0">
                <a:solidFill>
                  <a:srgbClr val="000000"/>
                </a:solidFill>
                <a:latin typeface="Calibri" panose="020F0502020204030204" pitchFamily="34" charset="0"/>
                <a:ea typeface="Alatsi"/>
                <a:cs typeface="Alatsi"/>
                <a:sym typeface="Alatsi"/>
              </a:rPr>
              <a:t>yven</a:t>
            </a:r>
            <a:r>
              <a:rPr lang="lt-LT" sz="2300" noProof="0" dirty="0">
                <a:solidFill>
                  <a:srgbClr val="000000"/>
                </a:solidFill>
                <a:latin typeface="Calibri" panose="020F0502020204030204" pitchFamily="34" charset="0"/>
                <a:ea typeface="Alatsi"/>
                <a:cs typeface="Alatsi"/>
                <a:sym typeface="Alatsi"/>
              </a:rPr>
              <a:t>imą.</a:t>
            </a:r>
          </a:p>
          <a:p>
            <a:pPr algn="just">
              <a:lnSpc>
                <a:spcPts val="3220"/>
              </a:lnSpc>
            </a:pPr>
            <a:endParaRPr lang="lt-LT" sz="2300" noProof="0" dirty="0">
              <a:solidFill>
                <a:srgbClr val="000000"/>
              </a:solidFill>
              <a:latin typeface="Calibri" panose="020F0502020204030204" pitchFamily="34" charset="0"/>
              <a:ea typeface="Alatsi"/>
              <a:cs typeface="Alatsi"/>
              <a:sym typeface="Alatsi"/>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6F3EB"/>
        </a:solidFill>
        <a:effectLst/>
      </p:bgPr>
    </p:bg>
    <p:spTree>
      <p:nvGrpSpPr>
        <p:cNvPr id="1" name=""/>
        <p:cNvGrpSpPr/>
        <p:nvPr/>
      </p:nvGrpSpPr>
      <p:grpSpPr>
        <a:xfrm>
          <a:off x="0" y="0"/>
          <a:ext cx="0" cy="0"/>
          <a:chOff x="0" y="0"/>
          <a:chExt cx="0" cy="0"/>
        </a:xfrm>
      </p:grpSpPr>
      <p:sp>
        <p:nvSpPr>
          <p:cNvPr id="2" name="TextBox 2"/>
          <p:cNvSpPr txBox="1"/>
          <p:nvPr/>
        </p:nvSpPr>
        <p:spPr>
          <a:xfrm>
            <a:off x="627362" y="1020316"/>
            <a:ext cx="16230600" cy="1872615"/>
          </a:xfrm>
          <a:prstGeom prst="rect">
            <a:avLst/>
          </a:prstGeom>
        </p:spPr>
        <p:txBody>
          <a:bodyPr lIns="0" tIns="0" rIns="0" bIns="0" rtlCol="0" anchor="t">
            <a:spAutoFit/>
          </a:bodyPr>
          <a:lstStyle/>
          <a:p>
            <a:pPr algn="ctr">
              <a:lnSpc>
                <a:spcPts val="7560"/>
              </a:lnSpc>
            </a:pPr>
            <a:r>
              <a:rPr lang="lt-LT" sz="5400" noProof="0" dirty="0">
                <a:solidFill>
                  <a:srgbClr val="000000"/>
                </a:solidFill>
                <a:latin typeface="Calibri" panose="020F0502020204030204" pitchFamily="34" charset="0"/>
                <a:ea typeface="Alatsi"/>
                <a:cs typeface="Alatsi"/>
                <a:sym typeface="Alatsi"/>
              </a:rPr>
              <a:t>2.1. VYRESNIO AMŽIAUS ŽMONIŲ PRIEIGOS PRIE ŠVIETIMO IR MOKYMOSI VISĄ GYVENIMĄ ANALIZĖ</a:t>
            </a:r>
          </a:p>
        </p:txBody>
      </p:sp>
      <p:grpSp>
        <p:nvGrpSpPr>
          <p:cNvPr id="3" name="Group 3"/>
          <p:cNvGrpSpPr/>
          <p:nvPr/>
        </p:nvGrpSpPr>
        <p:grpSpPr>
          <a:xfrm>
            <a:off x="627362" y="0"/>
            <a:ext cx="937061" cy="10287000"/>
            <a:chOff x="0" y="0"/>
            <a:chExt cx="246798" cy="2709333"/>
          </a:xfrm>
        </p:grpSpPr>
        <p:sp>
          <p:nvSpPr>
            <p:cNvPr id="4" name="Freeform 4"/>
            <p:cNvSpPr/>
            <p:nvPr/>
          </p:nvSpPr>
          <p:spPr>
            <a:xfrm>
              <a:off x="0" y="0"/>
              <a:ext cx="246798" cy="2709333"/>
            </a:xfrm>
            <a:custGeom>
              <a:avLst/>
              <a:gdLst/>
              <a:ahLst/>
              <a:cxnLst/>
              <a:rect l="l" t="t" r="r" b="b"/>
              <a:pathLst>
                <a:path w="246798" h="2709333">
                  <a:moveTo>
                    <a:pt x="0" y="0"/>
                  </a:moveTo>
                  <a:lnTo>
                    <a:pt x="246798" y="0"/>
                  </a:lnTo>
                  <a:lnTo>
                    <a:pt x="246798" y="2709333"/>
                  </a:lnTo>
                  <a:lnTo>
                    <a:pt x="0" y="2709333"/>
                  </a:lnTo>
                  <a:close/>
                </a:path>
              </a:pathLst>
            </a:custGeom>
            <a:solidFill>
              <a:srgbClr val="F6F3EB"/>
            </a:solidFill>
          </p:spPr>
          <p:txBody>
            <a:bodyPr/>
            <a:lstStyle/>
            <a:p>
              <a:endParaRPr lang="lt-LT" noProof="0" dirty="0"/>
            </a:p>
          </p:txBody>
        </p:sp>
        <p:sp>
          <p:nvSpPr>
            <p:cNvPr id="5" name="TextBox 5"/>
            <p:cNvSpPr txBox="1"/>
            <p:nvPr/>
          </p:nvSpPr>
          <p:spPr>
            <a:xfrm>
              <a:off x="0" y="-38100"/>
              <a:ext cx="246798" cy="2747433"/>
            </a:xfrm>
            <a:prstGeom prst="rect">
              <a:avLst/>
            </a:prstGeom>
          </p:spPr>
          <p:txBody>
            <a:bodyPr lIns="50800" tIns="50800" rIns="50800" bIns="50800" rtlCol="0" anchor="ctr"/>
            <a:lstStyle/>
            <a:p>
              <a:pPr algn="ctr">
                <a:lnSpc>
                  <a:spcPts val="2659"/>
                </a:lnSpc>
              </a:pPr>
              <a:endParaRPr lang="lt-LT" noProof="0" dirty="0"/>
            </a:p>
          </p:txBody>
        </p:sp>
      </p:grpSp>
      <p:sp>
        <p:nvSpPr>
          <p:cNvPr id="6" name="AutoShape 6"/>
          <p:cNvSpPr/>
          <p:nvPr/>
        </p:nvSpPr>
        <p:spPr>
          <a:xfrm flipH="1" flipV="1">
            <a:off x="1085850" y="7289441"/>
            <a:ext cx="5403" cy="2997456"/>
          </a:xfrm>
          <a:prstGeom prst="line">
            <a:avLst/>
          </a:prstGeom>
          <a:ln w="114300" cap="flat">
            <a:solidFill>
              <a:srgbClr val="9FC3D0"/>
            </a:solidFill>
            <a:prstDash val="solid"/>
            <a:headEnd type="none" w="sm" len="sm"/>
            <a:tailEnd type="none" w="sm" len="sm"/>
          </a:ln>
        </p:spPr>
        <p:txBody>
          <a:bodyPr/>
          <a:lstStyle/>
          <a:p>
            <a:endParaRPr lang="lt-LT" noProof="0" dirty="0"/>
          </a:p>
        </p:txBody>
      </p:sp>
      <p:sp>
        <p:nvSpPr>
          <p:cNvPr id="7" name="AutoShape 7"/>
          <p:cNvSpPr/>
          <p:nvPr/>
        </p:nvSpPr>
        <p:spPr>
          <a:xfrm flipH="1" flipV="1">
            <a:off x="1090490" y="-104525"/>
            <a:ext cx="5403" cy="2997456"/>
          </a:xfrm>
          <a:prstGeom prst="line">
            <a:avLst/>
          </a:prstGeom>
          <a:ln w="114300" cap="flat">
            <a:solidFill>
              <a:srgbClr val="9FC3D0"/>
            </a:solidFill>
            <a:prstDash val="solid"/>
            <a:headEnd type="none" w="sm" len="sm"/>
            <a:tailEnd type="none" w="sm" len="sm"/>
          </a:ln>
        </p:spPr>
        <p:txBody>
          <a:bodyPr/>
          <a:lstStyle/>
          <a:p>
            <a:endParaRPr lang="lt-LT" noProof="0" dirty="0"/>
          </a:p>
        </p:txBody>
      </p:sp>
      <p:grpSp>
        <p:nvGrpSpPr>
          <p:cNvPr id="8" name="Group 8"/>
          <p:cNvGrpSpPr/>
          <p:nvPr/>
        </p:nvGrpSpPr>
        <p:grpSpPr>
          <a:xfrm>
            <a:off x="15859155" y="0"/>
            <a:ext cx="1562612" cy="1673225"/>
            <a:chOff x="0" y="0"/>
            <a:chExt cx="2083482" cy="2230967"/>
          </a:xfrm>
        </p:grpSpPr>
        <p:grpSp>
          <p:nvGrpSpPr>
            <p:cNvPr id="9" name="Group 9"/>
            <p:cNvGrpSpPr/>
            <p:nvPr/>
          </p:nvGrpSpPr>
          <p:grpSpPr>
            <a:xfrm>
              <a:off x="75599" y="0"/>
              <a:ext cx="1932284" cy="2230967"/>
              <a:chOff x="0" y="0"/>
              <a:chExt cx="703982" cy="812800"/>
            </a:xfrm>
          </p:grpSpPr>
          <p:sp>
            <p:nvSpPr>
              <p:cNvPr id="10" name="Freeform 10"/>
              <p:cNvSpPr/>
              <p:nvPr/>
            </p:nvSpPr>
            <p:spPr>
              <a:xfrm>
                <a:off x="0" y="0"/>
                <a:ext cx="703982" cy="812800"/>
              </a:xfrm>
              <a:custGeom>
                <a:avLst/>
                <a:gdLst/>
                <a:ahLst/>
                <a:cxnLst/>
                <a:rect l="l" t="t" r="r" b="b"/>
                <a:pathLst>
                  <a:path w="703982" h="812800">
                    <a:moveTo>
                      <a:pt x="234787" y="793731"/>
                    </a:moveTo>
                    <a:cubicBezTo>
                      <a:pt x="270879" y="805245"/>
                      <a:pt x="311910" y="812800"/>
                      <a:pt x="352180" y="812800"/>
                    </a:cubicBezTo>
                    <a:cubicBezTo>
                      <a:pt x="392452" y="812800"/>
                      <a:pt x="431204" y="806323"/>
                      <a:pt x="466915" y="794809"/>
                    </a:cubicBezTo>
                    <a:cubicBezTo>
                      <a:pt x="467675" y="794450"/>
                      <a:pt x="468435" y="794450"/>
                      <a:pt x="469194" y="794090"/>
                    </a:cubicBezTo>
                    <a:cubicBezTo>
                      <a:pt x="603304" y="748035"/>
                      <a:pt x="702082" y="626421"/>
                      <a:pt x="703982" y="484298"/>
                    </a:cubicBezTo>
                    <a:lnTo>
                      <a:pt x="703982" y="0"/>
                    </a:lnTo>
                    <a:lnTo>
                      <a:pt x="0" y="0"/>
                    </a:lnTo>
                    <a:lnTo>
                      <a:pt x="0" y="483939"/>
                    </a:lnTo>
                    <a:cubicBezTo>
                      <a:pt x="1900" y="627140"/>
                      <a:pt x="99158" y="748755"/>
                      <a:pt x="234787" y="793731"/>
                    </a:cubicBezTo>
                    <a:close/>
                  </a:path>
                </a:pathLst>
              </a:custGeom>
              <a:solidFill>
                <a:srgbClr val="9FC3D0"/>
              </a:solidFill>
            </p:spPr>
            <p:txBody>
              <a:bodyPr/>
              <a:lstStyle/>
              <a:p>
                <a:endParaRPr lang="lt-LT" noProof="0" dirty="0"/>
              </a:p>
            </p:txBody>
          </p:sp>
          <p:sp>
            <p:nvSpPr>
              <p:cNvPr id="11" name="TextBox 11"/>
              <p:cNvSpPr txBox="1"/>
              <p:nvPr/>
            </p:nvSpPr>
            <p:spPr>
              <a:xfrm>
                <a:off x="0" y="-47625"/>
                <a:ext cx="703982" cy="733425"/>
              </a:xfrm>
              <a:prstGeom prst="rect">
                <a:avLst/>
              </a:prstGeom>
            </p:spPr>
            <p:txBody>
              <a:bodyPr lIns="50800" tIns="50800" rIns="50800" bIns="50800" rtlCol="0" anchor="ctr"/>
              <a:lstStyle/>
              <a:p>
                <a:pPr algn="ctr">
                  <a:lnSpc>
                    <a:spcPts val="2659"/>
                  </a:lnSpc>
                </a:pPr>
                <a:endParaRPr lang="lt-LT" noProof="0" dirty="0"/>
              </a:p>
            </p:txBody>
          </p:sp>
        </p:grpSp>
        <p:sp>
          <p:nvSpPr>
            <p:cNvPr id="12" name="TextBox 12"/>
            <p:cNvSpPr txBox="1"/>
            <p:nvPr/>
          </p:nvSpPr>
          <p:spPr>
            <a:xfrm>
              <a:off x="0" y="437582"/>
              <a:ext cx="2083482" cy="1241504"/>
            </a:xfrm>
            <a:prstGeom prst="rect">
              <a:avLst/>
            </a:prstGeom>
          </p:spPr>
          <p:txBody>
            <a:bodyPr lIns="0" tIns="0" rIns="0" bIns="0" rtlCol="0" anchor="t">
              <a:spAutoFit/>
            </a:bodyPr>
            <a:lstStyle/>
            <a:p>
              <a:pPr algn="ctr">
                <a:lnSpc>
                  <a:spcPts val="7805"/>
                </a:lnSpc>
              </a:pPr>
              <a:r>
                <a:rPr lang="lt-LT" sz="5575" b="1" noProof="0" dirty="0">
                  <a:solidFill>
                    <a:srgbClr val="000000"/>
                  </a:solidFill>
                  <a:latin typeface="Open Sans Bold"/>
                  <a:ea typeface="Open Sans Bold"/>
                  <a:cs typeface="Open Sans Bold"/>
                  <a:sym typeface="Open Sans Bold"/>
                </a:rPr>
                <a:t>16</a:t>
              </a:r>
            </a:p>
          </p:txBody>
        </p:sp>
      </p:grpSp>
      <p:sp>
        <p:nvSpPr>
          <p:cNvPr id="13" name="Freeform 13"/>
          <p:cNvSpPr/>
          <p:nvPr/>
        </p:nvSpPr>
        <p:spPr>
          <a:xfrm>
            <a:off x="9697545" y="8788169"/>
            <a:ext cx="7315200" cy="2477783"/>
          </a:xfrm>
          <a:custGeom>
            <a:avLst/>
            <a:gdLst/>
            <a:ahLst/>
            <a:cxnLst/>
            <a:rect l="l" t="t" r="r" b="b"/>
            <a:pathLst>
              <a:path w="7315200" h="2477783">
                <a:moveTo>
                  <a:pt x="0" y="0"/>
                </a:moveTo>
                <a:lnTo>
                  <a:pt x="7315200" y="0"/>
                </a:lnTo>
                <a:lnTo>
                  <a:pt x="7315200" y="2477784"/>
                </a:lnTo>
                <a:lnTo>
                  <a:pt x="0" y="2477784"/>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lt-LT" noProof="0" dirty="0"/>
          </a:p>
        </p:txBody>
      </p:sp>
      <p:sp>
        <p:nvSpPr>
          <p:cNvPr id="14" name="Freeform 14"/>
          <p:cNvSpPr/>
          <p:nvPr/>
        </p:nvSpPr>
        <p:spPr>
          <a:xfrm>
            <a:off x="1564423" y="-1641171"/>
            <a:ext cx="7315200" cy="2477783"/>
          </a:xfrm>
          <a:custGeom>
            <a:avLst/>
            <a:gdLst/>
            <a:ahLst/>
            <a:cxnLst/>
            <a:rect l="l" t="t" r="r" b="b"/>
            <a:pathLst>
              <a:path w="7315200" h="2477783">
                <a:moveTo>
                  <a:pt x="0" y="0"/>
                </a:moveTo>
                <a:lnTo>
                  <a:pt x="7315200" y="0"/>
                </a:lnTo>
                <a:lnTo>
                  <a:pt x="7315200" y="2477784"/>
                </a:lnTo>
                <a:lnTo>
                  <a:pt x="0" y="2477784"/>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lt-LT" noProof="0" dirty="0"/>
          </a:p>
        </p:txBody>
      </p:sp>
      <p:sp>
        <p:nvSpPr>
          <p:cNvPr id="15" name="TextBox 15"/>
          <p:cNvSpPr txBox="1"/>
          <p:nvPr/>
        </p:nvSpPr>
        <p:spPr>
          <a:xfrm rot="-5400000">
            <a:off x="-2385484" y="4932362"/>
            <a:ext cx="6882108" cy="422275"/>
          </a:xfrm>
          <a:prstGeom prst="rect">
            <a:avLst/>
          </a:prstGeom>
        </p:spPr>
        <p:txBody>
          <a:bodyPr lIns="0" tIns="0" rIns="0" bIns="0" rtlCol="0" anchor="t">
            <a:spAutoFit/>
          </a:bodyPr>
          <a:lstStyle/>
          <a:p>
            <a:pPr algn="ctr">
              <a:lnSpc>
                <a:spcPts val="3499"/>
              </a:lnSpc>
            </a:pPr>
            <a:r>
              <a:rPr lang="lt-LT" sz="2499" noProof="0" dirty="0">
                <a:solidFill>
                  <a:srgbClr val="000000"/>
                </a:solidFill>
                <a:latin typeface="Calibri" panose="020F0502020204030204" pitchFamily="34" charset="0"/>
                <a:ea typeface="Alatsi"/>
                <a:cs typeface="Alatsi"/>
                <a:sym typeface="Alatsi"/>
              </a:rPr>
              <a:t>Panevėžio miesto savivaldybė</a:t>
            </a:r>
          </a:p>
        </p:txBody>
      </p:sp>
      <p:sp>
        <p:nvSpPr>
          <p:cNvPr id="16" name="TextBox 16"/>
          <p:cNvSpPr txBox="1"/>
          <p:nvPr/>
        </p:nvSpPr>
        <p:spPr>
          <a:xfrm>
            <a:off x="1756692" y="3385174"/>
            <a:ext cx="15881707" cy="6303392"/>
          </a:xfrm>
          <a:prstGeom prst="rect">
            <a:avLst/>
          </a:prstGeom>
        </p:spPr>
        <p:txBody>
          <a:bodyPr lIns="0" tIns="0" rIns="0" bIns="0" rtlCol="0" anchor="t">
            <a:spAutoFit/>
          </a:bodyPr>
          <a:lstStyle/>
          <a:p>
            <a:pPr algn="just">
              <a:lnSpc>
                <a:spcPts val="3779"/>
              </a:lnSpc>
            </a:pPr>
            <a:r>
              <a:rPr lang="lt-LT" sz="2699" noProof="0" dirty="0">
                <a:solidFill>
                  <a:srgbClr val="000000"/>
                </a:solidFill>
                <a:latin typeface="Calibri" panose="020F0502020204030204" pitchFamily="34" charset="0"/>
                <a:ea typeface="Alatsi"/>
                <a:cs typeface="Alatsi"/>
                <a:sym typeface="Alatsi"/>
              </a:rPr>
              <a:t>Analizuojant lygių galimybių situaciją Panevėžio miesto savivaldybėje, dėmesys skiriamas </a:t>
            </a:r>
            <a:r>
              <a:rPr lang="lt-LT" sz="2699" u="none" noProof="0" dirty="0">
                <a:solidFill>
                  <a:srgbClr val="000000"/>
                </a:solidFill>
                <a:latin typeface="Calibri" panose="020F0502020204030204" pitchFamily="34" charset="0"/>
                <a:ea typeface="Alatsi"/>
                <a:cs typeface="Alatsi"/>
                <a:sym typeface="Alatsi"/>
              </a:rPr>
              <a:t>ir am</a:t>
            </a:r>
            <a:r>
              <a:rPr lang="lt-LT" sz="2699" noProof="0" dirty="0">
                <a:solidFill>
                  <a:srgbClr val="000000"/>
                </a:solidFill>
                <a:latin typeface="Calibri" panose="020F0502020204030204" pitchFamily="34" charset="0"/>
                <a:ea typeface="Alatsi"/>
                <a:cs typeface="Alatsi"/>
                <a:sym typeface="Alatsi"/>
              </a:rPr>
              <a:t>ž</a:t>
            </a:r>
            <a:r>
              <a:rPr lang="lt-LT" sz="2699" u="none" noProof="0" dirty="0">
                <a:solidFill>
                  <a:srgbClr val="000000"/>
                </a:solidFill>
                <a:latin typeface="Calibri" panose="020F0502020204030204" pitchFamily="34" charset="0"/>
                <a:ea typeface="Alatsi"/>
                <a:cs typeface="Alatsi"/>
                <a:sym typeface="Alatsi"/>
              </a:rPr>
              <a:t>i</a:t>
            </a:r>
            <a:r>
              <a:rPr lang="lt-LT" sz="2699" noProof="0" dirty="0">
                <a:solidFill>
                  <a:srgbClr val="000000"/>
                </a:solidFill>
                <a:latin typeface="Calibri" panose="020F0502020204030204" pitchFamily="34" charset="0"/>
                <a:ea typeface="Alatsi"/>
                <a:cs typeface="Alatsi"/>
                <a:sym typeface="Alatsi"/>
              </a:rPr>
              <a:t>au</a:t>
            </a:r>
            <a:r>
              <a:rPr lang="lt-LT" sz="2699" u="none" noProof="0" dirty="0">
                <a:solidFill>
                  <a:srgbClr val="000000"/>
                </a:solidFill>
                <a:latin typeface="Calibri" panose="020F0502020204030204" pitchFamily="34" charset="0"/>
                <a:ea typeface="Alatsi"/>
                <a:cs typeface="Alatsi"/>
                <a:sym typeface="Alatsi"/>
              </a:rPr>
              <a:t>s a</a:t>
            </a:r>
            <a:r>
              <a:rPr lang="lt-LT" sz="2699" noProof="0" dirty="0">
                <a:solidFill>
                  <a:srgbClr val="000000"/>
                </a:solidFill>
                <a:latin typeface="Calibri" panose="020F0502020204030204" pitchFamily="34" charset="0"/>
                <a:ea typeface="Alatsi"/>
                <a:cs typeface="Alatsi"/>
                <a:sym typeface="Alatsi"/>
              </a:rPr>
              <a:t>s</a:t>
            </a:r>
            <a:r>
              <a:rPr lang="lt-LT" sz="2699" u="none" noProof="0" dirty="0">
                <a:solidFill>
                  <a:srgbClr val="000000"/>
                </a:solidFill>
                <a:latin typeface="Calibri" panose="020F0502020204030204" pitchFamily="34" charset="0"/>
                <a:ea typeface="Alatsi"/>
                <a:cs typeface="Alatsi"/>
                <a:sym typeface="Alatsi"/>
              </a:rPr>
              <a:t>p</a:t>
            </a:r>
            <a:r>
              <a:rPr lang="lt-LT" sz="2699" noProof="0" dirty="0">
                <a:solidFill>
                  <a:srgbClr val="000000"/>
                </a:solidFill>
                <a:latin typeface="Calibri" panose="020F0502020204030204" pitchFamily="34" charset="0"/>
                <a:ea typeface="Alatsi"/>
                <a:cs typeface="Alatsi"/>
                <a:sym typeface="Alatsi"/>
              </a:rPr>
              <a:t>ektui, kadangi mieste gyvena didelė vyresnio amžiaus žmonių dalis. Remiantis oficialia statistika, Panevėžio miesto savivaldybėje 2023 m. gyveno 87 928 tūkst. Pan</a:t>
            </a:r>
            <a:r>
              <a:rPr lang="lt-LT" sz="2699" u="none" noProof="0" dirty="0">
                <a:solidFill>
                  <a:srgbClr val="000000"/>
                </a:solidFill>
                <a:latin typeface="Calibri" panose="020F0502020204030204" pitchFamily="34" charset="0"/>
                <a:ea typeface="Alatsi"/>
                <a:cs typeface="Alatsi"/>
                <a:sym typeface="Alatsi"/>
              </a:rPr>
              <a:t>ev</a:t>
            </a:r>
            <a:r>
              <a:rPr lang="lt-LT" sz="2699" noProof="0" dirty="0">
                <a:solidFill>
                  <a:srgbClr val="000000"/>
                </a:solidFill>
                <a:latin typeface="Calibri" panose="020F0502020204030204" pitchFamily="34" charset="0"/>
                <a:ea typeface="Alatsi"/>
                <a:cs typeface="Alatsi"/>
                <a:sym typeface="Alatsi"/>
              </a:rPr>
              <a:t>ėž</a:t>
            </a:r>
            <a:r>
              <a:rPr lang="lt-LT" sz="2699" u="none" noProof="0" dirty="0">
                <a:solidFill>
                  <a:srgbClr val="000000"/>
                </a:solidFill>
                <a:latin typeface="Calibri" panose="020F0502020204030204" pitchFamily="34" charset="0"/>
                <a:ea typeface="Alatsi"/>
                <a:cs typeface="Alatsi"/>
                <a:sym typeface="Alatsi"/>
              </a:rPr>
              <a:t>io miest</a:t>
            </a:r>
            <a:r>
              <a:rPr lang="lt-LT" sz="2699" noProof="0" dirty="0">
                <a:solidFill>
                  <a:srgbClr val="000000"/>
                </a:solidFill>
                <a:latin typeface="Calibri" panose="020F0502020204030204" pitchFamily="34" charset="0"/>
                <a:ea typeface="Alatsi"/>
                <a:cs typeface="Alatsi"/>
                <a:sym typeface="Alatsi"/>
              </a:rPr>
              <a:t>o saviv</a:t>
            </a:r>
            <a:r>
              <a:rPr lang="lt-LT" sz="2699" u="none" noProof="0" dirty="0">
                <a:solidFill>
                  <a:srgbClr val="000000"/>
                </a:solidFill>
                <a:latin typeface="Calibri" panose="020F0502020204030204" pitchFamily="34" charset="0"/>
                <a:ea typeface="Alatsi"/>
                <a:cs typeface="Alatsi"/>
                <a:sym typeface="Alatsi"/>
              </a:rPr>
              <a:t>a</a:t>
            </a:r>
            <a:r>
              <a:rPr lang="lt-LT" sz="2699" noProof="0" dirty="0">
                <a:solidFill>
                  <a:srgbClr val="000000"/>
                </a:solidFill>
                <a:latin typeface="Calibri" panose="020F0502020204030204" pitchFamily="34" charset="0"/>
                <a:ea typeface="Alatsi"/>
                <a:cs typeface="Alatsi"/>
                <a:sym typeface="Alatsi"/>
              </a:rPr>
              <a:t>ldybė</a:t>
            </a:r>
            <a:r>
              <a:rPr lang="lt-LT" sz="2699" u="none" noProof="0" dirty="0">
                <a:solidFill>
                  <a:srgbClr val="000000"/>
                </a:solidFill>
                <a:latin typeface="Calibri" panose="020F0502020204030204" pitchFamily="34" charset="0"/>
                <a:ea typeface="Alatsi"/>
                <a:cs typeface="Alatsi"/>
                <a:sym typeface="Alatsi"/>
              </a:rPr>
              <a:t> y</a:t>
            </a:r>
            <a:r>
              <a:rPr lang="lt-LT" sz="2699" noProof="0" dirty="0">
                <a:solidFill>
                  <a:srgbClr val="000000"/>
                </a:solidFill>
                <a:latin typeface="Calibri" panose="020F0502020204030204" pitchFamily="34" charset="0"/>
                <a:ea typeface="Alatsi"/>
                <a:cs typeface="Alatsi"/>
                <a:sym typeface="Alatsi"/>
              </a:rPr>
              <a:t>ra</a:t>
            </a:r>
            <a:r>
              <a:rPr lang="lt-LT" sz="2699" u="none" noProof="0" dirty="0">
                <a:solidFill>
                  <a:srgbClr val="000000"/>
                </a:solidFill>
                <a:latin typeface="Calibri" panose="020F0502020204030204" pitchFamily="34" charset="0"/>
                <a:ea typeface="Alatsi"/>
                <a:cs typeface="Alatsi"/>
                <a:sym typeface="Alatsi"/>
              </a:rPr>
              <a:t> </a:t>
            </a:r>
            <a:r>
              <a:rPr lang="lt-LT" sz="2699" noProof="0" dirty="0">
                <a:solidFill>
                  <a:srgbClr val="000000"/>
                </a:solidFill>
                <a:latin typeface="Calibri" panose="020F0502020204030204" pitchFamily="34" charset="0"/>
                <a:ea typeface="Alatsi"/>
                <a:cs typeface="Alatsi"/>
                <a:sym typeface="Alatsi"/>
              </a:rPr>
              <a:t>vi</a:t>
            </a:r>
            <a:r>
              <a:rPr lang="lt-LT" sz="2699" u="none" noProof="0" dirty="0">
                <a:solidFill>
                  <a:srgbClr val="000000"/>
                </a:solidFill>
                <a:latin typeface="Calibri" panose="020F0502020204030204" pitchFamily="34" charset="0"/>
                <a:ea typeface="Alatsi"/>
                <a:cs typeface="Alatsi"/>
                <a:sym typeface="Alatsi"/>
              </a:rPr>
              <a:t>en</a:t>
            </a:r>
            <a:r>
              <a:rPr lang="lt-LT" sz="2699" noProof="0" dirty="0">
                <a:solidFill>
                  <a:srgbClr val="000000"/>
                </a:solidFill>
                <a:latin typeface="Calibri" panose="020F0502020204030204" pitchFamily="34" charset="0"/>
                <a:ea typeface="Alatsi"/>
                <a:cs typeface="Alatsi"/>
                <a:sym typeface="Alatsi"/>
              </a:rPr>
              <a:t>a</a:t>
            </a:r>
            <a:r>
              <a:rPr lang="lt-LT" sz="2699" u="none" noProof="0" dirty="0">
                <a:solidFill>
                  <a:srgbClr val="000000"/>
                </a:solidFill>
                <a:latin typeface="Calibri" panose="020F0502020204030204" pitchFamily="34" charset="0"/>
                <a:ea typeface="Alatsi"/>
                <a:cs typeface="Alatsi"/>
                <a:sym typeface="Alatsi"/>
              </a:rPr>
              <a:t> </a:t>
            </a:r>
            <a:r>
              <a:rPr lang="lt-LT" sz="2699" noProof="0" dirty="0">
                <a:solidFill>
                  <a:srgbClr val="000000"/>
                </a:solidFill>
                <a:latin typeface="Calibri" panose="020F0502020204030204" pitchFamily="34" charset="0"/>
                <a:ea typeface="Alatsi"/>
                <a:cs typeface="Alatsi"/>
                <a:sym typeface="Alatsi"/>
              </a:rPr>
              <a:t>s</a:t>
            </a:r>
            <a:r>
              <a:rPr lang="lt-LT" sz="2699" u="none" noProof="0" dirty="0">
                <a:solidFill>
                  <a:srgbClr val="000000"/>
                </a:solidFill>
                <a:latin typeface="Calibri" panose="020F0502020204030204" pitchFamily="34" charset="0"/>
                <a:ea typeface="Alatsi"/>
                <a:cs typeface="Alatsi"/>
                <a:sym typeface="Alatsi"/>
              </a:rPr>
              <a:t>eni</a:t>
            </a:r>
            <a:r>
              <a:rPr lang="lt-LT" sz="2699" noProof="0" dirty="0">
                <a:solidFill>
                  <a:srgbClr val="000000"/>
                </a:solidFill>
                <a:latin typeface="Calibri" panose="020F0502020204030204" pitchFamily="34" charset="0"/>
                <a:ea typeface="Alatsi"/>
                <a:cs typeface="Alatsi"/>
                <a:sym typeface="Alatsi"/>
              </a:rPr>
              <a:t>a</a:t>
            </a:r>
            <a:r>
              <a:rPr lang="lt-LT" sz="2699" u="none" noProof="0" dirty="0">
                <a:solidFill>
                  <a:srgbClr val="000000"/>
                </a:solidFill>
                <a:latin typeface="Calibri" panose="020F0502020204030204" pitchFamily="34" charset="0"/>
                <a:ea typeface="Alatsi"/>
                <a:cs typeface="Alatsi"/>
                <a:sym typeface="Alatsi"/>
              </a:rPr>
              <a:t>u</a:t>
            </a:r>
            <a:r>
              <a:rPr lang="lt-LT" sz="2699" noProof="0" dirty="0">
                <a:solidFill>
                  <a:srgbClr val="000000"/>
                </a:solidFill>
                <a:latin typeface="Calibri" panose="020F0502020204030204" pitchFamily="34" charset="0"/>
                <a:ea typeface="Alatsi"/>
                <a:cs typeface="Alatsi"/>
                <a:sym typeface="Alatsi"/>
              </a:rPr>
              <a:t>sių</a:t>
            </a:r>
            <a:r>
              <a:rPr lang="lt-LT" sz="2699" u="none" noProof="0" dirty="0">
                <a:solidFill>
                  <a:srgbClr val="000000"/>
                </a:solidFill>
                <a:latin typeface="Calibri" panose="020F0502020204030204" pitchFamily="34" charset="0"/>
                <a:ea typeface="Alatsi"/>
                <a:cs typeface="Alatsi"/>
                <a:sym typeface="Alatsi"/>
              </a:rPr>
              <a:t> L</a:t>
            </a:r>
            <a:r>
              <a:rPr lang="lt-LT" sz="2699" noProof="0" dirty="0">
                <a:solidFill>
                  <a:srgbClr val="000000"/>
                </a:solidFill>
                <a:latin typeface="Calibri" panose="020F0502020204030204" pitchFamily="34" charset="0"/>
                <a:ea typeface="Alatsi"/>
                <a:cs typeface="Alatsi"/>
                <a:sym typeface="Alatsi"/>
              </a:rPr>
              <a:t>i</a:t>
            </a:r>
            <a:r>
              <a:rPr lang="lt-LT" sz="2699" u="none" noProof="0" dirty="0">
                <a:solidFill>
                  <a:srgbClr val="000000"/>
                </a:solidFill>
                <a:latin typeface="Calibri" panose="020F0502020204030204" pitchFamily="34" charset="0"/>
                <a:ea typeface="Alatsi"/>
                <a:cs typeface="Alatsi"/>
                <a:sym typeface="Alatsi"/>
              </a:rPr>
              <a:t>e</a:t>
            </a:r>
            <a:r>
              <a:rPr lang="lt-LT" sz="2699" noProof="0" dirty="0">
                <a:solidFill>
                  <a:srgbClr val="000000"/>
                </a:solidFill>
                <a:latin typeface="Calibri" panose="020F0502020204030204" pitchFamily="34" charset="0"/>
                <a:ea typeface="Alatsi"/>
                <a:cs typeface="Alatsi"/>
                <a:sym typeface="Alatsi"/>
              </a:rPr>
              <a:t>tuvoje, čia penktadalį (apie 17 586 tūkst.) viso miesto gyventojų sudaro vyresnio amžiaus žmonės. </a:t>
            </a:r>
          </a:p>
          <a:p>
            <a:pPr algn="just">
              <a:lnSpc>
                <a:spcPts val="3779"/>
              </a:lnSpc>
            </a:pPr>
            <a:endParaRPr lang="lt-LT" sz="2699" noProof="0" dirty="0">
              <a:solidFill>
                <a:srgbClr val="000000"/>
              </a:solidFill>
              <a:latin typeface="Calibri" panose="020F0502020204030204" pitchFamily="34" charset="0"/>
              <a:ea typeface="Alatsi"/>
              <a:cs typeface="Alatsi"/>
              <a:sym typeface="Alatsi"/>
            </a:endParaRPr>
          </a:p>
          <a:p>
            <a:pPr algn="just">
              <a:lnSpc>
                <a:spcPts val="3779"/>
              </a:lnSpc>
            </a:pPr>
            <a:r>
              <a:rPr lang="lt-LT" sz="2699" noProof="0" dirty="0">
                <a:solidFill>
                  <a:srgbClr val="000000"/>
                </a:solidFill>
                <a:latin typeface="Calibri" panose="020F0502020204030204" pitchFamily="34" charset="0"/>
                <a:ea typeface="Alatsi"/>
                <a:cs typeface="Alatsi"/>
                <a:sym typeface="Alatsi"/>
              </a:rPr>
              <a:t>Analizuojant šį aspektą Panevėžio miesto savivaldybėje, svarbu suprasti, kad vyresnio amžiaus žmonių </a:t>
            </a:r>
            <a:r>
              <a:rPr lang="lt-LT" sz="2699" noProof="0" dirty="0" err="1">
                <a:solidFill>
                  <a:srgbClr val="000000"/>
                </a:solidFill>
                <a:latin typeface="Calibri" panose="020F0502020204030204" pitchFamily="34" charset="0"/>
                <a:ea typeface="Alatsi"/>
                <a:cs typeface="Alatsi"/>
                <a:sym typeface="Alatsi"/>
              </a:rPr>
              <a:t>įtrauktis</a:t>
            </a:r>
            <a:r>
              <a:rPr lang="lt-LT" sz="2699" noProof="0" dirty="0">
                <a:solidFill>
                  <a:srgbClr val="000000"/>
                </a:solidFill>
                <a:latin typeface="Calibri" panose="020F0502020204030204" pitchFamily="34" charset="0"/>
                <a:ea typeface="Alatsi"/>
                <a:cs typeface="Alatsi"/>
                <a:sym typeface="Alatsi"/>
              </a:rPr>
              <a:t> į švietimą ir visuomeninį gyvenimą yra ne tik socialinio teisingumo, bet ir visuomenės darnios raidos klausimas – užtikrinant galimybes mokytis, būti aktyviais ir socialiai saugiais, prisidedama prie vyresnių gyventojų gyvenimo kokybės gerinimo, jų savarankiškumo stiprinimo ir socialinės atskirties mažinimo.</a:t>
            </a:r>
          </a:p>
          <a:p>
            <a:pPr algn="just">
              <a:lnSpc>
                <a:spcPts val="3779"/>
              </a:lnSpc>
            </a:pPr>
            <a:endParaRPr lang="lt-LT" sz="2699" noProof="0" dirty="0">
              <a:solidFill>
                <a:srgbClr val="000000"/>
              </a:solidFill>
              <a:latin typeface="Calibri" panose="020F0502020204030204" pitchFamily="34" charset="0"/>
              <a:ea typeface="Alatsi"/>
              <a:cs typeface="Alatsi"/>
              <a:sym typeface="Alatsi"/>
            </a:endParaRPr>
          </a:p>
          <a:p>
            <a:pPr algn="just">
              <a:lnSpc>
                <a:spcPts val="3779"/>
              </a:lnSpc>
            </a:pPr>
            <a:endParaRPr lang="lt-LT" sz="2699" noProof="0" dirty="0">
              <a:solidFill>
                <a:srgbClr val="000000"/>
              </a:solidFill>
              <a:latin typeface="Calibri" panose="020F0502020204030204" pitchFamily="34" charset="0"/>
              <a:ea typeface="Alatsi"/>
              <a:cs typeface="Alatsi"/>
              <a:sym typeface="Alatsi"/>
            </a:endParaRPr>
          </a:p>
          <a:p>
            <a:pPr algn="just">
              <a:lnSpc>
                <a:spcPts val="3779"/>
              </a:lnSpc>
            </a:pPr>
            <a:endParaRPr lang="lt-LT" sz="2699" noProof="0" dirty="0">
              <a:solidFill>
                <a:srgbClr val="000000"/>
              </a:solidFill>
              <a:latin typeface="Calibri" panose="020F0502020204030204" pitchFamily="34" charset="0"/>
              <a:ea typeface="Alatsi"/>
              <a:cs typeface="Alatsi"/>
              <a:sym typeface="Alatsi"/>
            </a:endParaRPr>
          </a:p>
          <a:p>
            <a:pPr algn="just">
              <a:lnSpc>
                <a:spcPts val="3779"/>
              </a:lnSpc>
            </a:pPr>
            <a:endParaRPr lang="lt-LT" sz="2699" noProof="0" dirty="0">
              <a:solidFill>
                <a:srgbClr val="000000"/>
              </a:solidFill>
              <a:latin typeface="Calibri" panose="020F0502020204030204" pitchFamily="34" charset="0"/>
              <a:ea typeface="Alatsi"/>
              <a:cs typeface="Alatsi"/>
              <a:sym typeface="Alatsi"/>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6F3EB"/>
        </a:solidFill>
        <a:effectLst/>
      </p:bgPr>
    </p:bg>
    <p:spTree>
      <p:nvGrpSpPr>
        <p:cNvPr id="1" name=""/>
        <p:cNvGrpSpPr/>
        <p:nvPr/>
      </p:nvGrpSpPr>
      <p:grpSpPr>
        <a:xfrm>
          <a:off x="0" y="0"/>
          <a:ext cx="0" cy="0"/>
          <a:chOff x="0" y="0"/>
          <a:chExt cx="0" cy="0"/>
        </a:xfrm>
      </p:grpSpPr>
      <p:grpSp>
        <p:nvGrpSpPr>
          <p:cNvPr id="2" name="Group 2"/>
          <p:cNvGrpSpPr/>
          <p:nvPr/>
        </p:nvGrpSpPr>
        <p:grpSpPr>
          <a:xfrm>
            <a:off x="627362" y="0"/>
            <a:ext cx="937061" cy="10287000"/>
            <a:chOff x="0" y="0"/>
            <a:chExt cx="246798" cy="2709333"/>
          </a:xfrm>
        </p:grpSpPr>
        <p:sp>
          <p:nvSpPr>
            <p:cNvPr id="3" name="Freeform 3"/>
            <p:cNvSpPr/>
            <p:nvPr/>
          </p:nvSpPr>
          <p:spPr>
            <a:xfrm>
              <a:off x="0" y="0"/>
              <a:ext cx="246798" cy="2709333"/>
            </a:xfrm>
            <a:custGeom>
              <a:avLst/>
              <a:gdLst/>
              <a:ahLst/>
              <a:cxnLst/>
              <a:rect l="l" t="t" r="r" b="b"/>
              <a:pathLst>
                <a:path w="246798" h="2709333">
                  <a:moveTo>
                    <a:pt x="0" y="0"/>
                  </a:moveTo>
                  <a:lnTo>
                    <a:pt x="246798" y="0"/>
                  </a:lnTo>
                  <a:lnTo>
                    <a:pt x="246798" y="2709333"/>
                  </a:lnTo>
                  <a:lnTo>
                    <a:pt x="0" y="2709333"/>
                  </a:lnTo>
                  <a:close/>
                </a:path>
              </a:pathLst>
            </a:custGeom>
            <a:solidFill>
              <a:srgbClr val="F6F3EB"/>
            </a:solidFill>
          </p:spPr>
          <p:txBody>
            <a:bodyPr/>
            <a:lstStyle/>
            <a:p>
              <a:endParaRPr lang="lt-LT" noProof="0" dirty="0"/>
            </a:p>
          </p:txBody>
        </p:sp>
        <p:sp>
          <p:nvSpPr>
            <p:cNvPr id="4" name="TextBox 4"/>
            <p:cNvSpPr txBox="1"/>
            <p:nvPr/>
          </p:nvSpPr>
          <p:spPr>
            <a:xfrm>
              <a:off x="0" y="-38100"/>
              <a:ext cx="246798" cy="2747433"/>
            </a:xfrm>
            <a:prstGeom prst="rect">
              <a:avLst/>
            </a:prstGeom>
          </p:spPr>
          <p:txBody>
            <a:bodyPr lIns="50800" tIns="50800" rIns="50800" bIns="50800" rtlCol="0" anchor="ctr"/>
            <a:lstStyle/>
            <a:p>
              <a:pPr algn="ctr">
                <a:lnSpc>
                  <a:spcPts val="2659"/>
                </a:lnSpc>
              </a:pPr>
              <a:endParaRPr lang="lt-LT" noProof="0" dirty="0"/>
            </a:p>
          </p:txBody>
        </p:sp>
      </p:grpSp>
      <p:sp>
        <p:nvSpPr>
          <p:cNvPr id="5" name="AutoShape 5"/>
          <p:cNvSpPr/>
          <p:nvPr/>
        </p:nvSpPr>
        <p:spPr>
          <a:xfrm flipH="1" flipV="1">
            <a:off x="1085850" y="7289441"/>
            <a:ext cx="5403" cy="2997456"/>
          </a:xfrm>
          <a:prstGeom prst="line">
            <a:avLst/>
          </a:prstGeom>
          <a:ln w="114300" cap="flat">
            <a:solidFill>
              <a:srgbClr val="9FC3D0"/>
            </a:solidFill>
            <a:prstDash val="solid"/>
            <a:headEnd type="none" w="sm" len="sm"/>
            <a:tailEnd type="none" w="sm" len="sm"/>
          </a:ln>
        </p:spPr>
        <p:txBody>
          <a:bodyPr/>
          <a:lstStyle/>
          <a:p>
            <a:endParaRPr lang="lt-LT" noProof="0" dirty="0"/>
          </a:p>
        </p:txBody>
      </p:sp>
      <p:sp>
        <p:nvSpPr>
          <p:cNvPr id="6" name="AutoShape 6"/>
          <p:cNvSpPr/>
          <p:nvPr/>
        </p:nvSpPr>
        <p:spPr>
          <a:xfrm flipH="1" flipV="1">
            <a:off x="1090490" y="-104525"/>
            <a:ext cx="5403" cy="2997456"/>
          </a:xfrm>
          <a:prstGeom prst="line">
            <a:avLst/>
          </a:prstGeom>
          <a:ln w="114300" cap="flat">
            <a:solidFill>
              <a:srgbClr val="9FC3D0"/>
            </a:solidFill>
            <a:prstDash val="solid"/>
            <a:headEnd type="none" w="sm" len="sm"/>
            <a:tailEnd type="none" w="sm" len="sm"/>
          </a:ln>
        </p:spPr>
        <p:txBody>
          <a:bodyPr/>
          <a:lstStyle/>
          <a:p>
            <a:endParaRPr lang="lt-LT" noProof="0" dirty="0"/>
          </a:p>
        </p:txBody>
      </p:sp>
      <p:grpSp>
        <p:nvGrpSpPr>
          <p:cNvPr id="7" name="Group 7"/>
          <p:cNvGrpSpPr/>
          <p:nvPr/>
        </p:nvGrpSpPr>
        <p:grpSpPr>
          <a:xfrm>
            <a:off x="15859155" y="0"/>
            <a:ext cx="1562612" cy="1673225"/>
            <a:chOff x="0" y="0"/>
            <a:chExt cx="2083482" cy="2230967"/>
          </a:xfrm>
        </p:grpSpPr>
        <p:grpSp>
          <p:nvGrpSpPr>
            <p:cNvPr id="8" name="Group 8"/>
            <p:cNvGrpSpPr/>
            <p:nvPr/>
          </p:nvGrpSpPr>
          <p:grpSpPr>
            <a:xfrm>
              <a:off x="75599" y="0"/>
              <a:ext cx="1932284" cy="2230967"/>
              <a:chOff x="0" y="0"/>
              <a:chExt cx="703982" cy="812800"/>
            </a:xfrm>
          </p:grpSpPr>
          <p:sp>
            <p:nvSpPr>
              <p:cNvPr id="9" name="Freeform 9"/>
              <p:cNvSpPr/>
              <p:nvPr/>
            </p:nvSpPr>
            <p:spPr>
              <a:xfrm>
                <a:off x="0" y="0"/>
                <a:ext cx="703982" cy="812800"/>
              </a:xfrm>
              <a:custGeom>
                <a:avLst/>
                <a:gdLst/>
                <a:ahLst/>
                <a:cxnLst/>
                <a:rect l="l" t="t" r="r" b="b"/>
                <a:pathLst>
                  <a:path w="703982" h="812800">
                    <a:moveTo>
                      <a:pt x="234787" y="793731"/>
                    </a:moveTo>
                    <a:cubicBezTo>
                      <a:pt x="270879" y="805245"/>
                      <a:pt x="311910" y="812800"/>
                      <a:pt x="352180" y="812800"/>
                    </a:cubicBezTo>
                    <a:cubicBezTo>
                      <a:pt x="392452" y="812800"/>
                      <a:pt x="431204" y="806323"/>
                      <a:pt x="466915" y="794809"/>
                    </a:cubicBezTo>
                    <a:cubicBezTo>
                      <a:pt x="467675" y="794450"/>
                      <a:pt x="468435" y="794450"/>
                      <a:pt x="469194" y="794090"/>
                    </a:cubicBezTo>
                    <a:cubicBezTo>
                      <a:pt x="603304" y="748035"/>
                      <a:pt x="702082" y="626421"/>
                      <a:pt x="703982" y="484298"/>
                    </a:cubicBezTo>
                    <a:lnTo>
                      <a:pt x="703982" y="0"/>
                    </a:lnTo>
                    <a:lnTo>
                      <a:pt x="0" y="0"/>
                    </a:lnTo>
                    <a:lnTo>
                      <a:pt x="0" y="483939"/>
                    </a:lnTo>
                    <a:cubicBezTo>
                      <a:pt x="1900" y="627140"/>
                      <a:pt x="99158" y="748755"/>
                      <a:pt x="234787" y="793731"/>
                    </a:cubicBezTo>
                    <a:close/>
                  </a:path>
                </a:pathLst>
              </a:custGeom>
              <a:solidFill>
                <a:srgbClr val="9FC3D0"/>
              </a:solidFill>
            </p:spPr>
            <p:txBody>
              <a:bodyPr/>
              <a:lstStyle/>
              <a:p>
                <a:endParaRPr lang="lt-LT" noProof="0" dirty="0"/>
              </a:p>
            </p:txBody>
          </p:sp>
          <p:sp>
            <p:nvSpPr>
              <p:cNvPr id="10" name="TextBox 10"/>
              <p:cNvSpPr txBox="1"/>
              <p:nvPr/>
            </p:nvSpPr>
            <p:spPr>
              <a:xfrm>
                <a:off x="0" y="-47625"/>
                <a:ext cx="703982" cy="733425"/>
              </a:xfrm>
              <a:prstGeom prst="rect">
                <a:avLst/>
              </a:prstGeom>
            </p:spPr>
            <p:txBody>
              <a:bodyPr lIns="50800" tIns="50800" rIns="50800" bIns="50800" rtlCol="0" anchor="ctr"/>
              <a:lstStyle/>
              <a:p>
                <a:pPr algn="ctr">
                  <a:lnSpc>
                    <a:spcPts val="2659"/>
                  </a:lnSpc>
                </a:pPr>
                <a:endParaRPr lang="lt-LT" noProof="0" dirty="0"/>
              </a:p>
            </p:txBody>
          </p:sp>
        </p:grpSp>
        <p:sp>
          <p:nvSpPr>
            <p:cNvPr id="11" name="TextBox 11"/>
            <p:cNvSpPr txBox="1"/>
            <p:nvPr/>
          </p:nvSpPr>
          <p:spPr>
            <a:xfrm>
              <a:off x="0" y="437582"/>
              <a:ext cx="2083482" cy="1241504"/>
            </a:xfrm>
            <a:prstGeom prst="rect">
              <a:avLst/>
            </a:prstGeom>
          </p:spPr>
          <p:txBody>
            <a:bodyPr lIns="0" tIns="0" rIns="0" bIns="0" rtlCol="0" anchor="t">
              <a:spAutoFit/>
            </a:bodyPr>
            <a:lstStyle/>
            <a:p>
              <a:pPr algn="ctr">
                <a:lnSpc>
                  <a:spcPts val="7805"/>
                </a:lnSpc>
              </a:pPr>
              <a:r>
                <a:rPr lang="lt-LT" sz="5575" b="1" noProof="0" dirty="0">
                  <a:solidFill>
                    <a:srgbClr val="000000"/>
                  </a:solidFill>
                  <a:latin typeface="Open Sans Bold"/>
                  <a:ea typeface="Open Sans Bold"/>
                  <a:cs typeface="Open Sans Bold"/>
                  <a:sym typeface="Open Sans Bold"/>
                </a:rPr>
                <a:t>17</a:t>
              </a:r>
            </a:p>
          </p:txBody>
        </p:sp>
      </p:grpSp>
      <p:sp>
        <p:nvSpPr>
          <p:cNvPr id="12" name="Freeform 12"/>
          <p:cNvSpPr/>
          <p:nvPr/>
        </p:nvSpPr>
        <p:spPr>
          <a:xfrm>
            <a:off x="9697545" y="8788169"/>
            <a:ext cx="7315200" cy="2477783"/>
          </a:xfrm>
          <a:custGeom>
            <a:avLst/>
            <a:gdLst/>
            <a:ahLst/>
            <a:cxnLst/>
            <a:rect l="l" t="t" r="r" b="b"/>
            <a:pathLst>
              <a:path w="7315200" h="2477783">
                <a:moveTo>
                  <a:pt x="0" y="0"/>
                </a:moveTo>
                <a:lnTo>
                  <a:pt x="7315200" y="0"/>
                </a:lnTo>
                <a:lnTo>
                  <a:pt x="7315200" y="2477784"/>
                </a:lnTo>
                <a:lnTo>
                  <a:pt x="0" y="2477784"/>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lt-LT" noProof="0" dirty="0"/>
          </a:p>
        </p:txBody>
      </p:sp>
      <p:sp>
        <p:nvSpPr>
          <p:cNvPr id="13" name="Freeform 13"/>
          <p:cNvSpPr/>
          <p:nvPr/>
        </p:nvSpPr>
        <p:spPr>
          <a:xfrm>
            <a:off x="1564423" y="-1641171"/>
            <a:ext cx="7315200" cy="2477783"/>
          </a:xfrm>
          <a:custGeom>
            <a:avLst/>
            <a:gdLst/>
            <a:ahLst/>
            <a:cxnLst/>
            <a:rect l="l" t="t" r="r" b="b"/>
            <a:pathLst>
              <a:path w="7315200" h="2477783">
                <a:moveTo>
                  <a:pt x="0" y="0"/>
                </a:moveTo>
                <a:lnTo>
                  <a:pt x="7315200" y="0"/>
                </a:lnTo>
                <a:lnTo>
                  <a:pt x="7315200" y="2477784"/>
                </a:lnTo>
                <a:lnTo>
                  <a:pt x="0" y="2477784"/>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lt-LT" noProof="0" dirty="0"/>
          </a:p>
        </p:txBody>
      </p:sp>
      <p:sp>
        <p:nvSpPr>
          <p:cNvPr id="14" name="TextBox 14"/>
          <p:cNvSpPr txBox="1"/>
          <p:nvPr/>
        </p:nvSpPr>
        <p:spPr>
          <a:xfrm rot="-5400000">
            <a:off x="-2385484" y="4932362"/>
            <a:ext cx="6882108" cy="422275"/>
          </a:xfrm>
          <a:prstGeom prst="rect">
            <a:avLst/>
          </a:prstGeom>
        </p:spPr>
        <p:txBody>
          <a:bodyPr lIns="0" tIns="0" rIns="0" bIns="0" rtlCol="0" anchor="t">
            <a:spAutoFit/>
          </a:bodyPr>
          <a:lstStyle/>
          <a:p>
            <a:pPr algn="ctr">
              <a:lnSpc>
                <a:spcPts val="3499"/>
              </a:lnSpc>
            </a:pPr>
            <a:r>
              <a:rPr lang="lt-LT" sz="2499" noProof="0" dirty="0">
                <a:solidFill>
                  <a:srgbClr val="000000"/>
                </a:solidFill>
                <a:latin typeface="Calibri" panose="020F0502020204030204" pitchFamily="34" charset="0"/>
                <a:ea typeface="Alatsi"/>
                <a:cs typeface="Alatsi"/>
                <a:sym typeface="Alatsi"/>
              </a:rPr>
              <a:t>Panevėžio miesto savivaldybė</a:t>
            </a:r>
          </a:p>
        </p:txBody>
      </p:sp>
      <p:sp>
        <p:nvSpPr>
          <p:cNvPr id="15" name="TextBox 15"/>
          <p:cNvSpPr txBox="1"/>
          <p:nvPr/>
        </p:nvSpPr>
        <p:spPr>
          <a:xfrm>
            <a:off x="1756692" y="1958975"/>
            <a:ext cx="15665075" cy="6732356"/>
          </a:xfrm>
          <a:prstGeom prst="rect">
            <a:avLst/>
          </a:prstGeom>
        </p:spPr>
        <p:txBody>
          <a:bodyPr lIns="0" tIns="0" rIns="0" bIns="0" rtlCol="0" anchor="t">
            <a:spAutoFit/>
          </a:bodyPr>
          <a:lstStyle/>
          <a:p>
            <a:pPr algn="just">
              <a:lnSpc>
                <a:spcPts val="3079"/>
              </a:lnSpc>
            </a:pPr>
            <a:r>
              <a:rPr lang="lt-LT" sz="2199" noProof="0" dirty="0">
                <a:solidFill>
                  <a:srgbClr val="000000"/>
                </a:solidFill>
                <a:latin typeface="Calibri" panose="020F0502020204030204" pitchFamily="34" charset="0"/>
                <a:ea typeface="Alatsi"/>
                <a:cs typeface="Alatsi"/>
                <a:sym typeface="Alatsi"/>
              </a:rPr>
              <a:t> TAU yra savanoriška, sava</a:t>
            </a:r>
            <a:r>
              <a:rPr lang="lt-LT" sz="2199" u="none" noProof="0" dirty="0">
                <a:solidFill>
                  <a:srgbClr val="000000"/>
                </a:solidFill>
                <a:latin typeface="Calibri" panose="020F0502020204030204" pitchFamily="34" charset="0"/>
                <a:ea typeface="Alatsi"/>
                <a:cs typeface="Alatsi"/>
                <a:sym typeface="Alatsi"/>
              </a:rPr>
              <a:t>r</a:t>
            </a:r>
            <a:r>
              <a:rPr lang="lt-LT" sz="2199" noProof="0" dirty="0">
                <a:solidFill>
                  <a:srgbClr val="000000"/>
                </a:solidFill>
                <a:latin typeface="Calibri" panose="020F0502020204030204" pitchFamily="34" charset="0"/>
                <a:ea typeface="Alatsi"/>
                <a:cs typeface="Alatsi"/>
                <a:sym typeface="Alatsi"/>
              </a:rPr>
              <a:t>ankiška visuomeninė organizacija, skirta vyresnio amžiaus žmonėms, siekiantiems aktyviai dalyvauti visuomenės gyven</a:t>
            </a:r>
            <a:r>
              <a:rPr lang="lt-LT" sz="2199" u="none" noProof="0" dirty="0">
                <a:solidFill>
                  <a:srgbClr val="000000"/>
                </a:solidFill>
                <a:latin typeface="Calibri" panose="020F0502020204030204" pitchFamily="34" charset="0"/>
                <a:ea typeface="Alatsi"/>
                <a:cs typeface="Alatsi"/>
                <a:sym typeface="Alatsi"/>
              </a:rPr>
              <a:t>ime, t</a:t>
            </a:r>
            <a:r>
              <a:rPr lang="lt-LT" sz="2199" noProof="0" dirty="0">
                <a:solidFill>
                  <a:srgbClr val="000000"/>
                </a:solidFill>
                <a:latin typeface="Calibri" panose="020F0502020204030204" pitchFamily="34" charset="0"/>
                <a:ea typeface="Alatsi"/>
                <a:cs typeface="Alatsi"/>
                <a:sym typeface="Alatsi"/>
              </a:rPr>
              <a:t>obulinti savo</a:t>
            </a:r>
            <a:r>
              <a:rPr lang="lt-LT" sz="2199" u="none" noProof="0" dirty="0">
                <a:solidFill>
                  <a:srgbClr val="000000"/>
                </a:solidFill>
                <a:latin typeface="Calibri" panose="020F0502020204030204" pitchFamily="34" charset="0"/>
                <a:ea typeface="Alatsi"/>
                <a:cs typeface="Alatsi"/>
                <a:sym typeface="Alatsi"/>
              </a:rPr>
              <a:t> ž</a:t>
            </a:r>
            <a:r>
              <a:rPr lang="lt-LT" sz="2199" noProof="0" dirty="0">
                <a:solidFill>
                  <a:srgbClr val="000000"/>
                </a:solidFill>
                <a:latin typeface="Calibri" panose="020F0502020204030204" pitchFamily="34" charset="0"/>
                <a:ea typeface="Alatsi"/>
                <a:cs typeface="Alatsi"/>
                <a:sym typeface="Alatsi"/>
              </a:rPr>
              <a:t>i</a:t>
            </a:r>
            <a:r>
              <a:rPr lang="lt-LT" sz="2199" u="none" noProof="0" dirty="0">
                <a:solidFill>
                  <a:srgbClr val="000000"/>
                </a:solidFill>
                <a:latin typeface="Calibri" panose="020F0502020204030204" pitchFamily="34" charset="0"/>
                <a:ea typeface="Alatsi"/>
                <a:cs typeface="Alatsi"/>
                <a:sym typeface="Alatsi"/>
              </a:rPr>
              <a:t>ni</a:t>
            </a:r>
            <a:r>
              <a:rPr lang="lt-LT" sz="2199" noProof="0" dirty="0">
                <a:solidFill>
                  <a:srgbClr val="000000"/>
                </a:solidFill>
                <a:latin typeface="Calibri" panose="020F0502020204030204" pitchFamily="34" charset="0"/>
                <a:ea typeface="Alatsi"/>
                <a:cs typeface="Alatsi"/>
                <a:sym typeface="Alatsi"/>
              </a:rPr>
              <a:t>as ir</a:t>
            </a:r>
            <a:r>
              <a:rPr lang="lt-LT" sz="2199" u="none" noProof="0" dirty="0">
                <a:solidFill>
                  <a:srgbClr val="000000"/>
                </a:solidFill>
                <a:latin typeface="Calibri" panose="020F0502020204030204" pitchFamily="34" charset="0"/>
                <a:ea typeface="Alatsi"/>
                <a:cs typeface="Alatsi"/>
                <a:sym typeface="Alatsi"/>
              </a:rPr>
              <a:t> įgūdž</a:t>
            </a:r>
            <a:r>
              <a:rPr lang="lt-LT" sz="2199" noProof="0" dirty="0">
                <a:solidFill>
                  <a:srgbClr val="000000"/>
                </a:solidFill>
                <a:latin typeface="Calibri" panose="020F0502020204030204" pitchFamily="34" charset="0"/>
                <a:ea typeface="Alatsi"/>
                <a:cs typeface="Alatsi"/>
                <a:sym typeface="Alatsi"/>
              </a:rPr>
              <a:t>ius bei palaikyti socialinius ryšius. TAU veikla orientuota į vyresnio amžiaus asmenų socialinę integraciją, saviraišką ir aktyvų gyvenimo būdą. </a:t>
            </a:r>
          </a:p>
          <a:p>
            <a:pPr algn="just">
              <a:lnSpc>
                <a:spcPts val="3079"/>
              </a:lnSpc>
            </a:pPr>
            <a:r>
              <a:rPr lang="lt-LT" sz="2199" noProof="0" dirty="0">
                <a:solidFill>
                  <a:srgbClr val="000000"/>
                </a:solidFill>
                <a:latin typeface="Calibri" panose="020F0502020204030204" pitchFamily="34" charset="0"/>
                <a:ea typeface="Alatsi"/>
                <a:cs typeface="Alatsi"/>
                <a:sym typeface="Alatsi"/>
              </a:rPr>
              <a:t> </a:t>
            </a:r>
          </a:p>
          <a:p>
            <a:pPr algn="just">
              <a:lnSpc>
                <a:spcPts val="3079"/>
              </a:lnSpc>
            </a:pPr>
            <a:r>
              <a:rPr lang="lt-LT" sz="2199" noProof="0" dirty="0">
                <a:solidFill>
                  <a:srgbClr val="000000"/>
                </a:solidFill>
                <a:latin typeface="Calibri" panose="020F0502020204030204" pitchFamily="34" charset="0"/>
                <a:ea typeface="Alatsi"/>
                <a:cs typeface="Alatsi"/>
                <a:sym typeface="Alatsi"/>
              </a:rPr>
              <a:t> TAU taip pat organizuoja įvairius renginius ir užsiėmimus, skirtus senjorų saviraiškai ir bendravimui. Pavyzdžiui, grupė „Virtuvės paslaptys“ rengia praktinius užsiėmimus ir išvykas, skatinančias kulinarinius įgūdžius ir socialinį bendravimą. Be to, TAU studentai dalyvauja meninėje veikloje, tokioje kaip </a:t>
            </a:r>
            <a:r>
              <a:rPr lang="lt-LT" sz="2199" noProof="0" dirty="0" err="1">
                <a:solidFill>
                  <a:srgbClr val="000000"/>
                </a:solidFill>
                <a:latin typeface="Calibri" panose="020F0502020204030204" pitchFamily="34" charset="0"/>
                <a:ea typeface="Alatsi"/>
                <a:cs typeface="Alatsi"/>
                <a:sym typeface="Alatsi"/>
              </a:rPr>
              <a:t>mandalų</a:t>
            </a:r>
            <a:r>
              <a:rPr lang="lt-LT" sz="2199" noProof="0" dirty="0">
                <a:solidFill>
                  <a:srgbClr val="000000"/>
                </a:solidFill>
                <a:latin typeface="Calibri" panose="020F0502020204030204" pitchFamily="34" charset="0"/>
                <a:ea typeface="Alatsi"/>
                <a:cs typeface="Alatsi"/>
                <a:sym typeface="Alatsi"/>
              </a:rPr>
              <a:t> kūrimas, literatūros klubai ir tapybos parodos, kurios eksponuojamos specialiai įrengtoje galerijoje universitete.</a:t>
            </a:r>
          </a:p>
          <a:p>
            <a:pPr algn="just">
              <a:lnSpc>
                <a:spcPts val="3079"/>
              </a:lnSpc>
            </a:pPr>
            <a:endParaRPr lang="lt-LT" sz="2199" noProof="0" dirty="0">
              <a:solidFill>
                <a:srgbClr val="000000"/>
              </a:solidFill>
              <a:latin typeface="Calibri" panose="020F0502020204030204" pitchFamily="34" charset="0"/>
              <a:ea typeface="Alatsi"/>
              <a:cs typeface="Alatsi"/>
              <a:sym typeface="Alatsi"/>
            </a:endParaRPr>
          </a:p>
          <a:p>
            <a:pPr algn="just">
              <a:lnSpc>
                <a:spcPts val="3079"/>
              </a:lnSpc>
            </a:pPr>
            <a:r>
              <a:rPr lang="lt-LT" sz="2199" noProof="0" dirty="0">
                <a:solidFill>
                  <a:srgbClr val="000000"/>
                </a:solidFill>
                <a:latin typeface="Calibri" panose="020F0502020204030204" pitchFamily="34" charset="0"/>
                <a:ea typeface="Alatsi"/>
                <a:cs typeface="Alatsi"/>
                <a:sym typeface="Alatsi"/>
              </a:rPr>
              <a:t> 2023–2024 mokslo metais TAU Panevėžio fakultete veikė 33 grupės, o užsiėmimus lankė per 560 vyresnio amžiaus asmenų. Grupės buvo suskirstytos pagal įvairias kryptis, tokias kaip sveikata, menai, užsienio kalbos, kelionės po Lietuvą ir technika. Pažymėtina, kad 2022 metais užsiėmimus lankė apie 420 vyresnio amžiaus asmenų. Tai rodo didėjantį vyresnio amžiaus gyventojų susidomėjimą mokymusi ir aktyviu dalyvavimu visuomenės gyvenime.</a:t>
            </a:r>
          </a:p>
          <a:p>
            <a:pPr algn="just">
              <a:lnSpc>
                <a:spcPts val="3079"/>
              </a:lnSpc>
            </a:pPr>
            <a:r>
              <a:rPr lang="lt-LT" sz="2199" noProof="0" dirty="0">
                <a:solidFill>
                  <a:srgbClr val="000000"/>
                </a:solidFill>
                <a:latin typeface="Calibri" panose="020F0502020204030204" pitchFamily="34" charset="0"/>
                <a:ea typeface="Alatsi"/>
                <a:cs typeface="Alatsi"/>
                <a:sym typeface="Alatsi"/>
              </a:rPr>
              <a:t> </a:t>
            </a:r>
          </a:p>
          <a:p>
            <a:pPr algn="just">
              <a:lnSpc>
                <a:spcPts val="3079"/>
              </a:lnSpc>
            </a:pPr>
            <a:r>
              <a:rPr lang="lt-LT" sz="2199" noProof="0" dirty="0">
                <a:solidFill>
                  <a:srgbClr val="000000"/>
                </a:solidFill>
                <a:latin typeface="Calibri" panose="020F0502020204030204" pitchFamily="34" charset="0"/>
                <a:ea typeface="Alatsi"/>
                <a:cs typeface="Alatsi"/>
                <a:sym typeface="Alatsi"/>
              </a:rPr>
              <a:t> Taigi TAU veikla Panevėžyje yra svarbi vyresnio amžiaus žmonių socialinės </a:t>
            </a:r>
            <a:r>
              <a:rPr lang="lt-LT" sz="2199" noProof="0" dirty="0" err="1">
                <a:solidFill>
                  <a:srgbClr val="000000"/>
                </a:solidFill>
                <a:latin typeface="Calibri" panose="020F0502020204030204" pitchFamily="34" charset="0"/>
                <a:ea typeface="Alatsi"/>
                <a:cs typeface="Alatsi"/>
                <a:sym typeface="Alatsi"/>
              </a:rPr>
              <a:t>įtraukties</a:t>
            </a:r>
            <a:r>
              <a:rPr lang="lt-LT" sz="2199" noProof="0" dirty="0">
                <a:solidFill>
                  <a:srgbClr val="000000"/>
                </a:solidFill>
                <a:latin typeface="Calibri" panose="020F0502020204030204" pitchFamily="34" charset="0"/>
                <a:ea typeface="Alatsi"/>
                <a:cs typeface="Alatsi"/>
                <a:sym typeface="Alatsi"/>
              </a:rPr>
              <a:t> ir gyvenimo kokybės gerinimo priemonė. Ji suteikia galimybes mokytis, bendrauti ir aktyviai dalyvauti visuomenės gyvenime, taip mažinant socialinę atskirtį ir skatinant sveiką senėjimą.</a:t>
            </a:r>
          </a:p>
          <a:p>
            <a:pPr algn="just">
              <a:lnSpc>
                <a:spcPts val="3079"/>
              </a:lnSpc>
            </a:pPr>
            <a:endParaRPr lang="lt-LT" sz="2199" noProof="0" dirty="0">
              <a:solidFill>
                <a:srgbClr val="000000"/>
              </a:solidFill>
              <a:latin typeface="Calibri" panose="020F0502020204030204" pitchFamily="34" charset="0"/>
              <a:ea typeface="Alatsi"/>
              <a:cs typeface="Alatsi"/>
              <a:sym typeface="Alatsi"/>
            </a:endParaRPr>
          </a:p>
        </p:txBody>
      </p:sp>
      <p:sp>
        <p:nvSpPr>
          <p:cNvPr id="16" name="TextBox 16"/>
          <p:cNvSpPr txBox="1"/>
          <p:nvPr/>
        </p:nvSpPr>
        <p:spPr>
          <a:xfrm>
            <a:off x="1756692" y="1092316"/>
            <a:ext cx="15272722" cy="580910"/>
          </a:xfrm>
          <a:prstGeom prst="rect">
            <a:avLst/>
          </a:prstGeom>
        </p:spPr>
        <p:txBody>
          <a:bodyPr lIns="0" tIns="0" rIns="0" bIns="0" rtlCol="0" anchor="t">
            <a:spAutoFit/>
          </a:bodyPr>
          <a:lstStyle/>
          <a:p>
            <a:pPr algn="l">
              <a:lnSpc>
                <a:spcPts val="4731"/>
              </a:lnSpc>
            </a:pPr>
            <a:r>
              <a:rPr lang="lt-LT" sz="3379" noProof="0" dirty="0">
                <a:solidFill>
                  <a:srgbClr val="000000"/>
                </a:solidFill>
                <a:latin typeface="Calibri" panose="020F0502020204030204" pitchFamily="34" charset="0"/>
                <a:ea typeface="Alatsi"/>
                <a:cs typeface="Alatsi"/>
                <a:sym typeface="Alatsi"/>
              </a:rPr>
              <a:t>PANEVĖŽIO TREČIOJO AMŽIAUS UNIVERSITETO (TAU) VEIKLA</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6F3EB"/>
        </a:solidFill>
        <a:effectLst/>
      </p:bgPr>
    </p:bg>
    <p:spTree>
      <p:nvGrpSpPr>
        <p:cNvPr id="1" name=""/>
        <p:cNvGrpSpPr/>
        <p:nvPr/>
      </p:nvGrpSpPr>
      <p:grpSpPr>
        <a:xfrm>
          <a:off x="0" y="0"/>
          <a:ext cx="0" cy="0"/>
          <a:chOff x="0" y="0"/>
          <a:chExt cx="0" cy="0"/>
        </a:xfrm>
      </p:grpSpPr>
      <p:grpSp>
        <p:nvGrpSpPr>
          <p:cNvPr id="2" name="Group 2"/>
          <p:cNvGrpSpPr/>
          <p:nvPr/>
        </p:nvGrpSpPr>
        <p:grpSpPr>
          <a:xfrm>
            <a:off x="627362" y="0"/>
            <a:ext cx="937061" cy="10287000"/>
            <a:chOff x="0" y="0"/>
            <a:chExt cx="246798" cy="2709333"/>
          </a:xfrm>
        </p:grpSpPr>
        <p:sp>
          <p:nvSpPr>
            <p:cNvPr id="3" name="Freeform 3"/>
            <p:cNvSpPr/>
            <p:nvPr/>
          </p:nvSpPr>
          <p:spPr>
            <a:xfrm>
              <a:off x="0" y="0"/>
              <a:ext cx="246798" cy="2709333"/>
            </a:xfrm>
            <a:custGeom>
              <a:avLst/>
              <a:gdLst/>
              <a:ahLst/>
              <a:cxnLst/>
              <a:rect l="l" t="t" r="r" b="b"/>
              <a:pathLst>
                <a:path w="246798" h="2709333">
                  <a:moveTo>
                    <a:pt x="0" y="0"/>
                  </a:moveTo>
                  <a:lnTo>
                    <a:pt x="246798" y="0"/>
                  </a:lnTo>
                  <a:lnTo>
                    <a:pt x="246798" y="2709333"/>
                  </a:lnTo>
                  <a:lnTo>
                    <a:pt x="0" y="2709333"/>
                  </a:lnTo>
                  <a:close/>
                </a:path>
              </a:pathLst>
            </a:custGeom>
            <a:solidFill>
              <a:srgbClr val="F6F3EB"/>
            </a:solidFill>
          </p:spPr>
          <p:txBody>
            <a:bodyPr/>
            <a:lstStyle/>
            <a:p>
              <a:endParaRPr lang="lt-LT" noProof="0" dirty="0"/>
            </a:p>
          </p:txBody>
        </p:sp>
        <p:sp>
          <p:nvSpPr>
            <p:cNvPr id="4" name="TextBox 4"/>
            <p:cNvSpPr txBox="1"/>
            <p:nvPr/>
          </p:nvSpPr>
          <p:spPr>
            <a:xfrm>
              <a:off x="0" y="-38100"/>
              <a:ext cx="246798" cy="2747433"/>
            </a:xfrm>
            <a:prstGeom prst="rect">
              <a:avLst/>
            </a:prstGeom>
          </p:spPr>
          <p:txBody>
            <a:bodyPr lIns="50800" tIns="50800" rIns="50800" bIns="50800" rtlCol="0" anchor="ctr"/>
            <a:lstStyle/>
            <a:p>
              <a:pPr algn="ctr">
                <a:lnSpc>
                  <a:spcPts val="2659"/>
                </a:lnSpc>
              </a:pPr>
              <a:endParaRPr lang="lt-LT" noProof="0" dirty="0"/>
            </a:p>
          </p:txBody>
        </p:sp>
      </p:grpSp>
      <p:sp>
        <p:nvSpPr>
          <p:cNvPr id="5" name="AutoShape 5"/>
          <p:cNvSpPr/>
          <p:nvPr/>
        </p:nvSpPr>
        <p:spPr>
          <a:xfrm flipH="1" flipV="1">
            <a:off x="1085850" y="7289441"/>
            <a:ext cx="5403" cy="2997456"/>
          </a:xfrm>
          <a:prstGeom prst="line">
            <a:avLst/>
          </a:prstGeom>
          <a:ln w="114300" cap="flat">
            <a:solidFill>
              <a:srgbClr val="9FC3D0"/>
            </a:solidFill>
            <a:prstDash val="solid"/>
            <a:headEnd type="none" w="sm" len="sm"/>
            <a:tailEnd type="none" w="sm" len="sm"/>
          </a:ln>
        </p:spPr>
        <p:txBody>
          <a:bodyPr/>
          <a:lstStyle/>
          <a:p>
            <a:endParaRPr lang="lt-LT" noProof="0" dirty="0"/>
          </a:p>
        </p:txBody>
      </p:sp>
      <p:sp>
        <p:nvSpPr>
          <p:cNvPr id="6" name="AutoShape 6"/>
          <p:cNvSpPr/>
          <p:nvPr/>
        </p:nvSpPr>
        <p:spPr>
          <a:xfrm flipH="1" flipV="1">
            <a:off x="1090490" y="-104525"/>
            <a:ext cx="5403" cy="2997456"/>
          </a:xfrm>
          <a:prstGeom prst="line">
            <a:avLst/>
          </a:prstGeom>
          <a:ln w="114300" cap="flat">
            <a:solidFill>
              <a:srgbClr val="9FC3D0"/>
            </a:solidFill>
            <a:prstDash val="solid"/>
            <a:headEnd type="none" w="sm" len="sm"/>
            <a:tailEnd type="none" w="sm" len="sm"/>
          </a:ln>
        </p:spPr>
        <p:txBody>
          <a:bodyPr/>
          <a:lstStyle/>
          <a:p>
            <a:endParaRPr lang="lt-LT" noProof="0" dirty="0"/>
          </a:p>
        </p:txBody>
      </p:sp>
      <p:grpSp>
        <p:nvGrpSpPr>
          <p:cNvPr id="7" name="Group 7"/>
          <p:cNvGrpSpPr/>
          <p:nvPr/>
        </p:nvGrpSpPr>
        <p:grpSpPr>
          <a:xfrm>
            <a:off x="15859155" y="0"/>
            <a:ext cx="1562612" cy="1673225"/>
            <a:chOff x="0" y="0"/>
            <a:chExt cx="2083482" cy="2230967"/>
          </a:xfrm>
        </p:grpSpPr>
        <p:grpSp>
          <p:nvGrpSpPr>
            <p:cNvPr id="8" name="Group 8"/>
            <p:cNvGrpSpPr/>
            <p:nvPr/>
          </p:nvGrpSpPr>
          <p:grpSpPr>
            <a:xfrm>
              <a:off x="75599" y="0"/>
              <a:ext cx="1932284" cy="2230967"/>
              <a:chOff x="0" y="0"/>
              <a:chExt cx="703982" cy="812800"/>
            </a:xfrm>
          </p:grpSpPr>
          <p:sp>
            <p:nvSpPr>
              <p:cNvPr id="9" name="Freeform 9"/>
              <p:cNvSpPr/>
              <p:nvPr/>
            </p:nvSpPr>
            <p:spPr>
              <a:xfrm>
                <a:off x="0" y="0"/>
                <a:ext cx="703982" cy="812800"/>
              </a:xfrm>
              <a:custGeom>
                <a:avLst/>
                <a:gdLst/>
                <a:ahLst/>
                <a:cxnLst/>
                <a:rect l="l" t="t" r="r" b="b"/>
                <a:pathLst>
                  <a:path w="703982" h="812800">
                    <a:moveTo>
                      <a:pt x="234787" y="793731"/>
                    </a:moveTo>
                    <a:cubicBezTo>
                      <a:pt x="270879" y="805245"/>
                      <a:pt x="311910" y="812800"/>
                      <a:pt x="352180" y="812800"/>
                    </a:cubicBezTo>
                    <a:cubicBezTo>
                      <a:pt x="392452" y="812800"/>
                      <a:pt x="431204" y="806323"/>
                      <a:pt x="466915" y="794809"/>
                    </a:cubicBezTo>
                    <a:cubicBezTo>
                      <a:pt x="467675" y="794450"/>
                      <a:pt x="468435" y="794450"/>
                      <a:pt x="469194" y="794090"/>
                    </a:cubicBezTo>
                    <a:cubicBezTo>
                      <a:pt x="603304" y="748035"/>
                      <a:pt x="702082" y="626421"/>
                      <a:pt x="703982" y="484298"/>
                    </a:cubicBezTo>
                    <a:lnTo>
                      <a:pt x="703982" y="0"/>
                    </a:lnTo>
                    <a:lnTo>
                      <a:pt x="0" y="0"/>
                    </a:lnTo>
                    <a:lnTo>
                      <a:pt x="0" y="483939"/>
                    </a:lnTo>
                    <a:cubicBezTo>
                      <a:pt x="1900" y="627140"/>
                      <a:pt x="99158" y="748755"/>
                      <a:pt x="234787" y="793731"/>
                    </a:cubicBezTo>
                    <a:close/>
                  </a:path>
                </a:pathLst>
              </a:custGeom>
              <a:solidFill>
                <a:srgbClr val="9FC3D0"/>
              </a:solidFill>
            </p:spPr>
            <p:txBody>
              <a:bodyPr/>
              <a:lstStyle/>
              <a:p>
                <a:endParaRPr lang="lt-LT" noProof="0" dirty="0"/>
              </a:p>
            </p:txBody>
          </p:sp>
          <p:sp>
            <p:nvSpPr>
              <p:cNvPr id="10" name="TextBox 10"/>
              <p:cNvSpPr txBox="1"/>
              <p:nvPr/>
            </p:nvSpPr>
            <p:spPr>
              <a:xfrm>
                <a:off x="0" y="-47625"/>
                <a:ext cx="703982" cy="733425"/>
              </a:xfrm>
              <a:prstGeom prst="rect">
                <a:avLst/>
              </a:prstGeom>
            </p:spPr>
            <p:txBody>
              <a:bodyPr lIns="50800" tIns="50800" rIns="50800" bIns="50800" rtlCol="0" anchor="ctr"/>
              <a:lstStyle/>
              <a:p>
                <a:pPr algn="ctr">
                  <a:lnSpc>
                    <a:spcPts val="2659"/>
                  </a:lnSpc>
                </a:pPr>
                <a:endParaRPr lang="lt-LT" noProof="0" dirty="0"/>
              </a:p>
            </p:txBody>
          </p:sp>
        </p:grpSp>
        <p:sp>
          <p:nvSpPr>
            <p:cNvPr id="11" name="TextBox 11"/>
            <p:cNvSpPr txBox="1"/>
            <p:nvPr/>
          </p:nvSpPr>
          <p:spPr>
            <a:xfrm>
              <a:off x="0" y="437582"/>
              <a:ext cx="2083482" cy="1241504"/>
            </a:xfrm>
            <a:prstGeom prst="rect">
              <a:avLst/>
            </a:prstGeom>
          </p:spPr>
          <p:txBody>
            <a:bodyPr lIns="0" tIns="0" rIns="0" bIns="0" rtlCol="0" anchor="t">
              <a:spAutoFit/>
            </a:bodyPr>
            <a:lstStyle/>
            <a:p>
              <a:pPr algn="ctr">
                <a:lnSpc>
                  <a:spcPts val="7805"/>
                </a:lnSpc>
              </a:pPr>
              <a:r>
                <a:rPr lang="lt-LT" sz="5575" b="1" noProof="0" dirty="0">
                  <a:solidFill>
                    <a:srgbClr val="000000"/>
                  </a:solidFill>
                  <a:latin typeface="Open Sans Bold"/>
                  <a:ea typeface="Open Sans Bold"/>
                  <a:cs typeface="Open Sans Bold"/>
                  <a:sym typeface="Open Sans Bold"/>
                </a:rPr>
                <a:t>18</a:t>
              </a:r>
            </a:p>
          </p:txBody>
        </p:sp>
      </p:grpSp>
      <p:sp>
        <p:nvSpPr>
          <p:cNvPr id="12" name="Freeform 12"/>
          <p:cNvSpPr/>
          <p:nvPr/>
        </p:nvSpPr>
        <p:spPr>
          <a:xfrm>
            <a:off x="9697545" y="8788169"/>
            <a:ext cx="7315200" cy="2477783"/>
          </a:xfrm>
          <a:custGeom>
            <a:avLst/>
            <a:gdLst/>
            <a:ahLst/>
            <a:cxnLst/>
            <a:rect l="l" t="t" r="r" b="b"/>
            <a:pathLst>
              <a:path w="7315200" h="2477783">
                <a:moveTo>
                  <a:pt x="0" y="0"/>
                </a:moveTo>
                <a:lnTo>
                  <a:pt x="7315200" y="0"/>
                </a:lnTo>
                <a:lnTo>
                  <a:pt x="7315200" y="2477784"/>
                </a:lnTo>
                <a:lnTo>
                  <a:pt x="0" y="2477784"/>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lt-LT" noProof="0" dirty="0"/>
          </a:p>
        </p:txBody>
      </p:sp>
      <p:sp>
        <p:nvSpPr>
          <p:cNvPr id="13" name="Freeform 13"/>
          <p:cNvSpPr/>
          <p:nvPr/>
        </p:nvSpPr>
        <p:spPr>
          <a:xfrm>
            <a:off x="1564423" y="-1641171"/>
            <a:ext cx="7315200" cy="2477783"/>
          </a:xfrm>
          <a:custGeom>
            <a:avLst/>
            <a:gdLst/>
            <a:ahLst/>
            <a:cxnLst/>
            <a:rect l="l" t="t" r="r" b="b"/>
            <a:pathLst>
              <a:path w="7315200" h="2477783">
                <a:moveTo>
                  <a:pt x="0" y="0"/>
                </a:moveTo>
                <a:lnTo>
                  <a:pt x="7315200" y="0"/>
                </a:lnTo>
                <a:lnTo>
                  <a:pt x="7315200" y="2477784"/>
                </a:lnTo>
                <a:lnTo>
                  <a:pt x="0" y="2477784"/>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lt-LT" noProof="0" dirty="0"/>
          </a:p>
        </p:txBody>
      </p:sp>
      <p:sp>
        <p:nvSpPr>
          <p:cNvPr id="14" name="Freeform 14"/>
          <p:cNvSpPr/>
          <p:nvPr/>
        </p:nvSpPr>
        <p:spPr>
          <a:xfrm>
            <a:off x="2254636" y="4658156"/>
            <a:ext cx="14669186" cy="5262570"/>
          </a:xfrm>
          <a:custGeom>
            <a:avLst/>
            <a:gdLst/>
            <a:ahLst/>
            <a:cxnLst/>
            <a:rect l="l" t="t" r="r" b="b"/>
            <a:pathLst>
              <a:path w="14669186" h="5262570">
                <a:moveTo>
                  <a:pt x="0" y="0"/>
                </a:moveTo>
                <a:lnTo>
                  <a:pt x="14669186" y="0"/>
                </a:lnTo>
                <a:lnTo>
                  <a:pt x="14669186" y="5262571"/>
                </a:lnTo>
                <a:lnTo>
                  <a:pt x="0" y="5262571"/>
                </a:lnTo>
                <a:lnTo>
                  <a:pt x="0" y="0"/>
                </a:lnTo>
                <a:close/>
              </a:path>
            </a:pathLst>
          </a:custGeom>
          <a:blipFill>
            <a:blip r:embed="rId4"/>
            <a:stretch>
              <a:fillRect/>
            </a:stretch>
          </a:blipFill>
        </p:spPr>
        <p:txBody>
          <a:bodyPr/>
          <a:lstStyle/>
          <a:p>
            <a:endParaRPr lang="lt-LT" noProof="0" dirty="0"/>
          </a:p>
        </p:txBody>
      </p:sp>
      <p:sp>
        <p:nvSpPr>
          <p:cNvPr id="15" name="TextBox 15"/>
          <p:cNvSpPr txBox="1"/>
          <p:nvPr/>
        </p:nvSpPr>
        <p:spPr>
          <a:xfrm rot="-5400000">
            <a:off x="-2385484" y="4932362"/>
            <a:ext cx="6882108" cy="422275"/>
          </a:xfrm>
          <a:prstGeom prst="rect">
            <a:avLst/>
          </a:prstGeom>
        </p:spPr>
        <p:txBody>
          <a:bodyPr lIns="0" tIns="0" rIns="0" bIns="0" rtlCol="0" anchor="t">
            <a:spAutoFit/>
          </a:bodyPr>
          <a:lstStyle/>
          <a:p>
            <a:pPr algn="ctr">
              <a:lnSpc>
                <a:spcPts val="3499"/>
              </a:lnSpc>
            </a:pPr>
            <a:r>
              <a:rPr lang="lt-LT" sz="2499" noProof="0" dirty="0">
                <a:solidFill>
                  <a:srgbClr val="000000"/>
                </a:solidFill>
                <a:latin typeface="Calibri" panose="020F0502020204030204" pitchFamily="34" charset="0"/>
                <a:ea typeface="Alatsi"/>
                <a:cs typeface="Alatsi"/>
                <a:sym typeface="Alatsi"/>
              </a:rPr>
              <a:t>Panevėžio miesto savivaldybė</a:t>
            </a:r>
          </a:p>
        </p:txBody>
      </p:sp>
      <p:sp>
        <p:nvSpPr>
          <p:cNvPr id="16" name="TextBox 16"/>
          <p:cNvSpPr txBox="1"/>
          <p:nvPr/>
        </p:nvSpPr>
        <p:spPr>
          <a:xfrm>
            <a:off x="1756692" y="1718958"/>
            <a:ext cx="15665075" cy="2360326"/>
          </a:xfrm>
          <a:prstGeom prst="rect">
            <a:avLst/>
          </a:prstGeom>
        </p:spPr>
        <p:txBody>
          <a:bodyPr lIns="0" tIns="0" rIns="0" bIns="0" rtlCol="0" anchor="t">
            <a:spAutoFit/>
          </a:bodyPr>
          <a:lstStyle/>
          <a:p>
            <a:pPr algn="just">
              <a:lnSpc>
                <a:spcPts val="3079"/>
              </a:lnSpc>
            </a:pPr>
            <a:r>
              <a:rPr lang="lt-LT" sz="2199" noProof="0" dirty="0">
                <a:solidFill>
                  <a:srgbClr val="000000"/>
                </a:solidFill>
                <a:latin typeface="Calibri" panose="020F0502020204030204" pitchFamily="34" charset="0"/>
                <a:ea typeface="Alatsi"/>
                <a:cs typeface="Alatsi"/>
                <a:sym typeface="Alatsi"/>
              </a:rPr>
              <a:t> Panevėžio miesto savivaldybės n</a:t>
            </a:r>
            <a:r>
              <a:rPr lang="lt-LT" sz="2199" u="none" noProof="0" dirty="0">
                <a:solidFill>
                  <a:srgbClr val="000000"/>
                </a:solidFill>
                <a:latin typeface="Calibri" panose="020F0502020204030204" pitchFamily="34" charset="0"/>
                <a:ea typeface="Alatsi"/>
                <a:cs typeface="Alatsi"/>
                <a:sym typeface="Alatsi"/>
              </a:rPr>
              <a:t>ef</a:t>
            </a:r>
            <a:r>
              <a:rPr lang="lt-LT" sz="2199" noProof="0" dirty="0">
                <a:solidFill>
                  <a:srgbClr val="000000"/>
                </a:solidFill>
                <a:latin typeface="Calibri" panose="020F0502020204030204" pitchFamily="34" charset="0"/>
                <a:ea typeface="Alatsi"/>
                <a:cs typeface="Alatsi"/>
                <a:sym typeface="Alatsi"/>
              </a:rPr>
              <a:t>ormaliojo</a:t>
            </a:r>
            <a:r>
              <a:rPr lang="lt-LT" sz="2199" u="none" noProof="0" dirty="0">
                <a:solidFill>
                  <a:srgbClr val="000000"/>
                </a:solidFill>
                <a:latin typeface="Calibri" panose="020F0502020204030204" pitchFamily="34" charset="0"/>
                <a:ea typeface="Alatsi"/>
                <a:cs typeface="Alatsi"/>
                <a:sym typeface="Alatsi"/>
              </a:rPr>
              <a:t> </a:t>
            </a:r>
            <a:r>
              <a:rPr lang="lt-LT" sz="2199" noProof="0" dirty="0">
                <a:solidFill>
                  <a:srgbClr val="000000"/>
                </a:solidFill>
                <a:latin typeface="Calibri" panose="020F0502020204030204" pitchFamily="34" charset="0"/>
                <a:ea typeface="Alatsi"/>
                <a:cs typeface="Alatsi"/>
                <a:sym typeface="Alatsi"/>
              </a:rPr>
              <a:t>suau</a:t>
            </a:r>
            <a:r>
              <a:rPr lang="lt-LT" sz="2199" u="none" noProof="0" dirty="0">
                <a:solidFill>
                  <a:srgbClr val="000000"/>
                </a:solidFill>
                <a:latin typeface="Calibri" panose="020F0502020204030204" pitchFamily="34" charset="0"/>
                <a:ea typeface="Alatsi"/>
                <a:cs typeface="Alatsi"/>
                <a:sym typeface="Alatsi"/>
              </a:rPr>
              <a:t>g</a:t>
            </a:r>
            <a:r>
              <a:rPr lang="lt-LT" sz="2199" noProof="0" dirty="0">
                <a:solidFill>
                  <a:srgbClr val="000000"/>
                </a:solidFill>
                <a:latin typeface="Calibri" panose="020F0502020204030204" pitchFamily="34" charset="0"/>
                <a:ea typeface="Alatsi"/>
                <a:cs typeface="Alatsi"/>
                <a:sym typeface="Alatsi"/>
              </a:rPr>
              <a:t>usiųjų švietimo ir tęstinio mokymosi 2024 m. veiksmų plano ataskaitoje </a:t>
            </a:r>
            <a:r>
              <a:rPr lang="lt-LT" sz="2199" noProof="0" dirty="0">
                <a:latin typeface="Calibri" panose="020F0502020204030204" pitchFamily="34" charset="0"/>
                <a:ea typeface="Alatsi"/>
                <a:cs typeface="Alatsi"/>
                <a:sym typeface="Alatsi"/>
              </a:rPr>
              <a:t>(</a:t>
            </a:r>
            <a:r>
              <a:rPr lang="lt-LT" sz="2199" u="sng" noProof="0" dirty="0">
                <a:solidFill>
                  <a:srgbClr val="38B6FF"/>
                </a:solidFill>
                <a:latin typeface="Calibri" panose="020F0502020204030204" pitchFamily="34" charset="0"/>
                <a:ea typeface="Alatsi"/>
                <a:cs typeface="Alatsi"/>
                <a:sym typeface="Alatsi"/>
                <a:hlinkClick r:id="rId5" tooltip="https://paneveziosc.lt/wp-content/uploads/2025/02/NSS-veiklos-plano-2024-m.-ataskaita.pdf?utm_source=chatgpt.com"/>
              </a:rPr>
              <a:t>NSS-veiklos-plano-2024-m.-ataskaita.pdf</a:t>
            </a:r>
            <a:r>
              <a:rPr lang="lt-LT" sz="2199" noProof="0" dirty="0">
                <a:latin typeface="Calibri" panose="020F0502020204030204" pitchFamily="34" charset="0"/>
                <a:ea typeface="Alatsi"/>
                <a:cs typeface="Alatsi"/>
                <a:sym typeface="Alatsi"/>
              </a:rPr>
              <a:t>)</a:t>
            </a:r>
            <a:r>
              <a:rPr lang="lt-LT" sz="2199" noProof="0" dirty="0">
                <a:solidFill>
                  <a:srgbClr val="000000"/>
                </a:solidFill>
                <a:latin typeface="Calibri" panose="020F0502020204030204" pitchFamily="34" charset="0"/>
                <a:ea typeface="Alatsi"/>
                <a:cs typeface="Alatsi"/>
                <a:sym typeface="Alatsi"/>
              </a:rPr>
              <a:t> pateikti TAU 2024 m. veiklos rezultatai. Iš žemiau pateiktos lentelės matyti, kad TAU 2022–2024 metais vyresnio amžiaus žmonėms sudarytos plačios galimybės dalyvauti neformaliojo švietimo veiklose. Įgyvendintos įvairių krypčių programos, kurios apėmė menų, sveikatos ir kalbų sritis. Renginių skaičius rodo aktyvų vyresnio amžiaus gyventojų įtraukimą į savišvietos ir kultūrinę veiklą, kas prisideda prie jų socialinio įsitraukimo, bendruomeniškumo skatinimo ir gyvenimo kokybės gerinimo. Programų įvairovė atskleidžia kryptingas pastangas tenkinti skirtingus vyresnio amžiaus žmonių poreikius ir interesus.</a:t>
            </a:r>
          </a:p>
        </p:txBody>
      </p:sp>
      <p:sp>
        <p:nvSpPr>
          <p:cNvPr id="17" name="TextBox 17"/>
          <p:cNvSpPr txBox="1"/>
          <p:nvPr/>
        </p:nvSpPr>
        <p:spPr>
          <a:xfrm>
            <a:off x="1756692" y="769938"/>
            <a:ext cx="15272722" cy="1180985"/>
          </a:xfrm>
          <a:prstGeom prst="rect">
            <a:avLst/>
          </a:prstGeom>
        </p:spPr>
        <p:txBody>
          <a:bodyPr lIns="0" tIns="0" rIns="0" bIns="0" rtlCol="0" anchor="t">
            <a:spAutoFit/>
          </a:bodyPr>
          <a:lstStyle/>
          <a:p>
            <a:pPr algn="l">
              <a:lnSpc>
                <a:spcPts val="4731"/>
              </a:lnSpc>
            </a:pPr>
            <a:r>
              <a:rPr lang="lt-LT" sz="3379" noProof="0" dirty="0">
                <a:solidFill>
                  <a:srgbClr val="000000"/>
                </a:solidFill>
                <a:latin typeface="Calibri" panose="020F0502020204030204" pitchFamily="34" charset="0"/>
                <a:ea typeface="Alatsi"/>
                <a:cs typeface="Alatsi"/>
                <a:sym typeface="Alatsi"/>
              </a:rPr>
              <a:t>TAU 2024 M. VEIKLOS REZULTATAI</a:t>
            </a:r>
          </a:p>
          <a:p>
            <a:pPr algn="l">
              <a:lnSpc>
                <a:spcPts val="4731"/>
              </a:lnSpc>
            </a:pPr>
            <a:endParaRPr lang="lt-LT" sz="3379" noProof="0" dirty="0">
              <a:solidFill>
                <a:srgbClr val="000000"/>
              </a:solidFill>
              <a:latin typeface="Calibri" panose="020F0502020204030204" pitchFamily="34" charset="0"/>
              <a:ea typeface="Alatsi"/>
              <a:cs typeface="Alatsi"/>
              <a:sym typeface="Alatsi"/>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6F3EB"/>
        </a:solidFill>
        <a:effectLst/>
      </p:bgPr>
    </p:bg>
    <p:spTree>
      <p:nvGrpSpPr>
        <p:cNvPr id="1" name=""/>
        <p:cNvGrpSpPr/>
        <p:nvPr/>
      </p:nvGrpSpPr>
      <p:grpSpPr>
        <a:xfrm>
          <a:off x="0" y="0"/>
          <a:ext cx="0" cy="0"/>
          <a:chOff x="0" y="0"/>
          <a:chExt cx="0" cy="0"/>
        </a:xfrm>
      </p:grpSpPr>
      <p:grpSp>
        <p:nvGrpSpPr>
          <p:cNvPr id="2" name="Group 2"/>
          <p:cNvGrpSpPr/>
          <p:nvPr/>
        </p:nvGrpSpPr>
        <p:grpSpPr>
          <a:xfrm>
            <a:off x="627362" y="0"/>
            <a:ext cx="937061" cy="10287000"/>
            <a:chOff x="0" y="0"/>
            <a:chExt cx="246798" cy="2709333"/>
          </a:xfrm>
        </p:grpSpPr>
        <p:sp>
          <p:nvSpPr>
            <p:cNvPr id="3" name="Freeform 3"/>
            <p:cNvSpPr/>
            <p:nvPr/>
          </p:nvSpPr>
          <p:spPr>
            <a:xfrm>
              <a:off x="0" y="0"/>
              <a:ext cx="246798" cy="2709333"/>
            </a:xfrm>
            <a:custGeom>
              <a:avLst/>
              <a:gdLst/>
              <a:ahLst/>
              <a:cxnLst/>
              <a:rect l="l" t="t" r="r" b="b"/>
              <a:pathLst>
                <a:path w="246798" h="2709333">
                  <a:moveTo>
                    <a:pt x="0" y="0"/>
                  </a:moveTo>
                  <a:lnTo>
                    <a:pt x="246798" y="0"/>
                  </a:lnTo>
                  <a:lnTo>
                    <a:pt x="246798" y="2709333"/>
                  </a:lnTo>
                  <a:lnTo>
                    <a:pt x="0" y="2709333"/>
                  </a:lnTo>
                  <a:close/>
                </a:path>
              </a:pathLst>
            </a:custGeom>
            <a:solidFill>
              <a:srgbClr val="F6F3EB"/>
            </a:solidFill>
          </p:spPr>
          <p:txBody>
            <a:bodyPr/>
            <a:lstStyle/>
            <a:p>
              <a:endParaRPr lang="lt-LT" noProof="0" dirty="0"/>
            </a:p>
          </p:txBody>
        </p:sp>
        <p:sp>
          <p:nvSpPr>
            <p:cNvPr id="4" name="TextBox 4"/>
            <p:cNvSpPr txBox="1"/>
            <p:nvPr/>
          </p:nvSpPr>
          <p:spPr>
            <a:xfrm>
              <a:off x="0" y="-38100"/>
              <a:ext cx="246798" cy="2747433"/>
            </a:xfrm>
            <a:prstGeom prst="rect">
              <a:avLst/>
            </a:prstGeom>
          </p:spPr>
          <p:txBody>
            <a:bodyPr lIns="50800" tIns="50800" rIns="50800" bIns="50800" rtlCol="0" anchor="ctr"/>
            <a:lstStyle/>
            <a:p>
              <a:pPr algn="ctr">
                <a:lnSpc>
                  <a:spcPts val="2659"/>
                </a:lnSpc>
              </a:pPr>
              <a:endParaRPr lang="lt-LT" noProof="0" dirty="0"/>
            </a:p>
          </p:txBody>
        </p:sp>
      </p:grpSp>
      <p:sp>
        <p:nvSpPr>
          <p:cNvPr id="5" name="AutoShape 5"/>
          <p:cNvSpPr/>
          <p:nvPr/>
        </p:nvSpPr>
        <p:spPr>
          <a:xfrm flipH="1" flipV="1">
            <a:off x="1085850" y="7289441"/>
            <a:ext cx="5403" cy="2997456"/>
          </a:xfrm>
          <a:prstGeom prst="line">
            <a:avLst/>
          </a:prstGeom>
          <a:ln w="114300" cap="flat">
            <a:solidFill>
              <a:srgbClr val="9FC3D0"/>
            </a:solidFill>
            <a:prstDash val="solid"/>
            <a:headEnd type="none" w="sm" len="sm"/>
            <a:tailEnd type="none" w="sm" len="sm"/>
          </a:ln>
        </p:spPr>
        <p:txBody>
          <a:bodyPr/>
          <a:lstStyle/>
          <a:p>
            <a:endParaRPr lang="lt-LT" noProof="0" dirty="0"/>
          </a:p>
        </p:txBody>
      </p:sp>
      <p:sp>
        <p:nvSpPr>
          <p:cNvPr id="6" name="AutoShape 6"/>
          <p:cNvSpPr/>
          <p:nvPr/>
        </p:nvSpPr>
        <p:spPr>
          <a:xfrm flipH="1" flipV="1">
            <a:off x="1090490" y="-104525"/>
            <a:ext cx="5403" cy="2997456"/>
          </a:xfrm>
          <a:prstGeom prst="line">
            <a:avLst/>
          </a:prstGeom>
          <a:ln w="114300" cap="flat">
            <a:solidFill>
              <a:srgbClr val="9FC3D0"/>
            </a:solidFill>
            <a:prstDash val="solid"/>
            <a:headEnd type="none" w="sm" len="sm"/>
            <a:tailEnd type="none" w="sm" len="sm"/>
          </a:ln>
        </p:spPr>
        <p:txBody>
          <a:bodyPr/>
          <a:lstStyle/>
          <a:p>
            <a:endParaRPr lang="lt-LT" noProof="0" dirty="0"/>
          </a:p>
        </p:txBody>
      </p:sp>
      <p:grpSp>
        <p:nvGrpSpPr>
          <p:cNvPr id="7" name="Group 7"/>
          <p:cNvGrpSpPr/>
          <p:nvPr/>
        </p:nvGrpSpPr>
        <p:grpSpPr>
          <a:xfrm>
            <a:off x="15859155" y="0"/>
            <a:ext cx="1562612" cy="1673225"/>
            <a:chOff x="0" y="0"/>
            <a:chExt cx="2083482" cy="2230967"/>
          </a:xfrm>
        </p:grpSpPr>
        <p:grpSp>
          <p:nvGrpSpPr>
            <p:cNvPr id="8" name="Group 8"/>
            <p:cNvGrpSpPr/>
            <p:nvPr/>
          </p:nvGrpSpPr>
          <p:grpSpPr>
            <a:xfrm>
              <a:off x="75599" y="0"/>
              <a:ext cx="1932284" cy="2230967"/>
              <a:chOff x="0" y="0"/>
              <a:chExt cx="703982" cy="812800"/>
            </a:xfrm>
          </p:grpSpPr>
          <p:sp>
            <p:nvSpPr>
              <p:cNvPr id="9" name="Freeform 9"/>
              <p:cNvSpPr/>
              <p:nvPr/>
            </p:nvSpPr>
            <p:spPr>
              <a:xfrm>
                <a:off x="0" y="0"/>
                <a:ext cx="703982" cy="812800"/>
              </a:xfrm>
              <a:custGeom>
                <a:avLst/>
                <a:gdLst/>
                <a:ahLst/>
                <a:cxnLst/>
                <a:rect l="l" t="t" r="r" b="b"/>
                <a:pathLst>
                  <a:path w="703982" h="812800">
                    <a:moveTo>
                      <a:pt x="234787" y="793731"/>
                    </a:moveTo>
                    <a:cubicBezTo>
                      <a:pt x="270879" y="805245"/>
                      <a:pt x="311910" y="812800"/>
                      <a:pt x="352180" y="812800"/>
                    </a:cubicBezTo>
                    <a:cubicBezTo>
                      <a:pt x="392452" y="812800"/>
                      <a:pt x="431204" y="806323"/>
                      <a:pt x="466915" y="794809"/>
                    </a:cubicBezTo>
                    <a:cubicBezTo>
                      <a:pt x="467675" y="794450"/>
                      <a:pt x="468435" y="794450"/>
                      <a:pt x="469194" y="794090"/>
                    </a:cubicBezTo>
                    <a:cubicBezTo>
                      <a:pt x="603304" y="748035"/>
                      <a:pt x="702082" y="626421"/>
                      <a:pt x="703982" y="484298"/>
                    </a:cubicBezTo>
                    <a:lnTo>
                      <a:pt x="703982" y="0"/>
                    </a:lnTo>
                    <a:lnTo>
                      <a:pt x="0" y="0"/>
                    </a:lnTo>
                    <a:lnTo>
                      <a:pt x="0" y="483939"/>
                    </a:lnTo>
                    <a:cubicBezTo>
                      <a:pt x="1900" y="627140"/>
                      <a:pt x="99158" y="748755"/>
                      <a:pt x="234787" y="793731"/>
                    </a:cubicBezTo>
                    <a:close/>
                  </a:path>
                </a:pathLst>
              </a:custGeom>
              <a:solidFill>
                <a:srgbClr val="9FC3D0"/>
              </a:solidFill>
            </p:spPr>
            <p:txBody>
              <a:bodyPr/>
              <a:lstStyle/>
              <a:p>
                <a:endParaRPr lang="lt-LT" noProof="0" dirty="0"/>
              </a:p>
            </p:txBody>
          </p:sp>
          <p:sp>
            <p:nvSpPr>
              <p:cNvPr id="10" name="TextBox 10"/>
              <p:cNvSpPr txBox="1"/>
              <p:nvPr/>
            </p:nvSpPr>
            <p:spPr>
              <a:xfrm>
                <a:off x="0" y="-47625"/>
                <a:ext cx="703982" cy="733425"/>
              </a:xfrm>
              <a:prstGeom prst="rect">
                <a:avLst/>
              </a:prstGeom>
            </p:spPr>
            <p:txBody>
              <a:bodyPr lIns="50800" tIns="50800" rIns="50800" bIns="50800" rtlCol="0" anchor="ctr"/>
              <a:lstStyle/>
              <a:p>
                <a:pPr algn="ctr">
                  <a:lnSpc>
                    <a:spcPts val="2659"/>
                  </a:lnSpc>
                </a:pPr>
                <a:endParaRPr lang="lt-LT" noProof="0" dirty="0"/>
              </a:p>
            </p:txBody>
          </p:sp>
        </p:grpSp>
        <p:sp>
          <p:nvSpPr>
            <p:cNvPr id="11" name="TextBox 11"/>
            <p:cNvSpPr txBox="1"/>
            <p:nvPr/>
          </p:nvSpPr>
          <p:spPr>
            <a:xfrm>
              <a:off x="0" y="437582"/>
              <a:ext cx="2083482" cy="1241504"/>
            </a:xfrm>
            <a:prstGeom prst="rect">
              <a:avLst/>
            </a:prstGeom>
          </p:spPr>
          <p:txBody>
            <a:bodyPr lIns="0" tIns="0" rIns="0" bIns="0" rtlCol="0" anchor="t">
              <a:spAutoFit/>
            </a:bodyPr>
            <a:lstStyle/>
            <a:p>
              <a:pPr algn="ctr">
                <a:lnSpc>
                  <a:spcPts val="7805"/>
                </a:lnSpc>
              </a:pPr>
              <a:r>
                <a:rPr lang="lt-LT" sz="5575" b="1" noProof="0" dirty="0">
                  <a:solidFill>
                    <a:srgbClr val="000000"/>
                  </a:solidFill>
                  <a:latin typeface="Open Sans Bold"/>
                  <a:ea typeface="Open Sans Bold"/>
                  <a:cs typeface="Open Sans Bold"/>
                  <a:sym typeface="Open Sans Bold"/>
                </a:rPr>
                <a:t>19</a:t>
              </a:r>
            </a:p>
          </p:txBody>
        </p:sp>
      </p:grpSp>
      <p:sp>
        <p:nvSpPr>
          <p:cNvPr id="12" name="Freeform 12"/>
          <p:cNvSpPr/>
          <p:nvPr/>
        </p:nvSpPr>
        <p:spPr>
          <a:xfrm>
            <a:off x="9589229" y="8720741"/>
            <a:ext cx="7315200" cy="2477783"/>
          </a:xfrm>
          <a:custGeom>
            <a:avLst/>
            <a:gdLst/>
            <a:ahLst/>
            <a:cxnLst/>
            <a:rect l="l" t="t" r="r" b="b"/>
            <a:pathLst>
              <a:path w="7315200" h="2477783">
                <a:moveTo>
                  <a:pt x="0" y="0"/>
                </a:moveTo>
                <a:lnTo>
                  <a:pt x="7315200" y="0"/>
                </a:lnTo>
                <a:lnTo>
                  <a:pt x="7315200" y="2477784"/>
                </a:lnTo>
                <a:lnTo>
                  <a:pt x="0" y="2477784"/>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lt-LT" noProof="0" dirty="0"/>
          </a:p>
        </p:txBody>
      </p:sp>
      <p:sp>
        <p:nvSpPr>
          <p:cNvPr id="13" name="Freeform 13"/>
          <p:cNvSpPr/>
          <p:nvPr/>
        </p:nvSpPr>
        <p:spPr>
          <a:xfrm>
            <a:off x="1564423" y="-1641171"/>
            <a:ext cx="7315200" cy="2477783"/>
          </a:xfrm>
          <a:custGeom>
            <a:avLst/>
            <a:gdLst/>
            <a:ahLst/>
            <a:cxnLst/>
            <a:rect l="l" t="t" r="r" b="b"/>
            <a:pathLst>
              <a:path w="7315200" h="2477783">
                <a:moveTo>
                  <a:pt x="0" y="0"/>
                </a:moveTo>
                <a:lnTo>
                  <a:pt x="7315200" y="0"/>
                </a:lnTo>
                <a:lnTo>
                  <a:pt x="7315200" y="2477784"/>
                </a:lnTo>
                <a:lnTo>
                  <a:pt x="0" y="2477784"/>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lt-LT" noProof="0" dirty="0"/>
          </a:p>
        </p:txBody>
      </p:sp>
      <p:sp>
        <p:nvSpPr>
          <p:cNvPr id="14" name="TextBox 14"/>
          <p:cNvSpPr txBox="1"/>
          <p:nvPr/>
        </p:nvSpPr>
        <p:spPr>
          <a:xfrm rot="-5400000">
            <a:off x="-2385484" y="4932362"/>
            <a:ext cx="6882108" cy="422275"/>
          </a:xfrm>
          <a:prstGeom prst="rect">
            <a:avLst/>
          </a:prstGeom>
        </p:spPr>
        <p:txBody>
          <a:bodyPr lIns="0" tIns="0" rIns="0" bIns="0" rtlCol="0" anchor="t">
            <a:spAutoFit/>
          </a:bodyPr>
          <a:lstStyle/>
          <a:p>
            <a:pPr algn="ctr">
              <a:lnSpc>
                <a:spcPts val="3499"/>
              </a:lnSpc>
            </a:pPr>
            <a:r>
              <a:rPr lang="lt-LT" sz="2499" noProof="0" dirty="0">
                <a:solidFill>
                  <a:srgbClr val="000000"/>
                </a:solidFill>
                <a:latin typeface="Calibri" panose="020F0502020204030204" pitchFamily="34" charset="0"/>
                <a:ea typeface="Alatsi"/>
                <a:cs typeface="Alatsi"/>
                <a:sym typeface="Alatsi"/>
              </a:rPr>
              <a:t>Panevėžio miesto savivaldybė</a:t>
            </a:r>
          </a:p>
        </p:txBody>
      </p:sp>
      <p:sp>
        <p:nvSpPr>
          <p:cNvPr id="15" name="TextBox 15"/>
          <p:cNvSpPr txBox="1"/>
          <p:nvPr/>
        </p:nvSpPr>
        <p:spPr>
          <a:xfrm>
            <a:off x="1564423" y="1752780"/>
            <a:ext cx="15665075" cy="1564787"/>
          </a:xfrm>
          <a:prstGeom prst="rect">
            <a:avLst/>
          </a:prstGeom>
        </p:spPr>
        <p:txBody>
          <a:bodyPr lIns="0" tIns="0" rIns="0" bIns="0" rtlCol="0" anchor="t">
            <a:spAutoFit/>
          </a:bodyPr>
          <a:lstStyle/>
          <a:p>
            <a:pPr algn="just">
              <a:lnSpc>
                <a:spcPts val="3079"/>
              </a:lnSpc>
            </a:pPr>
            <a:r>
              <a:rPr lang="lt-LT" sz="2199" noProof="0" dirty="0">
                <a:solidFill>
                  <a:srgbClr val="000000"/>
                </a:solidFill>
                <a:latin typeface="Calibri" panose="020F0502020204030204" pitchFamily="34" charset="0"/>
                <a:ea typeface="Alatsi"/>
                <a:cs typeface="Alatsi"/>
                <a:sym typeface="Alatsi"/>
              </a:rPr>
              <a:t> Panevėžio mieste vyresnio</a:t>
            </a:r>
            <a:r>
              <a:rPr lang="lt-LT" sz="2199" u="none" noProof="0" dirty="0">
                <a:solidFill>
                  <a:srgbClr val="000000"/>
                </a:solidFill>
                <a:latin typeface="Calibri" panose="020F0502020204030204" pitchFamily="34" charset="0"/>
                <a:ea typeface="Alatsi"/>
                <a:cs typeface="Alatsi"/>
                <a:sym typeface="Alatsi"/>
              </a:rPr>
              <a:t> </a:t>
            </a:r>
            <a:r>
              <a:rPr lang="lt-LT" sz="2199" noProof="0" dirty="0">
                <a:solidFill>
                  <a:srgbClr val="000000"/>
                </a:solidFill>
                <a:latin typeface="Calibri" panose="020F0502020204030204" pitchFamily="34" charset="0"/>
                <a:ea typeface="Alatsi"/>
                <a:cs typeface="Alatsi"/>
                <a:sym typeface="Alatsi"/>
              </a:rPr>
              <a:t>amžiaus gyventojams </a:t>
            </a:r>
            <a:r>
              <a:rPr lang="lt-LT" sz="2199" u="none" noProof="0" dirty="0">
                <a:solidFill>
                  <a:srgbClr val="000000"/>
                </a:solidFill>
                <a:latin typeface="Calibri" panose="020F0502020204030204" pitchFamily="34" charset="0"/>
                <a:ea typeface="Alatsi"/>
                <a:cs typeface="Alatsi"/>
                <a:sym typeface="Alatsi"/>
              </a:rPr>
              <a:t>s</a:t>
            </a:r>
            <a:r>
              <a:rPr lang="lt-LT" sz="2199" noProof="0" dirty="0">
                <a:solidFill>
                  <a:srgbClr val="000000"/>
                </a:solidFill>
                <a:latin typeface="Calibri" panose="020F0502020204030204" pitchFamily="34" charset="0"/>
                <a:ea typeface="Alatsi"/>
                <a:cs typeface="Alatsi"/>
                <a:sym typeface="Alatsi"/>
              </a:rPr>
              <a:t>iū</a:t>
            </a:r>
            <a:r>
              <a:rPr lang="lt-LT" sz="2199" u="none" noProof="0" dirty="0">
                <a:solidFill>
                  <a:srgbClr val="000000"/>
                </a:solidFill>
                <a:latin typeface="Calibri" panose="020F0502020204030204" pitchFamily="34" charset="0"/>
                <a:ea typeface="Alatsi"/>
                <a:cs typeface="Alatsi"/>
                <a:sym typeface="Alatsi"/>
              </a:rPr>
              <a:t>loma</a:t>
            </a:r>
            <a:r>
              <a:rPr lang="lt-LT" sz="2199" noProof="0" dirty="0">
                <a:solidFill>
                  <a:srgbClr val="000000"/>
                </a:solidFill>
                <a:latin typeface="Calibri" panose="020F0502020204030204" pitchFamily="34" charset="0"/>
                <a:ea typeface="Alatsi"/>
                <a:cs typeface="Alatsi"/>
                <a:sym typeface="Alatsi"/>
              </a:rPr>
              <a:t> įvairių neformaliojo suaugusiųjų švietimo iniciatyvų, kurios skatina jų aktyvų dalyvavimą švietimo, kultūros ir sveikatingumo veiklose. Šios iniciatyvos apima įvairias programas ir renginius, skirtus senjorų įtraukimui į bendruomeninį gyvenimą.</a:t>
            </a:r>
          </a:p>
          <a:p>
            <a:pPr algn="just">
              <a:lnSpc>
                <a:spcPts val="3079"/>
              </a:lnSpc>
            </a:pPr>
            <a:endParaRPr lang="lt-LT" sz="2199" noProof="0" dirty="0">
              <a:solidFill>
                <a:srgbClr val="000000"/>
              </a:solidFill>
              <a:latin typeface="Calibri" panose="020F0502020204030204" pitchFamily="34" charset="0"/>
              <a:ea typeface="Alatsi"/>
              <a:cs typeface="Alatsi"/>
              <a:sym typeface="Alatsi"/>
            </a:endParaRPr>
          </a:p>
        </p:txBody>
      </p:sp>
      <p:sp>
        <p:nvSpPr>
          <p:cNvPr id="16" name="TextBox 16"/>
          <p:cNvSpPr txBox="1"/>
          <p:nvPr/>
        </p:nvSpPr>
        <p:spPr>
          <a:xfrm>
            <a:off x="1564423" y="1138942"/>
            <a:ext cx="15502608" cy="1011417"/>
          </a:xfrm>
          <a:prstGeom prst="rect">
            <a:avLst/>
          </a:prstGeom>
        </p:spPr>
        <p:txBody>
          <a:bodyPr lIns="0" tIns="0" rIns="0" bIns="0" rtlCol="0" anchor="t">
            <a:spAutoFit/>
          </a:bodyPr>
          <a:lstStyle/>
          <a:p>
            <a:pPr algn="l">
              <a:lnSpc>
                <a:spcPts val="4102"/>
              </a:lnSpc>
            </a:pPr>
            <a:r>
              <a:rPr lang="lt-LT" sz="2930" noProof="0" dirty="0">
                <a:solidFill>
                  <a:srgbClr val="000000"/>
                </a:solidFill>
                <a:latin typeface="Calibri" panose="020F0502020204030204" pitchFamily="34" charset="0"/>
                <a:ea typeface="Alatsi"/>
                <a:cs typeface="Alatsi"/>
                <a:sym typeface="Alatsi"/>
              </a:rPr>
              <a:t>NEFORMALIOJO SUAUGUSIŲJŲ ŠVIETIMO INICIATYVOS PANEVĖŽIO MIESTO SAVIVALDYBĖJE</a:t>
            </a:r>
          </a:p>
          <a:p>
            <a:pPr algn="l">
              <a:lnSpc>
                <a:spcPts val="4102"/>
              </a:lnSpc>
            </a:pPr>
            <a:endParaRPr lang="lt-LT" sz="2930" noProof="0" dirty="0">
              <a:solidFill>
                <a:srgbClr val="000000"/>
              </a:solidFill>
              <a:latin typeface="Calibri" panose="020F0502020204030204" pitchFamily="34" charset="0"/>
              <a:ea typeface="Alatsi"/>
              <a:cs typeface="Alatsi"/>
              <a:sym typeface="Alatsi"/>
            </a:endParaRPr>
          </a:p>
        </p:txBody>
      </p:sp>
      <p:grpSp>
        <p:nvGrpSpPr>
          <p:cNvPr id="17" name="Group 17"/>
          <p:cNvGrpSpPr/>
          <p:nvPr/>
        </p:nvGrpSpPr>
        <p:grpSpPr>
          <a:xfrm>
            <a:off x="2587792" y="3166514"/>
            <a:ext cx="6240946" cy="3125156"/>
            <a:chOff x="0" y="0"/>
            <a:chExt cx="2971143" cy="1487801"/>
          </a:xfrm>
        </p:grpSpPr>
        <p:sp>
          <p:nvSpPr>
            <p:cNvPr id="18" name="Freeform 18"/>
            <p:cNvSpPr/>
            <p:nvPr/>
          </p:nvSpPr>
          <p:spPr>
            <a:xfrm>
              <a:off x="0" y="0"/>
              <a:ext cx="2971143" cy="1487801"/>
            </a:xfrm>
            <a:custGeom>
              <a:avLst/>
              <a:gdLst/>
              <a:ahLst/>
              <a:cxnLst/>
              <a:rect l="l" t="t" r="r" b="b"/>
              <a:pathLst>
                <a:path w="2971143" h="1487801">
                  <a:moveTo>
                    <a:pt x="63266" y="0"/>
                  </a:moveTo>
                  <a:lnTo>
                    <a:pt x="2907878" y="0"/>
                  </a:lnTo>
                  <a:cubicBezTo>
                    <a:pt x="2942818" y="0"/>
                    <a:pt x="2971143" y="28325"/>
                    <a:pt x="2971143" y="63266"/>
                  </a:cubicBezTo>
                  <a:lnTo>
                    <a:pt x="2971143" y="1424535"/>
                  </a:lnTo>
                  <a:cubicBezTo>
                    <a:pt x="2971143" y="1459476"/>
                    <a:pt x="2942818" y="1487801"/>
                    <a:pt x="2907878" y="1487801"/>
                  </a:cubicBezTo>
                  <a:lnTo>
                    <a:pt x="63266" y="1487801"/>
                  </a:lnTo>
                  <a:cubicBezTo>
                    <a:pt x="28325" y="1487801"/>
                    <a:pt x="0" y="1459476"/>
                    <a:pt x="0" y="1424535"/>
                  </a:cubicBezTo>
                  <a:lnTo>
                    <a:pt x="0" y="63266"/>
                  </a:lnTo>
                  <a:cubicBezTo>
                    <a:pt x="0" y="28325"/>
                    <a:pt x="28325" y="0"/>
                    <a:pt x="63266" y="0"/>
                  </a:cubicBezTo>
                  <a:close/>
                </a:path>
              </a:pathLst>
            </a:custGeom>
            <a:solidFill>
              <a:srgbClr val="E9C7C6"/>
            </a:solidFill>
          </p:spPr>
          <p:txBody>
            <a:bodyPr/>
            <a:lstStyle/>
            <a:p>
              <a:endParaRPr lang="lt-LT" noProof="0" dirty="0"/>
            </a:p>
          </p:txBody>
        </p:sp>
        <p:sp>
          <p:nvSpPr>
            <p:cNvPr id="19" name="TextBox 19"/>
            <p:cNvSpPr txBox="1"/>
            <p:nvPr/>
          </p:nvSpPr>
          <p:spPr>
            <a:xfrm>
              <a:off x="0" y="-28575"/>
              <a:ext cx="2971143" cy="1516376"/>
            </a:xfrm>
            <a:prstGeom prst="rect">
              <a:avLst/>
            </a:prstGeom>
          </p:spPr>
          <p:txBody>
            <a:bodyPr lIns="40139" tIns="40139" rIns="40139" bIns="40139" rtlCol="0" anchor="ctr"/>
            <a:lstStyle/>
            <a:p>
              <a:pPr algn="ctr">
                <a:lnSpc>
                  <a:spcPts val="2660"/>
                </a:lnSpc>
              </a:pPr>
              <a:endParaRPr lang="lt-LT" noProof="0" dirty="0"/>
            </a:p>
          </p:txBody>
        </p:sp>
      </p:grpSp>
      <p:sp>
        <p:nvSpPr>
          <p:cNvPr id="20" name="TextBox 20"/>
          <p:cNvSpPr txBox="1"/>
          <p:nvPr/>
        </p:nvSpPr>
        <p:spPr>
          <a:xfrm>
            <a:off x="2913742" y="3289715"/>
            <a:ext cx="5589046" cy="2916311"/>
          </a:xfrm>
          <a:prstGeom prst="rect">
            <a:avLst/>
          </a:prstGeom>
        </p:spPr>
        <p:txBody>
          <a:bodyPr lIns="0" tIns="0" rIns="0" bIns="0" rtlCol="0" anchor="t">
            <a:spAutoFit/>
          </a:bodyPr>
          <a:lstStyle/>
          <a:p>
            <a:pPr algn="just">
              <a:lnSpc>
                <a:spcPts val="2773"/>
              </a:lnSpc>
            </a:pPr>
            <a:r>
              <a:rPr lang="lt-LT" sz="1981" noProof="0" dirty="0">
                <a:solidFill>
                  <a:srgbClr val="000000"/>
                </a:solidFill>
                <a:latin typeface="Calibri" panose="020F0502020204030204" pitchFamily="34" charset="0"/>
                <a:ea typeface="Alatsi"/>
                <a:cs typeface="Alatsi"/>
                <a:sym typeface="Alatsi"/>
              </a:rPr>
              <a:t>Panevėžio apskrities Gabrielės Petkevičaitės-Bitės viešoji bibliotekos organizuotas renginys, skirtas vyresnio amžiaus žmonėms „Vyresnio amžiaus žmonių savaitė“, kurioje senjorai kviečiami dalyvauti įvairiose edukacinėse ir kultūrinėse veiklose </a:t>
            </a:r>
            <a:r>
              <a:rPr lang="lt-LT" sz="1981" noProof="0" dirty="0">
                <a:latin typeface="Calibri" panose="020F0502020204030204" pitchFamily="34" charset="0"/>
                <a:ea typeface="Alatsi"/>
                <a:cs typeface="Alatsi"/>
                <a:sym typeface="Alatsi"/>
              </a:rPr>
              <a:t>(</a:t>
            </a:r>
            <a:r>
              <a:rPr lang="lt-LT" sz="1981" u="sng" noProof="0" dirty="0">
                <a:solidFill>
                  <a:srgbClr val="38B6FF"/>
                </a:solidFill>
                <a:latin typeface="Calibri" panose="020F0502020204030204" pitchFamily="34" charset="0"/>
                <a:ea typeface="Alatsi"/>
                <a:cs typeface="Alatsi"/>
                <a:sym typeface="Alatsi"/>
                <a:hlinkClick r:id="rId4" tooltip="https://www.pavb.lt/2024/09/vyresnio-amziaus-zmoniu-savaite-bibliotekoje/?utm_source=chatgpt.com"/>
              </a:rPr>
              <a:t>Vyresnio amžiaus žmonių savaitė bibliotekoje - Panevėžio apskrities Gabrielės Petkevičaitės-Bitės viešoji biblioteka</a:t>
            </a:r>
            <a:r>
              <a:rPr lang="lt-LT" sz="1981" noProof="0" dirty="0">
                <a:latin typeface="Calibri" panose="020F0502020204030204" pitchFamily="34" charset="0"/>
                <a:ea typeface="Alatsi"/>
                <a:cs typeface="Alatsi"/>
                <a:sym typeface="Alatsi"/>
              </a:rPr>
              <a:t>).</a:t>
            </a:r>
            <a:r>
              <a:rPr lang="lt-LT" sz="1981" noProof="0" dirty="0">
                <a:solidFill>
                  <a:srgbClr val="38B6FF"/>
                </a:solidFill>
                <a:latin typeface="Calibri" panose="020F0502020204030204" pitchFamily="34" charset="0"/>
                <a:ea typeface="Alatsi"/>
                <a:cs typeface="Alatsi"/>
                <a:sym typeface="Alatsi"/>
              </a:rPr>
              <a:t> </a:t>
            </a:r>
          </a:p>
          <a:p>
            <a:pPr algn="l">
              <a:lnSpc>
                <a:spcPts val="3541"/>
              </a:lnSpc>
            </a:pPr>
            <a:endParaRPr lang="lt-LT" sz="1981" noProof="0" dirty="0">
              <a:solidFill>
                <a:srgbClr val="38B6FF"/>
              </a:solidFill>
              <a:latin typeface="Calibri" panose="020F0502020204030204" pitchFamily="34" charset="0"/>
              <a:ea typeface="Alatsi"/>
              <a:cs typeface="Alatsi"/>
              <a:sym typeface="Alatsi"/>
            </a:endParaRPr>
          </a:p>
        </p:txBody>
      </p:sp>
      <p:grpSp>
        <p:nvGrpSpPr>
          <p:cNvPr id="21" name="Group 21"/>
          <p:cNvGrpSpPr/>
          <p:nvPr/>
        </p:nvGrpSpPr>
        <p:grpSpPr>
          <a:xfrm>
            <a:off x="2587792" y="6761454"/>
            <a:ext cx="6240946" cy="3125156"/>
            <a:chOff x="0" y="0"/>
            <a:chExt cx="2971143" cy="1487801"/>
          </a:xfrm>
        </p:grpSpPr>
        <p:sp>
          <p:nvSpPr>
            <p:cNvPr id="22" name="Freeform 22"/>
            <p:cNvSpPr/>
            <p:nvPr/>
          </p:nvSpPr>
          <p:spPr>
            <a:xfrm>
              <a:off x="0" y="0"/>
              <a:ext cx="2971143" cy="1487801"/>
            </a:xfrm>
            <a:custGeom>
              <a:avLst/>
              <a:gdLst/>
              <a:ahLst/>
              <a:cxnLst/>
              <a:rect l="l" t="t" r="r" b="b"/>
              <a:pathLst>
                <a:path w="2971143" h="1487801">
                  <a:moveTo>
                    <a:pt x="63266" y="0"/>
                  </a:moveTo>
                  <a:lnTo>
                    <a:pt x="2907878" y="0"/>
                  </a:lnTo>
                  <a:cubicBezTo>
                    <a:pt x="2942818" y="0"/>
                    <a:pt x="2971143" y="28325"/>
                    <a:pt x="2971143" y="63266"/>
                  </a:cubicBezTo>
                  <a:lnTo>
                    <a:pt x="2971143" y="1424535"/>
                  </a:lnTo>
                  <a:cubicBezTo>
                    <a:pt x="2971143" y="1459476"/>
                    <a:pt x="2942818" y="1487801"/>
                    <a:pt x="2907878" y="1487801"/>
                  </a:cubicBezTo>
                  <a:lnTo>
                    <a:pt x="63266" y="1487801"/>
                  </a:lnTo>
                  <a:cubicBezTo>
                    <a:pt x="28325" y="1487801"/>
                    <a:pt x="0" y="1459476"/>
                    <a:pt x="0" y="1424535"/>
                  </a:cubicBezTo>
                  <a:lnTo>
                    <a:pt x="0" y="63266"/>
                  </a:lnTo>
                  <a:cubicBezTo>
                    <a:pt x="0" y="28325"/>
                    <a:pt x="28325" y="0"/>
                    <a:pt x="63266" y="0"/>
                  </a:cubicBezTo>
                  <a:close/>
                </a:path>
              </a:pathLst>
            </a:custGeom>
            <a:solidFill>
              <a:srgbClr val="E9C7C6"/>
            </a:solidFill>
          </p:spPr>
          <p:txBody>
            <a:bodyPr/>
            <a:lstStyle/>
            <a:p>
              <a:endParaRPr lang="lt-LT" noProof="0" dirty="0"/>
            </a:p>
          </p:txBody>
        </p:sp>
        <p:sp>
          <p:nvSpPr>
            <p:cNvPr id="23" name="TextBox 23"/>
            <p:cNvSpPr txBox="1"/>
            <p:nvPr/>
          </p:nvSpPr>
          <p:spPr>
            <a:xfrm>
              <a:off x="0" y="-28575"/>
              <a:ext cx="2971143" cy="1516376"/>
            </a:xfrm>
            <a:prstGeom prst="rect">
              <a:avLst/>
            </a:prstGeom>
          </p:spPr>
          <p:txBody>
            <a:bodyPr lIns="40139" tIns="40139" rIns="40139" bIns="40139" rtlCol="0" anchor="ctr"/>
            <a:lstStyle/>
            <a:p>
              <a:pPr algn="ctr">
                <a:lnSpc>
                  <a:spcPts val="2660"/>
                </a:lnSpc>
              </a:pPr>
              <a:endParaRPr lang="lt-LT" noProof="0" dirty="0"/>
            </a:p>
          </p:txBody>
        </p:sp>
      </p:grpSp>
      <p:grpSp>
        <p:nvGrpSpPr>
          <p:cNvPr id="24" name="Group 24"/>
          <p:cNvGrpSpPr/>
          <p:nvPr/>
        </p:nvGrpSpPr>
        <p:grpSpPr>
          <a:xfrm>
            <a:off x="9925316" y="6749403"/>
            <a:ext cx="6265011" cy="3137207"/>
            <a:chOff x="0" y="0"/>
            <a:chExt cx="2971143" cy="1487801"/>
          </a:xfrm>
        </p:grpSpPr>
        <p:sp>
          <p:nvSpPr>
            <p:cNvPr id="25" name="Freeform 25"/>
            <p:cNvSpPr/>
            <p:nvPr/>
          </p:nvSpPr>
          <p:spPr>
            <a:xfrm>
              <a:off x="0" y="0"/>
              <a:ext cx="2971143" cy="1487801"/>
            </a:xfrm>
            <a:custGeom>
              <a:avLst/>
              <a:gdLst/>
              <a:ahLst/>
              <a:cxnLst/>
              <a:rect l="l" t="t" r="r" b="b"/>
              <a:pathLst>
                <a:path w="2971143" h="1487801">
                  <a:moveTo>
                    <a:pt x="63023" y="0"/>
                  </a:moveTo>
                  <a:lnTo>
                    <a:pt x="2908121" y="0"/>
                  </a:lnTo>
                  <a:cubicBezTo>
                    <a:pt x="2942927" y="0"/>
                    <a:pt x="2971143" y="28216"/>
                    <a:pt x="2971143" y="63023"/>
                  </a:cubicBezTo>
                  <a:lnTo>
                    <a:pt x="2971143" y="1424778"/>
                  </a:lnTo>
                  <a:cubicBezTo>
                    <a:pt x="2971143" y="1441493"/>
                    <a:pt x="2964503" y="1457523"/>
                    <a:pt x="2952684" y="1469342"/>
                  </a:cubicBezTo>
                  <a:cubicBezTo>
                    <a:pt x="2940865" y="1481161"/>
                    <a:pt x="2924835" y="1487801"/>
                    <a:pt x="2908121" y="1487801"/>
                  </a:cubicBezTo>
                  <a:lnTo>
                    <a:pt x="63023" y="1487801"/>
                  </a:lnTo>
                  <a:cubicBezTo>
                    <a:pt x="46308" y="1487801"/>
                    <a:pt x="30278" y="1481161"/>
                    <a:pt x="18459" y="1469342"/>
                  </a:cubicBezTo>
                  <a:cubicBezTo>
                    <a:pt x="6640" y="1457523"/>
                    <a:pt x="0" y="1441493"/>
                    <a:pt x="0" y="1424778"/>
                  </a:cubicBezTo>
                  <a:lnTo>
                    <a:pt x="0" y="63023"/>
                  </a:lnTo>
                  <a:cubicBezTo>
                    <a:pt x="0" y="46308"/>
                    <a:pt x="6640" y="30278"/>
                    <a:pt x="18459" y="18459"/>
                  </a:cubicBezTo>
                  <a:cubicBezTo>
                    <a:pt x="30278" y="6640"/>
                    <a:pt x="46308" y="0"/>
                    <a:pt x="63023" y="0"/>
                  </a:cubicBezTo>
                  <a:close/>
                </a:path>
              </a:pathLst>
            </a:custGeom>
            <a:solidFill>
              <a:srgbClr val="E9C7C6"/>
            </a:solidFill>
          </p:spPr>
          <p:txBody>
            <a:bodyPr/>
            <a:lstStyle/>
            <a:p>
              <a:endParaRPr lang="lt-LT" noProof="0" dirty="0"/>
            </a:p>
          </p:txBody>
        </p:sp>
        <p:sp>
          <p:nvSpPr>
            <p:cNvPr id="26" name="TextBox 26"/>
            <p:cNvSpPr txBox="1"/>
            <p:nvPr/>
          </p:nvSpPr>
          <p:spPr>
            <a:xfrm>
              <a:off x="0" y="-28575"/>
              <a:ext cx="2971143" cy="1516376"/>
            </a:xfrm>
            <a:prstGeom prst="rect">
              <a:avLst/>
            </a:prstGeom>
          </p:spPr>
          <p:txBody>
            <a:bodyPr lIns="40139" tIns="40139" rIns="40139" bIns="40139" rtlCol="0" anchor="ctr"/>
            <a:lstStyle/>
            <a:p>
              <a:pPr algn="ctr">
                <a:lnSpc>
                  <a:spcPts val="2660"/>
                </a:lnSpc>
              </a:pPr>
              <a:endParaRPr lang="lt-LT" noProof="0" dirty="0"/>
            </a:p>
          </p:txBody>
        </p:sp>
      </p:grpSp>
      <p:grpSp>
        <p:nvGrpSpPr>
          <p:cNvPr id="27" name="Group 27"/>
          <p:cNvGrpSpPr/>
          <p:nvPr/>
        </p:nvGrpSpPr>
        <p:grpSpPr>
          <a:xfrm>
            <a:off x="9925316" y="3166514"/>
            <a:ext cx="6265011" cy="3137207"/>
            <a:chOff x="0" y="0"/>
            <a:chExt cx="2971143" cy="1487801"/>
          </a:xfrm>
        </p:grpSpPr>
        <p:sp>
          <p:nvSpPr>
            <p:cNvPr id="28" name="Freeform 28"/>
            <p:cNvSpPr/>
            <p:nvPr/>
          </p:nvSpPr>
          <p:spPr>
            <a:xfrm>
              <a:off x="0" y="0"/>
              <a:ext cx="2971143" cy="1487801"/>
            </a:xfrm>
            <a:custGeom>
              <a:avLst/>
              <a:gdLst/>
              <a:ahLst/>
              <a:cxnLst/>
              <a:rect l="l" t="t" r="r" b="b"/>
              <a:pathLst>
                <a:path w="2971143" h="1487801">
                  <a:moveTo>
                    <a:pt x="63023" y="0"/>
                  </a:moveTo>
                  <a:lnTo>
                    <a:pt x="2908121" y="0"/>
                  </a:lnTo>
                  <a:cubicBezTo>
                    <a:pt x="2942927" y="0"/>
                    <a:pt x="2971143" y="28216"/>
                    <a:pt x="2971143" y="63023"/>
                  </a:cubicBezTo>
                  <a:lnTo>
                    <a:pt x="2971143" y="1424778"/>
                  </a:lnTo>
                  <a:cubicBezTo>
                    <a:pt x="2971143" y="1441493"/>
                    <a:pt x="2964503" y="1457523"/>
                    <a:pt x="2952684" y="1469342"/>
                  </a:cubicBezTo>
                  <a:cubicBezTo>
                    <a:pt x="2940865" y="1481161"/>
                    <a:pt x="2924835" y="1487801"/>
                    <a:pt x="2908121" y="1487801"/>
                  </a:cubicBezTo>
                  <a:lnTo>
                    <a:pt x="63023" y="1487801"/>
                  </a:lnTo>
                  <a:cubicBezTo>
                    <a:pt x="46308" y="1487801"/>
                    <a:pt x="30278" y="1481161"/>
                    <a:pt x="18459" y="1469342"/>
                  </a:cubicBezTo>
                  <a:cubicBezTo>
                    <a:pt x="6640" y="1457523"/>
                    <a:pt x="0" y="1441493"/>
                    <a:pt x="0" y="1424778"/>
                  </a:cubicBezTo>
                  <a:lnTo>
                    <a:pt x="0" y="63023"/>
                  </a:lnTo>
                  <a:cubicBezTo>
                    <a:pt x="0" y="46308"/>
                    <a:pt x="6640" y="30278"/>
                    <a:pt x="18459" y="18459"/>
                  </a:cubicBezTo>
                  <a:cubicBezTo>
                    <a:pt x="30278" y="6640"/>
                    <a:pt x="46308" y="0"/>
                    <a:pt x="63023" y="0"/>
                  </a:cubicBezTo>
                  <a:close/>
                </a:path>
              </a:pathLst>
            </a:custGeom>
            <a:solidFill>
              <a:srgbClr val="E9C7C6"/>
            </a:solidFill>
          </p:spPr>
          <p:txBody>
            <a:bodyPr/>
            <a:lstStyle/>
            <a:p>
              <a:endParaRPr lang="lt-LT" noProof="0" dirty="0"/>
            </a:p>
          </p:txBody>
        </p:sp>
        <p:sp>
          <p:nvSpPr>
            <p:cNvPr id="29" name="TextBox 29"/>
            <p:cNvSpPr txBox="1"/>
            <p:nvPr/>
          </p:nvSpPr>
          <p:spPr>
            <a:xfrm>
              <a:off x="0" y="-28575"/>
              <a:ext cx="2971143" cy="1516376"/>
            </a:xfrm>
            <a:prstGeom prst="rect">
              <a:avLst/>
            </a:prstGeom>
          </p:spPr>
          <p:txBody>
            <a:bodyPr lIns="40139" tIns="40139" rIns="40139" bIns="40139" rtlCol="0" anchor="ctr"/>
            <a:lstStyle/>
            <a:p>
              <a:pPr algn="ctr">
                <a:lnSpc>
                  <a:spcPts val="2660"/>
                </a:lnSpc>
              </a:pPr>
              <a:endParaRPr lang="lt-LT" noProof="0" dirty="0"/>
            </a:p>
          </p:txBody>
        </p:sp>
      </p:grpSp>
      <p:sp>
        <p:nvSpPr>
          <p:cNvPr id="30" name="TextBox 30"/>
          <p:cNvSpPr txBox="1"/>
          <p:nvPr/>
        </p:nvSpPr>
        <p:spPr>
          <a:xfrm>
            <a:off x="2750767" y="6999525"/>
            <a:ext cx="5914996" cy="2500877"/>
          </a:xfrm>
          <a:prstGeom prst="rect">
            <a:avLst/>
          </a:prstGeom>
        </p:spPr>
        <p:txBody>
          <a:bodyPr lIns="0" tIns="0" rIns="0" bIns="0" rtlCol="0" anchor="t">
            <a:spAutoFit/>
          </a:bodyPr>
          <a:lstStyle/>
          <a:p>
            <a:pPr algn="just">
              <a:lnSpc>
                <a:spcPts val="2157"/>
              </a:lnSpc>
            </a:pPr>
            <a:r>
              <a:rPr lang="lt-LT" sz="1540" noProof="0" dirty="0">
                <a:solidFill>
                  <a:srgbClr val="000000"/>
                </a:solidFill>
                <a:latin typeface="Calibri" panose="020F0502020204030204" pitchFamily="34" charset="0"/>
                <a:ea typeface="Alatsi"/>
                <a:cs typeface="Alatsi"/>
                <a:sym typeface="Alatsi"/>
              </a:rPr>
              <a:t>Panevėžio Elenos Mezginaitės viešoji bibliotekoje buvo organizuojami anglų kalbos pradžiamokslio vyresnio amžiaus asmenims mokymai. Dvejose grupėse iš viso mokėsi 19 dalyvių. Taip pat 2022 m. biblioteka vykdė projektą „E-žinios kiekvienam 5“, kurio metu buvo apmokyta 340 gyventojų, parengtos 3 naujos mokymo programos. Šis projektas buvo skirtas mažinti elektroninę atskirtį tarp socialiai pažeidžiamų grupių, įskaitant vyresnio amžiaus žmones </a:t>
            </a:r>
            <a:r>
              <a:rPr lang="lt-LT" sz="1540" noProof="0" dirty="0">
                <a:latin typeface="Calibri" panose="020F0502020204030204" pitchFamily="34" charset="0"/>
                <a:ea typeface="Alatsi"/>
                <a:cs typeface="Alatsi"/>
                <a:sym typeface="Alatsi"/>
              </a:rPr>
              <a:t>(</a:t>
            </a:r>
            <a:r>
              <a:rPr lang="lt-LT" sz="1540" u="sng" noProof="0" dirty="0">
                <a:solidFill>
                  <a:srgbClr val="38B6FF"/>
                </a:solidFill>
                <a:latin typeface="Calibri" panose="020F0502020204030204" pitchFamily="34" charset="0"/>
                <a:ea typeface="Alatsi"/>
                <a:cs typeface="Alatsi"/>
                <a:sym typeface="Alatsi"/>
                <a:hlinkClick r:id="rId5" tooltip="https://www.panbiblioteka.lt/apie/projektai/?utm_source=chatgpt.com"/>
              </a:rPr>
              <a:t>https://www.panbiblioteka.lt/apie/projektai/?utm_source=chatgpt.com</a:t>
            </a:r>
            <a:r>
              <a:rPr lang="lt-LT" sz="1540" noProof="0" dirty="0">
                <a:latin typeface="Calibri" panose="020F0502020204030204" pitchFamily="34" charset="0"/>
                <a:ea typeface="Alatsi"/>
                <a:cs typeface="Alatsi"/>
                <a:sym typeface="Alatsi"/>
              </a:rPr>
              <a:t>).</a:t>
            </a:r>
          </a:p>
          <a:p>
            <a:pPr algn="just">
              <a:lnSpc>
                <a:spcPts val="1970"/>
              </a:lnSpc>
            </a:pPr>
            <a:endParaRPr lang="lt-LT" sz="1540" noProof="0" dirty="0">
              <a:solidFill>
                <a:srgbClr val="38B6FF"/>
              </a:solidFill>
              <a:latin typeface="Calibri" panose="020F0502020204030204" pitchFamily="34" charset="0"/>
              <a:ea typeface="Alatsi"/>
              <a:cs typeface="Alatsi"/>
              <a:sym typeface="Alatsi"/>
            </a:endParaRPr>
          </a:p>
        </p:txBody>
      </p:sp>
      <p:sp>
        <p:nvSpPr>
          <p:cNvPr id="31" name="TextBox 31"/>
          <p:cNvSpPr txBox="1"/>
          <p:nvPr/>
        </p:nvSpPr>
        <p:spPr>
          <a:xfrm>
            <a:off x="10252523" y="7425681"/>
            <a:ext cx="5610597" cy="1849417"/>
          </a:xfrm>
          <a:prstGeom prst="rect">
            <a:avLst/>
          </a:prstGeom>
        </p:spPr>
        <p:txBody>
          <a:bodyPr lIns="0" tIns="0" rIns="0" bIns="0" rtlCol="0" anchor="t">
            <a:spAutoFit/>
          </a:bodyPr>
          <a:lstStyle/>
          <a:p>
            <a:pPr algn="just">
              <a:lnSpc>
                <a:spcPts val="2784"/>
              </a:lnSpc>
            </a:pPr>
            <a:r>
              <a:rPr lang="lt-LT" sz="1988" noProof="0" dirty="0">
                <a:solidFill>
                  <a:srgbClr val="000000"/>
                </a:solidFill>
                <a:latin typeface="Calibri" panose="020F0502020204030204" pitchFamily="34" charset="0"/>
                <a:ea typeface="Alatsi"/>
                <a:cs typeface="Alatsi"/>
                <a:sym typeface="Alatsi"/>
              </a:rPr>
              <a:t>Draugija „Panevėžio bočiai“ Įgyvendintas projektas „Senjorų autorinės dainos“ (</a:t>
            </a:r>
            <a:r>
              <a:rPr lang="lt-LT" sz="1988" u="sng" noProof="0" dirty="0">
                <a:solidFill>
                  <a:srgbClr val="38B6FF"/>
                </a:solidFill>
                <a:latin typeface="Calibri" panose="020F0502020204030204" pitchFamily="34" charset="0"/>
                <a:ea typeface="Alatsi"/>
                <a:cs typeface="Alatsi"/>
                <a:sym typeface="Alatsi"/>
                <a:hlinkClick r:id="rId6" tooltip="https://aina.lt/panevezyje-vyko-senjoru-autoriu-dainu-koncertas/"/>
              </a:rPr>
              <a:t>Panevėžyje vyko „Senjorų autorių dainų“ koncertas - AINA - Aukštaitijos internetinė naujienų agentūra</a:t>
            </a:r>
            <a:r>
              <a:rPr lang="lt-LT" sz="1988" noProof="0" dirty="0">
                <a:solidFill>
                  <a:srgbClr val="000000"/>
                </a:solidFill>
                <a:latin typeface="Calibri" panose="020F0502020204030204" pitchFamily="34" charset="0"/>
                <a:ea typeface="Alatsi"/>
                <a:cs typeface="Alatsi"/>
                <a:sym typeface="Alatsi"/>
              </a:rPr>
              <a:t>). </a:t>
            </a:r>
          </a:p>
          <a:p>
            <a:pPr algn="l">
              <a:lnSpc>
                <a:spcPts val="3555"/>
              </a:lnSpc>
            </a:pPr>
            <a:endParaRPr lang="lt-LT" sz="1988" noProof="0" dirty="0">
              <a:solidFill>
                <a:srgbClr val="000000"/>
              </a:solidFill>
              <a:latin typeface="Calibri" panose="020F0502020204030204" pitchFamily="34" charset="0"/>
              <a:ea typeface="Alatsi"/>
              <a:cs typeface="Alatsi"/>
              <a:sym typeface="Alatsi"/>
            </a:endParaRPr>
          </a:p>
        </p:txBody>
      </p:sp>
      <p:sp>
        <p:nvSpPr>
          <p:cNvPr id="32" name="TextBox 32"/>
          <p:cNvSpPr txBox="1"/>
          <p:nvPr/>
        </p:nvSpPr>
        <p:spPr>
          <a:xfrm>
            <a:off x="10213828" y="3290337"/>
            <a:ext cx="5610597" cy="3285708"/>
          </a:xfrm>
          <a:prstGeom prst="rect">
            <a:avLst/>
          </a:prstGeom>
        </p:spPr>
        <p:txBody>
          <a:bodyPr lIns="0" tIns="0" rIns="0" bIns="0" rtlCol="0" anchor="t">
            <a:spAutoFit/>
          </a:bodyPr>
          <a:lstStyle/>
          <a:p>
            <a:pPr algn="just">
              <a:lnSpc>
                <a:spcPts val="2784"/>
              </a:lnSpc>
            </a:pPr>
            <a:r>
              <a:rPr lang="lt-LT" sz="1988" noProof="0" dirty="0">
                <a:solidFill>
                  <a:srgbClr val="000000"/>
                </a:solidFill>
                <a:latin typeface="Calibri" panose="020F0502020204030204" pitchFamily="34" charset="0"/>
                <a:ea typeface="Alatsi"/>
                <a:cs typeface="Alatsi"/>
                <a:sym typeface="Alatsi"/>
              </a:rPr>
              <a:t>Panevėžio švietimo centras sudarė  2 vyresniojo amžiaus klausytojų grupes ir vykdė teorinius –praktinius mokymus skirtus kompiuterinio raštingumo kompetencijomis gilinti, kuriuose dalyvavo 26 klausytojai </a:t>
            </a:r>
            <a:r>
              <a:rPr lang="lt-LT" sz="1988" noProof="0" dirty="0">
                <a:latin typeface="Calibri" panose="020F0502020204030204" pitchFamily="34" charset="0"/>
                <a:ea typeface="Alatsi"/>
                <a:cs typeface="Alatsi"/>
                <a:sym typeface="Alatsi"/>
              </a:rPr>
              <a:t>(</a:t>
            </a:r>
            <a:r>
              <a:rPr lang="lt-LT" sz="1988" u="sng" noProof="0" dirty="0">
                <a:solidFill>
                  <a:srgbClr val="38B6FF"/>
                </a:solidFill>
                <a:latin typeface="Calibri" panose="020F0502020204030204" pitchFamily="34" charset="0"/>
                <a:ea typeface="Alatsi"/>
                <a:cs typeface="Alatsi"/>
                <a:sym typeface="Alatsi"/>
                <a:hlinkClick r:id="rId7" tooltip="https://www.panevezys.lt/download/95675/t%C4%98stinio%20mokymosi%20ataskaita%202020%20m.%20(1).docx"/>
              </a:rPr>
              <a:t>https://www.panevezys.lt/download/95675/t%C4%98stinio%20mokymosi%20ataskaita%202020%20m.%20(1).docx</a:t>
            </a:r>
            <a:r>
              <a:rPr lang="lt-LT" sz="1988" noProof="0" dirty="0">
                <a:latin typeface="Calibri" panose="020F0502020204030204" pitchFamily="34" charset="0"/>
                <a:ea typeface="Alatsi"/>
                <a:cs typeface="Alatsi"/>
                <a:sym typeface="Alatsi"/>
              </a:rPr>
              <a:t>).</a:t>
            </a:r>
          </a:p>
          <a:p>
            <a:pPr algn="l">
              <a:lnSpc>
                <a:spcPts val="3555"/>
              </a:lnSpc>
            </a:pPr>
            <a:endParaRPr lang="lt-LT" sz="1988" noProof="0" dirty="0">
              <a:solidFill>
                <a:srgbClr val="38B6FF"/>
              </a:solidFill>
              <a:latin typeface="Calibri" panose="020F0502020204030204" pitchFamily="34" charset="0"/>
              <a:ea typeface="Alatsi"/>
              <a:cs typeface="Alatsi"/>
              <a:sym typeface="Alatsi"/>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6F3EB"/>
        </a:solidFill>
        <a:effectLst/>
      </p:bgPr>
    </p:bg>
    <p:spTree>
      <p:nvGrpSpPr>
        <p:cNvPr id="1" name=""/>
        <p:cNvGrpSpPr/>
        <p:nvPr/>
      </p:nvGrpSpPr>
      <p:grpSpPr>
        <a:xfrm>
          <a:off x="0" y="0"/>
          <a:ext cx="0" cy="0"/>
          <a:chOff x="0" y="0"/>
          <a:chExt cx="0" cy="0"/>
        </a:xfrm>
      </p:grpSpPr>
      <p:sp>
        <p:nvSpPr>
          <p:cNvPr id="2" name="TextBox 2"/>
          <p:cNvSpPr txBox="1"/>
          <p:nvPr/>
        </p:nvSpPr>
        <p:spPr>
          <a:xfrm>
            <a:off x="567072" y="2161375"/>
            <a:ext cx="17535446" cy="1870959"/>
          </a:xfrm>
          <a:prstGeom prst="rect">
            <a:avLst/>
          </a:prstGeom>
        </p:spPr>
        <p:txBody>
          <a:bodyPr lIns="0" tIns="0" rIns="0" bIns="0" rtlCol="0" anchor="t">
            <a:spAutoFit/>
          </a:bodyPr>
          <a:lstStyle/>
          <a:p>
            <a:pPr algn="just">
              <a:lnSpc>
                <a:spcPts val="4200"/>
              </a:lnSpc>
            </a:pPr>
            <a:r>
              <a:rPr lang="lt-LT" sz="3000" noProof="0" dirty="0">
                <a:solidFill>
                  <a:srgbClr val="000000"/>
                </a:solidFill>
                <a:latin typeface="Calibri" panose="020F0502020204030204" pitchFamily="34" charset="0"/>
                <a:ea typeface="Alatsi"/>
                <a:cs typeface="Alatsi"/>
                <a:sym typeface="Alatsi"/>
              </a:rPr>
              <a:t>Metodas:</a:t>
            </a:r>
          </a:p>
          <a:p>
            <a:pPr algn="just">
              <a:lnSpc>
                <a:spcPts val="2520"/>
              </a:lnSpc>
            </a:pPr>
            <a:r>
              <a:rPr lang="lt-LT" sz="1800" noProof="0" dirty="0">
                <a:solidFill>
                  <a:srgbClr val="000000"/>
                </a:solidFill>
                <a:latin typeface="Calibri" panose="020F0502020204030204" pitchFamily="34" charset="0"/>
                <a:ea typeface="Alatsi"/>
                <a:cs typeface="Alatsi"/>
                <a:sym typeface="Alatsi"/>
              </a:rPr>
              <a:t>Analizė atlikta įgyvendinant projektą „Koordinatorių modelio išbandymas ir lyčių lygybės politikos stiprinimas“. Tyrime remtasi statistiniais duomenimis iš Lietuvos statistikos departamento, savivaldybės administracijos bei kitų įstaigų. Vertinti demografiniai, socialiniai rodikliai, identifikuoti iššūkiai ir suformuluotos rekomendacijos.</a:t>
            </a:r>
          </a:p>
          <a:p>
            <a:pPr algn="l">
              <a:lnSpc>
                <a:spcPts val="5852"/>
              </a:lnSpc>
            </a:pPr>
            <a:endParaRPr lang="lt-LT" sz="1800" noProof="0" dirty="0">
              <a:solidFill>
                <a:srgbClr val="000000"/>
              </a:solidFill>
              <a:latin typeface="Calibri" panose="020F0502020204030204" pitchFamily="34" charset="0"/>
              <a:ea typeface="Alatsi"/>
              <a:cs typeface="Alatsi"/>
              <a:sym typeface="Alatsi"/>
            </a:endParaRPr>
          </a:p>
        </p:txBody>
      </p:sp>
      <p:sp>
        <p:nvSpPr>
          <p:cNvPr id="3" name="TextBox 3"/>
          <p:cNvSpPr txBox="1"/>
          <p:nvPr/>
        </p:nvSpPr>
        <p:spPr>
          <a:xfrm>
            <a:off x="5702946" y="8809807"/>
            <a:ext cx="6882108" cy="422275"/>
          </a:xfrm>
          <a:prstGeom prst="rect">
            <a:avLst/>
          </a:prstGeom>
        </p:spPr>
        <p:txBody>
          <a:bodyPr lIns="0" tIns="0" rIns="0" bIns="0" rtlCol="0" anchor="t">
            <a:spAutoFit/>
          </a:bodyPr>
          <a:lstStyle/>
          <a:p>
            <a:pPr algn="ctr">
              <a:lnSpc>
                <a:spcPts val="3500"/>
              </a:lnSpc>
            </a:pPr>
            <a:r>
              <a:rPr lang="lt-LT" sz="2500" noProof="0" dirty="0">
                <a:solidFill>
                  <a:srgbClr val="000000"/>
                </a:solidFill>
                <a:latin typeface="Calibri" panose="020F0502020204030204" pitchFamily="34" charset="0"/>
                <a:ea typeface="Alatsi"/>
                <a:cs typeface="Alatsi"/>
                <a:sym typeface="Alatsi"/>
              </a:rPr>
              <a:t>Panevėžio miesto savivaldybė</a:t>
            </a:r>
          </a:p>
        </p:txBody>
      </p:sp>
      <p:sp>
        <p:nvSpPr>
          <p:cNvPr id="4" name="AutoShape 4"/>
          <p:cNvSpPr/>
          <p:nvPr/>
        </p:nvSpPr>
        <p:spPr>
          <a:xfrm>
            <a:off x="-260599" y="9061267"/>
            <a:ext cx="7105264" cy="19050"/>
          </a:xfrm>
          <a:prstGeom prst="line">
            <a:avLst/>
          </a:prstGeom>
          <a:ln w="114300" cap="flat">
            <a:solidFill>
              <a:srgbClr val="9FC3D0"/>
            </a:solidFill>
            <a:prstDash val="solid"/>
            <a:headEnd type="none" w="sm" len="sm"/>
            <a:tailEnd type="none" w="sm" len="sm"/>
          </a:ln>
        </p:spPr>
        <p:txBody>
          <a:bodyPr/>
          <a:lstStyle/>
          <a:p>
            <a:endParaRPr lang="lt-LT" noProof="0" dirty="0"/>
          </a:p>
        </p:txBody>
      </p:sp>
      <p:sp>
        <p:nvSpPr>
          <p:cNvPr id="5" name="Freeform 5"/>
          <p:cNvSpPr/>
          <p:nvPr/>
        </p:nvSpPr>
        <p:spPr>
          <a:xfrm>
            <a:off x="13764167" y="6208199"/>
            <a:ext cx="7315200" cy="2477783"/>
          </a:xfrm>
          <a:custGeom>
            <a:avLst/>
            <a:gdLst/>
            <a:ahLst/>
            <a:cxnLst/>
            <a:rect l="l" t="t" r="r" b="b"/>
            <a:pathLst>
              <a:path w="7315200" h="2477783">
                <a:moveTo>
                  <a:pt x="0" y="0"/>
                </a:moveTo>
                <a:lnTo>
                  <a:pt x="7315200" y="0"/>
                </a:lnTo>
                <a:lnTo>
                  <a:pt x="7315200" y="2477783"/>
                </a:lnTo>
                <a:lnTo>
                  <a:pt x="0" y="2477783"/>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lt-LT" noProof="0" dirty="0"/>
          </a:p>
        </p:txBody>
      </p:sp>
      <p:sp>
        <p:nvSpPr>
          <p:cNvPr id="6" name="AutoShape 6"/>
          <p:cNvSpPr/>
          <p:nvPr/>
        </p:nvSpPr>
        <p:spPr>
          <a:xfrm>
            <a:off x="11430169" y="9061267"/>
            <a:ext cx="7105264" cy="19050"/>
          </a:xfrm>
          <a:prstGeom prst="line">
            <a:avLst/>
          </a:prstGeom>
          <a:ln w="114300" cap="flat">
            <a:solidFill>
              <a:srgbClr val="9FC3D0"/>
            </a:solidFill>
            <a:prstDash val="solid"/>
            <a:headEnd type="none" w="sm" len="sm"/>
            <a:tailEnd type="none" w="sm" len="sm"/>
          </a:ln>
        </p:spPr>
        <p:txBody>
          <a:bodyPr/>
          <a:lstStyle/>
          <a:p>
            <a:endParaRPr lang="lt-LT" noProof="0" dirty="0"/>
          </a:p>
        </p:txBody>
      </p:sp>
      <p:sp>
        <p:nvSpPr>
          <p:cNvPr id="7" name="TextBox 7"/>
          <p:cNvSpPr txBox="1"/>
          <p:nvPr/>
        </p:nvSpPr>
        <p:spPr>
          <a:xfrm>
            <a:off x="2553980" y="866775"/>
            <a:ext cx="13180039" cy="1450976"/>
          </a:xfrm>
          <a:prstGeom prst="rect">
            <a:avLst/>
          </a:prstGeom>
        </p:spPr>
        <p:txBody>
          <a:bodyPr lIns="0" tIns="0" rIns="0" bIns="0" rtlCol="0" anchor="t">
            <a:spAutoFit/>
          </a:bodyPr>
          <a:lstStyle/>
          <a:p>
            <a:pPr algn="ctr">
              <a:lnSpc>
                <a:spcPts val="11899"/>
              </a:lnSpc>
            </a:pPr>
            <a:r>
              <a:rPr lang="lt-LT" sz="8499" noProof="0" dirty="0">
                <a:solidFill>
                  <a:srgbClr val="000000"/>
                </a:solidFill>
                <a:latin typeface="Calibri" panose="020F0502020204030204" pitchFamily="34" charset="0"/>
                <a:ea typeface="Alatsi"/>
                <a:cs typeface="Alatsi"/>
                <a:sym typeface="Alatsi"/>
              </a:rPr>
              <a:t>SANTRAUKA</a:t>
            </a:r>
          </a:p>
        </p:txBody>
      </p:sp>
      <p:grpSp>
        <p:nvGrpSpPr>
          <p:cNvPr id="8" name="Group 8"/>
          <p:cNvGrpSpPr/>
          <p:nvPr/>
        </p:nvGrpSpPr>
        <p:grpSpPr>
          <a:xfrm>
            <a:off x="15859155" y="0"/>
            <a:ext cx="1562612" cy="1673225"/>
            <a:chOff x="0" y="0"/>
            <a:chExt cx="2083482" cy="2230967"/>
          </a:xfrm>
        </p:grpSpPr>
        <p:grpSp>
          <p:nvGrpSpPr>
            <p:cNvPr id="9" name="Group 9"/>
            <p:cNvGrpSpPr/>
            <p:nvPr/>
          </p:nvGrpSpPr>
          <p:grpSpPr>
            <a:xfrm>
              <a:off x="75599" y="0"/>
              <a:ext cx="1932284" cy="2230967"/>
              <a:chOff x="0" y="0"/>
              <a:chExt cx="703982" cy="812800"/>
            </a:xfrm>
          </p:grpSpPr>
          <p:sp>
            <p:nvSpPr>
              <p:cNvPr id="10" name="Freeform 10"/>
              <p:cNvSpPr/>
              <p:nvPr/>
            </p:nvSpPr>
            <p:spPr>
              <a:xfrm>
                <a:off x="0" y="0"/>
                <a:ext cx="703982" cy="812800"/>
              </a:xfrm>
              <a:custGeom>
                <a:avLst/>
                <a:gdLst/>
                <a:ahLst/>
                <a:cxnLst/>
                <a:rect l="l" t="t" r="r" b="b"/>
                <a:pathLst>
                  <a:path w="703982" h="812800">
                    <a:moveTo>
                      <a:pt x="234787" y="793731"/>
                    </a:moveTo>
                    <a:cubicBezTo>
                      <a:pt x="270879" y="805245"/>
                      <a:pt x="311910" y="812800"/>
                      <a:pt x="352180" y="812800"/>
                    </a:cubicBezTo>
                    <a:cubicBezTo>
                      <a:pt x="392452" y="812800"/>
                      <a:pt x="431204" y="806323"/>
                      <a:pt x="466915" y="794809"/>
                    </a:cubicBezTo>
                    <a:cubicBezTo>
                      <a:pt x="467675" y="794450"/>
                      <a:pt x="468435" y="794450"/>
                      <a:pt x="469194" y="794090"/>
                    </a:cubicBezTo>
                    <a:cubicBezTo>
                      <a:pt x="603304" y="748035"/>
                      <a:pt x="702082" y="626421"/>
                      <a:pt x="703982" y="484298"/>
                    </a:cubicBezTo>
                    <a:lnTo>
                      <a:pt x="703982" y="0"/>
                    </a:lnTo>
                    <a:lnTo>
                      <a:pt x="0" y="0"/>
                    </a:lnTo>
                    <a:lnTo>
                      <a:pt x="0" y="483939"/>
                    </a:lnTo>
                    <a:cubicBezTo>
                      <a:pt x="1900" y="627140"/>
                      <a:pt x="99158" y="748755"/>
                      <a:pt x="234787" y="793731"/>
                    </a:cubicBezTo>
                    <a:close/>
                  </a:path>
                </a:pathLst>
              </a:custGeom>
              <a:solidFill>
                <a:srgbClr val="9FC3D0"/>
              </a:solidFill>
            </p:spPr>
            <p:txBody>
              <a:bodyPr/>
              <a:lstStyle/>
              <a:p>
                <a:endParaRPr lang="lt-LT" noProof="0" dirty="0"/>
              </a:p>
            </p:txBody>
          </p:sp>
          <p:sp>
            <p:nvSpPr>
              <p:cNvPr id="11" name="TextBox 11"/>
              <p:cNvSpPr txBox="1"/>
              <p:nvPr/>
            </p:nvSpPr>
            <p:spPr>
              <a:xfrm>
                <a:off x="0" y="-47625"/>
                <a:ext cx="703982" cy="733425"/>
              </a:xfrm>
              <a:prstGeom prst="rect">
                <a:avLst/>
              </a:prstGeom>
            </p:spPr>
            <p:txBody>
              <a:bodyPr lIns="50800" tIns="50800" rIns="50800" bIns="50800" rtlCol="0" anchor="ctr"/>
              <a:lstStyle/>
              <a:p>
                <a:pPr algn="ctr">
                  <a:lnSpc>
                    <a:spcPts val="2659"/>
                  </a:lnSpc>
                </a:pPr>
                <a:endParaRPr lang="lt-LT" noProof="0" dirty="0"/>
              </a:p>
            </p:txBody>
          </p:sp>
        </p:grpSp>
        <p:sp>
          <p:nvSpPr>
            <p:cNvPr id="12" name="TextBox 12"/>
            <p:cNvSpPr txBox="1"/>
            <p:nvPr/>
          </p:nvSpPr>
          <p:spPr>
            <a:xfrm>
              <a:off x="0" y="437582"/>
              <a:ext cx="2083482" cy="1241504"/>
            </a:xfrm>
            <a:prstGeom prst="rect">
              <a:avLst/>
            </a:prstGeom>
          </p:spPr>
          <p:txBody>
            <a:bodyPr lIns="0" tIns="0" rIns="0" bIns="0" rtlCol="0" anchor="t">
              <a:spAutoFit/>
            </a:bodyPr>
            <a:lstStyle/>
            <a:p>
              <a:pPr algn="ctr">
                <a:lnSpc>
                  <a:spcPts val="7805"/>
                </a:lnSpc>
              </a:pPr>
              <a:r>
                <a:rPr lang="lt-LT" sz="5575" b="1" noProof="0" dirty="0">
                  <a:solidFill>
                    <a:srgbClr val="000000"/>
                  </a:solidFill>
                  <a:latin typeface="Open Sans Bold"/>
                  <a:ea typeface="Open Sans Bold"/>
                  <a:cs typeface="Open Sans Bold"/>
                  <a:sym typeface="Open Sans Bold"/>
                </a:rPr>
                <a:t>2</a:t>
              </a:r>
            </a:p>
          </p:txBody>
        </p:sp>
      </p:grpSp>
      <p:sp>
        <p:nvSpPr>
          <p:cNvPr id="13" name="Freeform 13"/>
          <p:cNvSpPr/>
          <p:nvPr/>
        </p:nvSpPr>
        <p:spPr>
          <a:xfrm>
            <a:off x="-2627572" y="-733336"/>
            <a:ext cx="7315200" cy="2477783"/>
          </a:xfrm>
          <a:custGeom>
            <a:avLst/>
            <a:gdLst/>
            <a:ahLst/>
            <a:cxnLst/>
            <a:rect l="l" t="t" r="r" b="b"/>
            <a:pathLst>
              <a:path w="7315200" h="2477783">
                <a:moveTo>
                  <a:pt x="0" y="0"/>
                </a:moveTo>
                <a:lnTo>
                  <a:pt x="7315200" y="0"/>
                </a:lnTo>
                <a:lnTo>
                  <a:pt x="7315200" y="2477783"/>
                </a:lnTo>
                <a:lnTo>
                  <a:pt x="0" y="2477783"/>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lt-LT" noProof="0" dirty="0"/>
          </a:p>
        </p:txBody>
      </p:sp>
      <p:grpSp>
        <p:nvGrpSpPr>
          <p:cNvPr id="14" name="Group 14"/>
          <p:cNvGrpSpPr/>
          <p:nvPr/>
        </p:nvGrpSpPr>
        <p:grpSpPr>
          <a:xfrm>
            <a:off x="983935" y="3574466"/>
            <a:ext cx="7548151" cy="4651571"/>
            <a:chOff x="-247293" y="-192881"/>
            <a:chExt cx="10064200" cy="6202093"/>
          </a:xfrm>
        </p:grpSpPr>
        <p:grpSp>
          <p:nvGrpSpPr>
            <p:cNvPr id="15" name="Group 15"/>
            <p:cNvGrpSpPr/>
            <p:nvPr/>
          </p:nvGrpSpPr>
          <p:grpSpPr>
            <a:xfrm>
              <a:off x="-247293" y="-192881"/>
              <a:ext cx="10064200" cy="6186376"/>
              <a:chOff x="-48848" y="-38100"/>
              <a:chExt cx="1987990" cy="1222000"/>
            </a:xfrm>
          </p:grpSpPr>
          <p:sp>
            <p:nvSpPr>
              <p:cNvPr id="16" name="Freeform 16"/>
              <p:cNvSpPr/>
              <p:nvPr/>
            </p:nvSpPr>
            <p:spPr>
              <a:xfrm>
                <a:off x="-48848" y="19487"/>
                <a:ext cx="1939142" cy="1164413"/>
              </a:xfrm>
              <a:custGeom>
                <a:avLst/>
                <a:gdLst/>
                <a:ahLst/>
                <a:cxnLst/>
                <a:rect l="l" t="t" r="r" b="b"/>
                <a:pathLst>
                  <a:path w="1939142" h="1164413">
                    <a:moveTo>
                      <a:pt x="53627" y="0"/>
                    </a:moveTo>
                    <a:lnTo>
                      <a:pt x="1885515" y="0"/>
                    </a:lnTo>
                    <a:cubicBezTo>
                      <a:pt x="1915133" y="0"/>
                      <a:pt x="1939142" y="24010"/>
                      <a:pt x="1939142" y="53627"/>
                    </a:cubicBezTo>
                    <a:lnTo>
                      <a:pt x="1939142" y="1110786"/>
                    </a:lnTo>
                    <a:cubicBezTo>
                      <a:pt x="1939142" y="1140403"/>
                      <a:pt x="1915133" y="1164413"/>
                      <a:pt x="1885515" y="1164413"/>
                    </a:cubicBezTo>
                    <a:lnTo>
                      <a:pt x="53627" y="1164413"/>
                    </a:lnTo>
                    <a:cubicBezTo>
                      <a:pt x="39404" y="1164413"/>
                      <a:pt x="25764" y="1158763"/>
                      <a:pt x="15707" y="1148706"/>
                    </a:cubicBezTo>
                    <a:cubicBezTo>
                      <a:pt x="5650" y="1138649"/>
                      <a:pt x="0" y="1125009"/>
                      <a:pt x="0" y="1110786"/>
                    </a:cubicBezTo>
                    <a:lnTo>
                      <a:pt x="0" y="53627"/>
                    </a:lnTo>
                    <a:cubicBezTo>
                      <a:pt x="0" y="39404"/>
                      <a:pt x="5650" y="25764"/>
                      <a:pt x="15707" y="15707"/>
                    </a:cubicBezTo>
                    <a:cubicBezTo>
                      <a:pt x="25764" y="5650"/>
                      <a:pt x="39404" y="0"/>
                      <a:pt x="53627" y="0"/>
                    </a:cubicBezTo>
                    <a:close/>
                  </a:path>
                </a:pathLst>
              </a:custGeom>
              <a:solidFill>
                <a:srgbClr val="E9C7C6"/>
              </a:solidFill>
            </p:spPr>
            <p:txBody>
              <a:bodyPr/>
              <a:lstStyle/>
              <a:p>
                <a:endParaRPr lang="lt-LT" noProof="0" dirty="0"/>
              </a:p>
            </p:txBody>
          </p:sp>
          <p:sp>
            <p:nvSpPr>
              <p:cNvPr id="17" name="TextBox 17"/>
              <p:cNvSpPr txBox="1"/>
              <p:nvPr/>
            </p:nvSpPr>
            <p:spPr>
              <a:xfrm>
                <a:off x="0" y="-38100"/>
                <a:ext cx="1939142" cy="1202513"/>
              </a:xfrm>
              <a:prstGeom prst="rect">
                <a:avLst/>
              </a:prstGeom>
            </p:spPr>
            <p:txBody>
              <a:bodyPr lIns="50800" tIns="50800" rIns="50800" bIns="50800" rtlCol="0" anchor="ctr"/>
              <a:lstStyle/>
              <a:p>
                <a:pPr algn="ctr">
                  <a:lnSpc>
                    <a:spcPts val="2659"/>
                  </a:lnSpc>
                </a:pPr>
                <a:endParaRPr lang="lt-LT" noProof="0" dirty="0"/>
              </a:p>
            </p:txBody>
          </p:sp>
        </p:grpSp>
        <p:sp>
          <p:nvSpPr>
            <p:cNvPr id="18" name="TextBox 18"/>
            <p:cNvSpPr txBox="1"/>
            <p:nvPr/>
          </p:nvSpPr>
          <p:spPr>
            <a:xfrm>
              <a:off x="86784" y="290383"/>
              <a:ext cx="9148757" cy="5718829"/>
            </a:xfrm>
            <a:prstGeom prst="rect">
              <a:avLst/>
            </a:prstGeom>
          </p:spPr>
          <p:txBody>
            <a:bodyPr lIns="0" tIns="0" rIns="0" bIns="0" rtlCol="0" anchor="t">
              <a:spAutoFit/>
            </a:bodyPr>
            <a:lstStyle/>
            <a:p>
              <a:pPr algn="just">
                <a:lnSpc>
                  <a:spcPts val="2380"/>
                </a:lnSpc>
              </a:pPr>
              <a:r>
                <a:rPr lang="lt-LT" sz="1700" noProof="0" dirty="0">
                  <a:solidFill>
                    <a:srgbClr val="000000"/>
                  </a:solidFill>
                  <a:latin typeface="Calibri" panose="020F0502020204030204" pitchFamily="34" charset="0"/>
                  <a:ea typeface="Alatsi"/>
                  <a:cs typeface="Alatsi"/>
                  <a:sym typeface="Alatsi"/>
                </a:rPr>
                <a:t>Lyties aspektas Panevėžio miesto savivaldybėje buvo nagrinėjamas per smurto artimoje aplinkoje prizmę. Ši tema pasirinkta dėl savo aktualumo tiek nacionaliniu, tiek vietos lygmeniu. Statistikos duomenimis, 2023 m. savivaldybėje buvo užregistruoti 1 639 pranešimai apie smurtą artimoje aplinkoje, o 2024 m. – 1 546. Nors fiksuotas nedidelis sumažėjimas, problema išlieka reikšminga. 2024 m. buvo išduoti 644 apsaugos nuo smurto orderiai, iš kurių net 521 išduotas vyrams, o tik 123 moterims – tai atskleidžia, kad moterys vis dar neproporcingai dažnai yra smurto aukos. Panevėžio savivaldybė jau ėmėsi iniciatyvų – įkūrė smurto prevencijos komisiją, organizavo paskaitas, konferencijas ir bendradarbiauja su specializuotos pagalbos centrais. Vis dėlto siekiant ilgalaikių pokyčių, būtina dar labiau stiprinti švietimo priemones, įtraukti visuomenę ir plėsti pagalbos prieinamumą.</a:t>
              </a:r>
            </a:p>
            <a:p>
              <a:pPr algn="l">
                <a:lnSpc>
                  <a:spcPts val="2380"/>
                </a:lnSpc>
              </a:pPr>
              <a:endParaRPr lang="lt-LT" sz="1700" noProof="0" dirty="0">
                <a:solidFill>
                  <a:srgbClr val="000000"/>
                </a:solidFill>
                <a:latin typeface="Calibri" panose="020F0502020204030204" pitchFamily="34" charset="0"/>
                <a:ea typeface="Alatsi"/>
                <a:cs typeface="Alatsi"/>
                <a:sym typeface="Alatsi"/>
              </a:endParaRPr>
            </a:p>
          </p:txBody>
        </p:sp>
      </p:grpSp>
      <p:grpSp>
        <p:nvGrpSpPr>
          <p:cNvPr id="19" name="Group 19"/>
          <p:cNvGrpSpPr/>
          <p:nvPr/>
        </p:nvGrpSpPr>
        <p:grpSpPr>
          <a:xfrm>
            <a:off x="10038245" y="3719127"/>
            <a:ext cx="7362681" cy="4421131"/>
            <a:chOff x="0" y="0"/>
            <a:chExt cx="9816907" cy="5894841"/>
          </a:xfrm>
        </p:grpSpPr>
        <p:grpSp>
          <p:nvGrpSpPr>
            <p:cNvPr id="20" name="Group 20"/>
            <p:cNvGrpSpPr/>
            <p:nvPr/>
          </p:nvGrpSpPr>
          <p:grpSpPr>
            <a:xfrm>
              <a:off x="0" y="0"/>
              <a:ext cx="9816907" cy="5894841"/>
              <a:chOff x="0" y="0"/>
              <a:chExt cx="1939142" cy="1164413"/>
            </a:xfrm>
          </p:grpSpPr>
          <p:sp>
            <p:nvSpPr>
              <p:cNvPr id="21" name="Freeform 21"/>
              <p:cNvSpPr/>
              <p:nvPr/>
            </p:nvSpPr>
            <p:spPr>
              <a:xfrm>
                <a:off x="0" y="0"/>
                <a:ext cx="1939142" cy="1164413"/>
              </a:xfrm>
              <a:custGeom>
                <a:avLst/>
                <a:gdLst/>
                <a:ahLst/>
                <a:cxnLst/>
                <a:rect l="l" t="t" r="r" b="b"/>
                <a:pathLst>
                  <a:path w="1939142" h="1164413">
                    <a:moveTo>
                      <a:pt x="53627" y="0"/>
                    </a:moveTo>
                    <a:lnTo>
                      <a:pt x="1885515" y="0"/>
                    </a:lnTo>
                    <a:cubicBezTo>
                      <a:pt x="1915133" y="0"/>
                      <a:pt x="1939142" y="24010"/>
                      <a:pt x="1939142" y="53627"/>
                    </a:cubicBezTo>
                    <a:lnTo>
                      <a:pt x="1939142" y="1110786"/>
                    </a:lnTo>
                    <a:cubicBezTo>
                      <a:pt x="1939142" y="1140403"/>
                      <a:pt x="1915133" y="1164413"/>
                      <a:pt x="1885515" y="1164413"/>
                    </a:cubicBezTo>
                    <a:lnTo>
                      <a:pt x="53627" y="1164413"/>
                    </a:lnTo>
                    <a:cubicBezTo>
                      <a:pt x="39404" y="1164413"/>
                      <a:pt x="25764" y="1158763"/>
                      <a:pt x="15707" y="1148706"/>
                    </a:cubicBezTo>
                    <a:cubicBezTo>
                      <a:pt x="5650" y="1138649"/>
                      <a:pt x="0" y="1125009"/>
                      <a:pt x="0" y="1110786"/>
                    </a:cubicBezTo>
                    <a:lnTo>
                      <a:pt x="0" y="53627"/>
                    </a:lnTo>
                    <a:cubicBezTo>
                      <a:pt x="0" y="39404"/>
                      <a:pt x="5650" y="25764"/>
                      <a:pt x="15707" y="15707"/>
                    </a:cubicBezTo>
                    <a:cubicBezTo>
                      <a:pt x="25764" y="5650"/>
                      <a:pt x="39404" y="0"/>
                      <a:pt x="53627" y="0"/>
                    </a:cubicBezTo>
                    <a:close/>
                  </a:path>
                </a:pathLst>
              </a:custGeom>
              <a:solidFill>
                <a:srgbClr val="E9C7C6"/>
              </a:solidFill>
            </p:spPr>
            <p:txBody>
              <a:bodyPr/>
              <a:lstStyle/>
              <a:p>
                <a:endParaRPr lang="lt-LT" noProof="0" dirty="0"/>
              </a:p>
            </p:txBody>
          </p:sp>
          <p:sp>
            <p:nvSpPr>
              <p:cNvPr id="22" name="TextBox 22"/>
              <p:cNvSpPr txBox="1"/>
              <p:nvPr/>
            </p:nvSpPr>
            <p:spPr>
              <a:xfrm>
                <a:off x="0" y="-38100"/>
                <a:ext cx="1939142" cy="1202513"/>
              </a:xfrm>
              <a:prstGeom prst="rect">
                <a:avLst/>
              </a:prstGeom>
            </p:spPr>
            <p:txBody>
              <a:bodyPr lIns="50800" tIns="50800" rIns="50800" bIns="50800" rtlCol="0" anchor="ctr"/>
              <a:lstStyle/>
              <a:p>
                <a:pPr algn="ctr">
                  <a:lnSpc>
                    <a:spcPts val="2659"/>
                  </a:lnSpc>
                </a:pPr>
                <a:endParaRPr lang="lt-LT" noProof="0" dirty="0"/>
              </a:p>
            </p:txBody>
          </p:sp>
        </p:grpSp>
        <p:sp>
          <p:nvSpPr>
            <p:cNvPr id="23" name="TextBox 23"/>
            <p:cNvSpPr txBox="1"/>
            <p:nvPr/>
          </p:nvSpPr>
          <p:spPr>
            <a:xfrm>
              <a:off x="129151" y="191732"/>
              <a:ext cx="9558606" cy="5308975"/>
            </a:xfrm>
            <a:prstGeom prst="rect">
              <a:avLst/>
            </a:prstGeom>
          </p:spPr>
          <p:txBody>
            <a:bodyPr lIns="0" tIns="0" rIns="0" bIns="0" rtlCol="0" anchor="t">
              <a:spAutoFit/>
            </a:bodyPr>
            <a:lstStyle/>
            <a:p>
              <a:pPr algn="just">
                <a:lnSpc>
                  <a:spcPts val="2380"/>
                </a:lnSpc>
              </a:pPr>
              <a:r>
                <a:rPr lang="lt-LT" sz="1700" noProof="0" dirty="0">
                  <a:solidFill>
                    <a:srgbClr val="000000"/>
                  </a:solidFill>
                  <a:latin typeface="Calibri" panose="020F0502020204030204" pitchFamily="34" charset="0"/>
                  <a:ea typeface="Alatsi"/>
                  <a:cs typeface="Alatsi"/>
                  <a:sym typeface="Alatsi"/>
                </a:rPr>
                <a:t>Analizuojant amžiaus aspektą, dėmesys skirtas vyresnio amžiaus žmonių įtraukimui į švietimą ir visuomeninį gyvenimą. Panevėžys yra viena seniausių savivaldybių Lietuvoje – apie penktadalį visų gyventojų sudaro vyresnio amžiaus asmenys. Panevėžio miesto savivaldybėje švietimo ir kultūros pasiūla yra pakankamai plati. Trečiojo amžiaus universitete veikė 33 grupės, o užsiėmimus lankė apie 560 dalyvių. Taip pat organizuoti mokymai bibliotekose ir švietimo centruose, tačiau dalyvių skaičius buvo mažas. Nacionaliniai tyrimai rodo, kad pagrindinės kliūtys dalyvauti mokymuose yra psichologinės, sveikatos problemos, finansiniai sunkumai bei motyvacijos trūkumas. Tai leidžia teigti, kad pasiūlos egzistavimas dar negarantuoja jos prieinamumo ar patrauklumo tikslinėms grupėms. Siekiant geresnės integracijos, būtina ne tik plėtoti švietimo veiklas, bet ir investuoti į motyvacinę paramą, informacijos sklaidą, personalizuotą pagalbą ir bendradarbiavimą su bendruomenėmis bei sveikatos sektoriaus partneriais. </a:t>
              </a:r>
            </a:p>
          </p:txBody>
        </p:sp>
      </p:gr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F6F3EB"/>
        </a:solidFill>
        <a:effectLst/>
      </p:bgPr>
    </p:bg>
    <p:spTree>
      <p:nvGrpSpPr>
        <p:cNvPr id="1" name=""/>
        <p:cNvGrpSpPr/>
        <p:nvPr/>
      </p:nvGrpSpPr>
      <p:grpSpPr>
        <a:xfrm>
          <a:off x="0" y="0"/>
          <a:ext cx="0" cy="0"/>
          <a:chOff x="0" y="0"/>
          <a:chExt cx="0" cy="0"/>
        </a:xfrm>
      </p:grpSpPr>
      <p:grpSp>
        <p:nvGrpSpPr>
          <p:cNvPr id="2" name="Group 2"/>
          <p:cNvGrpSpPr/>
          <p:nvPr/>
        </p:nvGrpSpPr>
        <p:grpSpPr>
          <a:xfrm>
            <a:off x="627362" y="0"/>
            <a:ext cx="937061" cy="10287000"/>
            <a:chOff x="0" y="0"/>
            <a:chExt cx="246798" cy="2709333"/>
          </a:xfrm>
        </p:grpSpPr>
        <p:sp>
          <p:nvSpPr>
            <p:cNvPr id="3" name="Freeform 3"/>
            <p:cNvSpPr/>
            <p:nvPr/>
          </p:nvSpPr>
          <p:spPr>
            <a:xfrm>
              <a:off x="0" y="0"/>
              <a:ext cx="246798" cy="2709333"/>
            </a:xfrm>
            <a:custGeom>
              <a:avLst/>
              <a:gdLst/>
              <a:ahLst/>
              <a:cxnLst/>
              <a:rect l="l" t="t" r="r" b="b"/>
              <a:pathLst>
                <a:path w="246798" h="2709333">
                  <a:moveTo>
                    <a:pt x="0" y="0"/>
                  </a:moveTo>
                  <a:lnTo>
                    <a:pt x="246798" y="0"/>
                  </a:lnTo>
                  <a:lnTo>
                    <a:pt x="246798" y="2709333"/>
                  </a:lnTo>
                  <a:lnTo>
                    <a:pt x="0" y="2709333"/>
                  </a:lnTo>
                  <a:close/>
                </a:path>
              </a:pathLst>
            </a:custGeom>
            <a:solidFill>
              <a:srgbClr val="F6F3EB"/>
            </a:solidFill>
          </p:spPr>
          <p:txBody>
            <a:bodyPr/>
            <a:lstStyle/>
            <a:p>
              <a:endParaRPr lang="lt-LT" noProof="0" dirty="0"/>
            </a:p>
          </p:txBody>
        </p:sp>
        <p:sp>
          <p:nvSpPr>
            <p:cNvPr id="4" name="TextBox 4"/>
            <p:cNvSpPr txBox="1"/>
            <p:nvPr/>
          </p:nvSpPr>
          <p:spPr>
            <a:xfrm>
              <a:off x="0" y="-38100"/>
              <a:ext cx="246798" cy="2747433"/>
            </a:xfrm>
            <a:prstGeom prst="rect">
              <a:avLst/>
            </a:prstGeom>
          </p:spPr>
          <p:txBody>
            <a:bodyPr lIns="50800" tIns="50800" rIns="50800" bIns="50800" rtlCol="0" anchor="ctr"/>
            <a:lstStyle/>
            <a:p>
              <a:pPr algn="ctr">
                <a:lnSpc>
                  <a:spcPts val="2659"/>
                </a:lnSpc>
              </a:pPr>
              <a:endParaRPr lang="lt-LT" noProof="0" dirty="0"/>
            </a:p>
          </p:txBody>
        </p:sp>
      </p:grpSp>
      <p:sp>
        <p:nvSpPr>
          <p:cNvPr id="5" name="AutoShape 5"/>
          <p:cNvSpPr/>
          <p:nvPr/>
        </p:nvSpPr>
        <p:spPr>
          <a:xfrm flipH="1" flipV="1">
            <a:off x="1085850" y="7289441"/>
            <a:ext cx="5403" cy="2997456"/>
          </a:xfrm>
          <a:prstGeom prst="line">
            <a:avLst/>
          </a:prstGeom>
          <a:ln w="114300" cap="flat">
            <a:solidFill>
              <a:srgbClr val="9FC3D0"/>
            </a:solidFill>
            <a:prstDash val="solid"/>
            <a:headEnd type="none" w="sm" len="sm"/>
            <a:tailEnd type="none" w="sm" len="sm"/>
          </a:ln>
        </p:spPr>
        <p:txBody>
          <a:bodyPr/>
          <a:lstStyle/>
          <a:p>
            <a:endParaRPr lang="lt-LT" noProof="0" dirty="0"/>
          </a:p>
        </p:txBody>
      </p:sp>
      <p:sp>
        <p:nvSpPr>
          <p:cNvPr id="6" name="AutoShape 6"/>
          <p:cNvSpPr/>
          <p:nvPr/>
        </p:nvSpPr>
        <p:spPr>
          <a:xfrm flipH="1" flipV="1">
            <a:off x="1090490" y="-104525"/>
            <a:ext cx="5403" cy="2997456"/>
          </a:xfrm>
          <a:prstGeom prst="line">
            <a:avLst/>
          </a:prstGeom>
          <a:ln w="114300" cap="flat">
            <a:solidFill>
              <a:srgbClr val="9FC3D0"/>
            </a:solidFill>
            <a:prstDash val="solid"/>
            <a:headEnd type="none" w="sm" len="sm"/>
            <a:tailEnd type="none" w="sm" len="sm"/>
          </a:ln>
        </p:spPr>
        <p:txBody>
          <a:bodyPr/>
          <a:lstStyle/>
          <a:p>
            <a:endParaRPr lang="lt-LT" noProof="0" dirty="0"/>
          </a:p>
        </p:txBody>
      </p:sp>
      <p:grpSp>
        <p:nvGrpSpPr>
          <p:cNvPr id="7" name="Group 7"/>
          <p:cNvGrpSpPr/>
          <p:nvPr/>
        </p:nvGrpSpPr>
        <p:grpSpPr>
          <a:xfrm>
            <a:off x="15859155" y="0"/>
            <a:ext cx="1562612" cy="1673225"/>
            <a:chOff x="0" y="0"/>
            <a:chExt cx="2083482" cy="2230967"/>
          </a:xfrm>
        </p:grpSpPr>
        <p:grpSp>
          <p:nvGrpSpPr>
            <p:cNvPr id="8" name="Group 8"/>
            <p:cNvGrpSpPr/>
            <p:nvPr/>
          </p:nvGrpSpPr>
          <p:grpSpPr>
            <a:xfrm>
              <a:off x="75599" y="0"/>
              <a:ext cx="1932284" cy="2230967"/>
              <a:chOff x="0" y="0"/>
              <a:chExt cx="703982" cy="812800"/>
            </a:xfrm>
          </p:grpSpPr>
          <p:sp>
            <p:nvSpPr>
              <p:cNvPr id="9" name="Freeform 9"/>
              <p:cNvSpPr/>
              <p:nvPr/>
            </p:nvSpPr>
            <p:spPr>
              <a:xfrm>
                <a:off x="0" y="0"/>
                <a:ext cx="703982" cy="812800"/>
              </a:xfrm>
              <a:custGeom>
                <a:avLst/>
                <a:gdLst/>
                <a:ahLst/>
                <a:cxnLst/>
                <a:rect l="l" t="t" r="r" b="b"/>
                <a:pathLst>
                  <a:path w="703982" h="812800">
                    <a:moveTo>
                      <a:pt x="234787" y="793731"/>
                    </a:moveTo>
                    <a:cubicBezTo>
                      <a:pt x="270879" y="805245"/>
                      <a:pt x="311910" y="812800"/>
                      <a:pt x="352180" y="812800"/>
                    </a:cubicBezTo>
                    <a:cubicBezTo>
                      <a:pt x="392452" y="812800"/>
                      <a:pt x="431204" y="806323"/>
                      <a:pt x="466915" y="794809"/>
                    </a:cubicBezTo>
                    <a:cubicBezTo>
                      <a:pt x="467675" y="794450"/>
                      <a:pt x="468435" y="794450"/>
                      <a:pt x="469194" y="794090"/>
                    </a:cubicBezTo>
                    <a:cubicBezTo>
                      <a:pt x="603304" y="748035"/>
                      <a:pt x="702082" y="626421"/>
                      <a:pt x="703982" y="484298"/>
                    </a:cubicBezTo>
                    <a:lnTo>
                      <a:pt x="703982" y="0"/>
                    </a:lnTo>
                    <a:lnTo>
                      <a:pt x="0" y="0"/>
                    </a:lnTo>
                    <a:lnTo>
                      <a:pt x="0" y="483939"/>
                    </a:lnTo>
                    <a:cubicBezTo>
                      <a:pt x="1900" y="627140"/>
                      <a:pt x="99158" y="748755"/>
                      <a:pt x="234787" y="793731"/>
                    </a:cubicBezTo>
                    <a:close/>
                  </a:path>
                </a:pathLst>
              </a:custGeom>
              <a:solidFill>
                <a:srgbClr val="9FC3D0"/>
              </a:solidFill>
            </p:spPr>
            <p:txBody>
              <a:bodyPr/>
              <a:lstStyle/>
              <a:p>
                <a:endParaRPr lang="lt-LT" noProof="0" dirty="0"/>
              </a:p>
            </p:txBody>
          </p:sp>
          <p:sp>
            <p:nvSpPr>
              <p:cNvPr id="10" name="TextBox 10"/>
              <p:cNvSpPr txBox="1"/>
              <p:nvPr/>
            </p:nvSpPr>
            <p:spPr>
              <a:xfrm>
                <a:off x="0" y="-47625"/>
                <a:ext cx="703982" cy="733425"/>
              </a:xfrm>
              <a:prstGeom prst="rect">
                <a:avLst/>
              </a:prstGeom>
            </p:spPr>
            <p:txBody>
              <a:bodyPr lIns="50800" tIns="50800" rIns="50800" bIns="50800" rtlCol="0" anchor="ctr"/>
              <a:lstStyle/>
              <a:p>
                <a:pPr algn="ctr">
                  <a:lnSpc>
                    <a:spcPts val="2659"/>
                  </a:lnSpc>
                </a:pPr>
                <a:endParaRPr lang="lt-LT" noProof="0" dirty="0"/>
              </a:p>
            </p:txBody>
          </p:sp>
        </p:grpSp>
        <p:sp>
          <p:nvSpPr>
            <p:cNvPr id="11" name="TextBox 11"/>
            <p:cNvSpPr txBox="1"/>
            <p:nvPr/>
          </p:nvSpPr>
          <p:spPr>
            <a:xfrm>
              <a:off x="0" y="437582"/>
              <a:ext cx="2083482" cy="1241504"/>
            </a:xfrm>
            <a:prstGeom prst="rect">
              <a:avLst/>
            </a:prstGeom>
          </p:spPr>
          <p:txBody>
            <a:bodyPr lIns="0" tIns="0" rIns="0" bIns="0" rtlCol="0" anchor="t">
              <a:spAutoFit/>
            </a:bodyPr>
            <a:lstStyle/>
            <a:p>
              <a:pPr algn="ctr">
                <a:lnSpc>
                  <a:spcPts val="7805"/>
                </a:lnSpc>
              </a:pPr>
              <a:r>
                <a:rPr lang="lt-LT" sz="5575" b="1" noProof="0" dirty="0">
                  <a:solidFill>
                    <a:srgbClr val="000000"/>
                  </a:solidFill>
                  <a:latin typeface="Open Sans Bold"/>
                  <a:ea typeface="Open Sans Bold"/>
                  <a:cs typeface="Open Sans Bold"/>
                  <a:sym typeface="Open Sans Bold"/>
                </a:rPr>
                <a:t>20</a:t>
              </a:r>
            </a:p>
          </p:txBody>
        </p:sp>
      </p:grpSp>
      <p:sp>
        <p:nvSpPr>
          <p:cNvPr id="12" name="Freeform 12"/>
          <p:cNvSpPr/>
          <p:nvPr/>
        </p:nvSpPr>
        <p:spPr>
          <a:xfrm>
            <a:off x="9697545" y="8788169"/>
            <a:ext cx="7315200" cy="2477783"/>
          </a:xfrm>
          <a:custGeom>
            <a:avLst/>
            <a:gdLst/>
            <a:ahLst/>
            <a:cxnLst/>
            <a:rect l="l" t="t" r="r" b="b"/>
            <a:pathLst>
              <a:path w="7315200" h="2477783">
                <a:moveTo>
                  <a:pt x="0" y="0"/>
                </a:moveTo>
                <a:lnTo>
                  <a:pt x="7315200" y="0"/>
                </a:lnTo>
                <a:lnTo>
                  <a:pt x="7315200" y="2477784"/>
                </a:lnTo>
                <a:lnTo>
                  <a:pt x="0" y="2477784"/>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lt-LT" noProof="0" dirty="0"/>
          </a:p>
        </p:txBody>
      </p:sp>
      <p:sp>
        <p:nvSpPr>
          <p:cNvPr id="13" name="Freeform 13"/>
          <p:cNvSpPr/>
          <p:nvPr/>
        </p:nvSpPr>
        <p:spPr>
          <a:xfrm>
            <a:off x="1564423" y="-1641171"/>
            <a:ext cx="7315200" cy="2477783"/>
          </a:xfrm>
          <a:custGeom>
            <a:avLst/>
            <a:gdLst/>
            <a:ahLst/>
            <a:cxnLst/>
            <a:rect l="l" t="t" r="r" b="b"/>
            <a:pathLst>
              <a:path w="7315200" h="2477783">
                <a:moveTo>
                  <a:pt x="0" y="0"/>
                </a:moveTo>
                <a:lnTo>
                  <a:pt x="7315200" y="0"/>
                </a:lnTo>
                <a:lnTo>
                  <a:pt x="7315200" y="2477784"/>
                </a:lnTo>
                <a:lnTo>
                  <a:pt x="0" y="2477784"/>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lt-LT" noProof="0" dirty="0"/>
          </a:p>
        </p:txBody>
      </p:sp>
      <p:sp>
        <p:nvSpPr>
          <p:cNvPr id="14" name="TextBox 14"/>
          <p:cNvSpPr txBox="1"/>
          <p:nvPr/>
        </p:nvSpPr>
        <p:spPr>
          <a:xfrm rot="-5400000">
            <a:off x="-2385484" y="4932362"/>
            <a:ext cx="6882108" cy="422275"/>
          </a:xfrm>
          <a:prstGeom prst="rect">
            <a:avLst/>
          </a:prstGeom>
        </p:spPr>
        <p:txBody>
          <a:bodyPr lIns="0" tIns="0" rIns="0" bIns="0" rtlCol="0" anchor="t">
            <a:spAutoFit/>
          </a:bodyPr>
          <a:lstStyle/>
          <a:p>
            <a:pPr algn="ctr">
              <a:lnSpc>
                <a:spcPts val="3499"/>
              </a:lnSpc>
            </a:pPr>
            <a:r>
              <a:rPr lang="lt-LT" sz="2499" noProof="0" dirty="0">
                <a:solidFill>
                  <a:srgbClr val="000000"/>
                </a:solidFill>
                <a:latin typeface="Calibri" panose="020F0502020204030204" pitchFamily="34" charset="0"/>
                <a:ea typeface="Alatsi"/>
                <a:cs typeface="Alatsi"/>
                <a:sym typeface="Alatsi"/>
              </a:rPr>
              <a:t>Panevėžio miesto savivaldybė</a:t>
            </a:r>
          </a:p>
        </p:txBody>
      </p:sp>
      <p:grpSp>
        <p:nvGrpSpPr>
          <p:cNvPr id="15" name="Group 15"/>
          <p:cNvGrpSpPr/>
          <p:nvPr/>
        </p:nvGrpSpPr>
        <p:grpSpPr>
          <a:xfrm>
            <a:off x="1564423" y="2062928"/>
            <a:ext cx="13294577" cy="464023"/>
            <a:chOff x="0" y="0"/>
            <a:chExt cx="3733351" cy="122212"/>
          </a:xfrm>
        </p:grpSpPr>
        <p:sp>
          <p:nvSpPr>
            <p:cNvPr id="16" name="Freeform 16"/>
            <p:cNvSpPr/>
            <p:nvPr/>
          </p:nvSpPr>
          <p:spPr>
            <a:xfrm>
              <a:off x="0" y="0"/>
              <a:ext cx="3733351" cy="122212"/>
            </a:xfrm>
            <a:custGeom>
              <a:avLst/>
              <a:gdLst/>
              <a:ahLst/>
              <a:cxnLst/>
              <a:rect l="l" t="t" r="r" b="b"/>
              <a:pathLst>
                <a:path w="3733351" h="122212">
                  <a:moveTo>
                    <a:pt x="27854" y="0"/>
                  </a:moveTo>
                  <a:lnTo>
                    <a:pt x="3705496" y="0"/>
                  </a:lnTo>
                  <a:cubicBezTo>
                    <a:pt x="3712884" y="0"/>
                    <a:pt x="3719969" y="2935"/>
                    <a:pt x="3725192" y="8158"/>
                  </a:cubicBezTo>
                  <a:cubicBezTo>
                    <a:pt x="3730416" y="13382"/>
                    <a:pt x="3733351" y="20467"/>
                    <a:pt x="3733351" y="27854"/>
                  </a:cubicBezTo>
                  <a:lnTo>
                    <a:pt x="3733351" y="94357"/>
                  </a:lnTo>
                  <a:cubicBezTo>
                    <a:pt x="3733351" y="101745"/>
                    <a:pt x="3730416" y="108830"/>
                    <a:pt x="3725192" y="114053"/>
                  </a:cubicBezTo>
                  <a:cubicBezTo>
                    <a:pt x="3719969" y="119277"/>
                    <a:pt x="3712884" y="122212"/>
                    <a:pt x="3705496" y="122212"/>
                  </a:cubicBezTo>
                  <a:lnTo>
                    <a:pt x="27854" y="122212"/>
                  </a:lnTo>
                  <a:cubicBezTo>
                    <a:pt x="20467" y="122212"/>
                    <a:pt x="13382" y="119277"/>
                    <a:pt x="8158" y="114053"/>
                  </a:cubicBezTo>
                  <a:cubicBezTo>
                    <a:pt x="2935" y="108830"/>
                    <a:pt x="0" y="101745"/>
                    <a:pt x="0" y="94357"/>
                  </a:cubicBezTo>
                  <a:lnTo>
                    <a:pt x="0" y="27854"/>
                  </a:lnTo>
                  <a:cubicBezTo>
                    <a:pt x="0" y="20467"/>
                    <a:pt x="2935" y="13382"/>
                    <a:pt x="8158" y="8158"/>
                  </a:cubicBezTo>
                  <a:cubicBezTo>
                    <a:pt x="13382" y="2935"/>
                    <a:pt x="20467" y="0"/>
                    <a:pt x="27854" y="0"/>
                  </a:cubicBezTo>
                  <a:close/>
                </a:path>
              </a:pathLst>
            </a:custGeom>
            <a:solidFill>
              <a:srgbClr val="9FC3D0"/>
            </a:solidFill>
          </p:spPr>
          <p:txBody>
            <a:bodyPr/>
            <a:lstStyle/>
            <a:p>
              <a:endParaRPr lang="lt-LT" noProof="0" dirty="0"/>
            </a:p>
          </p:txBody>
        </p:sp>
        <p:sp>
          <p:nvSpPr>
            <p:cNvPr id="17" name="TextBox 17"/>
            <p:cNvSpPr txBox="1"/>
            <p:nvPr/>
          </p:nvSpPr>
          <p:spPr>
            <a:xfrm>
              <a:off x="0" y="-38100"/>
              <a:ext cx="3733351" cy="160312"/>
            </a:xfrm>
            <a:prstGeom prst="rect">
              <a:avLst/>
            </a:prstGeom>
          </p:spPr>
          <p:txBody>
            <a:bodyPr lIns="50800" tIns="50800" rIns="50800" bIns="50800" rtlCol="0" anchor="ctr"/>
            <a:lstStyle/>
            <a:p>
              <a:pPr algn="ctr">
                <a:lnSpc>
                  <a:spcPts val="2659"/>
                </a:lnSpc>
              </a:pPr>
              <a:endParaRPr lang="lt-LT" noProof="0" dirty="0"/>
            </a:p>
          </p:txBody>
        </p:sp>
      </p:grpSp>
      <p:grpSp>
        <p:nvGrpSpPr>
          <p:cNvPr id="18" name="Group 18"/>
          <p:cNvGrpSpPr/>
          <p:nvPr/>
        </p:nvGrpSpPr>
        <p:grpSpPr>
          <a:xfrm>
            <a:off x="2819400" y="5143500"/>
            <a:ext cx="14410098" cy="464023"/>
            <a:chOff x="0" y="0"/>
            <a:chExt cx="3733351" cy="122212"/>
          </a:xfrm>
        </p:grpSpPr>
        <p:sp>
          <p:nvSpPr>
            <p:cNvPr id="19" name="Freeform 19"/>
            <p:cNvSpPr/>
            <p:nvPr/>
          </p:nvSpPr>
          <p:spPr>
            <a:xfrm>
              <a:off x="0" y="0"/>
              <a:ext cx="3733351" cy="122212"/>
            </a:xfrm>
            <a:custGeom>
              <a:avLst/>
              <a:gdLst/>
              <a:ahLst/>
              <a:cxnLst/>
              <a:rect l="l" t="t" r="r" b="b"/>
              <a:pathLst>
                <a:path w="3733351" h="122212">
                  <a:moveTo>
                    <a:pt x="27854" y="0"/>
                  </a:moveTo>
                  <a:lnTo>
                    <a:pt x="3705496" y="0"/>
                  </a:lnTo>
                  <a:cubicBezTo>
                    <a:pt x="3712884" y="0"/>
                    <a:pt x="3719969" y="2935"/>
                    <a:pt x="3725192" y="8158"/>
                  </a:cubicBezTo>
                  <a:cubicBezTo>
                    <a:pt x="3730416" y="13382"/>
                    <a:pt x="3733351" y="20467"/>
                    <a:pt x="3733351" y="27854"/>
                  </a:cubicBezTo>
                  <a:lnTo>
                    <a:pt x="3733351" y="94357"/>
                  </a:lnTo>
                  <a:cubicBezTo>
                    <a:pt x="3733351" y="101745"/>
                    <a:pt x="3730416" y="108830"/>
                    <a:pt x="3725192" y="114053"/>
                  </a:cubicBezTo>
                  <a:cubicBezTo>
                    <a:pt x="3719969" y="119277"/>
                    <a:pt x="3712884" y="122212"/>
                    <a:pt x="3705496" y="122212"/>
                  </a:cubicBezTo>
                  <a:lnTo>
                    <a:pt x="27854" y="122212"/>
                  </a:lnTo>
                  <a:cubicBezTo>
                    <a:pt x="20467" y="122212"/>
                    <a:pt x="13382" y="119277"/>
                    <a:pt x="8158" y="114053"/>
                  </a:cubicBezTo>
                  <a:cubicBezTo>
                    <a:pt x="2935" y="108830"/>
                    <a:pt x="0" y="101745"/>
                    <a:pt x="0" y="94357"/>
                  </a:cubicBezTo>
                  <a:lnTo>
                    <a:pt x="0" y="27854"/>
                  </a:lnTo>
                  <a:cubicBezTo>
                    <a:pt x="0" y="20467"/>
                    <a:pt x="2935" y="13382"/>
                    <a:pt x="8158" y="8158"/>
                  </a:cubicBezTo>
                  <a:cubicBezTo>
                    <a:pt x="13382" y="2935"/>
                    <a:pt x="20467" y="0"/>
                    <a:pt x="27854" y="0"/>
                  </a:cubicBezTo>
                  <a:close/>
                </a:path>
              </a:pathLst>
            </a:custGeom>
            <a:solidFill>
              <a:srgbClr val="9FC3D0"/>
            </a:solidFill>
          </p:spPr>
          <p:txBody>
            <a:bodyPr/>
            <a:lstStyle/>
            <a:p>
              <a:endParaRPr lang="lt-LT" noProof="0" dirty="0"/>
            </a:p>
          </p:txBody>
        </p:sp>
        <p:sp>
          <p:nvSpPr>
            <p:cNvPr id="20" name="TextBox 20"/>
            <p:cNvSpPr txBox="1"/>
            <p:nvPr/>
          </p:nvSpPr>
          <p:spPr>
            <a:xfrm>
              <a:off x="0" y="-38100"/>
              <a:ext cx="3733351" cy="160312"/>
            </a:xfrm>
            <a:prstGeom prst="rect">
              <a:avLst/>
            </a:prstGeom>
          </p:spPr>
          <p:txBody>
            <a:bodyPr lIns="50800" tIns="50800" rIns="50800" bIns="50800" rtlCol="0" anchor="ctr"/>
            <a:lstStyle/>
            <a:p>
              <a:pPr algn="ctr">
                <a:lnSpc>
                  <a:spcPts val="2659"/>
                </a:lnSpc>
              </a:pPr>
              <a:endParaRPr lang="lt-LT" noProof="0" dirty="0"/>
            </a:p>
          </p:txBody>
        </p:sp>
      </p:grpSp>
      <p:grpSp>
        <p:nvGrpSpPr>
          <p:cNvPr id="21" name="Group 21"/>
          <p:cNvGrpSpPr/>
          <p:nvPr/>
        </p:nvGrpSpPr>
        <p:grpSpPr>
          <a:xfrm>
            <a:off x="1575310" y="7394558"/>
            <a:ext cx="10845290" cy="483543"/>
            <a:chOff x="0" y="0"/>
            <a:chExt cx="2756550" cy="127353"/>
          </a:xfrm>
        </p:grpSpPr>
        <p:sp>
          <p:nvSpPr>
            <p:cNvPr id="22" name="Freeform 22"/>
            <p:cNvSpPr/>
            <p:nvPr/>
          </p:nvSpPr>
          <p:spPr>
            <a:xfrm>
              <a:off x="0" y="0"/>
              <a:ext cx="2756550" cy="127353"/>
            </a:xfrm>
            <a:custGeom>
              <a:avLst/>
              <a:gdLst/>
              <a:ahLst/>
              <a:cxnLst/>
              <a:rect l="l" t="t" r="r" b="b"/>
              <a:pathLst>
                <a:path w="2756550" h="127353">
                  <a:moveTo>
                    <a:pt x="37725" y="0"/>
                  </a:moveTo>
                  <a:lnTo>
                    <a:pt x="2718825" y="0"/>
                  </a:lnTo>
                  <a:cubicBezTo>
                    <a:pt x="2728830" y="0"/>
                    <a:pt x="2738426" y="3975"/>
                    <a:pt x="2745501" y="11049"/>
                  </a:cubicBezTo>
                  <a:cubicBezTo>
                    <a:pt x="2752575" y="18124"/>
                    <a:pt x="2756550" y="27720"/>
                    <a:pt x="2756550" y="37725"/>
                  </a:cubicBezTo>
                  <a:lnTo>
                    <a:pt x="2756550" y="89628"/>
                  </a:lnTo>
                  <a:cubicBezTo>
                    <a:pt x="2756550" y="110463"/>
                    <a:pt x="2739660" y="127353"/>
                    <a:pt x="2718825" y="127353"/>
                  </a:cubicBezTo>
                  <a:lnTo>
                    <a:pt x="37725" y="127353"/>
                  </a:lnTo>
                  <a:cubicBezTo>
                    <a:pt x="27720" y="127353"/>
                    <a:pt x="18124" y="123378"/>
                    <a:pt x="11049" y="116303"/>
                  </a:cubicBezTo>
                  <a:cubicBezTo>
                    <a:pt x="3975" y="109229"/>
                    <a:pt x="0" y="99633"/>
                    <a:pt x="0" y="89628"/>
                  </a:cubicBezTo>
                  <a:lnTo>
                    <a:pt x="0" y="37725"/>
                  </a:lnTo>
                  <a:cubicBezTo>
                    <a:pt x="0" y="27720"/>
                    <a:pt x="3975" y="18124"/>
                    <a:pt x="11049" y="11049"/>
                  </a:cubicBezTo>
                  <a:cubicBezTo>
                    <a:pt x="18124" y="3975"/>
                    <a:pt x="27720" y="0"/>
                    <a:pt x="37725" y="0"/>
                  </a:cubicBezTo>
                  <a:close/>
                </a:path>
              </a:pathLst>
            </a:custGeom>
            <a:solidFill>
              <a:srgbClr val="9FC3D0"/>
            </a:solidFill>
          </p:spPr>
          <p:txBody>
            <a:bodyPr/>
            <a:lstStyle/>
            <a:p>
              <a:endParaRPr lang="lt-LT" noProof="0" dirty="0"/>
            </a:p>
          </p:txBody>
        </p:sp>
        <p:sp>
          <p:nvSpPr>
            <p:cNvPr id="23" name="TextBox 23"/>
            <p:cNvSpPr txBox="1"/>
            <p:nvPr/>
          </p:nvSpPr>
          <p:spPr>
            <a:xfrm>
              <a:off x="0" y="-38100"/>
              <a:ext cx="2756550" cy="165453"/>
            </a:xfrm>
            <a:prstGeom prst="rect">
              <a:avLst/>
            </a:prstGeom>
          </p:spPr>
          <p:txBody>
            <a:bodyPr lIns="50800" tIns="50800" rIns="50800" bIns="50800" rtlCol="0" anchor="ctr"/>
            <a:lstStyle/>
            <a:p>
              <a:pPr algn="ctr">
                <a:lnSpc>
                  <a:spcPts val="2659"/>
                </a:lnSpc>
              </a:pPr>
              <a:endParaRPr lang="lt-LT" noProof="0" dirty="0"/>
            </a:p>
          </p:txBody>
        </p:sp>
      </p:grpSp>
      <p:sp>
        <p:nvSpPr>
          <p:cNvPr id="24" name="TextBox 24"/>
          <p:cNvSpPr txBox="1"/>
          <p:nvPr/>
        </p:nvSpPr>
        <p:spPr>
          <a:xfrm>
            <a:off x="1575310" y="2062928"/>
            <a:ext cx="15665074" cy="7602209"/>
          </a:xfrm>
          <a:prstGeom prst="rect">
            <a:avLst/>
          </a:prstGeom>
        </p:spPr>
        <p:txBody>
          <a:bodyPr wrap="square" lIns="0" tIns="0" rIns="0" bIns="0" rtlCol="0" anchor="t">
            <a:spAutoFit/>
          </a:bodyPr>
          <a:lstStyle/>
          <a:p>
            <a:pPr algn="just">
              <a:lnSpc>
                <a:spcPts val="3499"/>
              </a:lnSpc>
            </a:pPr>
            <a:r>
              <a:rPr lang="lt-LT" sz="2499" noProof="0" dirty="0">
                <a:solidFill>
                  <a:srgbClr val="000000"/>
                </a:solidFill>
                <a:latin typeface="Calibri" panose="020F0502020204030204" pitchFamily="34" charset="0"/>
                <a:ea typeface="Alatsi"/>
                <a:cs typeface="Alatsi"/>
                <a:sym typeface="Alatsi"/>
              </a:rPr>
              <a:t>Panevėžio mieste vyresnio amžiaus asmenims siūloma gana plati neformaliojo šviet</a:t>
            </a:r>
            <a:r>
              <a:rPr lang="lt-LT" sz="2499" u="none" noProof="0" dirty="0">
                <a:solidFill>
                  <a:srgbClr val="000000"/>
                </a:solidFill>
                <a:latin typeface="Calibri" panose="020F0502020204030204" pitchFamily="34" charset="0"/>
                <a:ea typeface="Alatsi"/>
                <a:cs typeface="Alatsi"/>
                <a:sym typeface="Alatsi"/>
              </a:rPr>
              <a:t>im</a:t>
            </a:r>
            <a:r>
              <a:rPr lang="lt-LT" sz="2499" noProof="0" dirty="0">
                <a:solidFill>
                  <a:srgbClr val="000000"/>
                </a:solidFill>
                <a:latin typeface="Calibri" panose="020F0502020204030204" pitchFamily="34" charset="0"/>
                <a:ea typeface="Alatsi"/>
                <a:cs typeface="Alatsi"/>
                <a:sym typeface="Alatsi"/>
              </a:rPr>
              <a:t>o veiklų įvairovė</a:t>
            </a:r>
            <a:r>
              <a:rPr lang="lt-LT" sz="2499" u="none" noProof="0" dirty="0">
                <a:solidFill>
                  <a:srgbClr val="000000"/>
                </a:solidFill>
                <a:latin typeface="Calibri" panose="020F0502020204030204" pitchFamily="34" charset="0"/>
                <a:ea typeface="Alatsi"/>
                <a:cs typeface="Alatsi"/>
                <a:sym typeface="Alatsi"/>
              </a:rPr>
              <a:t> – nuo TAU įv</a:t>
            </a:r>
            <a:r>
              <a:rPr lang="lt-LT" sz="2499" noProof="0" dirty="0">
                <a:solidFill>
                  <a:srgbClr val="000000"/>
                </a:solidFill>
                <a:latin typeface="Calibri" panose="020F0502020204030204" pitchFamily="34" charset="0"/>
                <a:ea typeface="Alatsi"/>
                <a:cs typeface="Alatsi"/>
                <a:sym typeface="Alatsi"/>
              </a:rPr>
              <a:t>airių krypčių programų iki mokymų bibliotekose bei švietimo centro ir bendruomenių inicijuotų projektų. TAU buvo vykdomos kalbų, sveikatos, kultūros ir techninių gebėjimų grupės. TAU suorganizuotas labai didelis renginių skaičius – net 903 renginiai. Tuo tarpu viešosios bibliotekos ir švietimo centrai vykdė mokymus, orientuotus į kompiuterinį raštingumą, užsienio kalbas ir skaitmeninę atskirtį mažinančias programas. Taip pat vyko kūrybiniai projektai, tokie kaip „Senjorų autorinės dainos“. </a:t>
            </a:r>
          </a:p>
          <a:p>
            <a:pPr algn="just">
              <a:lnSpc>
                <a:spcPts val="3499"/>
              </a:lnSpc>
            </a:pPr>
            <a:r>
              <a:rPr lang="lt-LT" sz="2499" noProof="0" dirty="0">
                <a:solidFill>
                  <a:srgbClr val="000000"/>
                </a:solidFill>
                <a:latin typeface="Calibri" panose="020F0502020204030204" pitchFamily="34" charset="0"/>
                <a:ea typeface="Alatsi"/>
                <a:cs typeface="Alatsi"/>
                <a:sym typeface="Alatsi"/>
              </a:rPr>
              <a:t> </a:t>
            </a:r>
          </a:p>
          <a:p>
            <a:pPr algn="just">
              <a:lnSpc>
                <a:spcPts val="3499"/>
              </a:lnSpc>
            </a:pPr>
            <a:r>
              <a:rPr lang="lt-LT" sz="2499" noProof="0" dirty="0">
                <a:solidFill>
                  <a:srgbClr val="000000"/>
                </a:solidFill>
                <a:latin typeface="Calibri" panose="020F0502020204030204" pitchFamily="34" charset="0"/>
                <a:ea typeface="Alatsi"/>
                <a:cs typeface="Alatsi"/>
                <a:sym typeface="Alatsi"/>
              </a:rPr>
              <a:t>Vis dėlto, nepaisant veiklų gausos, faktinis vyresnio amžiaus asmenų įsitraukimas išlieka palyginti mažas. Pavyzdžiui, anglų kalbos mokymus bibliotekoje lankė tik 19 asmenų, o kompiuterinio raštingumo mokymuose dalyvavo 26 senjorai, TAU lankė tik maža dalis vyresnio amžiaus asmenų. Šie skaičiai rodo, kad egzistuoja barjerai, trukdantys vyresniems žmonėms aktyviau dalyvauti švietimo veiklose. </a:t>
            </a:r>
          </a:p>
          <a:p>
            <a:pPr algn="just">
              <a:lnSpc>
                <a:spcPts val="3499"/>
              </a:lnSpc>
            </a:pPr>
            <a:r>
              <a:rPr lang="lt-LT" sz="2499" noProof="0" dirty="0">
                <a:solidFill>
                  <a:srgbClr val="000000"/>
                </a:solidFill>
                <a:latin typeface="Calibri" panose="020F0502020204030204" pitchFamily="34" charset="0"/>
                <a:ea typeface="Alatsi"/>
                <a:cs typeface="Alatsi"/>
                <a:sym typeface="Alatsi"/>
              </a:rPr>
              <a:t> </a:t>
            </a:r>
          </a:p>
          <a:p>
            <a:pPr algn="just">
              <a:lnSpc>
                <a:spcPts val="3499"/>
              </a:lnSpc>
            </a:pPr>
            <a:r>
              <a:rPr lang="lt-LT" sz="2499" noProof="0" dirty="0">
                <a:solidFill>
                  <a:srgbClr val="000000"/>
                </a:solidFill>
                <a:latin typeface="Calibri" panose="020F0502020204030204" pitchFamily="34" charset="0"/>
                <a:ea typeface="Alatsi"/>
                <a:cs typeface="Alatsi"/>
                <a:sym typeface="Alatsi"/>
              </a:rPr>
              <a:t>Vis dėlto, mokymasis visą gyvenimą yra ypač svarbus vyresnio amžiaus žmonėms, nes jis padeda palaikyti intelektinį aktyvumą, skatina socialinius ryšius, stiprina savivertę ir prisideda prie geresnės gyvenimo kokybės bei sveiko senėjimo. Todėl būtina nuosekliai investuoti ne tik į veiklų pasiūlą, bet ir į jų prieinamumą, motyvacinę sklaidą bei individualių kliūčių mažinimą.</a:t>
            </a:r>
          </a:p>
          <a:p>
            <a:pPr algn="just">
              <a:lnSpc>
                <a:spcPts val="3499"/>
              </a:lnSpc>
            </a:pPr>
            <a:endParaRPr lang="lt-LT" sz="2499" noProof="0" dirty="0">
              <a:solidFill>
                <a:srgbClr val="000000"/>
              </a:solidFill>
              <a:latin typeface="Calibri" panose="020F0502020204030204" pitchFamily="34" charset="0"/>
              <a:ea typeface="Alatsi"/>
              <a:cs typeface="Alatsi"/>
              <a:sym typeface="Alatsi"/>
            </a:endParaRPr>
          </a:p>
        </p:txBody>
      </p:sp>
      <p:sp>
        <p:nvSpPr>
          <p:cNvPr id="25" name="TextBox 25"/>
          <p:cNvSpPr txBox="1"/>
          <p:nvPr/>
        </p:nvSpPr>
        <p:spPr>
          <a:xfrm>
            <a:off x="1564423" y="1105921"/>
            <a:ext cx="15272722" cy="1135900"/>
          </a:xfrm>
          <a:prstGeom prst="rect">
            <a:avLst/>
          </a:prstGeom>
        </p:spPr>
        <p:txBody>
          <a:bodyPr lIns="0" tIns="0" rIns="0" bIns="0" rtlCol="0" anchor="t">
            <a:spAutoFit/>
          </a:bodyPr>
          <a:lstStyle/>
          <a:p>
            <a:pPr algn="l">
              <a:lnSpc>
                <a:spcPts val="4591"/>
              </a:lnSpc>
            </a:pPr>
            <a:r>
              <a:rPr lang="lt-LT" sz="3279" noProof="0" dirty="0">
                <a:solidFill>
                  <a:srgbClr val="000000"/>
                </a:solidFill>
                <a:latin typeface="Calibri" panose="020F0502020204030204" pitchFamily="34" charset="0"/>
                <a:ea typeface="Alatsi"/>
                <a:cs typeface="Alatsi"/>
                <a:sym typeface="Alatsi"/>
              </a:rPr>
              <a:t>NEFORMALIOJO SUAUGUSIŲJŲ ŠVIETIMO PASIŪLOS IR DALYVAVIMO DISBALANSAS</a:t>
            </a:r>
          </a:p>
          <a:p>
            <a:pPr algn="l">
              <a:lnSpc>
                <a:spcPts val="4591"/>
              </a:lnSpc>
            </a:pPr>
            <a:endParaRPr lang="lt-LT" sz="3279" noProof="0" dirty="0">
              <a:solidFill>
                <a:srgbClr val="000000"/>
              </a:solidFill>
              <a:latin typeface="Calibri" panose="020F0502020204030204" pitchFamily="34" charset="0"/>
              <a:ea typeface="Alatsi"/>
              <a:cs typeface="Alatsi"/>
              <a:sym typeface="Alatsi"/>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F6F3EB"/>
        </a:solidFill>
        <a:effectLst/>
      </p:bgPr>
    </p:bg>
    <p:spTree>
      <p:nvGrpSpPr>
        <p:cNvPr id="1" name=""/>
        <p:cNvGrpSpPr/>
        <p:nvPr/>
      </p:nvGrpSpPr>
      <p:grpSpPr>
        <a:xfrm>
          <a:off x="0" y="0"/>
          <a:ext cx="0" cy="0"/>
          <a:chOff x="0" y="0"/>
          <a:chExt cx="0" cy="0"/>
        </a:xfrm>
      </p:grpSpPr>
      <p:grpSp>
        <p:nvGrpSpPr>
          <p:cNvPr id="2" name="Group 2"/>
          <p:cNvGrpSpPr/>
          <p:nvPr/>
        </p:nvGrpSpPr>
        <p:grpSpPr>
          <a:xfrm>
            <a:off x="627362" y="0"/>
            <a:ext cx="937061" cy="10287000"/>
            <a:chOff x="0" y="0"/>
            <a:chExt cx="246798" cy="2709333"/>
          </a:xfrm>
        </p:grpSpPr>
        <p:sp>
          <p:nvSpPr>
            <p:cNvPr id="3" name="Freeform 3"/>
            <p:cNvSpPr/>
            <p:nvPr/>
          </p:nvSpPr>
          <p:spPr>
            <a:xfrm>
              <a:off x="0" y="0"/>
              <a:ext cx="246798" cy="2709333"/>
            </a:xfrm>
            <a:custGeom>
              <a:avLst/>
              <a:gdLst/>
              <a:ahLst/>
              <a:cxnLst/>
              <a:rect l="l" t="t" r="r" b="b"/>
              <a:pathLst>
                <a:path w="246798" h="2709333">
                  <a:moveTo>
                    <a:pt x="0" y="0"/>
                  </a:moveTo>
                  <a:lnTo>
                    <a:pt x="246798" y="0"/>
                  </a:lnTo>
                  <a:lnTo>
                    <a:pt x="246798" y="2709333"/>
                  </a:lnTo>
                  <a:lnTo>
                    <a:pt x="0" y="2709333"/>
                  </a:lnTo>
                  <a:close/>
                </a:path>
              </a:pathLst>
            </a:custGeom>
            <a:solidFill>
              <a:srgbClr val="F6F3EB"/>
            </a:solidFill>
          </p:spPr>
          <p:txBody>
            <a:bodyPr/>
            <a:lstStyle/>
            <a:p>
              <a:endParaRPr lang="lt-LT" noProof="0" dirty="0"/>
            </a:p>
          </p:txBody>
        </p:sp>
        <p:sp>
          <p:nvSpPr>
            <p:cNvPr id="4" name="TextBox 4"/>
            <p:cNvSpPr txBox="1"/>
            <p:nvPr/>
          </p:nvSpPr>
          <p:spPr>
            <a:xfrm>
              <a:off x="0" y="-38100"/>
              <a:ext cx="246798" cy="2747433"/>
            </a:xfrm>
            <a:prstGeom prst="rect">
              <a:avLst/>
            </a:prstGeom>
          </p:spPr>
          <p:txBody>
            <a:bodyPr lIns="50800" tIns="50800" rIns="50800" bIns="50800" rtlCol="0" anchor="ctr"/>
            <a:lstStyle/>
            <a:p>
              <a:pPr algn="ctr">
                <a:lnSpc>
                  <a:spcPts val="2659"/>
                </a:lnSpc>
              </a:pPr>
              <a:endParaRPr lang="lt-LT" noProof="0" dirty="0"/>
            </a:p>
          </p:txBody>
        </p:sp>
      </p:grpSp>
      <p:sp>
        <p:nvSpPr>
          <p:cNvPr id="5" name="AutoShape 5"/>
          <p:cNvSpPr/>
          <p:nvPr/>
        </p:nvSpPr>
        <p:spPr>
          <a:xfrm flipH="1" flipV="1">
            <a:off x="1085850" y="7289441"/>
            <a:ext cx="5403" cy="2997456"/>
          </a:xfrm>
          <a:prstGeom prst="line">
            <a:avLst/>
          </a:prstGeom>
          <a:ln w="114300" cap="flat">
            <a:solidFill>
              <a:srgbClr val="9FC3D0"/>
            </a:solidFill>
            <a:prstDash val="solid"/>
            <a:headEnd type="none" w="sm" len="sm"/>
            <a:tailEnd type="none" w="sm" len="sm"/>
          </a:ln>
        </p:spPr>
        <p:txBody>
          <a:bodyPr/>
          <a:lstStyle/>
          <a:p>
            <a:endParaRPr lang="lt-LT" noProof="0" dirty="0"/>
          </a:p>
        </p:txBody>
      </p:sp>
      <p:sp>
        <p:nvSpPr>
          <p:cNvPr id="6" name="AutoShape 6"/>
          <p:cNvSpPr/>
          <p:nvPr/>
        </p:nvSpPr>
        <p:spPr>
          <a:xfrm flipH="1" flipV="1">
            <a:off x="1090490" y="-104525"/>
            <a:ext cx="5403" cy="2997456"/>
          </a:xfrm>
          <a:prstGeom prst="line">
            <a:avLst/>
          </a:prstGeom>
          <a:ln w="114300" cap="flat">
            <a:solidFill>
              <a:srgbClr val="9FC3D0"/>
            </a:solidFill>
            <a:prstDash val="solid"/>
            <a:headEnd type="none" w="sm" len="sm"/>
            <a:tailEnd type="none" w="sm" len="sm"/>
          </a:ln>
        </p:spPr>
        <p:txBody>
          <a:bodyPr/>
          <a:lstStyle/>
          <a:p>
            <a:endParaRPr lang="lt-LT" noProof="0" dirty="0"/>
          </a:p>
        </p:txBody>
      </p:sp>
      <p:grpSp>
        <p:nvGrpSpPr>
          <p:cNvPr id="7" name="Group 7"/>
          <p:cNvGrpSpPr/>
          <p:nvPr/>
        </p:nvGrpSpPr>
        <p:grpSpPr>
          <a:xfrm>
            <a:off x="15859155" y="0"/>
            <a:ext cx="1562612" cy="1673225"/>
            <a:chOff x="0" y="0"/>
            <a:chExt cx="2083482" cy="2230967"/>
          </a:xfrm>
        </p:grpSpPr>
        <p:grpSp>
          <p:nvGrpSpPr>
            <p:cNvPr id="8" name="Group 8"/>
            <p:cNvGrpSpPr/>
            <p:nvPr/>
          </p:nvGrpSpPr>
          <p:grpSpPr>
            <a:xfrm>
              <a:off x="75599" y="0"/>
              <a:ext cx="1932284" cy="2230967"/>
              <a:chOff x="0" y="0"/>
              <a:chExt cx="703982" cy="812800"/>
            </a:xfrm>
          </p:grpSpPr>
          <p:sp>
            <p:nvSpPr>
              <p:cNvPr id="9" name="Freeform 9"/>
              <p:cNvSpPr/>
              <p:nvPr/>
            </p:nvSpPr>
            <p:spPr>
              <a:xfrm>
                <a:off x="0" y="0"/>
                <a:ext cx="703982" cy="812800"/>
              </a:xfrm>
              <a:custGeom>
                <a:avLst/>
                <a:gdLst/>
                <a:ahLst/>
                <a:cxnLst/>
                <a:rect l="l" t="t" r="r" b="b"/>
                <a:pathLst>
                  <a:path w="703982" h="812800">
                    <a:moveTo>
                      <a:pt x="234787" y="793731"/>
                    </a:moveTo>
                    <a:cubicBezTo>
                      <a:pt x="270879" y="805245"/>
                      <a:pt x="311910" y="812800"/>
                      <a:pt x="352180" y="812800"/>
                    </a:cubicBezTo>
                    <a:cubicBezTo>
                      <a:pt x="392452" y="812800"/>
                      <a:pt x="431204" y="806323"/>
                      <a:pt x="466915" y="794809"/>
                    </a:cubicBezTo>
                    <a:cubicBezTo>
                      <a:pt x="467675" y="794450"/>
                      <a:pt x="468435" y="794450"/>
                      <a:pt x="469194" y="794090"/>
                    </a:cubicBezTo>
                    <a:cubicBezTo>
                      <a:pt x="603304" y="748035"/>
                      <a:pt x="702082" y="626421"/>
                      <a:pt x="703982" y="484298"/>
                    </a:cubicBezTo>
                    <a:lnTo>
                      <a:pt x="703982" y="0"/>
                    </a:lnTo>
                    <a:lnTo>
                      <a:pt x="0" y="0"/>
                    </a:lnTo>
                    <a:lnTo>
                      <a:pt x="0" y="483939"/>
                    </a:lnTo>
                    <a:cubicBezTo>
                      <a:pt x="1900" y="627140"/>
                      <a:pt x="99158" y="748755"/>
                      <a:pt x="234787" y="793731"/>
                    </a:cubicBezTo>
                    <a:close/>
                  </a:path>
                </a:pathLst>
              </a:custGeom>
              <a:solidFill>
                <a:srgbClr val="9FC3D0"/>
              </a:solidFill>
            </p:spPr>
            <p:txBody>
              <a:bodyPr/>
              <a:lstStyle/>
              <a:p>
                <a:endParaRPr lang="lt-LT" noProof="0" dirty="0"/>
              </a:p>
            </p:txBody>
          </p:sp>
          <p:sp>
            <p:nvSpPr>
              <p:cNvPr id="10" name="TextBox 10"/>
              <p:cNvSpPr txBox="1"/>
              <p:nvPr/>
            </p:nvSpPr>
            <p:spPr>
              <a:xfrm>
                <a:off x="0" y="-47625"/>
                <a:ext cx="703982" cy="733425"/>
              </a:xfrm>
              <a:prstGeom prst="rect">
                <a:avLst/>
              </a:prstGeom>
            </p:spPr>
            <p:txBody>
              <a:bodyPr lIns="50800" tIns="50800" rIns="50800" bIns="50800" rtlCol="0" anchor="ctr"/>
              <a:lstStyle/>
              <a:p>
                <a:pPr algn="ctr">
                  <a:lnSpc>
                    <a:spcPts val="2659"/>
                  </a:lnSpc>
                </a:pPr>
                <a:endParaRPr lang="lt-LT" noProof="0" dirty="0"/>
              </a:p>
            </p:txBody>
          </p:sp>
        </p:grpSp>
        <p:sp>
          <p:nvSpPr>
            <p:cNvPr id="11" name="TextBox 11"/>
            <p:cNvSpPr txBox="1"/>
            <p:nvPr/>
          </p:nvSpPr>
          <p:spPr>
            <a:xfrm>
              <a:off x="0" y="437582"/>
              <a:ext cx="2083482" cy="1241504"/>
            </a:xfrm>
            <a:prstGeom prst="rect">
              <a:avLst/>
            </a:prstGeom>
          </p:spPr>
          <p:txBody>
            <a:bodyPr lIns="0" tIns="0" rIns="0" bIns="0" rtlCol="0" anchor="t">
              <a:spAutoFit/>
            </a:bodyPr>
            <a:lstStyle/>
            <a:p>
              <a:pPr algn="ctr">
                <a:lnSpc>
                  <a:spcPts val="7805"/>
                </a:lnSpc>
              </a:pPr>
              <a:r>
                <a:rPr lang="lt-LT" sz="5575" b="1" noProof="0" dirty="0">
                  <a:solidFill>
                    <a:srgbClr val="000000"/>
                  </a:solidFill>
                  <a:latin typeface="Open Sans Bold"/>
                  <a:ea typeface="Open Sans Bold"/>
                  <a:cs typeface="Open Sans Bold"/>
                  <a:sym typeface="Open Sans Bold"/>
                </a:rPr>
                <a:t>21</a:t>
              </a:r>
            </a:p>
          </p:txBody>
        </p:sp>
      </p:grpSp>
      <p:sp>
        <p:nvSpPr>
          <p:cNvPr id="12" name="Freeform 12"/>
          <p:cNvSpPr/>
          <p:nvPr/>
        </p:nvSpPr>
        <p:spPr>
          <a:xfrm>
            <a:off x="9697545" y="8788169"/>
            <a:ext cx="7315200" cy="2477783"/>
          </a:xfrm>
          <a:custGeom>
            <a:avLst/>
            <a:gdLst/>
            <a:ahLst/>
            <a:cxnLst/>
            <a:rect l="l" t="t" r="r" b="b"/>
            <a:pathLst>
              <a:path w="7315200" h="2477783">
                <a:moveTo>
                  <a:pt x="0" y="0"/>
                </a:moveTo>
                <a:lnTo>
                  <a:pt x="7315200" y="0"/>
                </a:lnTo>
                <a:lnTo>
                  <a:pt x="7315200" y="2477784"/>
                </a:lnTo>
                <a:lnTo>
                  <a:pt x="0" y="2477784"/>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lt-LT" noProof="0" dirty="0"/>
          </a:p>
        </p:txBody>
      </p:sp>
      <p:sp>
        <p:nvSpPr>
          <p:cNvPr id="13" name="Freeform 13"/>
          <p:cNvSpPr/>
          <p:nvPr/>
        </p:nvSpPr>
        <p:spPr>
          <a:xfrm>
            <a:off x="1564423" y="-1641171"/>
            <a:ext cx="7315200" cy="2477783"/>
          </a:xfrm>
          <a:custGeom>
            <a:avLst/>
            <a:gdLst/>
            <a:ahLst/>
            <a:cxnLst/>
            <a:rect l="l" t="t" r="r" b="b"/>
            <a:pathLst>
              <a:path w="7315200" h="2477783">
                <a:moveTo>
                  <a:pt x="0" y="0"/>
                </a:moveTo>
                <a:lnTo>
                  <a:pt x="7315200" y="0"/>
                </a:lnTo>
                <a:lnTo>
                  <a:pt x="7315200" y="2477784"/>
                </a:lnTo>
                <a:lnTo>
                  <a:pt x="0" y="2477784"/>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lt-LT" noProof="0" dirty="0"/>
          </a:p>
        </p:txBody>
      </p:sp>
      <p:sp>
        <p:nvSpPr>
          <p:cNvPr id="14" name="TextBox 14"/>
          <p:cNvSpPr txBox="1"/>
          <p:nvPr/>
        </p:nvSpPr>
        <p:spPr>
          <a:xfrm rot="-5400000">
            <a:off x="-2385484" y="4932362"/>
            <a:ext cx="6882108" cy="422275"/>
          </a:xfrm>
          <a:prstGeom prst="rect">
            <a:avLst/>
          </a:prstGeom>
        </p:spPr>
        <p:txBody>
          <a:bodyPr lIns="0" tIns="0" rIns="0" bIns="0" rtlCol="0" anchor="t">
            <a:spAutoFit/>
          </a:bodyPr>
          <a:lstStyle/>
          <a:p>
            <a:pPr algn="ctr">
              <a:lnSpc>
                <a:spcPts val="3499"/>
              </a:lnSpc>
            </a:pPr>
            <a:r>
              <a:rPr lang="lt-LT" sz="2499" noProof="0" dirty="0">
                <a:solidFill>
                  <a:srgbClr val="000000"/>
                </a:solidFill>
                <a:latin typeface="Calibri" panose="020F0502020204030204" pitchFamily="34" charset="0"/>
                <a:ea typeface="Alatsi"/>
                <a:cs typeface="Alatsi"/>
                <a:sym typeface="Alatsi"/>
              </a:rPr>
              <a:t>Panevėžio miesto savivaldybė</a:t>
            </a:r>
          </a:p>
        </p:txBody>
      </p:sp>
      <p:grpSp>
        <p:nvGrpSpPr>
          <p:cNvPr id="15" name="Group 15"/>
          <p:cNvGrpSpPr/>
          <p:nvPr/>
        </p:nvGrpSpPr>
        <p:grpSpPr>
          <a:xfrm>
            <a:off x="1395237" y="6408143"/>
            <a:ext cx="2795764" cy="366423"/>
            <a:chOff x="0" y="0"/>
            <a:chExt cx="772102" cy="96506"/>
          </a:xfrm>
        </p:grpSpPr>
        <p:sp>
          <p:nvSpPr>
            <p:cNvPr id="16" name="Freeform 16"/>
            <p:cNvSpPr/>
            <p:nvPr/>
          </p:nvSpPr>
          <p:spPr>
            <a:xfrm>
              <a:off x="0" y="0"/>
              <a:ext cx="772102" cy="96506"/>
            </a:xfrm>
            <a:custGeom>
              <a:avLst/>
              <a:gdLst/>
              <a:ahLst/>
              <a:cxnLst/>
              <a:rect l="l" t="t" r="r" b="b"/>
              <a:pathLst>
                <a:path w="772102" h="96506">
                  <a:moveTo>
                    <a:pt x="48253" y="0"/>
                  </a:moveTo>
                  <a:lnTo>
                    <a:pt x="723848" y="0"/>
                  </a:lnTo>
                  <a:cubicBezTo>
                    <a:pt x="750498" y="0"/>
                    <a:pt x="772102" y="21604"/>
                    <a:pt x="772102" y="48253"/>
                  </a:cubicBezTo>
                  <a:lnTo>
                    <a:pt x="772102" y="48253"/>
                  </a:lnTo>
                  <a:cubicBezTo>
                    <a:pt x="772102" y="61051"/>
                    <a:pt x="767018" y="73324"/>
                    <a:pt x="757969" y="82373"/>
                  </a:cubicBezTo>
                  <a:cubicBezTo>
                    <a:pt x="748919" y="91423"/>
                    <a:pt x="736646" y="96506"/>
                    <a:pt x="723848" y="96506"/>
                  </a:cubicBezTo>
                  <a:lnTo>
                    <a:pt x="48253" y="96506"/>
                  </a:lnTo>
                  <a:cubicBezTo>
                    <a:pt x="21604" y="96506"/>
                    <a:pt x="0" y="74903"/>
                    <a:pt x="0" y="48253"/>
                  </a:cubicBezTo>
                  <a:lnTo>
                    <a:pt x="0" y="48253"/>
                  </a:lnTo>
                  <a:cubicBezTo>
                    <a:pt x="0" y="21604"/>
                    <a:pt x="21604" y="0"/>
                    <a:pt x="48253" y="0"/>
                  </a:cubicBezTo>
                  <a:close/>
                </a:path>
              </a:pathLst>
            </a:custGeom>
            <a:solidFill>
              <a:srgbClr val="9FC3D0"/>
            </a:solidFill>
          </p:spPr>
          <p:txBody>
            <a:bodyPr/>
            <a:lstStyle/>
            <a:p>
              <a:endParaRPr lang="lt-LT" noProof="0" dirty="0"/>
            </a:p>
          </p:txBody>
        </p:sp>
        <p:sp>
          <p:nvSpPr>
            <p:cNvPr id="17" name="TextBox 17"/>
            <p:cNvSpPr txBox="1"/>
            <p:nvPr/>
          </p:nvSpPr>
          <p:spPr>
            <a:xfrm>
              <a:off x="0" y="-38100"/>
              <a:ext cx="772102" cy="134606"/>
            </a:xfrm>
            <a:prstGeom prst="rect">
              <a:avLst/>
            </a:prstGeom>
          </p:spPr>
          <p:txBody>
            <a:bodyPr lIns="50800" tIns="50800" rIns="50800" bIns="50800" rtlCol="0" anchor="ctr"/>
            <a:lstStyle/>
            <a:p>
              <a:pPr algn="ctr">
                <a:lnSpc>
                  <a:spcPts val="2659"/>
                </a:lnSpc>
              </a:pPr>
              <a:endParaRPr lang="lt-LT" noProof="0" dirty="0"/>
            </a:p>
          </p:txBody>
        </p:sp>
      </p:grpSp>
      <p:grpSp>
        <p:nvGrpSpPr>
          <p:cNvPr id="18" name="Group 18"/>
          <p:cNvGrpSpPr/>
          <p:nvPr/>
        </p:nvGrpSpPr>
        <p:grpSpPr>
          <a:xfrm>
            <a:off x="1395236" y="7289441"/>
            <a:ext cx="2795765" cy="366423"/>
            <a:chOff x="0" y="0"/>
            <a:chExt cx="772102" cy="96506"/>
          </a:xfrm>
        </p:grpSpPr>
        <p:sp>
          <p:nvSpPr>
            <p:cNvPr id="19" name="Freeform 19"/>
            <p:cNvSpPr/>
            <p:nvPr/>
          </p:nvSpPr>
          <p:spPr>
            <a:xfrm>
              <a:off x="0" y="0"/>
              <a:ext cx="772102" cy="96506"/>
            </a:xfrm>
            <a:custGeom>
              <a:avLst/>
              <a:gdLst/>
              <a:ahLst/>
              <a:cxnLst/>
              <a:rect l="l" t="t" r="r" b="b"/>
              <a:pathLst>
                <a:path w="772102" h="96506">
                  <a:moveTo>
                    <a:pt x="48253" y="0"/>
                  </a:moveTo>
                  <a:lnTo>
                    <a:pt x="723848" y="0"/>
                  </a:lnTo>
                  <a:cubicBezTo>
                    <a:pt x="750498" y="0"/>
                    <a:pt x="772102" y="21604"/>
                    <a:pt x="772102" y="48253"/>
                  </a:cubicBezTo>
                  <a:lnTo>
                    <a:pt x="772102" y="48253"/>
                  </a:lnTo>
                  <a:cubicBezTo>
                    <a:pt x="772102" y="61051"/>
                    <a:pt x="767018" y="73324"/>
                    <a:pt x="757969" y="82373"/>
                  </a:cubicBezTo>
                  <a:cubicBezTo>
                    <a:pt x="748919" y="91423"/>
                    <a:pt x="736646" y="96506"/>
                    <a:pt x="723848" y="96506"/>
                  </a:cubicBezTo>
                  <a:lnTo>
                    <a:pt x="48253" y="96506"/>
                  </a:lnTo>
                  <a:cubicBezTo>
                    <a:pt x="21604" y="96506"/>
                    <a:pt x="0" y="74903"/>
                    <a:pt x="0" y="48253"/>
                  </a:cubicBezTo>
                  <a:lnTo>
                    <a:pt x="0" y="48253"/>
                  </a:lnTo>
                  <a:cubicBezTo>
                    <a:pt x="0" y="21604"/>
                    <a:pt x="21604" y="0"/>
                    <a:pt x="48253" y="0"/>
                  </a:cubicBezTo>
                  <a:close/>
                </a:path>
              </a:pathLst>
            </a:custGeom>
            <a:solidFill>
              <a:srgbClr val="9FC3D0"/>
            </a:solidFill>
          </p:spPr>
          <p:txBody>
            <a:bodyPr/>
            <a:lstStyle/>
            <a:p>
              <a:endParaRPr lang="lt-LT" noProof="0" dirty="0"/>
            </a:p>
          </p:txBody>
        </p:sp>
        <p:sp>
          <p:nvSpPr>
            <p:cNvPr id="20" name="TextBox 20"/>
            <p:cNvSpPr txBox="1"/>
            <p:nvPr/>
          </p:nvSpPr>
          <p:spPr>
            <a:xfrm>
              <a:off x="0" y="-38100"/>
              <a:ext cx="772102" cy="134606"/>
            </a:xfrm>
            <a:prstGeom prst="rect">
              <a:avLst/>
            </a:prstGeom>
          </p:spPr>
          <p:txBody>
            <a:bodyPr lIns="50800" tIns="50800" rIns="50800" bIns="50800" rtlCol="0" anchor="ctr"/>
            <a:lstStyle/>
            <a:p>
              <a:pPr algn="ctr">
                <a:lnSpc>
                  <a:spcPts val="2659"/>
                </a:lnSpc>
              </a:pPr>
              <a:endParaRPr lang="lt-LT" noProof="0" dirty="0"/>
            </a:p>
          </p:txBody>
        </p:sp>
      </p:grpSp>
      <p:grpSp>
        <p:nvGrpSpPr>
          <p:cNvPr id="21" name="Group 21"/>
          <p:cNvGrpSpPr/>
          <p:nvPr/>
        </p:nvGrpSpPr>
        <p:grpSpPr>
          <a:xfrm>
            <a:off x="1395236" y="8170215"/>
            <a:ext cx="3087733" cy="366423"/>
            <a:chOff x="0" y="0"/>
            <a:chExt cx="859500" cy="96506"/>
          </a:xfrm>
        </p:grpSpPr>
        <p:sp>
          <p:nvSpPr>
            <p:cNvPr id="22" name="Freeform 22"/>
            <p:cNvSpPr/>
            <p:nvPr/>
          </p:nvSpPr>
          <p:spPr>
            <a:xfrm>
              <a:off x="0" y="0"/>
              <a:ext cx="859500" cy="96506"/>
            </a:xfrm>
            <a:custGeom>
              <a:avLst/>
              <a:gdLst/>
              <a:ahLst/>
              <a:cxnLst/>
              <a:rect l="l" t="t" r="r" b="b"/>
              <a:pathLst>
                <a:path w="859500" h="96506">
                  <a:moveTo>
                    <a:pt x="48253" y="0"/>
                  </a:moveTo>
                  <a:lnTo>
                    <a:pt x="811246" y="0"/>
                  </a:lnTo>
                  <a:cubicBezTo>
                    <a:pt x="837896" y="0"/>
                    <a:pt x="859500" y="21604"/>
                    <a:pt x="859500" y="48253"/>
                  </a:cubicBezTo>
                  <a:lnTo>
                    <a:pt x="859500" y="48253"/>
                  </a:lnTo>
                  <a:cubicBezTo>
                    <a:pt x="859500" y="61051"/>
                    <a:pt x="854416" y="73324"/>
                    <a:pt x="845367" y="82373"/>
                  </a:cubicBezTo>
                  <a:cubicBezTo>
                    <a:pt x="836317" y="91423"/>
                    <a:pt x="824044" y="96506"/>
                    <a:pt x="811246" y="96506"/>
                  </a:cubicBezTo>
                  <a:lnTo>
                    <a:pt x="48253" y="96506"/>
                  </a:lnTo>
                  <a:cubicBezTo>
                    <a:pt x="21604" y="96506"/>
                    <a:pt x="0" y="74903"/>
                    <a:pt x="0" y="48253"/>
                  </a:cubicBezTo>
                  <a:lnTo>
                    <a:pt x="0" y="48253"/>
                  </a:lnTo>
                  <a:cubicBezTo>
                    <a:pt x="0" y="21604"/>
                    <a:pt x="21604" y="0"/>
                    <a:pt x="48253" y="0"/>
                  </a:cubicBezTo>
                  <a:close/>
                </a:path>
              </a:pathLst>
            </a:custGeom>
            <a:solidFill>
              <a:srgbClr val="9FC3D0"/>
            </a:solidFill>
          </p:spPr>
          <p:txBody>
            <a:bodyPr/>
            <a:lstStyle/>
            <a:p>
              <a:endParaRPr lang="lt-LT" noProof="0" dirty="0"/>
            </a:p>
          </p:txBody>
        </p:sp>
        <p:sp>
          <p:nvSpPr>
            <p:cNvPr id="23" name="TextBox 23"/>
            <p:cNvSpPr txBox="1"/>
            <p:nvPr/>
          </p:nvSpPr>
          <p:spPr>
            <a:xfrm>
              <a:off x="0" y="-38100"/>
              <a:ext cx="859500" cy="134606"/>
            </a:xfrm>
            <a:prstGeom prst="rect">
              <a:avLst/>
            </a:prstGeom>
          </p:spPr>
          <p:txBody>
            <a:bodyPr lIns="50800" tIns="50800" rIns="50800" bIns="50800" rtlCol="0" anchor="ctr"/>
            <a:lstStyle/>
            <a:p>
              <a:pPr algn="ctr">
                <a:lnSpc>
                  <a:spcPts val="2659"/>
                </a:lnSpc>
              </a:pPr>
              <a:endParaRPr lang="lt-LT" noProof="0" dirty="0"/>
            </a:p>
          </p:txBody>
        </p:sp>
      </p:grpSp>
      <p:grpSp>
        <p:nvGrpSpPr>
          <p:cNvPr id="24" name="Group 24"/>
          <p:cNvGrpSpPr/>
          <p:nvPr/>
        </p:nvGrpSpPr>
        <p:grpSpPr>
          <a:xfrm>
            <a:off x="1395237" y="8604958"/>
            <a:ext cx="2866562" cy="366423"/>
            <a:chOff x="0" y="0"/>
            <a:chExt cx="813230" cy="96506"/>
          </a:xfrm>
        </p:grpSpPr>
        <p:sp>
          <p:nvSpPr>
            <p:cNvPr id="25" name="Freeform 25"/>
            <p:cNvSpPr/>
            <p:nvPr/>
          </p:nvSpPr>
          <p:spPr>
            <a:xfrm>
              <a:off x="0" y="0"/>
              <a:ext cx="813230" cy="96506"/>
            </a:xfrm>
            <a:custGeom>
              <a:avLst/>
              <a:gdLst/>
              <a:ahLst/>
              <a:cxnLst/>
              <a:rect l="l" t="t" r="r" b="b"/>
              <a:pathLst>
                <a:path w="813230" h="96506">
                  <a:moveTo>
                    <a:pt x="48253" y="0"/>
                  </a:moveTo>
                  <a:lnTo>
                    <a:pt x="764977" y="0"/>
                  </a:lnTo>
                  <a:cubicBezTo>
                    <a:pt x="791626" y="0"/>
                    <a:pt x="813230" y="21604"/>
                    <a:pt x="813230" y="48253"/>
                  </a:cubicBezTo>
                  <a:lnTo>
                    <a:pt x="813230" y="48253"/>
                  </a:lnTo>
                  <a:cubicBezTo>
                    <a:pt x="813230" y="61051"/>
                    <a:pt x="808146" y="73324"/>
                    <a:pt x="799097" y="82373"/>
                  </a:cubicBezTo>
                  <a:cubicBezTo>
                    <a:pt x="790048" y="91423"/>
                    <a:pt x="777774" y="96506"/>
                    <a:pt x="764977" y="96506"/>
                  </a:cubicBezTo>
                  <a:lnTo>
                    <a:pt x="48253" y="96506"/>
                  </a:lnTo>
                  <a:cubicBezTo>
                    <a:pt x="21604" y="96506"/>
                    <a:pt x="0" y="74903"/>
                    <a:pt x="0" y="48253"/>
                  </a:cubicBezTo>
                  <a:lnTo>
                    <a:pt x="0" y="48253"/>
                  </a:lnTo>
                  <a:cubicBezTo>
                    <a:pt x="0" y="21604"/>
                    <a:pt x="21604" y="0"/>
                    <a:pt x="48253" y="0"/>
                  </a:cubicBezTo>
                  <a:close/>
                </a:path>
              </a:pathLst>
            </a:custGeom>
            <a:solidFill>
              <a:srgbClr val="9FC3D0"/>
            </a:solidFill>
          </p:spPr>
          <p:txBody>
            <a:bodyPr/>
            <a:lstStyle/>
            <a:p>
              <a:endParaRPr lang="lt-LT" noProof="0" dirty="0"/>
            </a:p>
          </p:txBody>
        </p:sp>
        <p:sp>
          <p:nvSpPr>
            <p:cNvPr id="26" name="TextBox 26"/>
            <p:cNvSpPr txBox="1"/>
            <p:nvPr/>
          </p:nvSpPr>
          <p:spPr>
            <a:xfrm>
              <a:off x="0" y="-38100"/>
              <a:ext cx="813230" cy="134606"/>
            </a:xfrm>
            <a:prstGeom prst="rect">
              <a:avLst/>
            </a:prstGeom>
          </p:spPr>
          <p:txBody>
            <a:bodyPr lIns="50800" tIns="50800" rIns="50800" bIns="50800" rtlCol="0" anchor="ctr"/>
            <a:lstStyle/>
            <a:p>
              <a:pPr algn="ctr">
                <a:lnSpc>
                  <a:spcPts val="2659"/>
                </a:lnSpc>
              </a:pPr>
              <a:endParaRPr lang="lt-LT" noProof="0" dirty="0"/>
            </a:p>
          </p:txBody>
        </p:sp>
      </p:grpSp>
      <p:sp>
        <p:nvSpPr>
          <p:cNvPr id="27" name="TextBox 27"/>
          <p:cNvSpPr txBox="1"/>
          <p:nvPr/>
        </p:nvSpPr>
        <p:spPr>
          <a:xfrm>
            <a:off x="1564423" y="1949450"/>
            <a:ext cx="15665075" cy="8051050"/>
          </a:xfrm>
          <a:prstGeom prst="rect">
            <a:avLst/>
          </a:prstGeom>
        </p:spPr>
        <p:txBody>
          <a:bodyPr lIns="0" tIns="0" rIns="0" bIns="0" rtlCol="0" anchor="t">
            <a:spAutoFit/>
          </a:bodyPr>
          <a:lstStyle/>
          <a:p>
            <a:pPr algn="just">
              <a:lnSpc>
                <a:spcPts val="3499"/>
              </a:lnSpc>
            </a:pPr>
            <a:r>
              <a:rPr lang="lt-LT" sz="2499" noProof="0" dirty="0">
                <a:solidFill>
                  <a:srgbClr val="000000"/>
                </a:solidFill>
                <a:latin typeface="Calibri" panose="020F0502020204030204" pitchFamily="34" charset="0"/>
                <a:ea typeface="Alatsi"/>
                <a:cs typeface="Alatsi"/>
                <a:sym typeface="Alatsi"/>
              </a:rPr>
              <a:t> Kaip jau buvo minėta Panevėžio miesto savivaldybė penktadalį viso miesto gyventojų sudaro vyresnio amžiaus asmenys. Tuo tarpu TAU 2023–2024 mokslo meta</a:t>
            </a:r>
            <a:r>
              <a:rPr lang="lt-LT" sz="2499" u="none" noProof="0" dirty="0">
                <a:solidFill>
                  <a:srgbClr val="000000"/>
                </a:solidFill>
                <a:latin typeface="Calibri" panose="020F0502020204030204" pitchFamily="34" charset="0"/>
                <a:ea typeface="Alatsi"/>
                <a:cs typeface="Alatsi"/>
                <a:sym typeface="Alatsi"/>
              </a:rPr>
              <a:t>is</a:t>
            </a:r>
            <a:r>
              <a:rPr lang="lt-LT" sz="2499" noProof="0" dirty="0">
                <a:solidFill>
                  <a:srgbClr val="000000"/>
                </a:solidFill>
                <a:latin typeface="Calibri" panose="020F0502020204030204" pitchFamily="34" charset="0"/>
                <a:ea typeface="Alatsi"/>
                <a:cs typeface="Alatsi"/>
                <a:sym typeface="Alatsi"/>
              </a:rPr>
              <a:t> lankė</a:t>
            </a:r>
            <a:r>
              <a:rPr lang="lt-LT" sz="2499" u="none" noProof="0" dirty="0">
                <a:solidFill>
                  <a:srgbClr val="000000"/>
                </a:solidFill>
                <a:latin typeface="Calibri" panose="020F0502020204030204" pitchFamily="34" charset="0"/>
                <a:ea typeface="Alatsi"/>
                <a:cs typeface="Alatsi"/>
                <a:sym typeface="Alatsi"/>
              </a:rPr>
              <a:t> tik apie 560 vy</a:t>
            </a:r>
            <a:r>
              <a:rPr lang="lt-LT" sz="2499" noProof="0" dirty="0">
                <a:solidFill>
                  <a:srgbClr val="000000"/>
                </a:solidFill>
                <a:latin typeface="Calibri" panose="020F0502020204030204" pitchFamily="34" charset="0"/>
                <a:ea typeface="Alatsi"/>
                <a:cs typeface="Alatsi"/>
                <a:sym typeface="Alatsi"/>
              </a:rPr>
              <a:t>resnio amžiaus asmenų. Tokia tendencija, pastebima ir nacionaliniu lygmeniu. Kaip jau buvo minėta bendras vyresnio amžiaus asmenų dalyvavimo mokymuose lygis Lietuvoje siekia 27 proc., o tai yra mažiau nei 39 proc. kitų šalių vidurkis.</a:t>
            </a:r>
          </a:p>
          <a:p>
            <a:pPr algn="just">
              <a:lnSpc>
                <a:spcPts val="3499"/>
              </a:lnSpc>
            </a:pPr>
            <a:r>
              <a:rPr lang="lt-LT" sz="2499" noProof="0" dirty="0">
                <a:solidFill>
                  <a:srgbClr val="000000"/>
                </a:solidFill>
                <a:latin typeface="Calibri" panose="020F0502020204030204" pitchFamily="34" charset="0"/>
                <a:ea typeface="Alatsi"/>
                <a:cs typeface="Alatsi"/>
                <a:sym typeface="Alatsi"/>
              </a:rPr>
              <a:t> </a:t>
            </a:r>
          </a:p>
          <a:p>
            <a:pPr algn="just">
              <a:lnSpc>
                <a:spcPts val="3499"/>
              </a:lnSpc>
            </a:pPr>
            <a:r>
              <a:rPr lang="lt-LT" sz="2499" noProof="0" dirty="0">
                <a:solidFill>
                  <a:srgbClr val="000000"/>
                </a:solidFill>
                <a:latin typeface="Calibri" panose="020F0502020204030204" pitchFamily="34" charset="0"/>
                <a:ea typeface="Alatsi"/>
                <a:cs typeface="Alatsi"/>
                <a:sym typeface="Alatsi"/>
              </a:rPr>
              <a:t>Siekiant padidinti vyresnio amžiaus asmenų įsitraukimą į švietimą ir visuomeninį gyvenimą, būtina identifikuoti pagrindines priežastis, dėl kurių jie nedalyvauja mokymosi veiklose. Remiantis Vyriausybės strateginės analizės centro (STRATA) 2020 m. analitinės apžvalgos „Senstanti Lietuvos visuomenė“ duomenimis </a:t>
            </a:r>
            <a:r>
              <a:rPr lang="lt-LT" sz="2499" noProof="0" dirty="0">
                <a:latin typeface="Calibri" panose="020F0502020204030204" pitchFamily="34" charset="0"/>
                <a:ea typeface="Alatsi"/>
                <a:cs typeface="Alatsi"/>
                <a:sym typeface="Alatsi"/>
              </a:rPr>
              <a:t>(</a:t>
            </a:r>
            <a:r>
              <a:rPr lang="lt-LT" sz="2499" u="sng" noProof="0" dirty="0">
                <a:solidFill>
                  <a:srgbClr val="38B6FF"/>
                </a:solidFill>
                <a:latin typeface="Calibri" panose="020F0502020204030204" pitchFamily="34" charset="0"/>
                <a:ea typeface="Alatsi"/>
                <a:cs typeface="Alatsi"/>
                <a:sym typeface="Alatsi"/>
                <a:hlinkClick r:id="rId4" tooltip="https://strata.gov.lt/wp-content/uploads/2024/02/20210324-senstanti-lietuvos-visuomene-2020.pdf?utm_source=chatgpt.com"/>
              </a:rPr>
              <a:t>20210324-senstanti-lietuvos-visuomene-2020.pdf</a:t>
            </a:r>
            <a:r>
              <a:rPr lang="lt-LT" sz="2499" noProof="0" dirty="0">
                <a:latin typeface="Calibri" panose="020F0502020204030204" pitchFamily="34" charset="0"/>
                <a:ea typeface="Alatsi"/>
                <a:cs typeface="Alatsi"/>
                <a:sym typeface="Alatsi"/>
              </a:rPr>
              <a:t>)</a:t>
            </a:r>
            <a:r>
              <a:rPr lang="lt-LT" sz="2499" noProof="0" dirty="0">
                <a:solidFill>
                  <a:srgbClr val="000000"/>
                </a:solidFill>
                <a:latin typeface="Calibri" panose="020F0502020204030204" pitchFamily="34" charset="0"/>
                <a:ea typeface="Alatsi"/>
                <a:cs typeface="Alatsi"/>
                <a:sym typeface="Alatsi"/>
              </a:rPr>
              <a:t>, vyresnio amžiaus asmenų dalyvavimas mokymosi visą gyvenimą veiklose yra ribotas dėl kelių pagrindinių priežasčių:​</a:t>
            </a:r>
          </a:p>
          <a:p>
            <a:pPr algn="just">
              <a:lnSpc>
                <a:spcPts val="3499"/>
              </a:lnSpc>
            </a:pPr>
            <a:r>
              <a:rPr lang="lt-LT" sz="2499" noProof="0" dirty="0">
                <a:solidFill>
                  <a:srgbClr val="000000"/>
                </a:solidFill>
                <a:latin typeface="Calibri" panose="020F0502020204030204" pitchFamily="34" charset="0"/>
                <a:ea typeface="Alatsi"/>
                <a:cs typeface="Alatsi"/>
                <a:sym typeface="Alatsi"/>
              </a:rPr>
              <a:t>• Amžiaus barjeras: Daugelis vyresnio amžiaus gyventojų mano, kad mokytis jau per vėlu. Šią nuomonę išreiškė 44,2 % 50–59 m., 69,8 % 60–69 m. ir 70,2 % 70–74 m. amžiaus asmenų.;</a:t>
            </a:r>
          </a:p>
          <a:p>
            <a:pPr algn="just">
              <a:lnSpc>
                <a:spcPts val="3499"/>
              </a:lnSpc>
            </a:pPr>
            <a:r>
              <a:rPr lang="lt-LT" sz="2499" noProof="0" dirty="0">
                <a:solidFill>
                  <a:srgbClr val="000000"/>
                </a:solidFill>
                <a:latin typeface="Calibri" panose="020F0502020204030204" pitchFamily="34" charset="0"/>
                <a:ea typeface="Alatsi"/>
                <a:cs typeface="Alatsi"/>
                <a:sym typeface="Alatsi"/>
              </a:rPr>
              <a:t>• Finansinės kliūtys: Sunkumai padengiant mokymosi išlaidas buvo nurodyti kaip kliūtis 31,8 % 50–59 m. ir 16,4 % 60–69 m. amžiaus gyventojų.;</a:t>
            </a:r>
          </a:p>
          <a:p>
            <a:pPr algn="just">
              <a:lnSpc>
                <a:spcPts val="3499"/>
              </a:lnSpc>
            </a:pPr>
            <a:r>
              <a:rPr lang="lt-LT" sz="2499" noProof="0" dirty="0">
                <a:solidFill>
                  <a:srgbClr val="000000"/>
                </a:solidFill>
                <a:latin typeface="Calibri" panose="020F0502020204030204" pitchFamily="34" charset="0"/>
                <a:ea typeface="Alatsi"/>
                <a:cs typeface="Alatsi"/>
                <a:sym typeface="Alatsi"/>
              </a:rPr>
              <a:t>• Sveikatos problemos: Apie 20 % 50–69 m. gyventojų nurodė prastą sveikatą kaip svarbią nesimokymo priežastį;</a:t>
            </a:r>
          </a:p>
          <a:p>
            <a:pPr algn="just">
              <a:lnSpc>
                <a:spcPts val="3499"/>
              </a:lnSpc>
            </a:pPr>
            <a:r>
              <a:rPr lang="lt-LT" sz="2499" noProof="0" dirty="0">
                <a:solidFill>
                  <a:srgbClr val="000000"/>
                </a:solidFill>
                <a:latin typeface="Calibri" panose="020F0502020204030204" pitchFamily="34" charset="0"/>
                <a:ea typeface="Alatsi"/>
                <a:cs typeface="Alatsi"/>
                <a:sym typeface="Alatsi"/>
              </a:rPr>
              <a:t>• Motyvacijos stoka: Net ir neturėdami objektyvių kliūčių, dalis vyresnio amžiaus asmenų nesimokytų. Toks nusiteikimas būdingas 25 % 50–59 m. ir 40 % 60–69 m. gyventojų.</a:t>
            </a:r>
          </a:p>
          <a:p>
            <a:pPr algn="just">
              <a:lnSpc>
                <a:spcPts val="3499"/>
              </a:lnSpc>
            </a:pPr>
            <a:endParaRPr lang="lt-LT" sz="2499" noProof="0" dirty="0">
              <a:solidFill>
                <a:srgbClr val="000000"/>
              </a:solidFill>
              <a:latin typeface="Calibri" panose="020F0502020204030204" pitchFamily="34" charset="0"/>
              <a:ea typeface="Alatsi"/>
              <a:cs typeface="Alatsi"/>
              <a:sym typeface="Alatsi"/>
            </a:endParaRPr>
          </a:p>
        </p:txBody>
      </p:sp>
      <p:sp>
        <p:nvSpPr>
          <p:cNvPr id="28" name="TextBox 28"/>
          <p:cNvSpPr txBox="1"/>
          <p:nvPr/>
        </p:nvSpPr>
        <p:spPr>
          <a:xfrm>
            <a:off x="1564423" y="1105921"/>
            <a:ext cx="15272722" cy="554875"/>
          </a:xfrm>
          <a:prstGeom prst="rect">
            <a:avLst/>
          </a:prstGeom>
        </p:spPr>
        <p:txBody>
          <a:bodyPr lIns="0" tIns="0" rIns="0" bIns="0" rtlCol="0" anchor="t">
            <a:spAutoFit/>
          </a:bodyPr>
          <a:lstStyle/>
          <a:p>
            <a:pPr algn="l">
              <a:lnSpc>
                <a:spcPts val="4591"/>
              </a:lnSpc>
            </a:pPr>
            <a:r>
              <a:rPr lang="lt-LT" sz="3279" noProof="0" dirty="0">
                <a:solidFill>
                  <a:srgbClr val="000000"/>
                </a:solidFill>
                <a:latin typeface="Calibri" panose="020F0502020204030204" pitchFamily="34" charset="0"/>
                <a:ea typeface="Alatsi"/>
                <a:cs typeface="Alatsi"/>
                <a:sym typeface="Alatsi"/>
              </a:rPr>
              <a:t>KODĖL VYRESNIO AMŽIAUS ASMENYS NESIMOKO? TENDENCIJOS IR PRIEŽASTYS</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F6F3EB"/>
        </a:solidFill>
        <a:effectLst/>
      </p:bgPr>
    </p:bg>
    <p:spTree>
      <p:nvGrpSpPr>
        <p:cNvPr id="1" name=""/>
        <p:cNvGrpSpPr/>
        <p:nvPr/>
      </p:nvGrpSpPr>
      <p:grpSpPr>
        <a:xfrm>
          <a:off x="0" y="0"/>
          <a:ext cx="0" cy="0"/>
          <a:chOff x="0" y="0"/>
          <a:chExt cx="0" cy="0"/>
        </a:xfrm>
      </p:grpSpPr>
      <p:grpSp>
        <p:nvGrpSpPr>
          <p:cNvPr id="58" name="Group 39">
            <a:extLst>
              <a:ext uri="{FF2B5EF4-FFF2-40B4-BE49-F238E27FC236}">
                <a16:creationId xmlns:a16="http://schemas.microsoft.com/office/drawing/2014/main" id="{273841F9-049D-742C-0572-8B799536AECC}"/>
              </a:ext>
            </a:extLst>
          </p:cNvPr>
          <p:cNvGrpSpPr/>
          <p:nvPr/>
        </p:nvGrpSpPr>
        <p:grpSpPr>
          <a:xfrm>
            <a:off x="2419012" y="8564354"/>
            <a:ext cx="15380545" cy="486405"/>
            <a:chOff x="0" y="0"/>
            <a:chExt cx="4050843" cy="128107"/>
          </a:xfrm>
        </p:grpSpPr>
        <p:sp>
          <p:nvSpPr>
            <p:cNvPr id="59" name="Freeform 40">
              <a:extLst>
                <a:ext uri="{FF2B5EF4-FFF2-40B4-BE49-F238E27FC236}">
                  <a16:creationId xmlns:a16="http://schemas.microsoft.com/office/drawing/2014/main" id="{5703E67F-8799-EACA-13E9-DCE12A259B98}"/>
                </a:ext>
              </a:extLst>
            </p:cNvPr>
            <p:cNvSpPr/>
            <p:nvPr/>
          </p:nvSpPr>
          <p:spPr>
            <a:xfrm>
              <a:off x="0" y="0"/>
              <a:ext cx="4050843" cy="128107"/>
            </a:xfrm>
            <a:custGeom>
              <a:avLst/>
              <a:gdLst/>
              <a:ahLst/>
              <a:cxnLst/>
              <a:rect l="l" t="t" r="r" b="b"/>
              <a:pathLst>
                <a:path w="4050843" h="128107">
                  <a:moveTo>
                    <a:pt x="25671" y="0"/>
                  </a:moveTo>
                  <a:lnTo>
                    <a:pt x="4025172" y="0"/>
                  </a:lnTo>
                  <a:cubicBezTo>
                    <a:pt x="4031980" y="0"/>
                    <a:pt x="4038510" y="2705"/>
                    <a:pt x="4043324" y="7519"/>
                  </a:cubicBezTo>
                  <a:cubicBezTo>
                    <a:pt x="4048139" y="12333"/>
                    <a:pt x="4050843" y="18863"/>
                    <a:pt x="4050843" y="25671"/>
                  </a:cubicBezTo>
                  <a:lnTo>
                    <a:pt x="4050843" y="102435"/>
                  </a:lnTo>
                  <a:cubicBezTo>
                    <a:pt x="4050843" y="109244"/>
                    <a:pt x="4048139" y="115773"/>
                    <a:pt x="4043324" y="120588"/>
                  </a:cubicBezTo>
                  <a:cubicBezTo>
                    <a:pt x="4038510" y="125402"/>
                    <a:pt x="4031980" y="128107"/>
                    <a:pt x="4025172" y="128107"/>
                  </a:cubicBezTo>
                  <a:lnTo>
                    <a:pt x="25671" y="128107"/>
                  </a:lnTo>
                  <a:cubicBezTo>
                    <a:pt x="18863" y="128107"/>
                    <a:pt x="12333" y="125402"/>
                    <a:pt x="7519" y="120588"/>
                  </a:cubicBezTo>
                  <a:cubicBezTo>
                    <a:pt x="2705" y="115773"/>
                    <a:pt x="0" y="109244"/>
                    <a:pt x="0" y="102435"/>
                  </a:cubicBezTo>
                  <a:lnTo>
                    <a:pt x="0" y="25671"/>
                  </a:lnTo>
                  <a:cubicBezTo>
                    <a:pt x="0" y="18863"/>
                    <a:pt x="2705" y="12333"/>
                    <a:pt x="7519" y="7519"/>
                  </a:cubicBezTo>
                  <a:cubicBezTo>
                    <a:pt x="12333" y="2705"/>
                    <a:pt x="18863" y="0"/>
                    <a:pt x="25671" y="0"/>
                  </a:cubicBezTo>
                  <a:close/>
                </a:path>
              </a:pathLst>
            </a:custGeom>
            <a:solidFill>
              <a:srgbClr val="9FC3D0"/>
            </a:solidFill>
          </p:spPr>
          <p:txBody>
            <a:bodyPr/>
            <a:lstStyle/>
            <a:p>
              <a:endParaRPr lang="lt-LT" noProof="0" dirty="0"/>
            </a:p>
          </p:txBody>
        </p:sp>
        <p:sp>
          <p:nvSpPr>
            <p:cNvPr id="60" name="TextBox 41">
              <a:extLst>
                <a:ext uri="{FF2B5EF4-FFF2-40B4-BE49-F238E27FC236}">
                  <a16:creationId xmlns:a16="http://schemas.microsoft.com/office/drawing/2014/main" id="{08311496-4E93-77B5-6D45-E62DCD7894A6}"/>
                </a:ext>
              </a:extLst>
            </p:cNvPr>
            <p:cNvSpPr txBox="1"/>
            <p:nvPr/>
          </p:nvSpPr>
          <p:spPr>
            <a:xfrm>
              <a:off x="0" y="-38100"/>
              <a:ext cx="4050843" cy="166207"/>
            </a:xfrm>
            <a:prstGeom prst="rect">
              <a:avLst/>
            </a:prstGeom>
          </p:spPr>
          <p:txBody>
            <a:bodyPr lIns="50800" tIns="50800" rIns="50800" bIns="50800" rtlCol="0" anchor="ctr"/>
            <a:lstStyle/>
            <a:p>
              <a:pPr algn="ctr">
                <a:lnSpc>
                  <a:spcPts val="2659"/>
                </a:lnSpc>
              </a:pPr>
              <a:endParaRPr lang="lt-LT" noProof="0" dirty="0"/>
            </a:p>
          </p:txBody>
        </p:sp>
      </p:grpSp>
      <p:grpSp>
        <p:nvGrpSpPr>
          <p:cNvPr id="55" name="Group 15">
            <a:extLst>
              <a:ext uri="{FF2B5EF4-FFF2-40B4-BE49-F238E27FC236}">
                <a16:creationId xmlns:a16="http://schemas.microsoft.com/office/drawing/2014/main" id="{C225AE94-EE3C-545E-6383-671CC69F8F8E}"/>
              </a:ext>
            </a:extLst>
          </p:cNvPr>
          <p:cNvGrpSpPr/>
          <p:nvPr/>
        </p:nvGrpSpPr>
        <p:grpSpPr>
          <a:xfrm>
            <a:off x="2394392" y="6152729"/>
            <a:ext cx="14870884" cy="464023"/>
            <a:chOff x="0" y="0"/>
            <a:chExt cx="3733351" cy="122212"/>
          </a:xfrm>
        </p:grpSpPr>
        <p:sp>
          <p:nvSpPr>
            <p:cNvPr id="56" name="Freeform 16">
              <a:extLst>
                <a:ext uri="{FF2B5EF4-FFF2-40B4-BE49-F238E27FC236}">
                  <a16:creationId xmlns:a16="http://schemas.microsoft.com/office/drawing/2014/main" id="{791B7735-4848-4848-D905-21ADB172B8D0}"/>
                </a:ext>
              </a:extLst>
            </p:cNvPr>
            <p:cNvSpPr/>
            <p:nvPr/>
          </p:nvSpPr>
          <p:spPr>
            <a:xfrm>
              <a:off x="0" y="0"/>
              <a:ext cx="3733351" cy="122212"/>
            </a:xfrm>
            <a:custGeom>
              <a:avLst/>
              <a:gdLst/>
              <a:ahLst/>
              <a:cxnLst/>
              <a:rect l="l" t="t" r="r" b="b"/>
              <a:pathLst>
                <a:path w="3733351" h="122212">
                  <a:moveTo>
                    <a:pt x="27854" y="0"/>
                  </a:moveTo>
                  <a:lnTo>
                    <a:pt x="3705496" y="0"/>
                  </a:lnTo>
                  <a:cubicBezTo>
                    <a:pt x="3712884" y="0"/>
                    <a:pt x="3719969" y="2935"/>
                    <a:pt x="3725192" y="8158"/>
                  </a:cubicBezTo>
                  <a:cubicBezTo>
                    <a:pt x="3730416" y="13382"/>
                    <a:pt x="3733351" y="20467"/>
                    <a:pt x="3733351" y="27854"/>
                  </a:cubicBezTo>
                  <a:lnTo>
                    <a:pt x="3733351" y="94357"/>
                  </a:lnTo>
                  <a:cubicBezTo>
                    <a:pt x="3733351" y="101745"/>
                    <a:pt x="3730416" y="108830"/>
                    <a:pt x="3725192" y="114053"/>
                  </a:cubicBezTo>
                  <a:cubicBezTo>
                    <a:pt x="3719969" y="119277"/>
                    <a:pt x="3712884" y="122212"/>
                    <a:pt x="3705496" y="122212"/>
                  </a:cubicBezTo>
                  <a:lnTo>
                    <a:pt x="27854" y="122212"/>
                  </a:lnTo>
                  <a:cubicBezTo>
                    <a:pt x="20467" y="122212"/>
                    <a:pt x="13382" y="119277"/>
                    <a:pt x="8158" y="114053"/>
                  </a:cubicBezTo>
                  <a:cubicBezTo>
                    <a:pt x="2935" y="108830"/>
                    <a:pt x="0" y="101745"/>
                    <a:pt x="0" y="94357"/>
                  </a:cubicBezTo>
                  <a:lnTo>
                    <a:pt x="0" y="27854"/>
                  </a:lnTo>
                  <a:cubicBezTo>
                    <a:pt x="0" y="20467"/>
                    <a:pt x="2935" y="13382"/>
                    <a:pt x="8158" y="8158"/>
                  </a:cubicBezTo>
                  <a:cubicBezTo>
                    <a:pt x="13382" y="2935"/>
                    <a:pt x="20467" y="0"/>
                    <a:pt x="27854" y="0"/>
                  </a:cubicBezTo>
                  <a:close/>
                </a:path>
              </a:pathLst>
            </a:custGeom>
            <a:solidFill>
              <a:srgbClr val="9FC3D0"/>
            </a:solidFill>
          </p:spPr>
          <p:txBody>
            <a:bodyPr/>
            <a:lstStyle/>
            <a:p>
              <a:endParaRPr lang="lt-LT" noProof="0" dirty="0"/>
            </a:p>
          </p:txBody>
        </p:sp>
        <p:sp>
          <p:nvSpPr>
            <p:cNvPr id="57" name="TextBox 17">
              <a:extLst>
                <a:ext uri="{FF2B5EF4-FFF2-40B4-BE49-F238E27FC236}">
                  <a16:creationId xmlns:a16="http://schemas.microsoft.com/office/drawing/2014/main" id="{B2F34634-B656-1F22-A8C4-C66750C100D5}"/>
                </a:ext>
              </a:extLst>
            </p:cNvPr>
            <p:cNvSpPr txBox="1"/>
            <p:nvPr/>
          </p:nvSpPr>
          <p:spPr>
            <a:xfrm>
              <a:off x="0" y="-38100"/>
              <a:ext cx="3733351" cy="160312"/>
            </a:xfrm>
            <a:prstGeom prst="rect">
              <a:avLst/>
            </a:prstGeom>
          </p:spPr>
          <p:txBody>
            <a:bodyPr lIns="50800" tIns="50800" rIns="50800" bIns="50800" rtlCol="0" anchor="ctr"/>
            <a:lstStyle/>
            <a:p>
              <a:pPr algn="ctr">
                <a:lnSpc>
                  <a:spcPts val="2659"/>
                </a:lnSpc>
              </a:pPr>
              <a:endParaRPr lang="lt-LT" noProof="0" dirty="0"/>
            </a:p>
          </p:txBody>
        </p:sp>
      </p:grpSp>
      <p:grpSp>
        <p:nvGrpSpPr>
          <p:cNvPr id="49" name="Group 29">
            <a:extLst>
              <a:ext uri="{FF2B5EF4-FFF2-40B4-BE49-F238E27FC236}">
                <a16:creationId xmlns:a16="http://schemas.microsoft.com/office/drawing/2014/main" id="{12FABFAA-3D65-B1EA-0864-E3B2F51FF5FE}"/>
              </a:ext>
            </a:extLst>
          </p:cNvPr>
          <p:cNvGrpSpPr/>
          <p:nvPr/>
        </p:nvGrpSpPr>
        <p:grpSpPr>
          <a:xfrm>
            <a:off x="17265276" y="5718110"/>
            <a:ext cx="534281" cy="421341"/>
            <a:chOff x="0" y="0"/>
            <a:chExt cx="1632853" cy="110970"/>
          </a:xfrm>
        </p:grpSpPr>
        <p:sp>
          <p:nvSpPr>
            <p:cNvPr id="50" name="Freeform 30">
              <a:extLst>
                <a:ext uri="{FF2B5EF4-FFF2-40B4-BE49-F238E27FC236}">
                  <a16:creationId xmlns:a16="http://schemas.microsoft.com/office/drawing/2014/main" id="{26453537-1394-5EBE-82A1-9EBBB9B31DEA}"/>
                </a:ext>
              </a:extLst>
            </p:cNvPr>
            <p:cNvSpPr/>
            <p:nvPr/>
          </p:nvSpPr>
          <p:spPr>
            <a:xfrm>
              <a:off x="0" y="0"/>
              <a:ext cx="1632853" cy="110970"/>
            </a:xfrm>
            <a:custGeom>
              <a:avLst/>
              <a:gdLst/>
              <a:ahLst/>
              <a:cxnLst/>
              <a:rect l="l" t="t" r="r" b="b"/>
              <a:pathLst>
                <a:path w="1632853" h="110970">
                  <a:moveTo>
                    <a:pt x="55485" y="0"/>
                  </a:moveTo>
                  <a:lnTo>
                    <a:pt x="1577368" y="0"/>
                  </a:lnTo>
                  <a:cubicBezTo>
                    <a:pt x="1592084" y="0"/>
                    <a:pt x="1606197" y="5846"/>
                    <a:pt x="1616602" y="16251"/>
                  </a:cubicBezTo>
                  <a:cubicBezTo>
                    <a:pt x="1627007" y="26657"/>
                    <a:pt x="1632853" y="40770"/>
                    <a:pt x="1632853" y="55485"/>
                  </a:cubicBezTo>
                  <a:lnTo>
                    <a:pt x="1632853" y="55485"/>
                  </a:lnTo>
                  <a:cubicBezTo>
                    <a:pt x="1632853" y="86129"/>
                    <a:pt x="1608012" y="110970"/>
                    <a:pt x="1577368" y="110970"/>
                  </a:cubicBezTo>
                  <a:lnTo>
                    <a:pt x="55485" y="110970"/>
                  </a:lnTo>
                  <a:cubicBezTo>
                    <a:pt x="24842" y="110970"/>
                    <a:pt x="0" y="86129"/>
                    <a:pt x="0" y="55485"/>
                  </a:cubicBezTo>
                  <a:lnTo>
                    <a:pt x="0" y="55485"/>
                  </a:lnTo>
                  <a:cubicBezTo>
                    <a:pt x="0" y="24842"/>
                    <a:pt x="24842" y="0"/>
                    <a:pt x="55485" y="0"/>
                  </a:cubicBezTo>
                  <a:close/>
                </a:path>
              </a:pathLst>
            </a:custGeom>
            <a:solidFill>
              <a:srgbClr val="9FC3D0"/>
            </a:solidFill>
          </p:spPr>
          <p:txBody>
            <a:bodyPr/>
            <a:lstStyle/>
            <a:p>
              <a:endParaRPr lang="lt-LT" noProof="0" dirty="0"/>
            </a:p>
          </p:txBody>
        </p:sp>
        <p:sp>
          <p:nvSpPr>
            <p:cNvPr id="51" name="TextBox 31">
              <a:extLst>
                <a:ext uri="{FF2B5EF4-FFF2-40B4-BE49-F238E27FC236}">
                  <a16:creationId xmlns:a16="http://schemas.microsoft.com/office/drawing/2014/main" id="{838D4028-14B9-9881-1218-83EEE46932A5}"/>
                </a:ext>
              </a:extLst>
            </p:cNvPr>
            <p:cNvSpPr txBox="1"/>
            <p:nvPr/>
          </p:nvSpPr>
          <p:spPr>
            <a:xfrm>
              <a:off x="0" y="-38100"/>
              <a:ext cx="1632853" cy="149070"/>
            </a:xfrm>
            <a:prstGeom prst="rect">
              <a:avLst/>
            </a:prstGeom>
          </p:spPr>
          <p:txBody>
            <a:bodyPr lIns="50800" tIns="50800" rIns="50800" bIns="50800" rtlCol="0" anchor="ctr"/>
            <a:lstStyle/>
            <a:p>
              <a:pPr algn="ctr">
                <a:lnSpc>
                  <a:spcPts val="2659"/>
                </a:lnSpc>
              </a:pPr>
              <a:endParaRPr lang="lt-LT" noProof="0" dirty="0"/>
            </a:p>
          </p:txBody>
        </p:sp>
      </p:grpSp>
      <p:grpSp>
        <p:nvGrpSpPr>
          <p:cNvPr id="2" name="Group 2"/>
          <p:cNvGrpSpPr/>
          <p:nvPr/>
        </p:nvGrpSpPr>
        <p:grpSpPr>
          <a:xfrm>
            <a:off x="627362" y="0"/>
            <a:ext cx="937061" cy="10287000"/>
            <a:chOff x="0" y="0"/>
            <a:chExt cx="246798" cy="2709333"/>
          </a:xfrm>
        </p:grpSpPr>
        <p:sp>
          <p:nvSpPr>
            <p:cNvPr id="3" name="Freeform 3"/>
            <p:cNvSpPr/>
            <p:nvPr/>
          </p:nvSpPr>
          <p:spPr>
            <a:xfrm>
              <a:off x="0" y="0"/>
              <a:ext cx="246798" cy="2709333"/>
            </a:xfrm>
            <a:custGeom>
              <a:avLst/>
              <a:gdLst/>
              <a:ahLst/>
              <a:cxnLst/>
              <a:rect l="l" t="t" r="r" b="b"/>
              <a:pathLst>
                <a:path w="246798" h="2709333">
                  <a:moveTo>
                    <a:pt x="0" y="0"/>
                  </a:moveTo>
                  <a:lnTo>
                    <a:pt x="246798" y="0"/>
                  </a:lnTo>
                  <a:lnTo>
                    <a:pt x="246798" y="2709333"/>
                  </a:lnTo>
                  <a:lnTo>
                    <a:pt x="0" y="2709333"/>
                  </a:lnTo>
                  <a:close/>
                </a:path>
              </a:pathLst>
            </a:custGeom>
            <a:solidFill>
              <a:srgbClr val="F6F3EB"/>
            </a:solidFill>
          </p:spPr>
          <p:txBody>
            <a:bodyPr/>
            <a:lstStyle/>
            <a:p>
              <a:endParaRPr lang="lt-LT" noProof="0" dirty="0"/>
            </a:p>
          </p:txBody>
        </p:sp>
        <p:sp>
          <p:nvSpPr>
            <p:cNvPr id="4" name="TextBox 4"/>
            <p:cNvSpPr txBox="1"/>
            <p:nvPr/>
          </p:nvSpPr>
          <p:spPr>
            <a:xfrm>
              <a:off x="0" y="-38100"/>
              <a:ext cx="246798" cy="2747433"/>
            </a:xfrm>
            <a:prstGeom prst="rect">
              <a:avLst/>
            </a:prstGeom>
          </p:spPr>
          <p:txBody>
            <a:bodyPr lIns="50800" tIns="50800" rIns="50800" bIns="50800" rtlCol="0" anchor="ctr"/>
            <a:lstStyle/>
            <a:p>
              <a:pPr algn="ctr">
                <a:lnSpc>
                  <a:spcPts val="2659"/>
                </a:lnSpc>
              </a:pPr>
              <a:endParaRPr lang="lt-LT" noProof="0" dirty="0"/>
            </a:p>
          </p:txBody>
        </p:sp>
      </p:grpSp>
      <p:grpSp>
        <p:nvGrpSpPr>
          <p:cNvPr id="5" name="Group 5"/>
          <p:cNvGrpSpPr/>
          <p:nvPr/>
        </p:nvGrpSpPr>
        <p:grpSpPr>
          <a:xfrm>
            <a:off x="1588079" y="3188092"/>
            <a:ext cx="503827" cy="503827"/>
            <a:chOff x="0" y="0"/>
            <a:chExt cx="812800" cy="812800"/>
          </a:xfrm>
        </p:grpSpPr>
        <p:sp>
          <p:nvSpPr>
            <p:cNvPr id="6" name="Freeform 6"/>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000000"/>
            </a:solidFill>
          </p:spPr>
          <p:txBody>
            <a:bodyPr/>
            <a:lstStyle/>
            <a:p>
              <a:endParaRPr lang="lt-LT" noProof="0" dirty="0"/>
            </a:p>
          </p:txBody>
        </p:sp>
        <p:sp>
          <p:nvSpPr>
            <p:cNvPr id="7" name="TextBox 7"/>
            <p:cNvSpPr txBox="1"/>
            <p:nvPr/>
          </p:nvSpPr>
          <p:spPr>
            <a:xfrm>
              <a:off x="76200" y="38100"/>
              <a:ext cx="660400" cy="698500"/>
            </a:xfrm>
            <a:prstGeom prst="rect">
              <a:avLst/>
            </a:prstGeom>
          </p:spPr>
          <p:txBody>
            <a:bodyPr lIns="50800" tIns="50800" rIns="50800" bIns="50800" rtlCol="0" anchor="ctr"/>
            <a:lstStyle/>
            <a:p>
              <a:pPr algn="ctr">
                <a:lnSpc>
                  <a:spcPts val="2659"/>
                </a:lnSpc>
              </a:pPr>
              <a:endParaRPr lang="lt-LT" noProof="0" dirty="0"/>
            </a:p>
          </p:txBody>
        </p:sp>
      </p:grpSp>
      <p:sp>
        <p:nvSpPr>
          <p:cNvPr id="8" name="TextBox 8"/>
          <p:cNvSpPr txBox="1"/>
          <p:nvPr/>
        </p:nvSpPr>
        <p:spPr>
          <a:xfrm>
            <a:off x="2553980" y="700500"/>
            <a:ext cx="13180039" cy="1450976"/>
          </a:xfrm>
          <a:prstGeom prst="rect">
            <a:avLst/>
          </a:prstGeom>
        </p:spPr>
        <p:txBody>
          <a:bodyPr lIns="0" tIns="0" rIns="0" bIns="0" rtlCol="0" anchor="t">
            <a:spAutoFit/>
          </a:bodyPr>
          <a:lstStyle/>
          <a:p>
            <a:pPr algn="ctr">
              <a:lnSpc>
                <a:spcPts val="11899"/>
              </a:lnSpc>
            </a:pPr>
            <a:r>
              <a:rPr lang="lt-LT" sz="8499" noProof="0" dirty="0">
                <a:solidFill>
                  <a:srgbClr val="000000"/>
                </a:solidFill>
                <a:latin typeface="Calibri" panose="020F0502020204030204" pitchFamily="34" charset="0"/>
                <a:ea typeface="Alatsi"/>
                <a:cs typeface="Alatsi"/>
                <a:sym typeface="Alatsi"/>
              </a:rPr>
              <a:t>IŠVADOS</a:t>
            </a:r>
          </a:p>
        </p:txBody>
      </p:sp>
      <p:grpSp>
        <p:nvGrpSpPr>
          <p:cNvPr id="9" name="Group 9"/>
          <p:cNvGrpSpPr/>
          <p:nvPr/>
        </p:nvGrpSpPr>
        <p:grpSpPr>
          <a:xfrm>
            <a:off x="8578962" y="3222924"/>
            <a:ext cx="9195977" cy="434162"/>
            <a:chOff x="0" y="0"/>
            <a:chExt cx="1878845" cy="114347"/>
          </a:xfrm>
        </p:grpSpPr>
        <p:sp>
          <p:nvSpPr>
            <p:cNvPr id="10" name="Freeform 10"/>
            <p:cNvSpPr/>
            <p:nvPr/>
          </p:nvSpPr>
          <p:spPr>
            <a:xfrm>
              <a:off x="0" y="0"/>
              <a:ext cx="1878845" cy="114347"/>
            </a:xfrm>
            <a:custGeom>
              <a:avLst/>
              <a:gdLst/>
              <a:ahLst/>
              <a:cxnLst/>
              <a:rect l="l" t="t" r="r" b="b"/>
              <a:pathLst>
                <a:path w="1878845" h="114347">
                  <a:moveTo>
                    <a:pt x="55348" y="0"/>
                  </a:moveTo>
                  <a:lnTo>
                    <a:pt x="1823497" y="0"/>
                  </a:lnTo>
                  <a:cubicBezTo>
                    <a:pt x="1854065" y="0"/>
                    <a:pt x="1878845" y="24780"/>
                    <a:pt x="1878845" y="55348"/>
                  </a:cubicBezTo>
                  <a:lnTo>
                    <a:pt x="1878845" y="58999"/>
                  </a:lnTo>
                  <a:cubicBezTo>
                    <a:pt x="1878845" y="89567"/>
                    <a:pt x="1854065" y="114347"/>
                    <a:pt x="1823497" y="114347"/>
                  </a:cubicBezTo>
                  <a:lnTo>
                    <a:pt x="55348" y="114347"/>
                  </a:lnTo>
                  <a:cubicBezTo>
                    <a:pt x="24780" y="114347"/>
                    <a:pt x="0" y="89567"/>
                    <a:pt x="0" y="58999"/>
                  </a:cubicBezTo>
                  <a:lnTo>
                    <a:pt x="0" y="55348"/>
                  </a:lnTo>
                  <a:cubicBezTo>
                    <a:pt x="0" y="24780"/>
                    <a:pt x="24780" y="0"/>
                    <a:pt x="55348" y="0"/>
                  </a:cubicBezTo>
                  <a:close/>
                </a:path>
              </a:pathLst>
            </a:custGeom>
            <a:solidFill>
              <a:srgbClr val="9FC3D0"/>
            </a:solidFill>
          </p:spPr>
          <p:txBody>
            <a:bodyPr/>
            <a:lstStyle/>
            <a:p>
              <a:endParaRPr lang="lt-LT" noProof="0" dirty="0"/>
            </a:p>
          </p:txBody>
        </p:sp>
        <p:sp>
          <p:nvSpPr>
            <p:cNvPr id="11" name="TextBox 11"/>
            <p:cNvSpPr txBox="1"/>
            <p:nvPr/>
          </p:nvSpPr>
          <p:spPr>
            <a:xfrm>
              <a:off x="0" y="-38100"/>
              <a:ext cx="1878845" cy="152447"/>
            </a:xfrm>
            <a:prstGeom prst="rect">
              <a:avLst/>
            </a:prstGeom>
          </p:spPr>
          <p:txBody>
            <a:bodyPr lIns="50800" tIns="50800" rIns="50800" bIns="50800" rtlCol="0" anchor="ctr"/>
            <a:lstStyle/>
            <a:p>
              <a:pPr algn="ctr">
                <a:lnSpc>
                  <a:spcPts val="2659"/>
                </a:lnSpc>
              </a:pPr>
              <a:endParaRPr lang="lt-LT" noProof="0" dirty="0"/>
            </a:p>
          </p:txBody>
        </p:sp>
      </p:grpSp>
      <p:grpSp>
        <p:nvGrpSpPr>
          <p:cNvPr id="12" name="Group 12"/>
          <p:cNvGrpSpPr/>
          <p:nvPr/>
        </p:nvGrpSpPr>
        <p:grpSpPr>
          <a:xfrm>
            <a:off x="2413279" y="3602397"/>
            <a:ext cx="8711921" cy="469332"/>
            <a:chOff x="0" y="0"/>
            <a:chExt cx="3265707" cy="123610"/>
          </a:xfrm>
        </p:grpSpPr>
        <p:sp>
          <p:nvSpPr>
            <p:cNvPr id="13" name="Freeform 13"/>
            <p:cNvSpPr/>
            <p:nvPr/>
          </p:nvSpPr>
          <p:spPr>
            <a:xfrm>
              <a:off x="0" y="0"/>
              <a:ext cx="3265706" cy="123610"/>
            </a:xfrm>
            <a:custGeom>
              <a:avLst/>
              <a:gdLst/>
              <a:ahLst/>
              <a:cxnLst/>
              <a:rect l="l" t="t" r="r" b="b"/>
              <a:pathLst>
                <a:path w="3265706" h="123610">
                  <a:moveTo>
                    <a:pt x="31843" y="0"/>
                  </a:moveTo>
                  <a:lnTo>
                    <a:pt x="3233863" y="0"/>
                  </a:lnTo>
                  <a:cubicBezTo>
                    <a:pt x="3251450" y="0"/>
                    <a:pt x="3265706" y="14257"/>
                    <a:pt x="3265706" y="31843"/>
                  </a:cubicBezTo>
                  <a:lnTo>
                    <a:pt x="3265706" y="91767"/>
                  </a:lnTo>
                  <a:cubicBezTo>
                    <a:pt x="3265706" y="100212"/>
                    <a:pt x="3262352" y="108312"/>
                    <a:pt x="3256380" y="114283"/>
                  </a:cubicBezTo>
                  <a:cubicBezTo>
                    <a:pt x="3250408" y="120255"/>
                    <a:pt x="3242309" y="123610"/>
                    <a:pt x="3233863" y="123610"/>
                  </a:cubicBezTo>
                  <a:lnTo>
                    <a:pt x="31843" y="123610"/>
                  </a:lnTo>
                  <a:cubicBezTo>
                    <a:pt x="14257" y="123610"/>
                    <a:pt x="0" y="109353"/>
                    <a:pt x="0" y="91767"/>
                  </a:cubicBezTo>
                  <a:lnTo>
                    <a:pt x="0" y="31843"/>
                  </a:lnTo>
                  <a:cubicBezTo>
                    <a:pt x="0" y="14257"/>
                    <a:pt x="14257" y="0"/>
                    <a:pt x="31843" y="0"/>
                  </a:cubicBezTo>
                  <a:close/>
                </a:path>
              </a:pathLst>
            </a:custGeom>
            <a:solidFill>
              <a:srgbClr val="9FC3D0"/>
            </a:solidFill>
          </p:spPr>
          <p:txBody>
            <a:bodyPr/>
            <a:lstStyle/>
            <a:p>
              <a:endParaRPr lang="lt-LT" noProof="0" dirty="0"/>
            </a:p>
          </p:txBody>
        </p:sp>
        <p:sp>
          <p:nvSpPr>
            <p:cNvPr id="14" name="TextBox 14"/>
            <p:cNvSpPr txBox="1"/>
            <p:nvPr/>
          </p:nvSpPr>
          <p:spPr>
            <a:xfrm>
              <a:off x="0" y="-38100"/>
              <a:ext cx="3265707" cy="161710"/>
            </a:xfrm>
            <a:prstGeom prst="rect">
              <a:avLst/>
            </a:prstGeom>
          </p:spPr>
          <p:txBody>
            <a:bodyPr lIns="50800" tIns="50800" rIns="50800" bIns="50800" rtlCol="0" anchor="ctr"/>
            <a:lstStyle/>
            <a:p>
              <a:pPr algn="ctr">
                <a:lnSpc>
                  <a:spcPts val="2659"/>
                </a:lnSpc>
              </a:pPr>
              <a:endParaRPr lang="lt-LT" noProof="0" dirty="0"/>
            </a:p>
          </p:txBody>
        </p:sp>
      </p:grpSp>
      <p:sp>
        <p:nvSpPr>
          <p:cNvPr id="15" name="TextBox 15"/>
          <p:cNvSpPr txBox="1"/>
          <p:nvPr/>
        </p:nvSpPr>
        <p:spPr>
          <a:xfrm>
            <a:off x="2413276" y="2475325"/>
            <a:ext cx="15262451" cy="2264723"/>
          </a:xfrm>
          <a:prstGeom prst="rect">
            <a:avLst/>
          </a:prstGeom>
        </p:spPr>
        <p:txBody>
          <a:bodyPr wrap="square" lIns="0" tIns="0" rIns="0" bIns="0" rtlCol="0" anchor="t">
            <a:spAutoFit/>
          </a:bodyPr>
          <a:lstStyle/>
          <a:p>
            <a:pPr algn="just">
              <a:lnSpc>
                <a:spcPts val="2969"/>
              </a:lnSpc>
            </a:pPr>
            <a:r>
              <a:rPr lang="lt-LT" sz="2121" noProof="0" dirty="0">
                <a:solidFill>
                  <a:srgbClr val="000000"/>
                </a:solidFill>
                <a:latin typeface="Calibri" panose="020F0502020204030204" pitchFamily="34" charset="0"/>
                <a:ea typeface="Alatsi"/>
                <a:cs typeface="Alatsi"/>
                <a:sym typeface="Alatsi"/>
              </a:rPr>
              <a:t>Panevėžio miesto savivaldybėje vyresnio amžiaus asmenims siūloma įvairi ir pakankamai plati neformaliojo švietimo pasiūla: nuo TAU programų iki bibliotekų, švietimo centro ir bendruomenių vykdomų mokymų bei projektų. Vien TAU 2023–2024 mokslo metais veikė net 33 grupės, o buvo suorganizuota daugiau nei 900 renginių. Tačiau, nepaisant šios pasiūlos gausos, dalyvavimo mastai išlieka santykinai nedideli – į daugelį veiklų įsitraukia tik labai maža dalis vyresnio amžiaus asmenų. Tai rodo, kad pasiūlos egzistavimas dar negarantuoja jos prieinamumo ar patrauklumo tikslinei grupei.</a:t>
            </a:r>
          </a:p>
          <a:p>
            <a:pPr algn="just">
              <a:lnSpc>
                <a:spcPts val="2829"/>
              </a:lnSpc>
            </a:pPr>
            <a:endParaRPr lang="lt-LT" sz="2121" noProof="0" dirty="0">
              <a:solidFill>
                <a:srgbClr val="000000"/>
              </a:solidFill>
              <a:latin typeface="Calibri" panose="020F0502020204030204" pitchFamily="34" charset="0"/>
              <a:ea typeface="Alatsi"/>
              <a:cs typeface="Alatsi"/>
              <a:sym typeface="Alatsi"/>
            </a:endParaRPr>
          </a:p>
        </p:txBody>
      </p:sp>
      <p:sp>
        <p:nvSpPr>
          <p:cNvPr id="16" name="AutoShape 16"/>
          <p:cNvSpPr/>
          <p:nvPr/>
        </p:nvSpPr>
        <p:spPr>
          <a:xfrm flipH="1" flipV="1">
            <a:off x="1085850" y="7289441"/>
            <a:ext cx="5403" cy="2997456"/>
          </a:xfrm>
          <a:prstGeom prst="line">
            <a:avLst/>
          </a:prstGeom>
          <a:ln w="114300" cap="flat">
            <a:solidFill>
              <a:srgbClr val="9FC3D0"/>
            </a:solidFill>
            <a:prstDash val="solid"/>
            <a:headEnd type="none" w="sm" len="sm"/>
            <a:tailEnd type="none" w="sm" len="sm"/>
          </a:ln>
        </p:spPr>
        <p:txBody>
          <a:bodyPr/>
          <a:lstStyle/>
          <a:p>
            <a:endParaRPr lang="lt-LT" noProof="0" dirty="0"/>
          </a:p>
        </p:txBody>
      </p:sp>
      <p:sp>
        <p:nvSpPr>
          <p:cNvPr id="17" name="AutoShape 17"/>
          <p:cNvSpPr/>
          <p:nvPr/>
        </p:nvSpPr>
        <p:spPr>
          <a:xfrm flipH="1" flipV="1">
            <a:off x="1090490" y="-104525"/>
            <a:ext cx="5403" cy="2997456"/>
          </a:xfrm>
          <a:prstGeom prst="line">
            <a:avLst/>
          </a:prstGeom>
          <a:ln w="114300" cap="flat">
            <a:solidFill>
              <a:srgbClr val="9FC3D0"/>
            </a:solidFill>
            <a:prstDash val="solid"/>
            <a:headEnd type="none" w="sm" len="sm"/>
            <a:tailEnd type="none" w="sm" len="sm"/>
          </a:ln>
        </p:spPr>
        <p:txBody>
          <a:bodyPr/>
          <a:lstStyle/>
          <a:p>
            <a:endParaRPr lang="lt-LT" noProof="0" dirty="0"/>
          </a:p>
        </p:txBody>
      </p:sp>
      <p:grpSp>
        <p:nvGrpSpPr>
          <p:cNvPr id="18" name="Group 18"/>
          <p:cNvGrpSpPr/>
          <p:nvPr/>
        </p:nvGrpSpPr>
        <p:grpSpPr>
          <a:xfrm>
            <a:off x="15859155" y="0"/>
            <a:ext cx="1562612" cy="1673225"/>
            <a:chOff x="0" y="0"/>
            <a:chExt cx="2083482" cy="2230967"/>
          </a:xfrm>
        </p:grpSpPr>
        <p:grpSp>
          <p:nvGrpSpPr>
            <p:cNvPr id="19" name="Group 19"/>
            <p:cNvGrpSpPr/>
            <p:nvPr/>
          </p:nvGrpSpPr>
          <p:grpSpPr>
            <a:xfrm>
              <a:off x="75599" y="0"/>
              <a:ext cx="1932284" cy="2230967"/>
              <a:chOff x="0" y="0"/>
              <a:chExt cx="703982" cy="812800"/>
            </a:xfrm>
          </p:grpSpPr>
          <p:sp>
            <p:nvSpPr>
              <p:cNvPr id="20" name="Freeform 20"/>
              <p:cNvSpPr/>
              <p:nvPr/>
            </p:nvSpPr>
            <p:spPr>
              <a:xfrm>
                <a:off x="0" y="0"/>
                <a:ext cx="703982" cy="812800"/>
              </a:xfrm>
              <a:custGeom>
                <a:avLst/>
                <a:gdLst/>
                <a:ahLst/>
                <a:cxnLst/>
                <a:rect l="l" t="t" r="r" b="b"/>
                <a:pathLst>
                  <a:path w="703982" h="812800">
                    <a:moveTo>
                      <a:pt x="234787" y="793731"/>
                    </a:moveTo>
                    <a:cubicBezTo>
                      <a:pt x="270879" y="805245"/>
                      <a:pt x="311910" y="812800"/>
                      <a:pt x="352180" y="812800"/>
                    </a:cubicBezTo>
                    <a:cubicBezTo>
                      <a:pt x="392452" y="812800"/>
                      <a:pt x="431204" y="806323"/>
                      <a:pt x="466915" y="794809"/>
                    </a:cubicBezTo>
                    <a:cubicBezTo>
                      <a:pt x="467675" y="794450"/>
                      <a:pt x="468435" y="794450"/>
                      <a:pt x="469194" y="794090"/>
                    </a:cubicBezTo>
                    <a:cubicBezTo>
                      <a:pt x="603304" y="748035"/>
                      <a:pt x="702082" y="626421"/>
                      <a:pt x="703982" y="484298"/>
                    </a:cubicBezTo>
                    <a:lnTo>
                      <a:pt x="703982" y="0"/>
                    </a:lnTo>
                    <a:lnTo>
                      <a:pt x="0" y="0"/>
                    </a:lnTo>
                    <a:lnTo>
                      <a:pt x="0" y="483939"/>
                    </a:lnTo>
                    <a:cubicBezTo>
                      <a:pt x="1900" y="627140"/>
                      <a:pt x="99158" y="748755"/>
                      <a:pt x="234787" y="793731"/>
                    </a:cubicBezTo>
                    <a:close/>
                  </a:path>
                </a:pathLst>
              </a:custGeom>
              <a:solidFill>
                <a:srgbClr val="9FC3D0"/>
              </a:solidFill>
            </p:spPr>
            <p:txBody>
              <a:bodyPr/>
              <a:lstStyle/>
              <a:p>
                <a:endParaRPr lang="lt-LT" noProof="0" dirty="0"/>
              </a:p>
            </p:txBody>
          </p:sp>
          <p:sp>
            <p:nvSpPr>
              <p:cNvPr id="21" name="TextBox 21"/>
              <p:cNvSpPr txBox="1"/>
              <p:nvPr/>
            </p:nvSpPr>
            <p:spPr>
              <a:xfrm>
                <a:off x="0" y="-47625"/>
                <a:ext cx="703982" cy="733425"/>
              </a:xfrm>
              <a:prstGeom prst="rect">
                <a:avLst/>
              </a:prstGeom>
            </p:spPr>
            <p:txBody>
              <a:bodyPr lIns="50800" tIns="50800" rIns="50800" bIns="50800" rtlCol="0" anchor="ctr"/>
              <a:lstStyle/>
              <a:p>
                <a:pPr algn="ctr">
                  <a:lnSpc>
                    <a:spcPts val="2659"/>
                  </a:lnSpc>
                </a:pPr>
                <a:endParaRPr lang="lt-LT" noProof="0" dirty="0"/>
              </a:p>
            </p:txBody>
          </p:sp>
        </p:grpSp>
        <p:sp>
          <p:nvSpPr>
            <p:cNvPr id="22" name="TextBox 22"/>
            <p:cNvSpPr txBox="1"/>
            <p:nvPr/>
          </p:nvSpPr>
          <p:spPr>
            <a:xfrm>
              <a:off x="0" y="437582"/>
              <a:ext cx="2083482" cy="1241504"/>
            </a:xfrm>
            <a:prstGeom prst="rect">
              <a:avLst/>
            </a:prstGeom>
          </p:spPr>
          <p:txBody>
            <a:bodyPr lIns="0" tIns="0" rIns="0" bIns="0" rtlCol="0" anchor="t">
              <a:spAutoFit/>
            </a:bodyPr>
            <a:lstStyle/>
            <a:p>
              <a:pPr algn="ctr">
                <a:lnSpc>
                  <a:spcPts val="7805"/>
                </a:lnSpc>
              </a:pPr>
              <a:r>
                <a:rPr lang="lt-LT" sz="5575" b="1" noProof="0" dirty="0">
                  <a:solidFill>
                    <a:srgbClr val="000000"/>
                  </a:solidFill>
                  <a:latin typeface="Open Sans Bold"/>
                  <a:ea typeface="Open Sans Bold"/>
                  <a:cs typeface="Open Sans Bold"/>
                  <a:sym typeface="Open Sans Bold"/>
                </a:rPr>
                <a:t>22</a:t>
              </a:r>
            </a:p>
          </p:txBody>
        </p:sp>
      </p:grpSp>
      <p:sp>
        <p:nvSpPr>
          <p:cNvPr id="23" name="Freeform 23"/>
          <p:cNvSpPr/>
          <p:nvPr/>
        </p:nvSpPr>
        <p:spPr>
          <a:xfrm>
            <a:off x="1263762" y="-1458608"/>
            <a:ext cx="7315200" cy="2477783"/>
          </a:xfrm>
          <a:custGeom>
            <a:avLst/>
            <a:gdLst/>
            <a:ahLst/>
            <a:cxnLst/>
            <a:rect l="l" t="t" r="r" b="b"/>
            <a:pathLst>
              <a:path w="7315200" h="2477783">
                <a:moveTo>
                  <a:pt x="0" y="0"/>
                </a:moveTo>
                <a:lnTo>
                  <a:pt x="7315200" y="0"/>
                </a:lnTo>
                <a:lnTo>
                  <a:pt x="7315200" y="2477783"/>
                </a:lnTo>
                <a:lnTo>
                  <a:pt x="0" y="2477783"/>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lt-LT" noProof="0" dirty="0"/>
          </a:p>
        </p:txBody>
      </p:sp>
      <p:sp>
        <p:nvSpPr>
          <p:cNvPr id="24" name="Freeform 24"/>
          <p:cNvSpPr/>
          <p:nvPr/>
        </p:nvSpPr>
        <p:spPr>
          <a:xfrm>
            <a:off x="11804788" y="9258300"/>
            <a:ext cx="7315200" cy="2477783"/>
          </a:xfrm>
          <a:custGeom>
            <a:avLst/>
            <a:gdLst/>
            <a:ahLst/>
            <a:cxnLst/>
            <a:rect l="l" t="t" r="r" b="b"/>
            <a:pathLst>
              <a:path w="7315200" h="2477783">
                <a:moveTo>
                  <a:pt x="0" y="0"/>
                </a:moveTo>
                <a:lnTo>
                  <a:pt x="7315200" y="0"/>
                </a:lnTo>
                <a:lnTo>
                  <a:pt x="7315200" y="2477783"/>
                </a:lnTo>
                <a:lnTo>
                  <a:pt x="0" y="2477783"/>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lt-LT" noProof="0" dirty="0"/>
          </a:p>
        </p:txBody>
      </p:sp>
      <p:sp>
        <p:nvSpPr>
          <p:cNvPr id="25" name="TextBox 25"/>
          <p:cNvSpPr txBox="1"/>
          <p:nvPr/>
        </p:nvSpPr>
        <p:spPr>
          <a:xfrm rot="-5400000">
            <a:off x="-2385484" y="4932362"/>
            <a:ext cx="6882108" cy="422275"/>
          </a:xfrm>
          <a:prstGeom prst="rect">
            <a:avLst/>
          </a:prstGeom>
        </p:spPr>
        <p:txBody>
          <a:bodyPr lIns="0" tIns="0" rIns="0" bIns="0" rtlCol="0" anchor="t">
            <a:spAutoFit/>
          </a:bodyPr>
          <a:lstStyle/>
          <a:p>
            <a:pPr algn="ctr">
              <a:lnSpc>
                <a:spcPts val="3499"/>
              </a:lnSpc>
            </a:pPr>
            <a:r>
              <a:rPr lang="lt-LT" sz="2499" noProof="0" dirty="0">
                <a:solidFill>
                  <a:srgbClr val="000000"/>
                </a:solidFill>
                <a:latin typeface="Calibri" panose="020F0502020204030204" pitchFamily="34" charset="0"/>
                <a:ea typeface="Alatsi"/>
                <a:cs typeface="Alatsi"/>
                <a:sym typeface="Alatsi"/>
              </a:rPr>
              <a:t>Panevėžio miesto savivaldybė</a:t>
            </a:r>
          </a:p>
        </p:txBody>
      </p:sp>
      <p:sp>
        <p:nvSpPr>
          <p:cNvPr id="32" name="TextBox 32"/>
          <p:cNvSpPr txBox="1"/>
          <p:nvPr/>
        </p:nvSpPr>
        <p:spPr>
          <a:xfrm>
            <a:off x="2394393" y="4576131"/>
            <a:ext cx="15262451" cy="2283959"/>
          </a:xfrm>
          <a:prstGeom prst="rect">
            <a:avLst/>
          </a:prstGeom>
        </p:spPr>
        <p:txBody>
          <a:bodyPr wrap="square" lIns="0" tIns="0" rIns="0" bIns="0" rtlCol="0" anchor="t">
            <a:spAutoFit/>
          </a:bodyPr>
          <a:lstStyle/>
          <a:p>
            <a:pPr algn="just">
              <a:lnSpc>
                <a:spcPts val="2969"/>
              </a:lnSpc>
            </a:pPr>
            <a:r>
              <a:rPr lang="lt-LT" sz="2121" noProof="0" dirty="0">
                <a:solidFill>
                  <a:srgbClr val="000000"/>
                </a:solidFill>
                <a:latin typeface="Calibri" panose="020F0502020204030204" pitchFamily="34" charset="0"/>
                <a:ea typeface="Alatsi"/>
                <a:cs typeface="Alatsi"/>
                <a:sym typeface="Alatsi"/>
              </a:rPr>
              <a:t>Remiantis tiek nacionaliniais tyrimais, tiek vietos duomenimis, akivaizdu, kad ribotą įsitraukimą lemia ne vien fizinės ar finansinės kliūtys, bet ir psichologiniai barjerai – vyresni asmenys dažnai mano, kad mokytis jau per vėlu, stokojama motyvacijos, patiriami sveikatos sunkumai. Pavyzdžiui, STRATA duomenimis, net 70 % 70–74 m. gyventojų nurodo amžių kaip pagrindinę kliūtį mokymuisi. Tokios tendencijos stebimos ir Panevėžyje – kai kurie užsiėmimai sulaukė vos 19 ar 26 dalyvių, nors potencialių dalyvių skaičius mieste siekia dešimtis tūkstančių. Tai signalizuoja, kad vien pasiūlos neužtenka – būtina investuoti į informacijos sklaidą, palaikymą, emocinį įgalinimą bei aplinkos pritaikymą.</a:t>
            </a:r>
          </a:p>
          <a:p>
            <a:pPr algn="just">
              <a:lnSpc>
                <a:spcPts val="2969"/>
              </a:lnSpc>
            </a:pPr>
            <a:endParaRPr lang="lt-LT" sz="2121" noProof="0" dirty="0">
              <a:solidFill>
                <a:srgbClr val="000000"/>
              </a:solidFill>
              <a:latin typeface="Calibri" panose="020F0502020204030204" pitchFamily="34" charset="0"/>
              <a:ea typeface="Alatsi"/>
              <a:cs typeface="Alatsi"/>
              <a:sym typeface="Alatsi"/>
            </a:endParaRPr>
          </a:p>
        </p:txBody>
      </p:sp>
      <p:grpSp>
        <p:nvGrpSpPr>
          <p:cNvPr id="36" name="Group 36"/>
          <p:cNvGrpSpPr/>
          <p:nvPr/>
        </p:nvGrpSpPr>
        <p:grpSpPr>
          <a:xfrm>
            <a:off x="4495800" y="7869236"/>
            <a:ext cx="13279139" cy="355805"/>
            <a:chOff x="0" y="0"/>
            <a:chExt cx="3094459" cy="93710"/>
          </a:xfrm>
        </p:grpSpPr>
        <p:sp>
          <p:nvSpPr>
            <p:cNvPr id="37" name="Freeform 37"/>
            <p:cNvSpPr/>
            <p:nvPr/>
          </p:nvSpPr>
          <p:spPr>
            <a:xfrm>
              <a:off x="0" y="0"/>
              <a:ext cx="3094459" cy="93710"/>
            </a:xfrm>
            <a:custGeom>
              <a:avLst/>
              <a:gdLst/>
              <a:ahLst/>
              <a:cxnLst/>
              <a:rect l="l" t="t" r="r" b="b"/>
              <a:pathLst>
                <a:path w="3094459" h="93710">
                  <a:moveTo>
                    <a:pt x="33605" y="0"/>
                  </a:moveTo>
                  <a:lnTo>
                    <a:pt x="3060854" y="0"/>
                  </a:lnTo>
                  <a:cubicBezTo>
                    <a:pt x="3069767" y="0"/>
                    <a:pt x="3078314" y="3541"/>
                    <a:pt x="3084616" y="9843"/>
                  </a:cubicBezTo>
                  <a:cubicBezTo>
                    <a:pt x="3090919" y="16145"/>
                    <a:pt x="3094459" y="24693"/>
                    <a:pt x="3094459" y="33605"/>
                  </a:cubicBezTo>
                  <a:lnTo>
                    <a:pt x="3094459" y="60105"/>
                  </a:lnTo>
                  <a:cubicBezTo>
                    <a:pt x="3094459" y="78664"/>
                    <a:pt x="3079414" y="93710"/>
                    <a:pt x="3060854" y="93710"/>
                  </a:cubicBezTo>
                  <a:lnTo>
                    <a:pt x="33605" y="93710"/>
                  </a:lnTo>
                  <a:cubicBezTo>
                    <a:pt x="15046" y="93710"/>
                    <a:pt x="0" y="78664"/>
                    <a:pt x="0" y="60105"/>
                  </a:cubicBezTo>
                  <a:lnTo>
                    <a:pt x="0" y="33605"/>
                  </a:lnTo>
                  <a:cubicBezTo>
                    <a:pt x="0" y="15046"/>
                    <a:pt x="15046" y="0"/>
                    <a:pt x="33605" y="0"/>
                  </a:cubicBezTo>
                  <a:close/>
                </a:path>
              </a:pathLst>
            </a:custGeom>
            <a:solidFill>
              <a:srgbClr val="9FC3D0"/>
            </a:solidFill>
          </p:spPr>
          <p:txBody>
            <a:bodyPr/>
            <a:lstStyle/>
            <a:p>
              <a:endParaRPr lang="lt-LT" noProof="0" dirty="0"/>
            </a:p>
          </p:txBody>
        </p:sp>
        <p:sp>
          <p:nvSpPr>
            <p:cNvPr id="38" name="TextBox 38"/>
            <p:cNvSpPr txBox="1"/>
            <p:nvPr/>
          </p:nvSpPr>
          <p:spPr>
            <a:xfrm>
              <a:off x="0" y="-38100"/>
              <a:ext cx="3094459" cy="131810"/>
            </a:xfrm>
            <a:prstGeom prst="rect">
              <a:avLst/>
            </a:prstGeom>
          </p:spPr>
          <p:txBody>
            <a:bodyPr lIns="50800" tIns="50800" rIns="50800" bIns="50800" rtlCol="0" anchor="ctr"/>
            <a:lstStyle/>
            <a:p>
              <a:pPr algn="ctr">
                <a:lnSpc>
                  <a:spcPts val="2659"/>
                </a:lnSpc>
              </a:pPr>
              <a:endParaRPr lang="lt-LT" noProof="0" dirty="0"/>
            </a:p>
          </p:txBody>
        </p:sp>
      </p:grpSp>
      <p:grpSp>
        <p:nvGrpSpPr>
          <p:cNvPr id="39" name="Group 39"/>
          <p:cNvGrpSpPr/>
          <p:nvPr/>
        </p:nvGrpSpPr>
        <p:grpSpPr>
          <a:xfrm>
            <a:off x="2419012" y="8161595"/>
            <a:ext cx="15380545" cy="486405"/>
            <a:chOff x="0" y="0"/>
            <a:chExt cx="4050843" cy="128107"/>
          </a:xfrm>
        </p:grpSpPr>
        <p:sp>
          <p:nvSpPr>
            <p:cNvPr id="40" name="Freeform 40"/>
            <p:cNvSpPr/>
            <p:nvPr/>
          </p:nvSpPr>
          <p:spPr>
            <a:xfrm>
              <a:off x="0" y="0"/>
              <a:ext cx="4050843" cy="128107"/>
            </a:xfrm>
            <a:custGeom>
              <a:avLst/>
              <a:gdLst/>
              <a:ahLst/>
              <a:cxnLst/>
              <a:rect l="l" t="t" r="r" b="b"/>
              <a:pathLst>
                <a:path w="4050843" h="128107">
                  <a:moveTo>
                    <a:pt x="25671" y="0"/>
                  </a:moveTo>
                  <a:lnTo>
                    <a:pt x="4025172" y="0"/>
                  </a:lnTo>
                  <a:cubicBezTo>
                    <a:pt x="4031980" y="0"/>
                    <a:pt x="4038510" y="2705"/>
                    <a:pt x="4043324" y="7519"/>
                  </a:cubicBezTo>
                  <a:cubicBezTo>
                    <a:pt x="4048139" y="12333"/>
                    <a:pt x="4050843" y="18863"/>
                    <a:pt x="4050843" y="25671"/>
                  </a:cubicBezTo>
                  <a:lnTo>
                    <a:pt x="4050843" y="102435"/>
                  </a:lnTo>
                  <a:cubicBezTo>
                    <a:pt x="4050843" y="109244"/>
                    <a:pt x="4048139" y="115773"/>
                    <a:pt x="4043324" y="120588"/>
                  </a:cubicBezTo>
                  <a:cubicBezTo>
                    <a:pt x="4038510" y="125402"/>
                    <a:pt x="4031980" y="128107"/>
                    <a:pt x="4025172" y="128107"/>
                  </a:cubicBezTo>
                  <a:lnTo>
                    <a:pt x="25671" y="128107"/>
                  </a:lnTo>
                  <a:cubicBezTo>
                    <a:pt x="18863" y="128107"/>
                    <a:pt x="12333" y="125402"/>
                    <a:pt x="7519" y="120588"/>
                  </a:cubicBezTo>
                  <a:cubicBezTo>
                    <a:pt x="2705" y="115773"/>
                    <a:pt x="0" y="109244"/>
                    <a:pt x="0" y="102435"/>
                  </a:cubicBezTo>
                  <a:lnTo>
                    <a:pt x="0" y="25671"/>
                  </a:lnTo>
                  <a:cubicBezTo>
                    <a:pt x="0" y="18863"/>
                    <a:pt x="2705" y="12333"/>
                    <a:pt x="7519" y="7519"/>
                  </a:cubicBezTo>
                  <a:cubicBezTo>
                    <a:pt x="12333" y="2705"/>
                    <a:pt x="18863" y="0"/>
                    <a:pt x="25671" y="0"/>
                  </a:cubicBezTo>
                  <a:close/>
                </a:path>
              </a:pathLst>
            </a:custGeom>
            <a:solidFill>
              <a:srgbClr val="9FC3D0"/>
            </a:solidFill>
          </p:spPr>
          <p:txBody>
            <a:bodyPr/>
            <a:lstStyle/>
            <a:p>
              <a:endParaRPr lang="lt-LT" noProof="0" dirty="0"/>
            </a:p>
          </p:txBody>
        </p:sp>
        <p:sp>
          <p:nvSpPr>
            <p:cNvPr id="41" name="TextBox 41"/>
            <p:cNvSpPr txBox="1"/>
            <p:nvPr/>
          </p:nvSpPr>
          <p:spPr>
            <a:xfrm>
              <a:off x="0" y="-38100"/>
              <a:ext cx="4050843" cy="166207"/>
            </a:xfrm>
            <a:prstGeom prst="rect">
              <a:avLst/>
            </a:prstGeom>
          </p:spPr>
          <p:txBody>
            <a:bodyPr lIns="50800" tIns="50800" rIns="50800" bIns="50800" rtlCol="0" anchor="ctr"/>
            <a:lstStyle/>
            <a:p>
              <a:pPr algn="ctr">
                <a:lnSpc>
                  <a:spcPts val="2659"/>
                </a:lnSpc>
              </a:pPr>
              <a:endParaRPr lang="lt-LT" noProof="0" dirty="0"/>
            </a:p>
          </p:txBody>
        </p:sp>
      </p:grpSp>
      <p:sp>
        <p:nvSpPr>
          <p:cNvPr id="42" name="TextBox 42"/>
          <p:cNvSpPr txBox="1"/>
          <p:nvPr/>
        </p:nvSpPr>
        <p:spPr>
          <a:xfrm>
            <a:off x="2371778" y="7451366"/>
            <a:ext cx="15287545" cy="1899046"/>
          </a:xfrm>
          <a:prstGeom prst="rect">
            <a:avLst/>
          </a:prstGeom>
        </p:spPr>
        <p:txBody>
          <a:bodyPr wrap="square" lIns="0" tIns="0" rIns="0" bIns="0" rtlCol="0" anchor="t">
            <a:spAutoFit/>
          </a:bodyPr>
          <a:lstStyle/>
          <a:p>
            <a:pPr algn="just">
              <a:lnSpc>
                <a:spcPts val="2969"/>
              </a:lnSpc>
            </a:pPr>
            <a:r>
              <a:rPr lang="lt-LT" sz="2121" noProof="0" dirty="0">
                <a:solidFill>
                  <a:srgbClr val="000000"/>
                </a:solidFill>
                <a:latin typeface="Calibri" panose="020F0502020204030204" pitchFamily="34" charset="0"/>
                <a:ea typeface="Alatsi"/>
                <a:cs typeface="Alatsi"/>
                <a:sym typeface="Alatsi"/>
              </a:rPr>
              <a:t>Aktyvus senėjimas ir mokymasis visą gyvenimą yra itin svarbūs vyresnių gyventojų savarankiškumui, socialinei integracijai ir gyvenimo kokybei užtikrinti. Todėl Panevėžio miesto savivaldybei būtina ne tik tęsti esamas iniciatyvas, bet ir stiprinti bendradarbiavimą su bendruomenėmis, sveikatos priežiūros įstaigomis, religinėmis ar socialinėmis organizacijomis, kurios pasiekia didesnę vyresnio amžiaus asmenų dalį. Taip pat svarbu reguliariai rinkti ir analizuoti duomenis apie senjorų dalyvavimą, kad veiklos būtų tikslingesnės ir geriau atlieptų šios grupės poreikius.</a:t>
            </a:r>
          </a:p>
        </p:txBody>
      </p:sp>
      <p:grpSp>
        <p:nvGrpSpPr>
          <p:cNvPr id="43" name="Group 43"/>
          <p:cNvGrpSpPr/>
          <p:nvPr/>
        </p:nvGrpSpPr>
        <p:grpSpPr>
          <a:xfrm>
            <a:off x="1588079" y="5640037"/>
            <a:ext cx="503827" cy="503827"/>
            <a:chOff x="0" y="0"/>
            <a:chExt cx="812800" cy="812800"/>
          </a:xfrm>
        </p:grpSpPr>
        <p:sp>
          <p:nvSpPr>
            <p:cNvPr id="44" name="Freeform 44"/>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000000"/>
            </a:solidFill>
          </p:spPr>
          <p:txBody>
            <a:bodyPr/>
            <a:lstStyle/>
            <a:p>
              <a:endParaRPr lang="lt-LT" noProof="0" dirty="0"/>
            </a:p>
          </p:txBody>
        </p:sp>
        <p:sp>
          <p:nvSpPr>
            <p:cNvPr id="45" name="TextBox 45"/>
            <p:cNvSpPr txBox="1"/>
            <p:nvPr/>
          </p:nvSpPr>
          <p:spPr>
            <a:xfrm>
              <a:off x="76200" y="38100"/>
              <a:ext cx="660400" cy="698500"/>
            </a:xfrm>
            <a:prstGeom prst="rect">
              <a:avLst/>
            </a:prstGeom>
          </p:spPr>
          <p:txBody>
            <a:bodyPr lIns="50800" tIns="50800" rIns="50800" bIns="50800" rtlCol="0" anchor="ctr"/>
            <a:lstStyle/>
            <a:p>
              <a:pPr algn="ctr">
                <a:lnSpc>
                  <a:spcPts val="2659"/>
                </a:lnSpc>
              </a:pPr>
              <a:endParaRPr lang="lt-LT" noProof="0" dirty="0"/>
            </a:p>
          </p:txBody>
        </p:sp>
      </p:grpSp>
      <p:grpSp>
        <p:nvGrpSpPr>
          <p:cNvPr id="46" name="Group 46"/>
          <p:cNvGrpSpPr/>
          <p:nvPr/>
        </p:nvGrpSpPr>
        <p:grpSpPr>
          <a:xfrm>
            <a:off x="1588079" y="7988227"/>
            <a:ext cx="503827" cy="503827"/>
            <a:chOff x="0" y="0"/>
            <a:chExt cx="812800" cy="812800"/>
          </a:xfrm>
        </p:grpSpPr>
        <p:sp>
          <p:nvSpPr>
            <p:cNvPr id="47" name="Freeform 47"/>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000000"/>
            </a:solidFill>
          </p:spPr>
          <p:txBody>
            <a:bodyPr/>
            <a:lstStyle/>
            <a:p>
              <a:endParaRPr lang="lt-LT" noProof="0" dirty="0"/>
            </a:p>
          </p:txBody>
        </p:sp>
        <p:sp>
          <p:nvSpPr>
            <p:cNvPr id="48" name="TextBox 48"/>
            <p:cNvSpPr txBox="1"/>
            <p:nvPr/>
          </p:nvSpPr>
          <p:spPr>
            <a:xfrm>
              <a:off x="76200" y="38100"/>
              <a:ext cx="660400" cy="698500"/>
            </a:xfrm>
            <a:prstGeom prst="rect">
              <a:avLst/>
            </a:prstGeom>
          </p:spPr>
          <p:txBody>
            <a:bodyPr lIns="50800" tIns="50800" rIns="50800" bIns="50800" rtlCol="0" anchor="ctr"/>
            <a:lstStyle/>
            <a:p>
              <a:pPr algn="ctr">
                <a:lnSpc>
                  <a:spcPts val="2659"/>
                </a:lnSpc>
              </a:pPr>
              <a:endParaRPr lang="lt-LT" noProof="0" dirty="0"/>
            </a:p>
          </p:txBody>
        </p:sp>
      </p:gr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F6F3EB"/>
        </a:solidFill>
        <a:effectLst/>
      </p:bgPr>
    </p:bg>
    <p:spTree>
      <p:nvGrpSpPr>
        <p:cNvPr id="1" name=""/>
        <p:cNvGrpSpPr/>
        <p:nvPr/>
      </p:nvGrpSpPr>
      <p:grpSpPr>
        <a:xfrm>
          <a:off x="0" y="0"/>
          <a:ext cx="0" cy="0"/>
          <a:chOff x="0" y="0"/>
          <a:chExt cx="0" cy="0"/>
        </a:xfrm>
      </p:grpSpPr>
      <p:grpSp>
        <p:nvGrpSpPr>
          <p:cNvPr id="2" name="Group 2"/>
          <p:cNvGrpSpPr/>
          <p:nvPr/>
        </p:nvGrpSpPr>
        <p:grpSpPr>
          <a:xfrm>
            <a:off x="627362" y="0"/>
            <a:ext cx="937061" cy="10287000"/>
            <a:chOff x="0" y="0"/>
            <a:chExt cx="246798" cy="2709333"/>
          </a:xfrm>
        </p:grpSpPr>
        <p:sp>
          <p:nvSpPr>
            <p:cNvPr id="3" name="Freeform 3"/>
            <p:cNvSpPr/>
            <p:nvPr/>
          </p:nvSpPr>
          <p:spPr>
            <a:xfrm>
              <a:off x="0" y="0"/>
              <a:ext cx="246798" cy="2709333"/>
            </a:xfrm>
            <a:custGeom>
              <a:avLst/>
              <a:gdLst/>
              <a:ahLst/>
              <a:cxnLst/>
              <a:rect l="l" t="t" r="r" b="b"/>
              <a:pathLst>
                <a:path w="246798" h="2709333">
                  <a:moveTo>
                    <a:pt x="0" y="0"/>
                  </a:moveTo>
                  <a:lnTo>
                    <a:pt x="246798" y="0"/>
                  </a:lnTo>
                  <a:lnTo>
                    <a:pt x="246798" y="2709333"/>
                  </a:lnTo>
                  <a:lnTo>
                    <a:pt x="0" y="2709333"/>
                  </a:lnTo>
                  <a:close/>
                </a:path>
              </a:pathLst>
            </a:custGeom>
            <a:solidFill>
              <a:srgbClr val="F6F3EB"/>
            </a:solidFill>
          </p:spPr>
          <p:txBody>
            <a:bodyPr/>
            <a:lstStyle/>
            <a:p>
              <a:endParaRPr lang="lt-LT" noProof="0" dirty="0"/>
            </a:p>
          </p:txBody>
        </p:sp>
        <p:sp>
          <p:nvSpPr>
            <p:cNvPr id="4" name="TextBox 4"/>
            <p:cNvSpPr txBox="1"/>
            <p:nvPr/>
          </p:nvSpPr>
          <p:spPr>
            <a:xfrm>
              <a:off x="0" y="-38100"/>
              <a:ext cx="246798" cy="2747433"/>
            </a:xfrm>
            <a:prstGeom prst="rect">
              <a:avLst/>
            </a:prstGeom>
          </p:spPr>
          <p:txBody>
            <a:bodyPr lIns="50800" tIns="50800" rIns="50800" bIns="50800" rtlCol="0" anchor="ctr"/>
            <a:lstStyle/>
            <a:p>
              <a:pPr algn="ctr">
                <a:lnSpc>
                  <a:spcPts val="2659"/>
                </a:lnSpc>
              </a:pPr>
              <a:endParaRPr lang="lt-LT" noProof="0" dirty="0"/>
            </a:p>
          </p:txBody>
        </p:sp>
      </p:grpSp>
      <p:sp>
        <p:nvSpPr>
          <p:cNvPr id="5" name="TextBox 5"/>
          <p:cNvSpPr txBox="1"/>
          <p:nvPr/>
        </p:nvSpPr>
        <p:spPr>
          <a:xfrm>
            <a:off x="2854969" y="802381"/>
            <a:ext cx="13180039" cy="1450976"/>
          </a:xfrm>
          <a:prstGeom prst="rect">
            <a:avLst/>
          </a:prstGeom>
        </p:spPr>
        <p:txBody>
          <a:bodyPr lIns="0" tIns="0" rIns="0" bIns="0" rtlCol="0" anchor="t">
            <a:spAutoFit/>
          </a:bodyPr>
          <a:lstStyle/>
          <a:p>
            <a:pPr algn="ctr">
              <a:lnSpc>
                <a:spcPts val="11899"/>
              </a:lnSpc>
            </a:pPr>
            <a:r>
              <a:rPr lang="lt-LT" sz="8499" noProof="0" dirty="0">
                <a:solidFill>
                  <a:srgbClr val="000000"/>
                </a:solidFill>
                <a:latin typeface="Calibri" panose="020F0502020204030204" pitchFamily="34" charset="0"/>
                <a:ea typeface="Alatsi"/>
                <a:cs typeface="Alatsi"/>
                <a:sym typeface="Alatsi"/>
              </a:rPr>
              <a:t>REKOMENDACIJOS</a:t>
            </a:r>
          </a:p>
        </p:txBody>
      </p:sp>
      <p:sp>
        <p:nvSpPr>
          <p:cNvPr id="6" name="AutoShape 6"/>
          <p:cNvSpPr/>
          <p:nvPr/>
        </p:nvSpPr>
        <p:spPr>
          <a:xfrm flipH="1" flipV="1">
            <a:off x="1085850" y="7289441"/>
            <a:ext cx="5403" cy="2997456"/>
          </a:xfrm>
          <a:prstGeom prst="line">
            <a:avLst/>
          </a:prstGeom>
          <a:ln w="114300" cap="flat">
            <a:solidFill>
              <a:srgbClr val="9FC3D0"/>
            </a:solidFill>
            <a:prstDash val="solid"/>
            <a:headEnd type="none" w="sm" len="sm"/>
            <a:tailEnd type="none" w="sm" len="sm"/>
          </a:ln>
        </p:spPr>
        <p:txBody>
          <a:bodyPr/>
          <a:lstStyle/>
          <a:p>
            <a:endParaRPr lang="lt-LT" noProof="0" dirty="0"/>
          </a:p>
        </p:txBody>
      </p:sp>
      <p:sp>
        <p:nvSpPr>
          <p:cNvPr id="7" name="AutoShape 7"/>
          <p:cNvSpPr/>
          <p:nvPr/>
        </p:nvSpPr>
        <p:spPr>
          <a:xfrm flipH="1" flipV="1">
            <a:off x="1090490" y="-104525"/>
            <a:ext cx="5403" cy="2997456"/>
          </a:xfrm>
          <a:prstGeom prst="line">
            <a:avLst/>
          </a:prstGeom>
          <a:ln w="114300" cap="flat">
            <a:solidFill>
              <a:srgbClr val="9FC3D0"/>
            </a:solidFill>
            <a:prstDash val="solid"/>
            <a:headEnd type="none" w="sm" len="sm"/>
            <a:tailEnd type="none" w="sm" len="sm"/>
          </a:ln>
        </p:spPr>
        <p:txBody>
          <a:bodyPr/>
          <a:lstStyle/>
          <a:p>
            <a:endParaRPr lang="lt-LT" noProof="0" dirty="0"/>
          </a:p>
        </p:txBody>
      </p:sp>
      <p:grpSp>
        <p:nvGrpSpPr>
          <p:cNvPr id="8" name="Group 8"/>
          <p:cNvGrpSpPr/>
          <p:nvPr/>
        </p:nvGrpSpPr>
        <p:grpSpPr>
          <a:xfrm>
            <a:off x="15859155" y="0"/>
            <a:ext cx="1562612" cy="1673225"/>
            <a:chOff x="0" y="0"/>
            <a:chExt cx="2083482" cy="2230967"/>
          </a:xfrm>
        </p:grpSpPr>
        <p:grpSp>
          <p:nvGrpSpPr>
            <p:cNvPr id="9" name="Group 9"/>
            <p:cNvGrpSpPr/>
            <p:nvPr/>
          </p:nvGrpSpPr>
          <p:grpSpPr>
            <a:xfrm>
              <a:off x="75599" y="0"/>
              <a:ext cx="1932284" cy="2230967"/>
              <a:chOff x="0" y="0"/>
              <a:chExt cx="703982" cy="812800"/>
            </a:xfrm>
          </p:grpSpPr>
          <p:sp>
            <p:nvSpPr>
              <p:cNvPr id="10" name="Freeform 10"/>
              <p:cNvSpPr/>
              <p:nvPr/>
            </p:nvSpPr>
            <p:spPr>
              <a:xfrm>
                <a:off x="0" y="0"/>
                <a:ext cx="703982" cy="812800"/>
              </a:xfrm>
              <a:custGeom>
                <a:avLst/>
                <a:gdLst/>
                <a:ahLst/>
                <a:cxnLst/>
                <a:rect l="l" t="t" r="r" b="b"/>
                <a:pathLst>
                  <a:path w="703982" h="812800">
                    <a:moveTo>
                      <a:pt x="234787" y="793731"/>
                    </a:moveTo>
                    <a:cubicBezTo>
                      <a:pt x="270879" y="805245"/>
                      <a:pt x="311910" y="812800"/>
                      <a:pt x="352180" y="812800"/>
                    </a:cubicBezTo>
                    <a:cubicBezTo>
                      <a:pt x="392452" y="812800"/>
                      <a:pt x="431204" y="806323"/>
                      <a:pt x="466915" y="794809"/>
                    </a:cubicBezTo>
                    <a:cubicBezTo>
                      <a:pt x="467675" y="794450"/>
                      <a:pt x="468435" y="794450"/>
                      <a:pt x="469194" y="794090"/>
                    </a:cubicBezTo>
                    <a:cubicBezTo>
                      <a:pt x="603304" y="748035"/>
                      <a:pt x="702082" y="626421"/>
                      <a:pt x="703982" y="484298"/>
                    </a:cubicBezTo>
                    <a:lnTo>
                      <a:pt x="703982" y="0"/>
                    </a:lnTo>
                    <a:lnTo>
                      <a:pt x="0" y="0"/>
                    </a:lnTo>
                    <a:lnTo>
                      <a:pt x="0" y="483939"/>
                    </a:lnTo>
                    <a:cubicBezTo>
                      <a:pt x="1900" y="627140"/>
                      <a:pt x="99158" y="748755"/>
                      <a:pt x="234787" y="793731"/>
                    </a:cubicBezTo>
                    <a:close/>
                  </a:path>
                </a:pathLst>
              </a:custGeom>
              <a:solidFill>
                <a:srgbClr val="9FC3D0"/>
              </a:solidFill>
            </p:spPr>
            <p:txBody>
              <a:bodyPr/>
              <a:lstStyle/>
              <a:p>
                <a:endParaRPr lang="lt-LT" noProof="0" dirty="0"/>
              </a:p>
            </p:txBody>
          </p:sp>
          <p:sp>
            <p:nvSpPr>
              <p:cNvPr id="11" name="TextBox 11"/>
              <p:cNvSpPr txBox="1"/>
              <p:nvPr/>
            </p:nvSpPr>
            <p:spPr>
              <a:xfrm>
                <a:off x="0" y="-47625"/>
                <a:ext cx="703982" cy="733425"/>
              </a:xfrm>
              <a:prstGeom prst="rect">
                <a:avLst/>
              </a:prstGeom>
            </p:spPr>
            <p:txBody>
              <a:bodyPr lIns="50800" tIns="50800" rIns="50800" bIns="50800" rtlCol="0" anchor="ctr"/>
              <a:lstStyle/>
              <a:p>
                <a:pPr algn="ctr">
                  <a:lnSpc>
                    <a:spcPts val="2659"/>
                  </a:lnSpc>
                </a:pPr>
                <a:endParaRPr lang="lt-LT" noProof="0" dirty="0"/>
              </a:p>
            </p:txBody>
          </p:sp>
        </p:grpSp>
        <p:sp>
          <p:nvSpPr>
            <p:cNvPr id="12" name="TextBox 12"/>
            <p:cNvSpPr txBox="1"/>
            <p:nvPr/>
          </p:nvSpPr>
          <p:spPr>
            <a:xfrm>
              <a:off x="0" y="437582"/>
              <a:ext cx="2083482" cy="1241504"/>
            </a:xfrm>
            <a:prstGeom prst="rect">
              <a:avLst/>
            </a:prstGeom>
          </p:spPr>
          <p:txBody>
            <a:bodyPr lIns="0" tIns="0" rIns="0" bIns="0" rtlCol="0" anchor="t">
              <a:spAutoFit/>
            </a:bodyPr>
            <a:lstStyle/>
            <a:p>
              <a:pPr algn="ctr">
                <a:lnSpc>
                  <a:spcPts val="7805"/>
                </a:lnSpc>
              </a:pPr>
              <a:r>
                <a:rPr lang="lt-LT" sz="5575" b="1" noProof="0" dirty="0">
                  <a:solidFill>
                    <a:srgbClr val="000000"/>
                  </a:solidFill>
                  <a:latin typeface="Open Sans Bold"/>
                  <a:ea typeface="Open Sans Bold"/>
                  <a:cs typeface="Open Sans Bold"/>
                  <a:sym typeface="Open Sans Bold"/>
                </a:rPr>
                <a:t>23</a:t>
              </a:r>
            </a:p>
          </p:txBody>
        </p:sp>
      </p:grpSp>
      <p:sp>
        <p:nvSpPr>
          <p:cNvPr id="13" name="Freeform 13"/>
          <p:cNvSpPr/>
          <p:nvPr/>
        </p:nvSpPr>
        <p:spPr>
          <a:xfrm>
            <a:off x="1263762" y="-1458608"/>
            <a:ext cx="7315200" cy="2477783"/>
          </a:xfrm>
          <a:custGeom>
            <a:avLst/>
            <a:gdLst/>
            <a:ahLst/>
            <a:cxnLst/>
            <a:rect l="l" t="t" r="r" b="b"/>
            <a:pathLst>
              <a:path w="7315200" h="2477783">
                <a:moveTo>
                  <a:pt x="0" y="0"/>
                </a:moveTo>
                <a:lnTo>
                  <a:pt x="7315200" y="0"/>
                </a:lnTo>
                <a:lnTo>
                  <a:pt x="7315200" y="2477783"/>
                </a:lnTo>
                <a:lnTo>
                  <a:pt x="0" y="2477783"/>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lt-LT" noProof="0" dirty="0"/>
          </a:p>
        </p:txBody>
      </p:sp>
      <p:sp>
        <p:nvSpPr>
          <p:cNvPr id="14" name="Freeform 14"/>
          <p:cNvSpPr/>
          <p:nvPr/>
        </p:nvSpPr>
        <p:spPr>
          <a:xfrm>
            <a:off x="11804788" y="9258300"/>
            <a:ext cx="7315200" cy="2477783"/>
          </a:xfrm>
          <a:custGeom>
            <a:avLst/>
            <a:gdLst/>
            <a:ahLst/>
            <a:cxnLst/>
            <a:rect l="l" t="t" r="r" b="b"/>
            <a:pathLst>
              <a:path w="7315200" h="2477783">
                <a:moveTo>
                  <a:pt x="0" y="0"/>
                </a:moveTo>
                <a:lnTo>
                  <a:pt x="7315200" y="0"/>
                </a:lnTo>
                <a:lnTo>
                  <a:pt x="7315200" y="2477783"/>
                </a:lnTo>
                <a:lnTo>
                  <a:pt x="0" y="2477783"/>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lt-LT" noProof="0" dirty="0"/>
          </a:p>
        </p:txBody>
      </p:sp>
      <p:sp>
        <p:nvSpPr>
          <p:cNvPr id="15" name="TextBox 15"/>
          <p:cNvSpPr txBox="1"/>
          <p:nvPr/>
        </p:nvSpPr>
        <p:spPr>
          <a:xfrm rot="-5400000">
            <a:off x="-2385484" y="4932362"/>
            <a:ext cx="6882108" cy="422275"/>
          </a:xfrm>
          <a:prstGeom prst="rect">
            <a:avLst/>
          </a:prstGeom>
        </p:spPr>
        <p:txBody>
          <a:bodyPr lIns="0" tIns="0" rIns="0" bIns="0" rtlCol="0" anchor="t">
            <a:spAutoFit/>
          </a:bodyPr>
          <a:lstStyle/>
          <a:p>
            <a:pPr algn="ctr">
              <a:lnSpc>
                <a:spcPts val="3499"/>
              </a:lnSpc>
            </a:pPr>
            <a:r>
              <a:rPr lang="lt-LT" sz="2499" noProof="0" dirty="0">
                <a:solidFill>
                  <a:srgbClr val="000000"/>
                </a:solidFill>
                <a:latin typeface="Calibri" panose="020F0502020204030204" pitchFamily="34" charset="0"/>
                <a:ea typeface="Alatsi"/>
                <a:cs typeface="Alatsi"/>
                <a:sym typeface="Alatsi"/>
              </a:rPr>
              <a:t>Panevėžio miesto savivaldybė</a:t>
            </a:r>
          </a:p>
        </p:txBody>
      </p:sp>
      <p:grpSp>
        <p:nvGrpSpPr>
          <p:cNvPr id="16" name="Group 16"/>
          <p:cNvGrpSpPr/>
          <p:nvPr/>
        </p:nvGrpSpPr>
        <p:grpSpPr>
          <a:xfrm>
            <a:off x="2873025" y="3214786"/>
            <a:ext cx="6450970" cy="2573239"/>
            <a:chOff x="0" y="0"/>
            <a:chExt cx="1699021" cy="677726"/>
          </a:xfrm>
        </p:grpSpPr>
        <p:sp>
          <p:nvSpPr>
            <p:cNvPr id="17" name="Freeform 17"/>
            <p:cNvSpPr/>
            <p:nvPr/>
          </p:nvSpPr>
          <p:spPr>
            <a:xfrm>
              <a:off x="0" y="0"/>
              <a:ext cx="1699021" cy="677725"/>
            </a:xfrm>
            <a:custGeom>
              <a:avLst/>
              <a:gdLst/>
              <a:ahLst/>
              <a:cxnLst/>
              <a:rect l="l" t="t" r="r" b="b"/>
              <a:pathLst>
                <a:path w="1699021" h="677725">
                  <a:moveTo>
                    <a:pt x="61206" y="0"/>
                  </a:moveTo>
                  <a:lnTo>
                    <a:pt x="1637815" y="0"/>
                  </a:lnTo>
                  <a:cubicBezTo>
                    <a:pt x="1654047" y="0"/>
                    <a:pt x="1669616" y="6448"/>
                    <a:pt x="1681094" y="17927"/>
                  </a:cubicBezTo>
                  <a:cubicBezTo>
                    <a:pt x="1692572" y="29405"/>
                    <a:pt x="1699021" y="44973"/>
                    <a:pt x="1699021" y="61206"/>
                  </a:cubicBezTo>
                  <a:lnTo>
                    <a:pt x="1699021" y="616519"/>
                  </a:lnTo>
                  <a:cubicBezTo>
                    <a:pt x="1699021" y="632752"/>
                    <a:pt x="1692572" y="648320"/>
                    <a:pt x="1681094" y="659799"/>
                  </a:cubicBezTo>
                  <a:cubicBezTo>
                    <a:pt x="1669616" y="671277"/>
                    <a:pt x="1654047" y="677725"/>
                    <a:pt x="1637815" y="677725"/>
                  </a:cubicBezTo>
                  <a:lnTo>
                    <a:pt x="61206" y="677725"/>
                  </a:lnTo>
                  <a:cubicBezTo>
                    <a:pt x="27403" y="677725"/>
                    <a:pt x="0" y="650323"/>
                    <a:pt x="0" y="616519"/>
                  </a:cubicBezTo>
                  <a:lnTo>
                    <a:pt x="0" y="61206"/>
                  </a:lnTo>
                  <a:cubicBezTo>
                    <a:pt x="0" y="44973"/>
                    <a:pt x="6448" y="29405"/>
                    <a:pt x="17927" y="17927"/>
                  </a:cubicBezTo>
                  <a:cubicBezTo>
                    <a:pt x="29405" y="6448"/>
                    <a:pt x="44973" y="0"/>
                    <a:pt x="61206" y="0"/>
                  </a:cubicBezTo>
                  <a:close/>
                </a:path>
              </a:pathLst>
            </a:custGeom>
            <a:solidFill>
              <a:srgbClr val="E9C7C6"/>
            </a:solidFill>
          </p:spPr>
          <p:txBody>
            <a:bodyPr/>
            <a:lstStyle/>
            <a:p>
              <a:endParaRPr lang="lt-LT" noProof="0" dirty="0"/>
            </a:p>
          </p:txBody>
        </p:sp>
        <p:sp>
          <p:nvSpPr>
            <p:cNvPr id="18" name="TextBox 18"/>
            <p:cNvSpPr txBox="1"/>
            <p:nvPr/>
          </p:nvSpPr>
          <p:spPr>
            <a:xfrm>
              <a:off x="0" y="-38100"/>
              <a:ext cx="1699021" cy="715826"/>
            </a:xfrm>
            <a:prstGeom prst="rect">
              <a:avLst/>
            </a:prstGeom>
          </p:spPr>
          <p:txBody>
            <a:bodyPr lIns="50800" tIns="50800" rIns="50800" bIns="50800" rtlCol="0" anchor="ctr"/>
            <a:lstStyle/>
            <a:p>
              <a:pPr algn="ctr">
                <a:lnSpc>
                  <a:spcPts val="2659"/>
                </a:lnSpc>
              </a:pPr>
              <a:endParaRPr lang="lt-LT" noProof="0" dirty="0"/>
            </a:p>
          </p:txBody>
        </p:sp>
      </p:grpSp>
      <p:grpSp>
        <p:nvGrpSpPr>
          <p:cNvPr id="19" name="Group 19"/>
          <p:cNvGrpSpPr/>
          <p:nvPr/>
        </p:nvGrpSpPr>
        <p:grpSpPr>
          <a:xfrm>
            <a:off x="2047579" y="2327276"/>
            <a:ext cx="4311901" cy="1354154"/>
            <a:chOff x="0" y="0"/>
            <a:chExt cx="1135645" cy="356650"/>
          </a:xfrm>
        </p:grpSpPr>
        <p:sp>
          <p:nvSpPr>
            <p:cNvPr id="20" name="Freeform 20"/>
            <p:cNvSpPr/>
            <p:nvPr/>
          </p:nvSpPr>
          <p:spPr>
            <a:xfrm>
              <a:off x="0" y="0"/>
              <a:ext cx="1135645" cy="356650"/>
            </a:xfrm>
            <a:custGeom>
              <a:avLst/>
              <a:gdLst/>
              <a:ahLst/>
              <a:cxnLst/>
              <a:rect l="l" t="t" r="r" b="b"/>
              <a:pathLst>
                <a:path w="1135645" h="356650">
                  <a:moveTo>
                    <a:pt x="91569" y="0"/>
                  </a:moveTo>
                  <a:lnTo>
                    <a:pt x="1044076" y="0"/>
                  </a:lnTo>
                  <a:cubicBezTo>
                    <a:pt x="1094648" y="0"/>
                    <a:pt x="1135645" y="40997"/>
                    <a:pt x="1135645" y="91569"/>
                  </a:cubicBezTo>
                  <a:lnTo>
                    <a:pt x="1135645" y="265080"/>
                  </a:lnTo>
                  <a:cubicBezTo>
                    <a:pt x="1135645" y="289366"/>
                    <a:pt x="1125997" y="312657"/>
                    <a:pt x="1108825" y="329830"/>
                  </a:cubicBezTo>
                  <a:cubicBezTo>
                    <a:pt x="1091652" y="347002"/>
                    <a:pt x="1068361" y="356650"/>
                    <a:pt x="1044076" y="356650"/>
                  </a:cubicBezTo>
                  <a:lnTo>
                    <a:pt x="91569" y="356650"/>
                  </a:lnTo>
                  <a:cubicBezTo>
                    <a:pt x="40997" y="356650"/>
                    <a:pt x="0" y="315653"/>
                    <a:pt x="0" y="265080"/>
                  </a:cubicBezTo>
                  <a:lnTo>
                    <a:pt x="0" y="91569"/>
                  </a:lnTo>
                  <a:cubicBezTo>
                    <a:pt x="0" y="40997"/>
                    <a:pt x="40997" y="0"/>
                    <a:pt x="91569" y="0"/>
                  </a:cubicBezTo>
                  <a:close/>
                </a:path>
              </a:pathLst>
            </a:custGeom>
            <a:solidFill>
              <a:srgbClr val="9FC3D0"/>
            </a:solidFill>
          </p:spPr>
          <p:txBody>
            <a:bodyPr/>
            <a:lstStyle/>
            <a:p>
              <a:endParaRPr lang="lt-LT" noProof="0" dirty="0"/>
            </a:p>
          </p:txBody>
        </p:sp>
        <p:sp>
          <p:nvSpPr>
            <p:cNvPr id="21" name="TextBox 21"/>
            <p:cNvSpPr txBox="1"/>
            <p:nvPr/>
          </p:nvSpPr>
          <p:spPr>
            <a:xfrm>
              <a:off x="0" y="-38100"/>
              <a:ext cx="1135645" cy="394750"/>
            </a:xfrm>
            <a:prstGeom prst="rect">
              <a:avLst/>
            </a:prstGeom>
          </p:spPr>
          <p:txBody>
            <a:bodyPr lIns="50800" tIns="50800" rIns="50800" bIns="50800" rtlCol="0" anchor="ctr"/>
            <a:lstStyle/>
            <a:p>
              <a:pPr algn="ctr">
                <a:lnSpc>
                  <a:spcPts val="2659"/>
                </a:lnSpc>
              </a:pPr>
              <a:endParaRPr lang="lt-LT" noProof="0" dirty="0"/>
            </a:p>
          </p:txBody>
        </p:sp>
      </p:grpSp>
      <p:sp>
        <p:nvSpPr>
          <p:cNvPr id="22" name="TextBox 22"/>
          <p:cNvSpPr txBox="1"/>
          <p:nvPr/>
        </p:nvSpPr>
        <p:spPr>
          <a:xfrm>
            <a:off x="2206679" y="2579101"/>
            <a:ext cx="4020444" cy="1092671"/>
          </a:xfrm>
          <a:prstGeom prst="rect">
            <a:avLst/>
          </a:prstGeom>
        </p:spPr>
        <p:txBody>
          <a:bodyPr lIns="0" tIns="0" rIns="0" bIns="0" rtlCol="0" anchor="t">
            <a:spAutoFit/>
          </a:bodyPr>
          <a:lstStyle/>
          <a:p>
            <a:pPr algn="ctr">
              <a:lnSpc>
                <a:spcPts val="2931"/>
              </a:lnSpc>
            </a:pPr>
            <a:r>
              <a:rPr lang="lt-LT" sz="2093" noProof="0" dirty="0">
                <a:solidFill>
                  <a:srgbClr val="000000"/>
                </a:solidFill>
                <a:latin typeface="Calibri" panose="020F0502020204030204" pitchFamily="34" charset="0"/>
                <a:ea typeface="Alatsi"/>
                <a:cs typeface="Alatsi"/>
                <a:sym typeface="Alatsi"/>
              </a:rPr>
              <a:t>Plėtoti motyvacinę ir emocinę paramą vyresnio amžiaus asmenims.</a:t>
            </a:r>
          </a:p>
          <a:p>
            <a:pPr algn="ctr">
              <a:lnSpc>
                <a:spcPts val="2931"/>
              </a:lnSpc>
            </a:pPr>
            <a:endParaRPr lang="lt-LT" sz="2093" noProof="0" dirty="0">
              <a:solidFill>
                <a:srgbClr val="000000"/>
              </a:solidFill>
              <a:latin typeface="Calibri" panose="020F0502020204030204" pitchFamily="34" charset="0"/>
              <a:ea typeface="Alatsi"/>
              <a:cs typeface="Alatsi"/>
              <a:sym typeface="Alatsi"/>
            </a:endParaRPr>
          </a:p>
        </p:txBody>
      </p:sp>
      <p:grpSp>
        <p:nvGrpSpPr>
          <p:cNvPr id="23" name="Group 23"/>
          <p:cNvGrpSpPr/>
          <p:nvPr/>
        </p:nvGrpSpPr>
        <p:grpSpPr>
          <a:xfrm>
            <a:off x="2693030" y="7092950"/>
            <a:ext cx="6450970" cy="2573239"/>
            <a:chOff x="0" y="0"/>
            <a:chExt cx="1699021" cy="677726"/>
          </a:xfrm>
        </p:grpSpPr>
        <p:sp>
          <p:nvSpPr>
            <p:cNvPr id="24" name="Freeform 24"/>
            <p:cNvSpPr/>
            <p:nvPr/>
          </p:nvSpPr>
          <p:spPr>
            <a:xfrm>
              <a:off x="0" y="0"/>
              <a:ext cx="1699021" cy="677725"/>
            </a:xfrm>
            <a:custGeom>
              <a:avLst/>
              <a:gdLst/>
              <a:ahLst/>
              <a:cxnLst/>
              <a:rect l="l" t="t" r="r" b="b"/>
              <a:pathLst>
                <a:path w="1699021" h="677725">
                  <a:moveTo>
                    <a:pt x="61206" y="0"/>
                  </a:moveTo>
                  <a:lnTo>
                    <a:pt x="1637815" y="0"/>
                  </a:lnTo>
                  <a:cubicBezTo>
                    <a:pt x="1654047" y="0"/>
                    <a:pt x="1669616" y="6448"/>
                    <a:pt x="1681094" y="17927"/>
                  </a:cubicBezTo>
                  <a:cubicBezTo>
                    <a:pt x="1692572" y="29405"/>
                    <a:pt x="1699021" y="44973"/>
                    <a:pt x="1699021" y="61206"/>
                  </a:cubicBezTo>
                  <a:lnTo>
                    <a:pt x="1699021" y="616519"/>
                  </a:lnTo>
                  <a:cubicBezTo>
                    <a:pt x="1699021" y="632752"/>
                    <a:pt x="1692572" y="648320"/>
                    <a:pt x="1681094" y="659799"/>
                  </a:cubicBezTo>
                  <a:cubicBezTo>
                    <a:pt x="1669616" y="671277"/>
                    <a:pt x="1654047" y="677725"/>
                    <a:pt x="1637815" y="677725"/>
                  </a:cubicBezTo>
                  <a:lnTo>
                    <a:pt x="61206" y="677725"/>
                  </a:lnTo>
                  <a:cubicBezTo>
                    <a:pt x="27403" y="677725"/>
                    <a:pt x="0" y="650323"/>
                    <a:pt x="0" y="616519"/>
                  </a:cubicBezTo>
                  <a:lnTo>
                    <a:pt x="0" y="61206"/>
                  </a:lnTo>
                  <a:cubicBezTo>
                    <a:pt x="0" y="44973"/>
                    <a:pt x="6448" y="29405"/>
                    <a:pt x="17927" y="17927"/>
                  </a:cubicBezTo>
                  <a:cubicBezTo>
                    <a:pt x="29405" y="6448"/>
                    <a:pt x="44973" y="0"/>
                    <a:pt x="61206" y="0"/>
                  </a:cubicBezTo>
                  <a:close/>
                </a:path>
              </a:pathLst>
            </a:custGeom>
            <a:solidFill>
              <a:srgbClr val="E9C7C6"/>
            </a:solidFill>
          </p:spPr>
          <p:txBody>
            <a:bodyPr/>
            <a:lstStyle/>
            <a:p>
              <a:endParaRPr lang="lt-LT" noProof="0" dirty="0"/>
            </a:p>
          </p:txBody>
        </p:sp>
        <p:sp>
          <p:nvSpPr>
            <p:cNvPr id="25" name="TextBox 25"/>
            <p:cNvSpPr txBox="1"/>
            <p:nvPr/>
          </p:nvSpPr>
          <p:spPr>
            <a:xfrm>
              <a:off x="0" y="-38100"/>
              <a:ext cx="1699021" cy="715826"/>
            </a:xfrm>
            <a:prstGeom prst="rect">
              <a:avLst/>
            </a:prstGeom>
          </p:spPr>
          <p:txBody>
            <a:bodyPr lIns="50800" tIns="50800" rIns="50800" bIns="50800" rtlCol="0" anchor="ctr"/>
            <a:lstStyle/>
            <a:p>
              <a:pPr algn="ctr">
                <a:lnSpc>
                  <a:spcPts val="2659"/>
                </a:lnSpc>
              </a:pPr>
              <a:endParaRPr lang="lt-LT" noProof="0" dirty="0"/>
            </a:p>
          </p:txBody>
        </p:sp>
      </p:grpSp>
      <p:grpSp>
        <p:nvGrpSpPr>
          <p:cNvPr id="26" name="Group 26"/>
          <p:cNvGrpSpPr/>
          <p:nvPr/>
        </p:nvGrpSpPr>
        <p:grpSpPr>
          <a:xfrm>
            <a:off x="11257569" y="4949621"/>
            <a:ext cx="6450970" cy="2573239"/>
            <a:chOff x="0" y="0"/>
            <a:chExt cx="1699021" cy="677726"/>
          </a:xfrm>
        </p:grpSpPr>
        <p:sp>
          <p:nvSpPr>
            <p:cNvPr id="27" name="Freeform 27"/>
            <p:cNvSpPr/>
            <p:nvPr/>
          </p:nvSpPr>
          <p:spPr>
            <a:xfrm>
              <a:off x="0" y="0"/>
              <a:ext cx="1699021" cy="677725"/>
            </a:xfrm>
            <a:custGeom>
              <a:avLst/>
              <a:gdLst/>
              <a:ahLst/>
              <a:cxnLst/>
              <a:rect l="l" t="t" r="r" b="b"/>
              <a:pathLst>
                <a:path w="1699021" h="677725">
                  <a:moveTo>
                    <a:pt x="61206" y="0"/>
                  </a:moveTo>
                  <a:lnTo>
                    <a:pt x="1637815" y="0"/>
                  </a:lnTo>
                  <a:cubicBezTo>
                    <a:pt x="1654047" y="0"/>
                    <a:pt x="1669616" y="6448"/>
                    <a:pt x="1681094" y="17927"/>
                  </a:cubicBezTo>
                  <a:cubicBezTo>
                    <a:pt x="1692572" y="29405"/>
                    <a:pt x="1699021" y="44973"/>
                    <a:pt x="1699021" y="61206"/>
                  </a:cubicBezTo>
                  <a:lnTo>
                    <a:pt x="1699021" y="616519"/>
                  </a:lnTo>
                  <a:cubicBezTo>
                    <a:pt x="1699021" y="632752"/>
                    <a:pt x="1692572" y="648320"/>
                    <a:pt x="1681094" y="659799"/>
                  </a:cubicBezTo>
                  <a:cubicBezTo>
                    <a:pt x="1669616" y="671277"/>
                    <a:pt x="1654047" y="677725"/>
                    <a:pt x="1637815" y="677725"/>
                  </a:cubicBezTo>
                  <a:lnTo>
                    <a:pt x="61206" y="677725"/>
                  </a:lnTo>
                  <a:cubicBezTo>
                    <a:pt x="27403" y="677725"/>
                    <a:pt x="0" y="650323"/>
                    <a:pt x="0" y="616519"/>
                  </a:cubicBezTo>
                  <a:lnTo>
                    <a:pt x="0" y="61206"/>
                  </a:lnTo>
                  <a:cubicBezTo>
                    <a:pt x="0" y="44973"/>
                    <a:pt x="6448" y="29405"/>
                    <a:pt x="17927" y="17927"/>
                  </a:cubicBezTo>
                  <a:cubicBezTo>
                    <a:pt x="29405" y="6448"/>
                    <a:pt x="44973" y="0"/>
                    <a:pt x="61206" y="0"/>
                  </a:cubicBezTo>
                  <a:close/>
                </a:path>
              </a:pathLst>
            </a:custGeom>
            <a:solidFill>
              <a:srgbClr val="E9C7C6"/>
            </a:solidFill>
          </p:spPr>
          <p:txBody>
            <a:bodyPr/>
            <a:lstStyle/>
            <a:p>
              <a:endParaRPr lang="lt-LT" noProof="0" dirty="0"/>
            </a:p>
          </p:txBody>
        </p:sp>
        <p:sp>
          <p:nvSpPr>
            <p:cNvPr id="28" name="TextBox 28"/>
            <p:cNvSpPr txBox="1"/>
            <p:nvPr/>
          </p:nvSpPr>
          <p:spPr>
            <a:xfrm>
              <a:off x="0" y="-38100"/>
              <a:ext cx="1699021" cy="715826"/>
            </a:xfrm>
            <a:prstGeom prst="rect">
              <a:avLst/>
            </a:prstGeom>
          </p:spPr>
          <p:txBody>
            <a:bodyPr lIns="50800" tIns="50800" rIns="50800" bIns="50800" rtlCol="0" anchor="ctr"/>
            <a:lstStyle/>
            <a:p>
              <a:pPr algn="ctr">
                <a:lnSpc>
                  <a:spcPts val="2659"/>
                </a:lnSpc>
              </a:pPr>
              <a:endParaRPr lang="lt-LT" noProof="0" dirty="0"/>
            </a:p>
          </p:txBody>
        </p:sp>
      </p:grpSp>
      <p:sp>
        <p:nvSpPr>
          <p:cNvPr id="29" name="TextBox 29"/>
          <p:cNvSpPr txBox="1"/>
          <p:nvPr/>
        </p:nvSpPr>
        <p:spPr>
          <a:xfrm>
            <a:off x="3083517" y="3797935"/>
            <a:ext cx="6029985" cy="2054858"/>
          </a:xfrm>
          <a:prstGeom prst="rect">
            <a:avLst/>
          </a:prstGeom>
        </p:spPr>
        <p:txBody>
          <a:bodyPr lIns="0" tIns="0" rIns="0" bIns="0" rtlCol="0" anchor="t">
            <a:spAutoFit/>
          </a:bodyPr>
          <a:lstStyle/>
          <a:p>
            <a:pPr algn="just">
              <a:lnSpc>
                <a:spcPts val="2659"/>
              </a:lnSpc>
            </a:pPr>
            <a:r>
              <a:rPr lang="lt-LT" sz="1899" noProof="0" dirty="0">
                <a:solidFill>
                  <a:srgbClr val="000000"/>
                </a:solidFill>
                <a:latin typeface="Calibri" panose="020F0502020204030204" pitchFamily="34" charset="0"/>
                <a:ea typeface="Alatsi"/>
                <a:cs typeface="Alatsi"/>
                <a:sym typeface="Alatsi"/>
              </a:rPr>
              <a:t>Į švietimo programas įtraukti įvadinius susitikimus, kurių metu būtų skatinamas pasitikėjimas savimi, mažinamas mokymosi baimės jausmas. Įtraukti savanorius ar kitus vyresnio amžiaus asmenis, galinčius pasidalyti pozityvia patirtimi ir įkvėpti naujus dalyvius.</a:t>
            </a:r>
          </a:p>
          <a:p>
            <a:pPr algn="just">
              <a:lnSpc>
                <a:spcPts val="2659"/>
              </a:lnSpc>
            </a:pPr>
            <a:endParaRPr lang="lt-LT" sz="1899" noProof="0" dirty="0">
              <a:solidFill>
                <a:srgbClr val="000000"/>
              </a:solidFill>
              <a:latin typeface="Calibri" panose="020F0502020204030204" pitchFamily="34" charset="0"/>
              <a:ea typeface="Alatsi"/>
              <a:cs typeface="Alatsi"/>
              <a:sym typeface="Alatsi"/>
            </a:endParaRPr>
          </a:p>
        </p:txBody>
      </p:sp>
      <p:grpSp>
        <p:nvGrpSpPr>
          <p:cNvPr id="30" name="Group 30"/>
          <p:cNvGrpSpPr/>
          <p:nvPr/>
        </p:nvGrpSpPr>
        <p:grpSpPr>
          <a:xfrm>
            <a:off x="2047579" y="6207097"/>
            <a:ext cx="4311901" cy="1354154"/>
            <a:chOff x="0" y="0"/>
            <a:chExt cx="1135645" cy="356650"/>
          </a:xfrm>
        </p:grpSpPr>
        <p:sp>
          <p:nvSpPr>
            <p:cNvPr id="31" name="Freeform 31"/>
            <p:cNvSpPr/>
            <p:nvPr/>
          </p:nvSpPr>
          <p:spPr>
            <a:xfrm>
              <a:off x="0" y="0"/>
              <a:ext cx="1135645" cy="356650"/>
            </a:xfrm>
            <a:custGeom>
              <a:avLst/>
              <a:gdLst/>
              <a:ahLst/>
              <a:cxnLst/>
              <a:rect l="l" t="t" r="r" b="b"/>
              <a:pathLst>
                <a:path w="1135645" h="356650">
                  <a:moveTo>
                    <a:pt x="91569" y="0"/>
                  </a:moveTo>
                  <a:lnTo>
                    <a:pt x="1044076" y="0"/>
                  </a:lnTo>
                  <a:cubicBezTo>
                    <a:pt x="1094648" y="0"/>
                    <a:pt x="1135645" y="40997"/>
                    <a:pt x="1135645" y="91569"/>
                  </a:cubicBezTo>
                  <a:lnTo>
                    <a:pt x="1135645" y="265080"/>
                  </a:lnTo>
                  <a:cubicBezTo>
                    <a:pt x="1135645" y="289366"/>
                    <a:pt x="1125997" y="312657"/>
                    <a:pt x="1108825" y="329830"/>
                  </a:cubicBezTo>
                  <a:cubicBezTo>
                    <a:pt x="1091652" y="347002"/>
                    <a:pt x="1068361" y="356650"/>
                    <a:pt x="1044076" y="356650"/>
                  </a:cubicBezTo>
                  <a:lnTo>
                    <a:pt x="91569" y="356650"/>
                  </a:lnTo>
                  <a:cubicBezTo>
                    <a:pt x="40997" y="356650"/>
                    <a:pt x="0" y="315653"/>
                    <a:pt x="0" y="265080"/>
                  </a:cubicBezTo>
                  <a:lnTo>
                    <a:pt x="0" y="91569"/>
                  </a:lnTo>
                  <a:cubicBezTo>
                    <a:pt x="0" y="40997"/>
                    <a:pt x="40997" y="0"/>
                    <a:pt x="91569" y="0"/>
                  </a:cubicBezTo>
                  <a:close/>
                </a:path>
              </a:pathLst>
            </a:custGeom>
            <a:solidFill>
              <a:srgbClr val="9FC3D0"/>
            </a:solidFill>
          </p:spPr>
          <p:txBody>
            <a:bodyPr/>
            <a:lstStyle/>
            <a:p>
              <a:endParaRPr lang="lt-LT" noProof="0" dirty="0"/>
            </a:p>
          </p:txBody>
        </p:sp>
        <p:sp>
          <p:nvSpPr>
            <p:cNvPr id="32" name="TextBox 32"/>
            <p:cNvSpPr txBox="1"/>
            <p:nvPr/>
          </p:nvSpPr>
          <p:spPr>
            <a:xfrm>
              <a:off x="0" y="-38100"/>
              <a:ext cx="1135645" cy="394750"/>
            </a:xfrm>
            <a:prstGeom prst="rect">
              <a:avLst/>
            </a:prstGeom>
          </p:spPr>
          <p:txBody>
            <a:bodyPr lIns="50800" tIns="50800" rIns="50800" bIns="50800" rtlCol="0" anchor="ctr"/>
            <a:lstStyle/>
            <a:p>
              <a:pPr algn="ctr">
                <a:lnSpc>
                  <a:spcPts val="2659"/>
                </a:lnSpc>
              </a:pPr>
              <a:endParaRPr lang="lt-LT" noProof="0" dirty="0"/>
            </a:p>
          </p:txBody>
        </p:sp>
      </p:grpSp>
      <p:sp>
        <p:nvSpPr>
          <p:cNvPr id="33" name="TextBox 33"/>
          <p:cNvSpPr txBox="1"/>
          <p:nvPr/>
        </p:nvSpPr>
        <p:spPr>
          <a:xfrm>
            <a:off x="2206679" y="6433037"/>
            <a:ext cx="4020444" cy="1262846"/>
          </a:xfrm>
          <a:prstGeom prst="rect">
            <a:avLst/>
          </a:prstGeom>
        </p:spPr>
        <p:txBody>
          <a:bodyPr lIns="0" tIns="0" rIns="0" bIns="0" rtlCol="0" anchor="t">
            <a:spAutoFit/>
          </a:bodyPr>
          <a:lstStyle/>
          <a:p>
            <a:pPr algn="ctr">
              <a:lnSpc>
                <a:spcPts val="2520"/>
              </a:lnSpc>
            </a:pPr>
            <a:r>
              <a:rPr lang="lt-LT" sz="1800" noProof="0" dirty="0">
                <a:solidFill>
                  <a:srgbClr val="000000"/>
                </a:solidFill>
                <a:latin typeface="Calibri" panose="020F0502020204030204" pitchFamily="34" charset="0"/>
                <a:ea typeface="Alatsi"/>
                <a:cs typeface="Alatsi"/>
                <a:sym typeface="Alatsi"/>
              </a:rPr>
              <a:t>Reguliariai rinkti ir analizuoti duomenis apie vyresnio amžiaus asmenų dalyvavimą švietimo veiklose.</a:t>
            </a:r>
          </a:p>
          <a:p>
            <a:pPr algn="ctr">
              <a:lnSpc>
                <a:spcPts val="2520"/>
              </a:lnSpc>
            </a:pPr>
            <a:endParaRPr lang="lt-LT" sz="1800" noProof="0" dirty="0">
              <a:solidFill>
                <a:srgbClr val="000000"/>
              </a:solidFill>
              <a:latin typeface="Calibri" panose="020F0502020204030204" pitchFamily="34" charset="0"/>
              <a:ea typeface="Alatsi"/>
              <a:cs typeface="Alatsi"/>
              <a:sym typeface="Alatsi"/>
            </a:endParaRPr>
          </a:p>
        </p:txBody>
      </p:sp>
      <p:sp>
        <p:nvSpPr>
          <p:cNvPr id="34" name="TextBox 34"/>
          <p:cNvSpPr txBox="1"/>
          <p:nvPr/>
        </p:nvSpPr>
        <p:spPr>
          <a:xfrm>
            <a:off x="2873025" y="7751751"/>
            <a:ext cx="6020761" cy="1617726"/>
          </a:xfrm>
          <a:prstGeom prst="rect">
            <a:avLst/>
          </a:prstGeom>
        </p:spPr>
        <p:txBody>
          <a:bodyPr lIns="0" tIns="0" rIns="0" bIns="0" rtlCol="0" anchor="t">
            <a:spAutoFit/>
          </a:bodyPr>
          <a:lstStyle/>
          <a:p>
            <a:pPr algn="ctr">
              <a:lnSpc>
                <a:spcPts val="3234"/>
              </a:lnSpc>
            </a:pPr>
            <a:r>
              <a:rPr lang="lt-LT" sz="2310" noProof="0" dirty="0">
                <a:solidFill>
                  <a:srgbClr val="000000"/>
                </a:solidFill>
                <a:latin typeface="Calibri" panose="020F0502020204030204" pitchFamily="34" charset="0"/>
                <a:ea typeface="Alatsi"/>
                <a:cs typeface="Alatsi"/>
                <a:sym typeface="Alatsi"/>
              </a:rPr>
              <a:t>Sukurti sistemą, leidžiančią vertinti ne tik dalyvių skaičių, bet ir jų pasitenkinimą, motyvacijos lygį bei patiriamas kliūtis.</a:t>
            </a:r>
          </a:p>
          <a:p>
            <a:pPr algn="ctr">
              <a:lnSpc>
                <a:spcPts val="3234"/>
              </a:lnSpc>
            </a:pPr>
            <a:endParaRPr lang="lt-LT" sz="2310" noProof="0" dirty="0">
              <a:solidFill>
                <a:srgbClr val="000000"/>
              </a:solidFill>
              <a:latin typeface="Calibri" panose="020F0502020204030204" pitchFamily="34" charset="0"/>
              <a:ea typeface="Alatsi"/>
              <a:cs typeface="Alatsi"/>
              <a:sym typeface="Alatsi"/>
            </a:endParaRPr>
          </a:p>
        </p:txBody>
      </p:sp>
      <p:grpSp>
        <p:nvGrpSpPr>
          <p:cNvPr id="35" name="Group 35"/>
          <p:cNvGrpSpPr/>
          <p:nvPr/>
        </p:nvGrpSpPr>
        <p:grpSpPr>
          <a:xfrm>
            <a:off x="10171153" y="4272544"/>
            <a:ext cx="4311901" cy="1354154"/>
            <a:chOff x="0" y="0"/>
            <a:chExt cx="1135645" cy="356650"/>
          </a:xfrm>
        </p:grpSpPr>
        <p:sp>
          <p:nvSpPr>
            <p:cNvPr id="36" name="Freeform 36"/>
            <p:cNvSpPr/>
            <p:nvPr/>
          </p:nvSpPr>
          <p:spPr>
            <a:xfrm>
              <a:off x="0" y="0"/>
              <a:ext cx="1135645" cy="356650"/>
            </a:xfrm>
            <a:custGeom>
              <a:avLst/>
              <a:gdLst/>
              <a:ahLst/>
              <a:cxnLst/>
              <a:rect l="l" t="t" r="r" b="b"/>
              <a:pathLst>
                <a:path w="1135645" h="356650">
                  <a:moveTo>
                    <a:pt x="91569" y="0"/>
                  </a:moveTo>
                  <a:lnTo>
                    <a:pt x="1044076" y="0"/>
                  </a:lnTo>
                  <a:cubicBezTo>
                    <a:pt x="1094648" y="0"/>
                    <a:pt x="1135645" y="40997"/>
                    <a:pt x="1135645" y="91569"/>
                  </a:cubicBezTo>
                  <a:lnTo>
                    <a:pt x="1135645" y="265080"/>
                  </a:lnTo>
                  <a:cubicBezTo>
                    <a:pt x="1135645" y="289366"/>
                    <a:pt x="1125997" y="312657"/>
                    <a:pt x="1108825" y="329830"/>
                  </a:cubicBezTo>
                  <a:cubicBezTo>
                    <a:pt x="1091652" y="347002"/>
                    <a:pt x="1068361" y="356650"/>
                    <a:pt x="1044076" y="356650"/>
                  </a:cubicBezTo>
                  <a:lnTo>
                    <a:pt x="91569" y="356650"/>
                  </a:lnTo>
                  <a:cubicBezTo>
                    <a:pt x="40997" y="356650"/>
                    <a:pt x="0" y="315653"/>
                    <a:pt x="0" y="265080"/>
                  </a:cubicBezTo>
                  <a:lnTo>
                    <a:pt x="0" y="91569"/>
                  </a:lnTo>
                  <a:cubicBezTo>
                    <a:pt x="0" y="40997"/>
                    <a:pt x="40997" y="0"/>
                    <a:pt x="91569" y="0"/>
                  </a:cubicBezTo>
                  <a:close/>
                </a:path>
              </a:pathLst>
            </a:custGeom>
            <a:solidFill>
              <a:srgbClr val="9FC3D0"/>
            </a:solidFill>
          </p:spPr>
          <p:txBody>
            <a:bodyPr/>
            <a:lstStyle/>
            <a:p>
              <a:endParaRPr lang="lt-LT" noProof="0" dirty="0"/>
            </a:p>
          </p:txBody>
        </p:sp>
        <p:sp>
          <p:nvSpPr>
            <p:cNvPr id="37" name="TextBox 37"/>
            <p:cNvSpPr txBox="1"/>
            <p:nvPr/>
          </p:nvSpPr>
          <p:spPr>
            <a:xfrm>
              <a:off x="0" y="-38100"/>
              <a:ext cx="1135645" cy="394750"/>
            </a:xfrm>
            <a:prstGeom prst="rect">
              <a:avLst/>
            </a:prstGeom>
          </p:spPr>
          <p:txBody>
            <a:bodyPr lIns="50800" tIns="50800" rIns="50800" bIns="50800" rtlCol="0" anchor="ctr"/>
            <a:lstStyle/>
            <a:p>
              <a:pPr algn="ctr">
                <a:lnSpc>
                  <a:spcPts val="2659"/>
                </a:lnSpc>
              </a:pPr>
              <a:endParaRPr lang="lt-LT" noProof="0" dirty="0"/>
            </a:p>
          </p:txBody>
        </p:sp>
      </p:grpSp>
      <p:sp>
        <p:nvSpPr>
          <p:cNvPr id="38" name="TextBox 38"/>
          <p:cNvSpPr txBox="1"/>
          <p:nvPr/>
        </p:nvSpPr>
        <p:spPr>
          <a:xfrm>
            <a:off x="10316881" y="4379514"/>
            <a:ext cx="4020444" cy="1480348"/>
          </a:xfrm>
          <a:prstGeom prst="rect">
            <a:avLst/>
          </a:prstGeom>
        </p:spPr>
        <p:txBody>
          <a:bodyPr lIns="0" tIns="0" rIns="0" bIns="0" rtlCol="0" anchor="t">
            <a:spAutoFit/>
          </a:bodyPr>
          <a:lstStyle/>
          <a:p>
            <a:pPr algn="ctr">
              <a:lnSpc>
                <a:spcPts val="2931"/>
              </a:lnSpc>
            </a:pPr>
            <a:r>
              <a:rPr lang="lt-LT" sz="2093" noProof="0" dirty="0">
                <a:solidFill>
                  <a:srgbClr val="000000"/>
                </a:solidFill>
                <a:latin typeface="Calibri" panose="020F0502020204030204" pitchFamily="34" charset="0"/>
                <a:ea typeface="Alatsi"/>
                <a:cs typeface="Alatsi"/>
                <a:sym typeface="Alatsi"/>
              </a:rPr>
              <a:t>Stiprinti informacijos sklaidą apie vykdomas švietimo veiklas vyresnio amžiaus asmenims.</a:t>
            </a:r>
          </a:p>
          <a:p>
            <a:pPr algn="ctr">
              <a:lnSpc>
                <a:spcPts val="2931"/>
              </a:lnSpc>
            </a:pPr>
            <a:endParaRPr lang="lt-LT" sz="2093" noProof="0" dirty="0">
              <a:solidFill>
                <a:srgbClr val="000000"/>
              </a:solidFill>
              <a:latin typeface="Calibri" panose="020F0502020204030204" pitchFamily="34" charset="0"/>
              <a:ea typeface="Alatsi"/>
              <a:cs typeface="Alatsi"/>
              <a:sym typeface="Alatsi"/>
            </a:endParaRPr>
          </a:p>
        </p:txBody>
      </p:sp>
      <p:sp>
        <p:nvSpPr>
          <p:cNvPr id="39" name="TextBox 39"/>
          <p:cNvSpPr txBox="1"/>
          <p:nvPr/>
        </p:nvSpPr>
        <p:spPr>
          <a:xfrm>
            <a:off x="11472673" y="5645891"/>
            <a:ext cx="6020761" cy="2027301"/>
          </a:xfrm>
          <a:prstGeom prst="rect">
            <a:avLst/>
          </a:prstGeom>
        </p:spPr>
        <p:txBody>
          <a:bodyPr lIns="0" tIns="0" rIns="0" bIns="0" rtlCol="0" anchor="t">
            <a:spAutoFit/>
          </a:bodyPr>
          <a:lstStyle/>
          <a:p>
            <a:pPr algn="ctr">
              <a:lnSpc>
                <a:spcPts val="3234"/>
              </a:lnSpc>
            </a:pPr>
            <a:r>
              <a:rPr lang="lt-LT" sz="2200" noProof="0" dirty="0">
                <a:solidFill>
                  <a:srgbClr val="000000"/>
                </a:solidFill>
                <a:latin typeface="Calibri" panose="020F0502020204030204" pitchFamily="34" charset="0"/>
                <a:ea typeface="Alatsi"/>
                <a:cs typeface="Alatsi"/>
                <a:sym typeface="Alatsi"/>
              </a:rPr>
              <a:t>Organizuoti informacines kampanijas per vietos laikraščius, radiją, bendruomenių centrus, sveikatos priežiūros įstaigas, bažnyčias ir kitus senjorams pasiekiamus kanalus.</a:t>
            </a:r>
          </a:p>
          <a:p>
            <a:pPr algn="ctr">
              <a:lnSpc>
                <a:spcPts val="3234"/>
              </a:lnSpc>
            </a:pPr>
            <a:endParaRPr lang="lt-LT" sz="2310" noProof="0" dirty="0">
              <a:solidFill>
                <a:srgbClr val="000000"/>
              </a:solidFill>
              <a:latin typeface="Calibri" panose="020F0502020204030204" pitchFamily="34" charset="0"/>
              <a:ea typeface="Alatsi"/>
              <a:cs typeface="Alatsi"/>
              <a:sym typeface="Alatsi"/>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F6F3EB"/>
        </a:solidFill>
        <a:effectLst/>
      </p:bgPr>
    </p:bg>
    <p:spTree>
      <p:nvGrpSpPr>
        <p:cNvPr id="1" name=""/>
        <p:cNvGrpSpPr/>
        <p:nvPr/>
      </p:nvGrpSpPr>
      <p:grpSpPr>
        <a:xfrm>
          <a:off x="0" y="0"/>
          <a:ext cx="0" cy="0"/>
          <a:chOff x="0" y="0"/>
          <a:chExt cx="0" cy="0"/>
        </a:xfrm>
      </p:grpSpPr>
      <p:sp>
        <p:nvSpPr>
          <p:cNvPr id="2" name="TextBox 2"/>
          <p:cNvSpPr txBox="1"/>
          <p:nvPr/>
        </p:nvSpPr>
        <p:spPr>
          <a:xfrm>
            <a:off x="551141" y="130278"/>
            <a:ext cx="15859155" cy="1143903"/>
          </a:xfrm>
          <a:prstGeom prst="rect">
            <a:avLst/>
          </a:prstGeom>
        </p:spPr>
        <p:txBody>
          <a:bodyPr lIns="0" tIns="0" rIns="0" bIns="0" rtlCol="0" anchor="t">
            <a:spAutoFit/>
          </a:bodyPr>
          <a:lstStyle/>
          <a:p>
            <a:pPr algn="ctr">
              <a:lnSpc>
                <a:spcPts val="9520"/>
              </a:lnSpc>
            </a:pPr>
            <a:r>
              <a:rPr lang="lt-LT" sz="6800" noProof="0" dirty="0">
                <a:solidFill>
                  <a:srgbClr val="000000"/>
                </a:solidFill>
                <a:latin typeface="Calibri" panose="020F0502020204030204" pitchFamily="34" charset="0"/>
                <a:ea typeface="Alatsi"/>
                <a:cs typeface="Alatsi"/>
                <a:sym typeface="Alatsi"/>
              </a:rPr>
              <a:t>3. LYTINĖS ORIENTACIJOS ASPEKTO ANALIZĖ</a:t>
            </a:r>
          </a:p>
        </p:txBody>
      </p:sp>
      <p:grpSp>
        <p:nvGrpSpPr>
          <p:cNvPr id="3" name="Group 3"/>
          <p:cNvGrpSpPr/>
          <p:nvPr/>
        </p:nvGrpSpPr>
        <p:grpSpPr>
          <a:xfrm>
            <a:off x="10183713" y="4123907"/>
            <a:ext cx="6612495" cy="3327512"/>
            <a:chOff x="0" y="0"/>
            <a:chExt cx="1741562" cy="876382"/>
          </a:xfrm>
        </p:grpSpPr>
        <p:sp>
          <p:nvSpPr>
            <p:cNvPr id="4" name="Freeform 4"/>
            <p:cNvSpPr/>
            <p:nvPr/>
          </p:nvSpPr>
          <p:spPr>
            <a:xfrm>
              <a:off x="0" y="0"/>
              <a:ext cx="1741562" cy="876382"/>
            </a:xfrm>
            <a:custGeom>
              <a:avLst/>
              <a:gdLst/>
              <a:ahLst/>
              <a:cxnLst/>
              <a:rect l="l" t="t" r="r" b="b"/>
              <a:pathLst>
                <a:path w="1741562" h="876382">
                  <a:moveTo>
                    <a:pt x="59711" y="0"/>
                  </a:moveTo>
                  <a:lnTo>
                    <a:pt x="1681851" y="0"/>
                  </a:lnTo>
                  <a:cubicBezTo>
                    <a:pt x="1714829" y="0"/>
                    <a:pt x="1741562" y="26733"/>
                    <a:pt x="1741562" y="59711"/>
                  </a:cubicBezTo>
                  <a:lnTo>
                    <a:pt x="1741562" y="816671"/>
                  </a:lnTo>
                  <a:cubicBezTo>
                    <a:pt x="1741562" y="832507"/>
                    <a:pt x="1735271" y="847695"/>
                    <a:pt x="1724073" y="858893"/>
                  </a:cubicBezTo>
                  <a:cubicBezTo>
                    <a:pt x="1712875" y="870091"/>
                    <a:pt x="1697688" y="876382"/>
                    <a:pt x="1681851" y="876382"/>
                  </a:cubicBezTo>
                  <a:lnTo>
                    <a:pt x="59711" y="876382"/>
                  </a:lnTo>
                  <a:cubicBezTo>
                    <a:pt x="26733" y="876382"/>
                    <a:pt x="0" y="849648"/>
                    <a:pt x="0" y="816671"/>
                  </a:cubicBezTo>
                  <a:lnTo>
                    <a:pt x="0" y="59711"/>
                  </a:lnTo>
                  <a:cubicBezTo>
                    <a:pt x="0" y="26733"/>
                    <a:pt x="26733" y="0"/>
                    <a:pt x="59711" y="0"/>
                  </a:cubicBezTo>
                  <a:close/>
                </a:path>
              </a:pathLst>
            </a:custGeom>
            <a:solidFill>
              <a:srgbClr val="E9C7C6"/>
            </a:solidFill>
          </p:spPr>
          <p:txBody>
            <a:bodyPr/>
            <a:lstStyle/>
            <a:p>
              <a:endParaRPr lang="lt-LT" noProof="0" dirty="0"/>
            </a:p>
          </p:txBody>
        </p:sp>
        <p:sp>
          <p:nvSpPr>
            <p:cNvPr id="5" name="TextBox 5"/>
            <p:cNvSpPr txBox="1"/>
            <p:nvPr/>
          </p:nvSpPr>
          <p:spPr>
            <a:xfrm>
              <a:off x="0" y="-38100"/>
              <a:ext cx="1741562" cy="914482"/>
            </a:xfrm>
            <a:prstGeom prst="rect">
              <a:avLst/>
            </a:prstGeom>
          </p:spPr>
          <p:txBody>
            <a:bodyPr lIns="50800" tIns="50800" rIns="50800" bIns="50800" rtlCol="0" anchor="ctr"/>
            <a:lstStyle/>
            <a:p>
              <a:pPr algn="ctr">
                <a:lnSpc>
                  <a:spcPts val="2659"/>
                </a:lnSpc>
              </a:pPr>
              <a:endParaRPr lang="lt-LT" noProof="0" dirty="0"/>
            </a:p>
          </p:txBody>
        </p:sp>
      </p:grpSp>
      <p:sp>
        <p:nvSpPr>
          <p:cNvPr id="6" name="TextBox 6"/>
          <p:cNvSpPr txBox="1"/>
          <p:nvPr/>
        </p:nvSpPr>
        <p:spPr>
          <a:xfrm>
            <a:off x="10608664" y="4339745"/>
            <a:ext cx="5801632" cy="2959593"/>
          </a:xfrm>
          <a:prstGeom prst="rect">
            <a:avLst/>
          </a:prstGeom>
        </p:spPr>
        <p:txBody>
          <a:bodyPr lIns="0" tIns="0" rIns="0" bIns="0" rtlCol="0" anchor="t">
            <a:spAutoFit/>
          </a:bodyPr>
          <a:lstStyle/>
          <a:p>
            <a:pPr algn="ctr">
              <a:lnSpc>
                <a:spcPts val="3913"/>
              </a:lnSpc>
            </a:pPr>
            <a:r>
              <a:rPr lang="lt-LT" sz="2795" noProof="0" dirty="0">
                <a:solidFill>
                  <a:srgbClr val="000000"/>
                </a:solidFill>
                <a:latin typeface="Calibri" panose="020F0502020204030204" pitchFamily="34" charset="0"/>
                <a:ea typeface="Alatsi"/>
                <a:cs typeface="Alatsi"/>
                <a:sym typeface="Alatsi"/>
              </a:rPr>
              <a:t> Todėl analizuojant lytinės orientacijos aspektą Panevėžio miesto savivaldybėje, išskirtos dvi sritys: </a:t>
            </a:r>
            <a:r>
              <a:rPr lang="lt-LT" sz="2795" noProof="0" dirty="0" err="1">
                <a:solidFill>
                  <a:srgbClr val="000000"/>
                </a:solidFill>
                <a:latin typeface="Calibri" panose="020F0502020204030204" pitchFamily="34" charset="0"/>
                <a:ea typeface="Alatsi"/>
                <a:cs typeface="Alatsi"/>
                <a:sym typeface="Alatsi"/>
              </a:rPr>
              <a:t>homofobinės</a:t>
            </a:r>
            <a:r>
              <a:rPr lang="lt-LT" sz="2795" noProof="0" dirty="0">
                <a:solidFill>
                  <a:srgbClr val="000000"/>
                </a:solidFill>
                <a:latin typeface="Calibri" panose="020F0502020204030204" pitchFamily="34" charset="0"/>
                <a:ea typeface="Alatsi"/>
                <a:cs typeface="Alatsi"/>
                <a:sym typeface="Alatsi"/>
              </a:rPr>
              <a:t> patyčios mokyklose ir neapykantos kalba ir neapykantos nusikaltimai. </a:t>
            </a:r>
          </a:p>
          <a:p>
            <a:pPr algn="ctr">
              <a:lnSpc>
                <a:spcPts val="3773"/>
              </a:lnSpc>
            </a:pPr>
            <a:endParaRPr lang="lt-LT" sz="2795" noProof="0" dirty="0">
              <a:solidFill>
                <a:srgbClr val="000000"/>
              </a:solidFill>
              <a:latin typeface="Calibri" panose="020F0502020204030204" pitchFamily="34" charset="0"/>
              <a:ea typeface="Alatsi"/>
              <a:cs typeface="Alatsi"/>
              <a:sym typeface="Alatsi"/>
            </a:endParaRPr>
          </a:p>
        </p:txBody>
      </p:sp>
      <p:sp>
        <p:nvSpPr>
          <p:cNvPr id="7" name="TextBox 7"/>
          <p:cNvSpPr txBox="1"/>
          <p:nvPr/>
        </p:nvSpPr>
        <p:spPr>
          <a:xfrm>
            <a:off x="1795423" y="2677817"/>
            <a:ext cx="7392261" cy="3324308"/>
          </a:xfrm>
          <a:prstGeom prst="rect">
            <a:avLst/>
          </a:prstGeom>
        </p:spPr>
        <p:txBody>
          <a:bodyPr lIns="0" tIns="0" rIns="0" bIns="0" rtlCol="0" anchor="t">
            <a:spAutoFit/>
          </a:bodyPr>
          <a:lstStyle/>
          <a:p>
            <a:pPr algn="just">
              <a:lnSpc>
                <a:spcPts val="2940"/>
              </a:lnSpc>
            </a:pPr>
            <a:r>
              <a:rPr lang="lt-LT" sz="2100" noProof="0" dirty="0">
                <a:solidFill>
                  <a:srgbClr val="000000"/>
                </a:solidFill>
                <a:latin typeface="Calibri" panose="020F0502020204030204" pitchFamily="34" charset="0"/>
                <a:ea typeface="Alatsi"/>
                <a:cs typeface="Alatsi"/>
                <a:sym typeface="Alatsi"/>
              </a:rPr>
              <a:t> Lesbietės, gėjai, </a:t>
            </a:r>
            <a:r>
              <a:rPr lang="lt-LT" sz="2100" noProof="0" dirty="0" err="1">
                <a:solidFill>
                  <a:srgbClr val="000000"/>
                </a:solidFill>
                <a:latin typeface="Calibri" panose="020F0502020204030204" pitchFamily="34" charset="0"/>
                <a:ea typeface="Alatsi"/>
                <a:cs typeface="Alatsi"/>
                <a:sym typeface="Alatsi"/>
              </a:rPr>
              <a:t>biseksualūs</a:t>
            </a:r>
            <a:r>
              <a:rPr lang="lt-LT" sz="2100" noProof="0" dirty="0">
                <a:solidFill>
                  <a:srgbClr val="000000"/>
                </a:solidFill>
                <a:latin typeface="Calibri" panose="020F0502020204030204" pitchFamily="34" charset="0"/>
                <a:ea typeface="Alatsi"/>
                <a:cs typeface="Alatsi"/>
                <a:sym typeface="Alatsi"/>
              </a:rPr>
              <a:t>, </a:t>
            </a:r>
            <a:r>
              <a:rPr lang="lt-LT" sz="2100" noProof="0" dirty="0" err="1">
                <a:solidFill>
                  <a:srgbClr val="000000"/>
                </a:solidFill>
                <a:latin typeface="Calibri" panose="020F0502020204030204" pitchFamily="34" charset="0"/>
                <a:ea typeface="Alatsi"/>
                <a:cs typeface="Alatsi"/>
                <a:sym typeface="Alatsi"/>
              </a:rPr>
              <a:t>translyčiai</a:t>
            </a:r>
            <a:r>
              <a:rPr lang="lt-LT" sz="2100" noProof="0" dirty="0">
                <a:solidFill>
                  <a:srgbClr val="000000"/>
                </a:solidFill>
                <a:latin typeface="Calibri" panose="020F0502020204030204" pitchFamily="34" charset="0"/>
                <a:ea typeface="Alatsi"/>
                <a:cs typeface="Alatsi"/>
                <a:sym typeface="Alatsi"/>
              </a:rPr>
              <a:t>, </a:t>
            </a:r>
            <a:r>
              <a:rPr lang="lt-LT" sz="2100" noProof="0" dirty="0" err="1">
                <a:solidFill>
                  <a:srgbClr val="000000"/>
                </a:solidFill>
                <a:latin typeface="Calibri" panose="020F0502020204030204" pitchFamily="34" charset="0"/>
                <a:ea typeface="Alatsi"/>
                <a:cs typeface="Alatsi"/>
                <a:sym typeface="Alatsi"/>
              </a:rPr>
              <a:t>queer</a:t>
            </a:r>
            <a:r>
              <a:rPr lang="lt-LT" sz="2100" noProof="0" dirty="0">
                <a:solidFill>
                  <a:srgbClr val="000000"/>
                </a:solidFill>
                <a:latin typeface="Calibri" panose="020F0502020204030204" pitchFamily="34" charset="0"/>
                <a:ea typeface="Alatsi"/>
                <a:cs typeface="Alatsi"/>
                <a:sym typeface="Alatsi"/>
              </a:rPr>
              <a:t> ir kiti asmenys (LGBTQ+) asmenys vis dar susiduria su diskriminacija, patyčiomis ir smurto apraiškomis tiek viešojoje erdvėje, tiek ugdymo įstaigose, todėl lytinės orientacijos aspektas yra aktualus ir svarbus lygių galimybių analizėje. LGBTQ+ bendruomenės nariai patiria socialinę atskirtį, o jų teisės nėra pakankamai apsaugotos. Tai ypač aktualu regioniniuose miestuose, </a:t>
            </a:r>
            <a:r>
              <a:rPr lang="lt-LT" sz="2100" u="none" noProof="0" dirty="0">
                <a:solidFill>
                  <a:srgbClr val="000000"/>
                </a:solidFill>
                <a:latin typeface="Calibri" panose="020F0502020204030204" pitchFamily="34" charset="0"/>
                <a:ea typeface="Alatsi"/>
                <a:cs typeface="Alatsi"/>
                <a:sym typeface="Alatsi"/>
              </a:rPr>
              <a:t>to</a:t>
            </a:r>
            <a:r>
              <a:rPr lang="lt-LT" sz="2100" noProof="0" dirty="0">
                <a:solidFill>
                  <a:srgbClr val="000000"/>
                </a:solidFill>
                <a:latin typeface="Calibri" panose="020F0502020204030204" pitchFamily="34" charset="0"/>
                <a:ea typeface="Alatsi"/>
                <a:cs typeface="Alatsi"/>
                <a:sym typeface="Alatsi"/>
              </a:rPr>
              <a:t>k</a:t>
            </a:r>
            <a:r>
              <a:rPr lang="lt-LT" sz="2100" u="none" noProof="0" dirty="0">
                <a:solidFill>
                  <a:srgbClr val="000000"/>
                </a:solidFill>
                <a:latin typeface="Calibri" panose="020F0502020204030204" pitchFamily="34" charset="0"/>
                <a:ea typeface="Alatsi"/>
                <a:cs typeface="Alatsi"/>
                <a:sym typeface="Alatsi"/>
              </a:rPr>
              <a:t>iuose kaip</a:t>
            </a:r>
            <a:r>
              <a:rPr lang="lt-LT" sz="2100" noProof="0" dirty="0">
                <a:solidFill>
                  <a:srgbClr val="000000"/>
                </a:solidFill>
                <a:latin typeface="Calibri" panose="020F0502020204030204" pitchFamily="34" charset="0"/>
                <a:ea typeface="Alatsi"/>
                <a:cs typeface="Alatsi"/>
                <a:sym typeface="Alatsi"/>
              </a:rPr>
              <a:t> Panevėžys, kur ši tema vis dar laikoma </a:t>
            </a:r>
            <a:r>
              <a:rPr lang="lt-LT" sz="2100" noProof="0" dirty="0" err="1">
                <a:solidFill>
                  <a:srgbClr val="000000"/>
                </a:solidFill>
                <a:latin typeface="Calibri" panose="020F0502020204030204" pitchFamily="34" charset="0"/>
                <a:ea typeface="Alatsi"/>
                <a:cs typeface="Alatsi"/>
                <a:sym typeface="Alatsi"/>
              </a:rPr>
              <a:t>tabu</a:t>
            </a:r>
            <a:r>
              <a:rPr lang="lt-LT" sz="2100" noProof="0" dirty="0">
                <a:solidFill>
                  <a:srgbClr val="000000"/>
                </a:solidFill>
                <a:latin typeface="Calibri" panose="020F0502020204030204" pitchFamily="34" charset="0"/>
                <a:ea typeface="Alatsi"/>
                <a:cs typeface="Alatsi"/>
                <a:sym typeface="Alatsi"/>
              </a:rPr>
              <a:t>, o duomenų apie LGBTQ+ asmenų patirtis trūksta. </a:t>
            </a:r>
          </a:p>
          <a:p>
            <a:pPr algn="just">
              <a:lnSpc>
                <a:spcPts val="2940"/>
              </a:lnSpc>
            </a:pPr>
            <a:endParaRPr lang="lt-LT" sz="2100" noProof="0" dirty="0">
              <a:solidFill>
                <a:srgbClr val="000000"/>
              </a:solidFill>
              <a:latin typeface="Calibri" panose="020F0502020204030204" pitchFamily="34" charset="0"/>
              <a:ea typeface="Alatsi"/>
              <a:cs typeface="Alatsi"/>
              <a:sym typeface="Alatsi"/>
            </a:endParaRPr>
          </a:p>
        </p:txBody>
      </p:sp>
      <p:sp>
        <p:nvSpPr>
          <p:cNvPr id="8" name="TextBox 8"/>
          <p:cNvSpPr txBox="1"/>
          <p:nvPr/>
        </p:nvSpPr>
        <p:spPr>
          <a:xfrm rot="-5400000">
            <a:off x="-2385484" y="4932362"/>
            <a:ext cx="6882108" cy="422275"/>
          </a:xfrm>
          <a:prstGeom prst="rect">
            <a:avLst/>
          </a:prstGeom>
        </p:spPr>
        <p:txBody>
          <a:bodyPr lIns="0" tIns="0" rIns="0" bIns="0" rtlCol="0" anchor="t">
            <a:spAutoFit/>
          </a:bodyPr>
          <a:lstStyle/>
          <a:p>
            <a:pPr algn="ctr">
              <a:lnSpc>
                <a:spcPts val="3499"/>
              </a:lnSpc>
            </a:pPr>
            <a:r>
              <a:rPr lang="lt-LT" sz="2499" noProof="0" dirty="0">
                <a:solidFill>
                  <a:srgbClr val="000000"/>
                </a:solidFill>
                <a:latin typeface="Calibri" panose="020F0502020204030204" pitchFamily="34" charset="0"/>
                <a:ea typeface="Alatsi"/>
                <a:cs typeface="Alatsi"/>
                <a:sym typeface="Alatsi"/>
              </a:rPr>
              <a:t>Panevėžio miesto savivaldybė</a:t>
            </a:r>
          </a:p>
        </p:txBody>
      </p:sp>
      <p:sp>
        <p:nvSpPr>
          <p:cNvPr id="9" name="AutoShape 9"/>
          <p:cNvSpPr/>
          <p:nvPr/>
        </p:nvSpPr>
        <p:spPr>
          <a:xfrm flipH="1" flipV="1">
            <a:off x="1090490" y="-104525"/>
            <a:ext cx="5403" cy="2997456"/>
          </a:xfrm>
          <a:prstGeom prst="line">
            <a:avLst/>
          </a:prstGeom>
          <a:ln w="114300" cap="flat">
            <a:solidFill>
              <a:srgbClr val="9FC3D0"/>
            </a:solidFill>
            <a:prstDash val="solid"/>
            <a:headEnd type="none" w="sm" len="sm"/>
            <a:tailEnd type="none" w="sm" len="sm"/>
          </a:ln>
        </p:spPr>
        <p:txBody>
          <a:bodyPr/>
          <a:lstStyle/>
          <a:p>
            <a:endParaRPr lang="lt-LT" noProof="0" dirty="0"/>
          </a:p>
        </p:txBody>
      </p:sp>
      <p:sp>
        <p:nvSpPr>
          <p:cNvPr id="10" name="AutoShape 10"/>
          <p:cNvSpPr/>
          <p:nvPr/>
        </p:nvSpPr>
        <p:spPr>
          <a:xfrm flipH="1" flipV="1">
            <a:off x="1085850" y="7289441"/>
            <a:ext cx="5403" cy="2997456"/>
          </a:xfrm>
          <a:prstGeom prst="line">
            <a:avLst/>
          </a:prstGeom>
          <a:ln w="114300" cap="flat">
            <a:solidFill>
              <a:srgbClr val="9FC3D0"/>
            </a:solidFill>
            <a:prstDash val="solid"/>
            <a:headEnd type="none" w="sm" len="sm"/>
            <a:tailEnd type="none" w="sm" len="sm"/>
          </a:ln>
        </p:spPr>
        <p:txBody>
          <a:bodyPr/>
          <a:lstStyle/>
          <a:p>
            <a:endParaRPr lang="lt-LT" noProof="0" dirty="0"/>
          </a:p>
        </p:txBody>
      </p:sp>
      <p:grpSp>
        <p:nvGrpSpPr>
          <p:cNvPr id="11" name="Group 11"/>
          <p:cNvGrpSpPr/>
          <p:nvPr/>
        </p:nvGrpSpPr>
        <p:grpSpPr>
          <a:xfrm>
            <a:off x="15859155" y="0"/>
            <a:ext cx="1562612" cy="1673225"/>
            <a:chOff x="0" y="0"/>
            <a:chExt cx="2083482" cy="2230967"/>
          </a:xfrm>
        </p:grpSpPr>
        <p:grpSp>
          <p:nvGrpSpPr>
            <p:cNvPr id="12" name="Group 12"/>
            <p:cNvGrpSpPr/>
            <p:nvPr/>
          </p:nvGrpSpPr>
          <p:grpSpPr>
            <a:xfrm>
              <a:off x="75599" y="0"/>
              <a:ext cx="1932284" cy="2230967"/>
              <a:chOff x="0" y="0"/>
              <a:chExt cx="703982" cy="812800"/>
            </a:xfrm>
          </p:grpSpPr>
          <p:sp>
            <p:nvSpPr>
              <p:cNvPr id="13" name="Freeform 13"/>
              <p:cNvSpPr/>
              <p:nvPr/>
            </p:nvSpPr>
            <p:spPr>
              <a:xfrm>
                <a:off x="0" y="0"/>
                <a:ext cx="703982" cy="812800"/>
              </a:xfrm>
              <a:custGeom>
                <a:avLst/>
                <a:gdLst/>
                <a:ahLst/>
                <a:cxnLst/>
                <a:rect l="l" t="t" r="r" b="b"/>
                <a:pathLst>
                  <a:path w="703982" h="812800">
                    <a:moveTo>
                      <a:pt x="234787" y="793731"/>
                    </a:moveTo>
                    <a:cubicBezTo>
                      <a:pt x="270879" y="805245"/>
                      <a:pt x="311910" y="812800"/>
                      <a:pt x="352180" y="812800"/>
                    </a:cubicBezTo>
                    <a:cubicBezTo>
                      <a:pt x="392452" y="812800"/>
                      <a:pt x="431204" y="806323"/>
                      <a:pt x="466915" y="794809"/>
                    </a:cubicBezTo>
                    <a:cubicBezTo>
                      <a:pt x="467675" y="794450"/>
                      <a:pt x="468435" y="794450"/>
                      <a:pt x="469194" y="794090"/>
                    </a:cubicBezTo>
                    <a:cubicBezTo>
                      <a:pt x="603304" y="748035"/>
                      <a:pt x="702082" y="626421"/>
                      <a:pt x="703982" y="484298"/>
                    </a:cubicBezTo>
                    <a:lnTo>
                      <a:pt x="703982" y="0"/>
                    </a:lnTo>
                    <a:lnTo>
                      <a:pt x="0" y="0"/>
                    </a:lnTo>
                    <a:lnTo>
                      <a:pt x="0" y="483939"/>
                    </a:lnTo>
                    <a:cubicBezTo>
                      <a:pt x="1900" y="627140"/>
                      <a:pt x="99158" y="748755"/>
                      <a:pt x="234787" y="793731"/>
                    </a:cubicBezTo>
                    <a:close/>
                  </a:path>
                </a:pathLst>
              </a:custGeom>
              <a:solidFill>
                <a:srgbClr val="9FC3D0"/>
              </a:solidFill>
            </p:spPr>
            <p:txBody>
              <a:bodyPr/>
              <a:lstStyle/>
              <a:p>
                <a:endParaRPr lang="lt-LT" noProof="0" dirty="0"/>
              </a:p>
            </p:txBody>
          </p:sp>
          <p:sp>
            <p:nvSpPr>
              <p:cNvPr id="14" name="TextBox 14"/>
              <p:cNvSpPr txBox="1"/>
              <p:nvPr/>
            </p:nvSpPr>
            <p:spPr>
              <a:xfrm>
                <a:off x="0" y="-47625"/>
                <a:ext cx="703982" cy="733425"/>
              </a:xfrm>
              <a:prstGeom prst="rect">
                <a:avLst/>
              </a:prstGeom>
            </p:spPr>
            <p:txBody>
              <a:bodyPr lIns="50800" tIns="50800" rIns="50800" bIns="50800" rtlCol="0" anchor="ctr"/>
              <a:lstStyle/>
              <a:p>
                <a:pPr algn="ctr">
                  <a:lnSpc>
                    <a:spcPts val="2659"/>
                  </a:lnSpc>
                </a:pPr>
                <a:endParaRPr lang="lt-LT" noProof="0" dirty="0"/>
              </a:p>
            </p:txBody>
          </p:sp>
        </p:grpSp>
        <p:sp>
          <p:nvSpPr>
            <p:cNvPr id="15" name="TextBox 15"/>
            <p:cNvSpPr txBox="1"/>
            <p:nvPr/>
          </p:nvSpPr>
          <p:spPr>
            <a:xfrm>
              <a:off x="0" y="437582"/>
              <a:ext cx="2083482" cy="1241504"/>
            </a:xfrm>
            <a:prstGeom prst="rect">
              <a:avLst/>
            </a:prstGeom>
          </p:spPr>
          <p:txBody>
            <a:bodyPr lIns="0" tIns="0" rIns="0" bIns="0" rtlCol="0" anchor="t">
              <a:spAutoFit/>
            </a:bodyPr>
            <a:lstStyle/>
            <a:p>
              <a:pPr algn="ctr">
                <a:lnSpc>
                  <a:spcPts val="7805"/>
                </a:lnSpc>
              </a:pPr>
              <a:r>
                <a:rPr lang="lt-LT" sz="5575" b="1" noProof="0" dirty="0">
                  <a:solidFill>
                    <a:srgbClr val="000000"/>
                  </a:solidFill>
                  <a:latin typeface="Open Sans Bold"/>
                  <a:ea typeface="Open Sans Bold"/>
                  <a:cs typeface="Open Sans Bold"/>
                  <a:sym typeface="Open Sans Bold"/>
                </a:rPr>
                <a:t>24</a:t>
              </a:r>
            </a:p>
          </p:txBody>
        </p:sp>
      </p:grpSp>
      <p:sp>
        <p:nvSpPr>
          <p:cNvPr id="16" name="Freeform 16"/>
          <p:cNvSpPr/>
          <p:nvPr/>
        </p:nvSpPr>
        <p:spPr>
          <a:xfrm>
            <a:off x="7375525" y="-2080897"/>
            <a:ext cx="7315200" cy="2477783"/>
          </a:xfrm>
          <a:custGeom>
            <a:avLst/>
            <a:gdLst/>
            <a:ahLst/>
            <a:cxnLst/>
            <a:rect l="l" t="t" r="r" b="b"/>
            <a:pathLst>
              <a:path w="7315200" h="2477783">
                <a:moveTo>
                  <a:pt x="0" y="0"/>
                </a:moveTo>
                <a:lnTo>
                  <a:pt x="7315200" y="0"/>
                </a:lnTo>
                <a:lnTo>
                  <a:pt x="7315200" y="2477783"/>
                </a:lnTo>
                <a:lnTo>
                  <a:pt x="0" y="2477783"/>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lt-LT" noProof="0" dirty="0"/>
          </a:p>
        </p:txBody>
      </p:sp>
      <p:sp>
        <p:nvSpPr>
          <p:cNvPr id="17" name="Freeform 17"/>
          <p:cNvSpPr/>
          <p:nvPr/>
        </p:nvSpPr>
        <p:spPr>
          <a:xfrm>
            <a:off x="892058" y="9048108"/>
            <a:ext cx="7315200" cy="2477783"/>
          </a:xfrm>
          <a:custGeom>
            <a:avLst/>
            <a:gdLst/>
            <a:ahLst/>
            <a:cxnLst/>
            <a:rect l="l" t="t" r="r" b="b"/>
            <a:pathLst>
              <a:path w="7315200" h="2477783">
                <a:moveTo>
                  <a:pt x="0" y="0"/>
                </a:moveTo>
                <a:lnTo>
                  <a:pt x="7315200" y="0"/>
                </a:lnTo>
                <a:lnTo>
                  <a:pt x="7315200" y="2477784"/>
                </a:lnTo>
                <a:lnTo>
                  <a:pt x="0" y="2477784"/>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lt-LT" noProof="0" dirty="0"/>
          </a:p>
        </p:txBody>
      </p:sp>
      <p:sp>
        <p:nvSpPr>
          <p:cNvPr id="18" name="TextBox 18"/>
          <p:cNvSpPr txBox="1"/>
          <p:nvPr/>
        </p:nvSpPr>
        <p:spPr>
          <a:xfrm>
            <a:off x="1751739" y="6210224"/>
            <a:ext cx="7435945" cy="3381375"/>
          </a:xfrm>
          <a:prstGeom prst="rect">
            <a:avLst/>
          </a:prstGeom>
        </p:spPr>
        <p:txBody>
          <a:bodyPr lIns="0" tIns="0" rIns="0" bIns="0" rtlCol="0" anchor="t">
            <a:spAutoFit/>
          </a:bodyPr>
          <a:lstStyle/>
          <a:p>
            <a:pPr algn="just">
              <a:lnSpc>
                <a:spcPts val="2940"/>
              </a:lnSpc>
            </a:pPr>
            <a:r>
              <a:rPr lang="lt-LT" sz="2100" noProof="0" dirty="0">
                <a:solidFill>
                  <a:srgbClr val="000000"/>
                </a:solidFill>
                <a:latin typeface="Calibri" panose="020F0502020204030204" pitchFamily="34" charset="0"/>
                <a:ea typeface="Alatsi"/>
                <a:cs typeface="Alatsi"/>
                <a:sym typeface="Alatsi"/>
              </a:rPr>
              <a:t> Panevėžio miesto savivaldybė šioje srityje imasi nedaug iniciatyvų, o LGBTQ+ bendruomenės problemos dažnai lieka nematomos. Tai susiję su duomenų rinkimo problematika – nėra a</a:t>
            </a:r>
            <a:r>
              <a:rPr lang="lt-LT" sz="2100" u="none" noProof="0" dirty="0">
                <a:solidFill>
                  <a:srgbClr val="000000"/>
                </a:solidFill>
                <a:latin typeface="Calibri" panose="020F0502020204030204" pitchFamily="34" charset="0"/>
                <a:ea typeface="Alatsi"/>
                <a:cs typeface="Alatsi"/>
                <a:sym typeface="Alatsi"/>
              </a:rPr>
              <a:t>i</a:t>
            </a:r>
            <a:r>
              <a:rPr lang="lt-LT" sz="2100" noProof="0" dirty="0">
                <a:solidFill>
                  <a:srgbClr val="000000"/>
                </a:solidFill>
                <a:latin typeface="Calibri" panose="020F0502020204030204" pitchFamily="34" charset="0"/>
                <a:ea typeface="Alatsi"/>
                <a:cs typeface="Alatsi"/>
                <a:sym typeface="Alatsi"/>
              </a:rPr>
              <a:t>šk</a:t>
            </a:r>
            <a:r>
              <a:rPr lang="lt-LT" sz="2100" u="none" noProof="0" dirty="0">
                <a:solidFill>
                  <a:srgbClr val="000000"/>
                </a:solidFill>
                <a:latin typeface="Calibri" panose="020F0502020204030204" pitchFamily="34" charset="0"/>
                <a:ea typeface="Alatsi"/>
                <a:cs typeface="Alatsi"/>
                <a:sym typeface="Alatsi"/>
              </a:rPr>
              <a:t>i</a:t>
            </a:r>
            <a:r>
              <a:rPr lang="lt-LT" sz="2100" noProof="0" dirty="0">
                <a:solidFill>
                  <a:srgbClr val="000000"/>
                </a:solidFill>
                <a:latin typeface="Calibri" panose="020F0502020204030204" pitchFamily="34" charset="0"/>
                <a:ea typeface="Alatsi"/>
                <a:cs typeface="Alatsi"/>
                <a:sym typeface="Alatsi"/>
              </a:rPr>
              <a:t>ų</a:t>
            </a:r>
            <a:r>
              <a:rPr lang="lt-LT" sz="2100" u="none" noProof="0" dirty="0">
                <a:solidFill>
                  <a:srgbClr val="000000"/>
                </a:solidFill>
                <a:latin typeface="Calibri" panose="020F0502020204030204" pitchFamily="34" charset="0"/>
                <a:ea typeface="Alatsi"/>
                <a:cs typeface="Alatsi"/>
                <a:sym typeface="Alatsi"/>
              </a:rPr>
              <a:t> </a:t>
            </a:r>
            <a:r>
              <a:rPr lang="lt-LT" sz="2100" noProof="0" dirty="0">
                <a:solidFill>
                  <a:srgbClr val="000000"/>
                </a:solidFill>
                <a:latin typeface="Calibri" panose="020F0502020204030204" pitchFamily="34" charset="0"/>
                <a:ea typeface="Alatsi"/>
                <a:cs typeface="Alatsi"/>
                <a:sym typeface="Alatsi"/>
              </a:rPr>
              <a:t>mec</a:t>
            </a:r>
            <a:r>
              <a:rPr lang="lt-LT" sz="2100" u="none" noProof="0" dirty="0">
                <a:solidFill>
                  <a:srgbClr val="000000"/>
                </a:solidFill>
                <a:latin typeface="Calibri" panose="020F0502020204030204" pitchFamily="34" charset="0"/>
                <a:ea typeface="Alatsi"/>
                <a:cs typeface="Alatsi"/>
                <a:sym typeface="Alatsi"/>
              </a:rPr>
              <a:t>hani</a:t>
            </a:r>
            <a:r>
              <a:rPr lang="lt-LT" sz="2100" noProof="0" dirty="0">
                <a:solidFill>
                  <a:srgbClr val="000000"/>
                </a:solidFill>
                <a:latin typeface="Calibri" panose="020F0502020204030204" pitchFamily="34" charset="0"/>
                <a:ea typeface="Alatsi"/>
                <a:cs typeface="Alatsi"/>
                <a:sym typeface="Alatsi"/>
              </a:rPr>
              <a:t>zmų, kaip fiksuoti LGBTQ+ asmenų patiriamus pažeidimus, o pats viešas kalbėjimas šia tema vis dar kelia didelį visuomenės pasipriešin</a:t>
            </a:r>
            <a:r>
              <a:rPr lang="lt-LT" sz="2100" u="none" noProof="0" dirty="0">
                <a:solidFill>
                  <a:srgbClr val="000000"/>
                </a:solidFill>
                <a:latin typeface="Calibri" panose="020F0502020204030204" pitchFamily="34" charset="0"/>
                <a:ea typeface="Alatsi"/>
                <a:cs typeface="Alatsi"/>
                <a:sym typeface="Alatsi"/>
              </a:rPr>
              <a:t>imą. Dėl to</a:t>
            </a:r>
            <a:r>
              <a:rPr lang="lt-LT" sz="2100" noProof="0" dirty="0">
                <a:solidFill>
                  <a:srgbClr val="000000"/>
                </a:solidFill>
                <a:latin typeface="Calibri" panose="020F0502020204030204" pitchFamily="34" charset="0"/>
                <a:ea typeface="Alatsi"/>
                <a:cs typeface="Alatsi"/>
                <a:sym typeface="Alatsi"/>
              </a:rPr>
              <a:t> LGBTQ+ žmonės</a:t>
            </a:r>
            <a:r>
              <a:rPr lang="lt-LT" sz="2100" u="none" noProof="0" dirty="0">
                <a:solidFill>
                  <a:srgbClr val="000000"/>
                </a:solidFill>
                <a:latin typeface="Calibri" panose="020F0502020204030204" pitchFamily="34" charset="0"/>
                <a:ea typeface="Alatsi"/>
                <a:cs typeface="Alatsi"/>
                <a:sym typeface="Alatsi"/>
              </a:rPr>
              <a:t> dažnai nesijaučia saugūs, ve</a:t>
            </a:r>
            <a:r>
              <a:rPr lang="lt-LT" sz="2100" noProof="0" dirty="0">
                <a:solidFill>
                  <a:srgbClr val="000000"/>
                </a:solidFill>
                <a:latin typeface="Calibri" panose="020F0502020204030204" pitchFamily="34" charset="0"/>
                <a:ea typeface="Alatsi"/>
                <a:cs typeface="Alatsi"/>
                <a:sym typeface="Alatsi"/>
              </a:rPr>
              <a:t>ngia</a:t>
            </a:r>
            <a:r>
              <a:rPr lang="lt-LT" sz="2100" u="none" noProof="0" dirty="0">
                <a:solidFill>
                  <a:srgbClr val="000000"/>
                </a:solidFill>
                <a:latin typeface="Calibri" panose="020F0502020204030204" pitchFamily="34" charset="0"/>
                <a:ea typeface="Alatsi"/>
                <a:cs typeface="Alatsi"/>
                <a:sym typeface="Alatsi"/>
              </a:rPr>
              <a:t> atsiskleisti tiek darbo, tiek šv</a:t>
            </a:r>
            <a:r>
              <a:rPr lang="lt-LT" sz="2100" noProof="0" dirty="0">
                <a:solidFill>
                  <a:srgbClr val="000000"/>
                </a:solidFill>
                <a:latin typeface="Calibri" panose="020F0502020204030204" pitchFamily="34" charset="0"/>
                <a:ea typeface="Alatsi"/>
                <a:cs typeface="Alatsi"/>
                <a:sym typeface="Alatsi"/>
              </a:rPr>
              <a:t>ie</a:t>
            </a:r>
            <a:r>
              <a:rPr lang="lt-LT" sz="2100" u="none" noProof="0" dirty="0">
                <a:solidFill>
                  <a:srgbClr val="000000"/>
                </a:solidFill>
                <a:latin typeface="Calibri" panose="020F0502020204030204" pitchFamily="34" charset="0"/>
                <a:ea typeface="Alatsi"/>
                <a:cs typeface="Alatsi"/>
                <a:sym typeface="Alatsi"/>
              </a:rPr>
              <a:t>timo aplinkoje, o jų teisės ir pore</a:t>
            </a:r>
            <a:r>
              <a:rPr lang="lt-LT" sz="2100" noProof="0" dirty="0">
                <a:solidFill>
                  <a:srgbClr val="000000"/>
                </a:solidFill>
                <a:latin typeface="Calibri" panose="020F0502020204030204" pitchFamily="34" charset="0"/>
                <a:ea typeface="Alatsi"/>
                <a:cs typeface="Alatsi"/>
                <a:sym typeface="Alatsi"/>
              </a:rPr>
              <a:t>ikiai</a:t>
            </a:r>
            <a:r>
              <a:rPr lang="lt-LT" sz="2100" u="none" noProof="0" dirty="0">
                <a:solidFill>
                  <a:srgbClr val="000000"/>
                </a:solidFill>
                <a:latin typeface="Calibri" panose="020F0502020204030204" pitchFamily="34" charset="0"/>
                <a:ea typeface="Alatsi"/>
                <a:cs typeface="Alatsi"/>
                <a:sym typeface="Alatsi"/>
              </a:rPr>
              <a:t> lieka antra</a:t>
            </a:r>
            <a:r>
              <a:rPr lang="lt-LT" sz="2100" noProof="0" dirty="0">
                <a:solidFill>
                  <a:srgbClr val="000000"/>
                </a:solidFill>
                <a:latin typeface="Calibri" panose="020F0502020204030204" pitchFamily="34" charset="0"/>
                <a:ea typeface="Alatsi"/>
                <a:cs typeface="Alatsi"/>
                <a:sym typeface="Alatsi"/>
              </a:rPr>
              <a:t>me plane.</a:t>
            </a:r>
          </a:p>
          <a:p>
            <a:pPr algn="just">
              <a:lnSpc>
                <a:spcPts val="3359"/>
              </a:lnSpc>
            </a:pPr>
            <a:endParaRPr lang="lt-LT" sz="2100" noProof="0" dirty="0">
              <a:solidFill>
                <a:srgbClr val="000000"/>
              </a:solidFill>
              <a:latin typeface="Calibri" panose="020F0502020204030204" pitchFamily="34" charset="0"/>
              <a:ea typeface="Alatsi"/>
              <a:cs typeface="Alatsi"/>
              <a:sym typeface="Alatsi"/>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rgbClr val="F6F3EB"/>
        </a:solidFill>
        <a:effectLst/>
      </p:bgPr>
    </p:bg>
    <p:spTree>
      <p:nvGrpSpPr>
        <p:cNvPr id="1" name=""/>
        <p:cNvGrpSpPr/>
        <p:nvPr/>
      </p:nvGrpSpPr>
      <p:grpSpPr>
        <a:xfrm>
          <a:off x="0" y="0"/>
          <a:ext cx="0" cy="0"/>
          <a:chOff x="0" y="0"/>
          <a:chExt cx="0" cy="0"/>
        </a:xfrm>
      </p:grpSpPr>
      <p:sp>
        <p:nvSpPr>
          <p:cNvPr id="2" name="TextBox 2"/>
          <p:cNvSpPr txBox="1"/>
          <p:nvPr/>
        </p:nvSpPr>
        <p:spPr>
          <a:xfrm>
            <a:off x="627362" y="923925"/>
            <a:ext cx="16230600" cy="920115"/>
          </a:xfrm>
          <a:prstGeom prst="rect">
            <a:avLst/>
          </a:prstGeom>
        </p:spPr>
        <p:txBody>
          <a:bodyPr lIns="0" tIns="0" rIns="0" bIns="0" rtlCol="0" anchor="t">
            <a:spAutoFit/>
          </a:bodyPr>
          <a:lstStyle/>
          <a:p>
            <a:pPr algn="ctr">
              <a:lnSpc>
                <a:spcPts val="7560"/>
              </a:lnSpc>
            </a:pPr>
            <a:r>
              <a:rPr lang="lt-LT" sz="5400" noProof="0" dirty="0">
                <a:solidFill>
                  <a:srgbClr val="000000"/>
                </a:solidFill>
                <a:latin typeface="Calibri" panose="020F0502020204030204" pitchFamily="34" charset="0"/>
                <a:ea typeface="Alatsi"/>
                <a:cs typeface="Alatsi"/>
                <a:sym typeface="Alatsi"/>
              </a:rPr>
              <a:t>3.1. HOMOFOBINIŲ PATYČIŲ MOKYKLOSE ANALIZĖ</a:t>
            </a:r>
          </a:p>
        </p:txBody>
      </p:sp>
      <p:grpSp>
        <p:nvGrpSpPr>
          <p:cNvPr id="3" name="Group 3"/>
          <p:cNvGrpSpPr/>
          <p:nvPr/>
        </p:nvGrpSpPr>
        <p:grpSpPr>
          <a:xfrm>
            <a:off x="627362" y="0"/>
            <a:ext cx="937061" cy="10287000"/>
            <a:chOff x="0" y="0"/>
            <a:chExt cx="246798" cy="2709333"/>
          </a:xfrm>
        </p:grpSpPr>
        <p:sp>
          <p:nvSpPr>
            <p:cNvPr id="4" name="Freeform 4"/>
            <p:cNvSpPr/>
            <p:nvPr/>
          </p:nvSpPr>
          <p:spPr>
            <a:xfrm>
              <a:off x="0" y="0"/>
              <a:ext cx="246798" cy="2709333"/>
            </a:xfrm>
            <a:custGeom>
              <a:avLst/>
              <a:gdLst/>
              <a:ahLst/>
              <a:cxnLst/>
              <a:rect l="l" t="t" r="r" b="b"/>
              <a:pathLst>
                <a:path w="246798" h="2709333">
                  <a:moveTo>
                    <a:pt x="0" y="0"/>
                  </a:moveTo>
                  <a:lnTo>
                    <a:pt x="246798" y="0"/>
                  </a:lnTo>
                  <a:lnTo>
                    <a:pt x="246798" y="2709333"/>
                  </a:lnTo>
                  <a:lnTo>
                    <a:pt x="0" y="2709333"/>
                  </a:lnTo>
                  <a:close/>
                </a:path>
              </a:pathLst>
            </a:custGeom>
            <a:solidFill>
              <a:srgbClr val="F6F3EB"/>
            </a:solidFill>
          </p:spPr>
          <p:txBody>
            <a:bodyPr/>
            <a:lstStyle/>
            <a:p>
              <a:endParaRPr lang="lt-LT" noProof="0" dirty="0"/>
            </a:p>
          </p:txBody>
        </p:sp>
        <p:sp>
          <p:nvSpPr>
            <p:cNvPr id="5" name="TextBox 5"/>
            <p:cNvSpPr txBox="1"/>
            <p:nvPr/>
          </p:nvSpPr>
          <p:spPr>
            <a:xfrm>
              <a:off x="0" y="-38100"/>
              <a:ext cx="246798" cy="2747433"/>
            </a:xfrm>
            <a:prstGeom prst="rect">
              <a:avLst/>
            </a:prstGeom>
          </p:spPr>
          <p:txBody>
            <a:bodyPr lIns="50800" tIns="50800" rIns="50800" bIns="50800" rtlCol="0" anchor="ctr"/>
            <a:lstStyle/>
            <a:p>
              <a:pPr algn="ctr">
                <a:lnSpc>
                  <a:spcPts val="2659"/>
                </a:lnSpc>
              </a:pPr>
              <a:endParaRPr lang="lt-LT" noProof="0" dirty="0"/>
            </a:p>
          </p:txBody>
        </p:sp>
      </p:grpSp>
      <p:sp>
        <p:nvSpPr>
          <p:cNvPr id="6" name="AutoShape 6"/>
          <p:cNvSpPr/>
          <p:nvPr/>
        </p:nvSpPr>
        <p:spPr>
          <a:xfrm flipH="1" flipV="1">
            <a:off x="1085850" y="7289441"/>
            <a:ext cx="5403" cy="2997456"/>
          </a:xfrm>
          <a:prstGeom prst="line">
            <a:avLst/>
          </a:prstGeom>
          <a:ln w="114300" cap="flat">
            <a:solidFill>
              <a:srgbClr val="9FC3D0"/>
            </a:solidFill>
            <a:prstDash val="solid"/>
            <a:headEnd type="none" w="sm" len="sm"/>
            <a:tailEnd type="none" w="sm" len="sm"/>
          </a:ln>
        </p:spPr>
        <p:txBody>
          <a:bodyPr/>
          <a:lstStyle/>
          <a:p>
            <a:endParaRPr lang="lt-LT" noProof="0" dirty="0"/>
          </a:p>
        </p:txBody>
      </p:sp>
      <p:sp>
        <p:nvSpPr>
          <p:cNvPr id="7" name="AutoShape 7"/>
          <p:cNvSpPr/>
          <p:nvPr/>
        </p:nvSpPr>
        <p:spPr>
          <a:xfrm flipH="1" flipV="1">
            <a:off x="1090490" y="-104525"/>
            <a:ext cx="5403" cy="2997456"/>
          </a:xfrm>
          <a:prstGeom prst="line">
            <a:avLst/>
          </a:prstGeom>
          <a:ln w="114300" cap="flat">
            <a:solidFill>
              <a:srgbClr val="9FC3D0"/>
            </a:solidFill>
            <a:prstDash val="solid"/>
            <a:headEnd type="none" w="sm" len="sm"/>
            <a:tailEnd type="none" w="sm" len="sm"/>
          </a:ln>
        </p:spPr>
        <p:txBody>
          <a:bodyPr/>
          <a:lstStyle/>
          <a:p>
            <a:endParaRPr lang="lt-LT" noProof="0" dirty="0"/>
          </a:p>
        </p:txBody>
      </p:sp>
      <p:grpSp>
        <p:nvGrpSpPr>
          <p:cNvPr id="8" name="Group 8"/>
          <p:cNvGrpSpPr/>
          <p:nvPr/>
        </p:nvGrpSpPr>
        <p:grpSpPr>
          <a:xfrm>
            <a:off x="15859155" y="0"/>
            <a:ext cx="1562612" cy="1673225"/>
            <a:chOff x="0" y="0"/>
            <a:chExt cx="2083482" cy="2230967"/>
          </a:xfrm>
        </p:grpSpPr>
        <p:grpSp>
          <p:nvGrpSpPr>
            <p:cNvPr id="9" name="Group 9"/>
            <p:cNvGrpSpPr/>
            <p:nvPr/>
          </p:nvGrpSpPr>
          <p:grpSpPr>
            <a:xfrm>
              <a:off x="75599" y="0"/>
              <a:ext cx="1932284" cy="2230967"/>
              <a:chOff x="0" y="0"/>
              <a:chExt cx="703982" cy="812800"/>
            </a:xfrm>
          </p:grpSpPr>
          <p:sp>
            <p:nvSpPr>
              <p:cNvPr id="10" name="Freeform 10"/>
              <p:cNvSpPr/>
              <p:nvPr/>
            </p:nvSpPr>
            <p:spPr>
              <a:xfrm>
                <a:off x="0" y="0"/>
                <a:ext cx="703982" cy="812800"/>
              </a:xfrm>
              <a:custGeom>
                <a:avLst/>
                <a:gdLst/>
                <a:ahLst/>
                <a:cxnLst/>
                <a:rect l="l" t="t" r="r" b="b"/>
                <a:pathLst>
                  <a:path w="703982" h="812800">
                    <a:moveTo>
                      <a:pt x="234787" y="793731"/>
                    </a:moveTo>
                    <a:cubicBezTo>
                      <a:pt x="270879" y="805245"/>
                      <a:pt x="311910" y="812800"/>
                      <a:pt x="352180" y="812800"/>
                    </a:cubicBezTo>
                    <a:cubicBezTo>
                      <a:pt x="392452" y="812800"/>
                      <a:pt x="431204" y="806323"/>
                      <a:pt x="466915" y="794809"/>
                    </a:cubicBezTo>
                    <a:cubicBezTo>
                      <a:pt x="467675" y="794450"/>
                      <a:pt x="468435" y="794450"/>
                      <a:pt x="469194" y="794090"/>
                    </a:cubicBezTo>
                    <a:cubicBezTo>
                      <a:pt x="603304" y="748035"/>
                      <a:pt x="702082" y="626421"/>
                      <a:pt x="703982" y="484298"/>
                    </a:cubicBezTo>
                    <a:lnTo>
                      <a:pt x="703982" y="0"/>
                    </a:lnTo>
                    <a:lnTo>
                      <a:pt x="0" y="0"/>
                    </a:lnTo>
                    <a:lnTo>
                      <a:pt x="0" y="483939"/>
                    </a:lnTo>
                    <a:cubicBezTo>
                      <a:pt x="1900" y="627140"/>
                      <a:pt x="99158" y="748755"/>
                      <a:pt x="234787" y="793731"/>
                    </a:cubicBezTo>
                    <a:close/>
                  </a:path>
                </a:pathLst>
              </a:custGeom>
              <a:solidFill>
                <a:srgbClr val="9FC3D0"/>
              </a:solidFill>
            </p:spPr>
            <p:txBody>
              <a:bodyPr/>
              <a:lstStyle/>
              <a:p>
                <a:endParaRPr lang="lt-LT" noProof="0" dirty="0"/>
              </a:p>
            </p:txBody>
          </p:sp>
          <p:sp>
            <p:nvSpPr>
              <p:cNvPr id="11" name="TextBox 11"/>
              <p:cNvSpPr txBox="1"/>
              <p:nvPr/>
            </p:nvSpPr>
            <p:spPr>
              <a:xfrm>
                <a:off x="0" y="-47625"/>
                <a:ext cx="703982" cy="733425"/>
              </a:xfrm>
              <a:prstGeom prst="rect">
                <a:avLst/>
              </a:prstGeom>
            </p:spPr>
            <p:txBody>
              <a:bodyPr lIns="50800" tIns="50800" rIns="50800" bIns="50800" rtlCol="0" anchor="ctr"/>
              <a:lstStyle/>
              <a:p>
                <a:pPr algn="ctr">
                  <a:lnSpc>
                    <a:spcPts val="2659"/>
                  </a:lnSpc>
                </a:pPr>
                <a:endParaRPr lang="lt-LT" noProof="0" dirty="0"/>
              </a:p>
            </p:txBody>
          </p:sp>
        </p:grpSp>
        <p:sp>
          <p:nvSpPr>
            <p:cNvPr id="12" name="TextBox 12"/>
            <p:cNvSpPr txBox="1"/>
            <p:nvPr/>
          </p:nvSpPr>
          <p:spPr>
            <a:xfrm>
              <a:off x="0" y="437582"/>
              <a:ext cx="2083482" cy="1241504"/>
            </a:xfrm>
            <a:prstGeom prst="rect">
              <a:avLst/>
            </a:prstGeom>
          </p:spPr>
          <p:txBody>
            <a:bodyPr lIns="0" tIns="0" rIns="0" bIns="0" rtlCol="0" anchor="t">
              <a:spAutoFit/>
            </a:bodyPr>
            <a:lstStyle/>
            <a:p>
              <a:pPr algn="ctr">
                <a:lnSpc>
                  <a:spcPts val="7805"/>
                </a:lnSpc>
              </a:pPr>
              <a:r>
                <a:rPr lang="lt-LT" sz="5575" b="1" noProof="0" dirty="0">
                  <a:solidFill>
                    <a:srgbClr val="000000"/>
                  </a:solidFill>
                  <a:latin typeface="Open Sans Bold"/>
                  <a:ea typeface="Open Sans Bold"/>
                  <a:cs typeface="Open Sans Bold"/>
                  <a:sym typeface="Open Sans Bold"/>
                </a:rPr>
                <a:t>25</a:t>
              </a:r>
            </a:p>
          </p:txBody>
        </p:sp>
      </p:grpSp>
      <p:sp>
        <p:nvSpPr>
          <p:cNvPr id="13" name="Freeform 13"/>
          <p:cNvSpPr/>
          <p:nvPr/>
        </p:nvSpPr>
        <p:spPr>
          <a:xfrm>
            <a:off x="10263624" y="9258300"/>
            <a:ext cx="7315200" cy="2477783"/>
          </a:xfrm>
          <a:custGeom>
            <a:avLst/>
            <a:gdLst/>
            <a:ahLst/>
            <a:cxnLst/>
            <a:rect l="l" t="t" r="r" b="b"/>
            <a:pathLst>
              <a:path w="7315200" h="2477783">
                <a:moveTo>
                  <a:pt x="0" y="0"/>
                </a:moveTo>
                <a:lnTo>
                  <a:pt x="7315200" y="0"/>
                </a:lnTo>
                <a:lnTo>
                  <a:pt x="7315200" y="2477783"/>
                </a:lnTo>
                <a:lnTo>
                  <a:pt x="0" y="2477783"/>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lt-LT" noProof="0" dirty="0"/>
          </a:p>
        </p:txBody>
      </p:sp>
      <p:sp>
        <p:nvSpPr>
          <p:cNvPr id="14" name="Freeform 14"/>
          <p:cNvSpPr/>
          <p:nvPr/>
        </p:nvSpPr>
        <p:spPr>
          <a:xfrm>
            <a:off x="1564423" y="-1641171"/>
            <a:ext cx="7315200" cy="2477783"/>
          </a:xfrm>
          <a:custGeom>
            <a:avLst/>
            <a:gdLst/>
            <a:ahLst/>
            <a:cxnLst/>
            <a:rect l="l" t="t" r="r" b="b"/>
            <a:pathLst>
              <a:path w="7315200" h="2477783">
                <a:moveTo>
                  <a:pt x="0" y="0"/>
                </a:moveTo>
                <a:lnTo>
                  <a:pt x="7315200" y="0"/>
                </a:lnTo>
                <a:lnTo>
                  <a:pt x="7315200" y="2477784"/>
                </a:lnTo>
                <a:lnTo>
                  <a:pt x="0" y="2477784"/>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lt-LT" noProof="0" dirty="0"/>
          </a:p>
        </p:txBody>
      </p:sp>
      <p:sp>
        <p:nvSpPr>
          <p:cNvPr id="15" name="TextBox 15"/>
          <p:cNvSpPr txBox="1"/>
          <p:nvPr/>
        </p:nvSpPr>
        <p:spPr>
          <a:xfrm rot="-5400000">
            <a:off x="-2385484" y="4932362"/>
            <a:ext cx="6882108" cy="422275"/>
          </a:xfrm>
          <a:prstGeom prst="rect">
            <a:avLst/>
          </a:prstGeom>
        </p:spPr>
        <p:txBody>
          <a:bodyPr lIns="0" tIns="0" rIns="0" bIns="0" rtlCol="0" anchor="t">
            <a:spAutoFit/>
          </a:bodyPr>
          <a:lstStyle/>
          <a:p>
            <a:pPr algn="ctr">
              <a:lnSpc>
                <a:spcPts val="3499"/>
              </a:lnSpc>
            </a:pPr>
            <a:r>
              <a:rPr lang="lt-LT" sz="2499" noProof="0" dirty="0">
                <a:solidFill>
                  <a:srgbClr val="000000"/>
                </a:solidFill>
                <a:latin typeface="Calibri" panose="020F0502020204030204" pitchFamily="34" charset="0"/>
                <a:ea typeface="Alatsi"/>
                <a:cs typeface="Alatsi"/>
                <a:sym typeface="Alatsi"/>
              </a:rPr>
              <a:t>Panevėžio miesto savivaldybė</a:t>
            </a:r>
          </a:p>
        </p:txBody>
      </p:sp>
      <p:sp>
        <p:nvSpPr>
          <p:cNvPr id="16" name="TextBox 16"/>
          <p:cNvSpPr txBox="1"/>
          <p:nvPr/>
        </p:nvSpPr>
        <p:spPr>
          <a:xfrm>
            <a:off x="1564423" y="2297429"/>
            <a:ext cx="15881707" cy="2892908"/>
          </a:xfrm>
          <a:prstGeom prst="rect">
            <a:avLst/>
          </a:prstGeom>
        </p:spPr>
        <p:txBody>
          <a:bodyPr lIns="0" tIns="0" rIns="0" bIns="0" rtlCol="0" anchor="t">
            <a:spAutoFit/>
          </a:bodyPr>
          <a:lstStyle/>
          <a:p>
            <a:pPr algn="just">
              <a:lnSpc>
                <a:spcPts val="3779"/>
              </a:lnSpc>
            </a:pPr>
            <a:r>
              <a:rPr lang="lt-LT" sz="2699" noProof="0" dirty="0">
                <a:solidFill>
                  <a:srgbClr val="000000"/>
                </a:solidFill>
                <a:latin typeface="Calibri" panose="020F0502020204030204" pitchFamily="34" charset="0"/>
                <a:ea typeface="Alatsi"/>
                <a:cs typeface="Alatsi"/>
                <a:sym typeface="Alatsi"/>
              </a:rPr>
              <a:t>​</a:t>
            </a:r>
            <a:r>
              <a:rPr lang="lt-LT" sz="2699" noProof="0" dirty="0" err="1">
                <a:solidFill>
                  <a:srgbClr val="000000"/>
                </a:solidFill>
                <a:latin typeface="Calibri" panose="020F0502020204030204" pitchFamily="34" charset="0"/>
                <a:ea typeface="Alatsi"/>
                <a:cs typeface="Alatsi"/>
                <a:sym typeface="Alatsi"/>
              </a:rPr>
              <a:t>Homofobinės</a:t>
            </a:r>
            <a:r>
              <a:rPr lang="lt-LT" sz="2699" noProof="0" dirty="0">
                <a:solidFill>
                  <a:srgbClr val="000000"/>
                </a:solidFill>
                <a:latin typeface="Calibri" panose="020F0502020204030204" pitchFamily="34" charset="0"/>
                <a:ea typeface="Alatsi"/>
                <a:cs typeface="Alatsi"/>
                <a:sym typeface="Alatsi"/>
              </a:rPr>
              <a:t> patyčios –</a:t>
            </a:r>
            <a:r>
              <a:rPr lang="lt-LT" sz="2699" u="none" noProof="0" dirty="0">
                <a:solidFill>
                  <a:srgbClr val="000000"/>
                </a:solidFill>
                <a:latin typeface="Calibri" panose="020F0502020204030204" pitchFamily="34" charset="0"/>
                <a:ea typeface="Alatsi"/>
                <a:cs typeface="Alatsi"/>
                <a:sym typeface="Alatsi"/>
              </a:rPr>
              <a:t> tai </a:t>
            </a:r>
            <a:r>
              <a:rPr lang="lt-LT" sz="2699" noProof="0" dirty="0">
                <a:solidFill>
                  <a:srgbClr val="000000"/>
                </a:solidFill>
                <a:latin typeface="Calibri" panose="020F0502020204030204" pitchFamily="34" charset="0"/>
                <a:ea typeface="Alatsi"/>
                <a:cs typeface="Alatsi"/>
                <a:sym typeface="Alatsi"/>
              </a:rPr>
              <a:t>sistemingas žeminantis, įžeidžiantis ar atstumiantis elgesys, nukr</a:t>
            </a:r>
            <a:r>
              <a:rPr lang="lt-LT" sz="2699" u="none" noProof="0" dirty="0">
                <a:solidFill>
                  <a:srgbClr val="000000"/>
                </a:solidFill>
                <a:latin typeface="Calibri" panose="020F0502020204030204" pitchFamily="34" charset="0"/>
                <a:ea typeface="Alatsi"/>
                <a:cs typeface="Alatsi"/>
                <a:sym typeface="Alatsi"/>
              </a:rPr>
              <a:t>eiptas į asmenį</a:t>
            </a:r>
            <a:r>
              <a:rPr lang="lt-LT" sz="2699" noProof="0" dirty="0">
                <a:solidFill>
                  <a:srgbClr val="000000"/>
                </a:solidFill>
                <a:latin typeface="Calibri" panose="020F0502020204030204" pitchFamily="34" charset="0"/>
                <a:ea typeface="Alatsi"/>
                <a:cs typeface="Alatsi"/>
                <a:sym typeface="Alatsi"/>
              </a:rPr>
              <a:t> dėl jo</a:t>
            </a:r>
            <a:r>
              <a:rPr lang="lt-LT" sz="2699" u="none" noProof="0" dirty="0">
                <a:solidFill>
                  <a:srgbClr val="000000"/>
                </a:solidFill>
                <a:latin typeface="Calibri" panose="020F0502020204030204" pitchFamily="34" charset="0"/>
                <a:ea typeface="Alatsi"/>
                <a:cs typeface="Alatsi"/>
                <a:sym typeface="Alatsi"/>
              </a:rPr>
              <a:t> </a:t>
            </a:r>
            <a:r>
              <a:rPr lang="lt-LT" sz="2699" noProof="0" dirty="0">
                <a:solidFill>
                  <a:srgbClr val="000000"/>
                </a:solidFill>
                <a:latin typeface="Calibri" panose="020F0502020204030204" pitchFamily="34" charset="0"/>
                <a:ea typeface="Alatsi"/>
                <a:cs typeface="Alatsi"/>
                <a:sym typeface="Alatsi"/>
              </a:rPr>
              <a:t>realios ar</a:t>
            </a:r>
            <a:r>
              <a:rPr lang="lt-LT" sz="2699" u="none" noProof="0" dirty="0">
                <a:solidFill>
                  <a:srgbClr val="000000"/>
                </a:solidFill>
                <a:latin typeface="Calibri" panose="020F0502020204030204" pitchFamily="34" charset="0"/>
                <a:ea typeface="Alatsi"/>
                <a:cs typeface="Alatsi"/>
                <a:sym typeface="Alatsi"/>
              </a:rPr>
              <a:t> </a:t>
            </a:r>
            <a:r>
              <a:rPr lang="lt-LT" sz="2699" noProof="0" dirty="0">
                <a:solidFill>
                  <a:srgbClr val="000000"/>
                </a:solidFill>
                <a:latin typeface="Calibri" panose="020F0502020204030204" pitchFamily="34" charset="0"/>
                <a:ea typeface="Alatsi"/>
                <a:cs typeface="Alatsi"/>
                <a:sym typeface="Alatsi"/>
              </a:rPr>
              <a:t>suvokiamos seksualinės orientacijos ar lytinės tapatybės. Tokios patyčios gali būti žodinės (pravardžiavimas, įžeidimai), fizinės (smurtas, stumdymas), socialinės (atstūmimas, ignoravimas) ar virtualios (patyčios internete). </a:t>
            </a:r>
            <a:r>
              <a:rPr lang="lt-LT" sz="2699" noProof="0" dirty="0" err="1">
                <a:solidFill>
                  <a:srgbClr val="000000"/>
                </a:solidFill>
                <a:latin typeface="Calibri" panose="020F0502020204030204" pitchFamily="34" charset="0"/>
                <a:ea typeface="Alatsi"/>
                <a:cs typeface="Alatsi"/>
                <a:sym typeface="Alatsi"/>
              </a:rPr>
              <a:t>Homofobinės</a:t>
            </a:r>
            <a:r>
              <a:rPr lang="lt-LT" sz="2699" noProof="0" dirty="0">
                <a:solidFill>
                  <a:srgbClr val="000000"/>
                </a:solidFill>
                <a:latin typeface="Calibri" panose="020F0502020204030204" pitchFamily="34" charset="0"/>
                <a:ea typeface="Alatsi"/>
                <a:cs typeface="Alatsi"/>
                <a:sym typeface="Alatsi"/>
              </a:rPr>
              <a:t> patyčios dažnai kyla iš nepakantumo, stereotipų bei baimės prieš tai, kas laikoma „kitokia“ seksualine ar lytine raiška.</a:t>
            </a:r>
          </a:p>
          <a:p>
            <a:pPr algn="just">
              <a:lnSpc>
                <a:spcPts val="3779"/>
              </a:lnSpc>
            </a:pPr>
            <a:endParaRPr lang="lt-LT" sz="2699" noProof="0" dirty="0">
              <a:solidFill>
                <a:srgbClr val="000000"/>
              </a:solidFill>
              <a:latin typeface="Calibri" panose="020F0502020204030204" pitchFamily="34" charset="0"/>
              <a:ea typeface="Alatsi"/>
              <a:cs typeface="Alatsi"/>
              <a:sym typeface="Alatsi"/>
            </a:endParaRPr>
          </a:p>
        </p:txBody>
      </p:sp>
      <p:sp>
        <p:nvSpPr>
          <p:cNvPr id="17" name="TextBox 17"/>
          <p:cNvSpPr txBox="1"/>
          <p:nvPr/>
        </p:nvSpPr>
        <p:spPr>
          <a:xfrm>
            <a:off x="1540060" y="4799740"/>
            <a:ext cx="15881707" cy="4841454"/>
          </a:xfrm>
          <a:prstGeom prst="rect">
            <a:avLst/>
          </a:prstGeom>
        </p:spPr>
        <p:txBody>
          <a:bodyPr lIns="0" tIns="0" rIns="0" bIns="0" rtlCol="0" anchor="t">
            <a:spAutoFit/>
          </a:bodyPr>
          <a:lstStyle/>
          <a:p>
            <a:pPr algn="just">
              <a:lnSpc>
                <a:spcPts val="3779"/>
              </a:lnSpc>
            </a:pPr>
            <a:r>
              <a:rPr lang="lt-LT" sz="2699" noProof="0" dirty="0">
                <a:solidFill>
                  <a:srgbClr val="000000"/>
                </a:solidFill>
                <a:latin typeface="Calibri" panose="020F0502020204030204" pitchFamily="34" charset="0"/>
                <a:ea typeface="Alatsi"/>
                <a:cs typeface="Alatsi"/>
                <a:sym typeface="Alatsi"/>
              </a:rPr>
              <a:t> Šios temos analizė yra itin svarbi ne</a:t>
            </a:r>
            <a:r>
              <a:rPr lang="lt-LT" sz="2699" u="none" noProof="0" dirty="0">
                <a:solidFill>
                  <a:srgbClr val="000000"/>
                </a:solidFill>
                <a:latin typeface="Calibri" panose="020F0502020204030204" pitchFamily="34" charset="0"/>
                <a:ea typeface="Alatsi"/>
                <a:cs typeface="Alatsi"/>
                <a:sym typeface="Alatsi"/>
              </a:rPr>
              <a:t> tik nacionaliniu, bet </a:t>
            </a:r>
            <a:r>
              <a:rPr lang="lt-LT" sz="2699" noProof="0" dirty="0">
                <a:solidFill>
                  <a:srgbClr val="000000"/>
                </a:solidFill>
                <a:latin typeface="Calibri" panose="020F0502020204030204" pitchFamily="34" charset="0"/>
                <a:ea typeface="Alatsi"/>
                <a:cs typeface="Alatsi"/>
                <a:sym typeface="Alatsi"/>
              </a:rPr>
              <a:t>ir savivaldybės lygmeniu. Nacionaliniai tyrimai atskleidžia, kad </a:t>
            </a:r>
            <a:r>
              <a:rPr lang="lt-LT" sz="2699" noProof="0" dirty="0" err="1">
                <a:solidFill>
                  <a:srgbClr val="000000"/>
                </a:solidFill>
                <a:latin typeface="Calibri" panose="020F0502020204030204" pitchFamily="34" charset="0"/>
                <a:ea typeface="Alatsi"/>
                <a:cs typeface="Alatsi"/>
                <a:sym typeface="Alatsi"/>
              </a:rPr>
              <a:t>homofobinės</a:t>
            </a:r>
            <a:r>
              <a:rPr lang="lt-LT" sz="2699" noProof="0" dirty="0">
                <a:solidFill>
                  <a:srgbClr val="000000"/>
                </a:solidFill>
                <a:latin typeface="Calibri" panose="020F0502020204030204" pitchFamily="34" charset="0"/>
                <a:ea typeface="Alatsi"/>
                <a:cs typeface="Alatsi"/>
                <a:sym typeface="Alatsi"/>
              </a:rPr>
              <a:t> patyčios vis dar plačiai paplitusios Lietuvos mokyklose, tačiau apie konkr</a:t>
            </a:r>
            <a:r>
              <a:rPr lang="lt-LT" sz="2699" u="none" noProof="0" dirty="0">
                <a:solidFill>
                  <a:srgbClr val="000000"/>
                </a:solidFill>
                <a:latin typeface="Calibri" panose="020F0502020204030204" pitchFamily="34" charset="0"/>
                <a:ea typeface="Alatsi"/>
                <a:cs typeface="Alatsi"/>
                <a:sym typeface="Alatsi"/>
              </a:rPr>
              <a:t>ečius atvejus dažnai nepranešama</a:t>
            </a:r>
            <a:r>
              <a:rPr lang="lt-LT" sz="2699" noProof="0" dirty="0">
                <a:solidFill>
                  <a:srgbClr val="000000"/>
                </a:solidFill>
                <a:latin typeface="Calibri" panose="020F0502020204030204" pitchFamily="34" charset="0"/>
                <a:ea typeface="Alatsi"/>
                <a:cs typeface="Alatsi"/>
                <a:sym typeface="Alatsi"/>
              </a:rPr>
              <a:t> – moksleiviai bijo</a:t>
            </a:r>
            <a:r>
              <a:rPr lang="lt-LT" sz="2699" u="none" noProof="0" dirty="0">
                <a:solidFill>
                  <a:srgbClr val="000000"/>
                </a:solidFill>
                <a:latin typeface="Calibri" panose="020F0502020204030204" pitchFamily="34" charset="0"/>
                <a:ea typeface="Alatsi"/>
                <a:cs typeface="Alatsi"/>
                <a:sym typeface="Alatsi"/>
              </a:rPr>
              <a:t> st</a:t>
            </a:r>
            <a:r>
              <a:rPr lang="lt-LT" sz="2699" noProof="0" dirty="0">
                <a:solidFill>
                  <a:srgbClr val="000000"/>
                </a:solidFill>
                <a:latin typeface="Calibri" panose="020F0502020204030204" pitchFamily="34" charset="0"/>
                <a:ea typeface="Alatsi"/>
                <a:cs typeface="Alatsi"/>
                <a:sym typeface="Alatsi"/>
              </a:rPr>
              <a:t>igmos, o</a:t>
            </a:r>
            <a:r>
              <a:rPr lang="lt-LT" sz="2699" u="none" noProof="0" dirty="0">
                <a:solidFill>
                  <a:srgbClr val="000000"/>
                </a:solidFill>
                <a:latin typeface="Calibri" panose="020F0502020204030204" pitchFamily="34" charset="0"/>
                <a:ea typeface="Alatsi"/>
                <a:cs typeface="Alatsi"/>
                <a:sym typeface="Alatsi"/>
              </a:rPr>
              <a:t> mokyklo</a:t>
            </a:r>
            <a:r>
              <a:rPr lang="lt-LT" sz="2699" noProof="0" dirty="0">
                <a:solidFill>
                  <a:srgbClr val="000000"/>
                </a:solidFill>
                <a:latin typeface="Calibri" panose="020F0502020204030204" pitchFamily="34" charset="0"/>
                <a:ea typeface="Alatsi"/>
                <a:cs typeface="Alatsi"/>
                <a:sym typeface="Alatsi"/>
              </a:rPr>
              <a:t>s neturi aiškių veikimo protokolų. Tai sudaro prielaidas sisteminei diskriminacijai bei LGBTQ+ moksleivių nematomumui švietimo sistemoje.</a:t>
            </a:r>
          </a:p>
          <a:p>
            <a:pPr algn="just">
              <a:lnSpc>
                <a:spcPts val="3779"/>
              </a:lnSpc>
            </a:pPr>
            <a:r>
              <a:rPr lang="lt-LT" sz="2699" noProof="0" dirty="0">
                <a:solidFill>
                  <a:srgbClr val="000000"/>
                </a:solidFill>
                <a:latin typeface="Calibri" panose="020F0502020204030204" pitchFamily="34" charset="0"/>
                <a:ea typeface="Alatsi"/>
                <a:cs typeface="Alatsi"/>
                <a:sym typeface="Alatsi"/>
              </a:rPr>
              <a:t>Analizuojant šią temą Panevėžio miesto savivaldybėje, svarbu suvokti, kad net jei konkretūs statistiniai duomenys yra riboti, tai nereiškia, kad problema neegzistuoja. Priešingai – būtent duomenų trūkumas rodo, kad </a:t>
            </a:r>
            <a:r>
              <a:rPr lang="lt-LT" sz="2699" noProof="0" dirty="0" err="1">
                <a:solidFill>
                  <a:srgbClr val="000000"/>
                </a:solidFill>
                <a:latin typeface="Calibri" panose="020F0502020204030204" pitchFamily="34" charset="0"/>
                <a:ea typeface="Alatsi"/>
                <a:cs typeface="Alatsi"/>
                <a:sym typeface="Alatsi"/>
              </a:rPr>
              <a:t>homofobinės</a:t>
            </a:r>
            <a:r>
              <a:rPr lang="lt-LT" sz="2699" noProof="0" dirty="0">
                <a:solidFill>
                  <a:srgbClr val="000000"/>
                </a:solidFill>
                <a:latin typeface="Calibri" panose="020F0502020204030204" pitchFamily="34" charset="0"/>
                <a:ea typeface="Alatsi"/>
                <a:cs typeface="Alatsi"/>
                <a:sym typeface="Alatsi"/>
              </a:rPr>
              <a:t> patyčios vis dar yra nematoma problema, kuriai skiriama nepakankamai dėmesio. Šios analizės tikslas – atkreipti dėmesį į patyčių, nukreiptų prieš LGBTQ+ moksleivius, problematiką, apžvelgti nacionalines tendencijas, įvertinti aktualumą Panevėžio miesto savivaldybės kontekste ir pasiūlyti galimus veiksmus situacijai gerinti.</a:t>
            </a:r>
          </a:p>
          <a:p>
            <a:pPr algn="just">
              <a:lnSpc>
                <a:spcPts val="3779"/>
              </a:lnSpc>
            </a:pPr>
            <a:endParaRPr lang="lt-LT" sz="2699" noProof="0" dirty="0">
              <a:solidFill>
                <a:srgbClr val="000000"/>
              </a:solidFill>
              <a:latin typeface="Calibri" panose="020F0502020204030204" pitchFamily="34" charset="0"/>
              <a:ea typeface="Alatsi"/>
              <a:cs typeface="Alatsi"/>
              <a:sym typeface="Alatsi"/>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rgbClr val="F6F3EB"/>
        </a:solidFill>
        <a:effectLst/>
      </p:bgPr>
    </p:bg>
    <p:spTree>
      <p:nvGrpSpPr>
        <p:cNvPr id="1" name=""/>
        <p:cNvGrpSpPr/>
        <p:nvPr/>
      </p:nvGrpSpPr>
      <p:grpSpPr>
        <a:xfrm>
          <a:off x="0" y="0"/>
          <a:ext cx="0" cy="0"/>
          <a:chOff x="0" y="0"/>
          <a:chExt cx="0" cy="0"/>
        </a:xfrm>
      </p:grpSpPr>
      <p:grpSp>
        <p:nvGrpSpPr>
          <p:cNvPr id="56" name="Group 27">
            <a:extLst>
              <a:ext uri="{FF2B5EF4-FFF2-40B4-BE49-F238E27FC236}">
                <a16:creationId xmlns:a16="http://schemas.microsoft.com/office/drawing/2014/main" id="{38F78685-41D6-A3EE-548D-EC16287CE153}"/>
              </a:ext>
            </a:extLst>
          </p:cNvPr>
          <p:cNvGrpSpPr/>
          <p:nvPr/>
        </p:nvGrpSpPr>
        <p:grpSpPr>
          <a:xfrm>
            <a:off x="1663450" y="7642315"/>
            <a:ext cx="7506990" cy="570860"/>
            <a:chOff x="0" y="0"/>
            <a:chExt cx="1329061" cy="150350"/>
          </a:xfrm>
        </p:grpSpPr>
        <p:sp>
          <p:nvSpPr>
            <p:cNvPr id="57" name="Freeform 28">
              <a:extLst>
                <a:ext uri="{FF2B5EF4-FFF2-40B4-BE49-F238E27FC236}">
                  <a16:creationId xmlns:a16="http://schemas.microsoft.com/office/drawing/2014/main" id="{18123401-67E7-76CB-EA19-EF3E85D5401F}"/>
                </a:ext>
              </a:extLst>
            </p:cNvPr>
            <p:cNvSpPr/>
            <p:nvPr/>
          </p:nvSpPr>
          <p:spPr>
            <a:xfrm>
              <a:off x="0" y="0"/>
              <a:ext cx="1329061" cy="150350"/>
            </a:xfrm>
            <a:custGeom>
              <a:avLst/>
              <a:gdLst/>
              <a:ahLst/>
              <a:cxnLst/>
              <a:rect l="l" t="t" r="r" b="b"/>
              <a:pathLst>
                <a:path w="1329061" h="150350">
                  <a:moveTo>
                    <a:pt x="75175" y="0"/>
                  </a:moveTo>
                  <a:lnTo>
                    <a:pt x="1253886" y="0"/>
                  </a:lnTo>
                  <a:cubicBezTo>
                    <a:pt x="1273824" y="0"/>
                    <a:pt x="1292945" y="7920"/>
                    <a:pt x="1307043" y="22018"/>
                  </a:cubicBezTo>
                  <a:cubicBezTo>
                    <a:pt x="1321141" y="36116"/>
                    <a:pt x="1329061" y="55237"/>
                    <a:pt x="1329061" y="75175"/>
                  </a:cubicBezTo>
                  <a:lnTo>
                    <a:pt x="1329061" y="75175"/>
                  </a:lnTo>
                  <a:cubicBezTo>
                    <a:pt x="1329061" y="95113"/>
                    <a:pt x="1321141" y="114234"/>
                    <a:pt x="1307043" y="128332"/>
                  </a:cubicBezTo>
                  <a:cubicBezTo>
                    <a:pt x="1292945" y="142430"/>
                    <a:pt x="1273824" y="150350"/>
                    <a:pt x="1253886" y="150350"/>
                  </a:cubicBezTo>
                  <a:lnTo>
                    <a:pt x="75175" y="150350"/>
                  </a:lnTo>
                  <a:cubicBezTo>
                    <a:pt x="55237" y="150350"/>
                    <a:pt x="36116" y="142430"/>
                    <a:pt x="22018" y="128332"/>
                  </a:cubicBezTo>
                  <a:cubicBezTo>
                    <a:pt x="7920" y="114234"/>
                    <a:pt x="0" y="95113"/>
                    <a:pt x="0" y="75175"/>
                  </a:cubicBezTo>
                  <a:lnTo>
                    <a:pt x="0" y="75175"/>
                  </a:lnTo>
                  <a:cubicBezTo>
                    <a:pt x="0" y="55237"/>
                    <a:pt x="7920" y="36116"/>
                    <a:pt x="22018" y="22018"/>
                  </a:cubicBezTo>
                  <a:cubicBezTo>
                    <a:pt x="36116" y="7920"/>
                    <a:pt x="55237" y="0"/>
                    <a:pt x="75175" y="0"/>
                  </a:cubicBezTo>
                  <a:close/>
                </a:path>
              </a:pathLst>
            </a:custGeom>
            <a:solidFill>
              <a:srgbClr val="9FC3D0"/>
            </a:solidFill>
          </p:spPr>
          <p:txBody>
            <a:bodyPr/>
            <a:lstStyle/>
            <a:p>
              <a:endParaRPr lang="lt-LT" noProof="0" dirty="0"/>
            </a:p>
          </p:txBody>
        </p:sp>
        <p:sp>
          <p:nvSpPr>
            <p:cNvPr id="58" name="TextBox 29">
              <a:extLst>
                <a:ext uri="{FF2B5EF4-FFF2-40B4-BE49-F238E27FC236}">
                  <a16:creationId xmlns:a16="http://schemas.microsoft.com/office/drawing/2014/main" id="{B01424D2-C8E9-E1FF-1485-6580496E420A}"/>
                </a:ext>
              </a:extLst>
            </p:cNvPr>
            <p:cNvSpPr txBox="1"/>
            <p:nvPr/>
          </p:nvSpPr>
          <p:spPr>
            <a:xfrm>
              <a:off x="0" y="-38100"/>
              <a:ext cx="1329061" cy="188450"/>
            </a:xfrm>
            <a:prstGeom prst="rect">
              <a:avLst/>
            </a:prstGeom>
          </p:spPr>
          <p:txBody>
            <a:bodyPr lIns="50800" tIns="50800" rIns="50800" bIns="50800" rtlCol="0" anchor="ctr"/>
            <a:lstStyle/>
            <a:p>
              <a:pPr algn="ctr">
                <a:lnSpc>
                  <a:spcPts val="2659"/>
                </a:lnSpc>
              </a:pPr>
              <a:endParaRPr lang="lt-LT" noProof="0" dirty="0"/>
            </a:p>
          </p:txBody>
        </p:sp>
      </p:grpSp>
      <p:grpSp>
        <p:nvGrpSpPr>
          <p:cNvPr id="53" name="Group 27">
            <a:extLst>
              <a:ext uri="{FF2B5EF4-FFF2-40B4-BE49-F238E27FC236}">
                <a16:creationId xmlns:a16="http://schemas.microsoft.com/office/drawing/2014/main" id="{F3385C33-EFD6-3C1D-8B1B-F8D1C5013C07}"/>
              </a:ext>
            </a:extLst>
          </p:cNvPr>
          <p:cNvGrpSpPr/>
          <p:nvPr/>
        </p:nvGrpSpPr>
        <p:grpSpPr>
          <a:xfrm>
            <a:off x="9753600" y="7140257"/>
            <a:ext cx="7709552" cy="570860"/>
            <a:chOff x="0" y="0"/>
            <a:chExt cx="1329061" cy="150350"/>
          </a:xfrm>
        </p:grpSpPr>
        <p:sp>
          <p:nvSpPr>
            <p:cNvPr id="54" name="Freeform 28">
              <a:extLst>
                <a:ext uri="{FF2B5EF4-FFF2-40B4-BE49-F238E27FC236}">
                  <a16:creationId xmlns:a16="http://schemas.microsoft.com/office/drawing/2014/main" id="{2877CD62-2DDF-43B1-6D64-362D5384D03C}"/>
                </a:ext>
              </a:extLst>
            </p:cNvPr>
            <p:cNvSpPr/>
            <p:nvPr/>
          </p:nvSpPr>
          <p:spPr>
            <a:xfrm>
              <a:off x="0" y="0"/>
              <a:ext cx="1329061" cy="150350"/>
            </a:xfrm>
            <a:custGeom>
              <a:avLst/>
              <a:gdLst/>
              <a:ahLst/>
              <a:cxnLst/>
              <a:rect l="l" t="t" r="r" b="b"/>
              <a:pathLst>
                <a:path w="1329061" h="150350">
                  <a:moveTo>
                    <a:pt x="75175" y="0"/>
                  </a:moveTo>
                  <a:lnTo>
                    <a:pt x="1253886" y="0"/>
                  </a:lnTo>
                  <a:cubicBezTo>
                    <a:pt x="1273824" y="0"/>
                    <a:pt x="1292945" y="7920"/>
                    <a:pt x="1307043" y="22018"/>
                  </a:cubicBezTo>
                  <a:cubicBezTo>
                    <a:pt x="1321141" y="36116"/>
                    <a:pt x="1329061" y="55237"/>
                    <a:pt x="1329061" y="75175"/>
                  </a:cubicBezTo>
                  <a:lnTo>
                    <a:pt x="1329061" y="75175"/>
                  </a:lnTo>
                  <a:cubicBezTo>
                    <a:pt x="1329061" y="95113"/>
                    <a:pt x="1321141" y="114234"/>
                    <a:pt x="1307043" y="128332"/>
                  </a:cubicBezTo>
                  <a:cubicBezTo>
                    <a:pt x="1292945" y="142430"/>
                    <a:pt x="1273824" y="150350"/>
                    <a:pt x="1253886" y="150350"/>
                  </a:cubicBezTo>
                  <a:lnTo>
                    <a:pt x="75175" y="150350"/>
                  </a:lnTo>
                  <a:cubicBezTo>
                    <a:pt x="55237" y="150350"/>
                    <a:pt x="36116" y="142430"/>
                    <a:pt x="22018" y="128332"/>
                  </a:cubicBezTo>
                  <a:cubicBezTo>
                    <a:pt x="7920" y="114234"/>
                    <a:pt x="0" y="95113"/>
                    <a:pt x="0" y="75175"/>
                  </a:cubicBezTo>
                  <a:lnTo>
                    <a:pt x="0" y="75175"/>
                  </a:lnTo>
                  <a:cubicBezTo>
                    <a:pt x="0" y="55237"/>
                    <a:pt x="7920" y="36116"/>
                    <a:pt x="22018" y="22018"/>
                  </a:cubicBezTo>
                  <a:cubicBezTo>
                    <a:pt x="36116" y="7920"/>
                    <a:pt x="55237" y="0"/>
                    <a:pt x="75175" y="0"/>
                  </a:cubicBezTo>
                  <a:close/>
                </a:path>
              </a:pathLst>
            </a:custGeom>
            <a:solidFill>
              <a:srgbClr val="9FC3D0"/>
            </a:solidFill>
          </p:spPr>
          <p:txBody>
            <a:bodyPr/>
            <a:lstStyle/>
            <a:p>
              <a:endParaRPr lang="lt-LT" noProof="0" dirty="0"/>
            </a:p>
          </p:txBody>
        </p:sp>
        <p:sp>
          <p:nvSpPr>
            <p:cNvPr id="55" name="TextBox 29">
              <a:extLst>
                <a:ext uri="{FF2B5EF4-FFF2-40B4-BE49-F238E27FC236}">
                  <a16:creationId xmlns:a16="http://schemas.microsoft.com/office/drawing/2014/main" id="{BEF79FAA-69A4-EA24-9B08-9487A14F8E8A}"/>
                </a:ext>
              </a:extLst>
            </p:cNvPr>
            <p:cNvSpPr txBox="1"/>
            <p:nvPr/>
          </p:nvSpPr>
          <p:spPr>
            <a:xfrm>
              <a:off x="0" y="-38100"/>
              <a:ext cx="1329061" cy="188450"/>
            </a:xfrm>
            <a:prstGeom prst="rect">
              <a:avLst/>
            </a:prstGeom>
          </p:spPr>
          <p:txBody>
            <a:bodyPr lIns="50800" tIns="50800" rIns="50800" bIns="50800" rtlCol="0" anchor="ctr"/>
            <a:lstStyle/>
            <a:p>
              <a:pPr algn="ctr">
                <a:lnSpc>
                  <a:spcPts val="2659"/>
                </a:lnSpc>
              </a:pPr>
              <a:endParaRPr lang="lt-LT" noProof="0" dirty="0"/>
            </a:p>
          </p:txBody>
        </p:sp>
      </p:grpSp>
      <p:grpSp>
        <p:nvGrpSpPr>
          <p:cNvPr id="47" name="Group 27">
            <a:extLst>
              <a:ext uri="{FF2B5EF4-FFF2-40B4-BE49-F238E27FC236}">
                <a16:creationId xmlns:a16="http://schemas.microsoft.com/office/drawing/2014/main" id="{759E88A7-4E27-120B-AE24-C19BDF954959}"/>
              </a:ext>
            </a:extLst>
          </p:cNvPr>
          <p:cNvGrpSpPr/>
          <p:nvPr/>
        </p:nvGrpSpPr>
        <p:grpSpPr>
          <a:xfrm>
            <a:off x="11836347" y="5794634"/>
            <a:ext cx="5626805" cy="570860"/>
            <a:chOff x="0" y="0"/>
            <a:chExt cx="1329061" cy="150350"/>
          </a:xfrm>
        </p:grpSpPr>
        <p:sp>
          <p:nvSpPr>
            <p:cNvPr id="48" name="Freeform 28">
              <a:extLst>
                <a:ext uri="{FF2B5EF4-FFF2-40B4-BE49-F238E27FC236}">
                  <a16:creationId xmlns:a16="http://schemas.microsoft.com/office/drawing/2014/main" id="{6F82E9E4-6498-3442-F8A9-518E30995B42}"/>
                </a:ext>
              </a:extLst>
            </p:cNvPr>
            <p:cNvSpPr/>
            <p:nvPr/>
          </p:nvSpPr>
          <p:spPr>
            <a:xfrm>
              <a:off x="0" y="0"/>
              <a:ext cx="1329061" cy="150350"/>
            </a:xfrm>
            <a:custGeom>
              <a:avLst/>
              <a:gdLst/>
              <a:ahLst/>
              <a:cxnLst/>
              <a:rect l="l" t="t" r="r" b="b"/>
              <a:pathLst>
                <a:path w="1329061" h="150350">
                  <a:moveTo>
                    <a:pt x="75175" y="0"/>
                  </a:moveTo>
                  <a:lnTo>
                    <a:pt x="1253886" y="0"/>
                  </a:lnTo>
                  <a:cubicBezTo>
                    <a:pt x="1273824" y="0"/>
                    <a:pt x="1292945" y="7920"/>
                    <a:pt x="1307043" y="22018"/>
                  </a:cubicBezTo>
                  <a:cubicBezTo>
                    <a:pt x="1321141" y="36116"/>
                    <a:pt x="1329061" y="55237"/>
                    <a:pt x="1329061" y="75175"/>
                  </a:cubicBezTo>
                  <a:lnTo>
                    <a:pt x="1329061" y="75175"/>
                  </a:lnTo>
                  <a:cubicBezTo>
                    <a:pt x="1329061" y="95113"/>
                    <a:pt x="1321141" y="114234"/>
                    <a:pt x="1307043" y="128332"/>
                  </a:cubicBezTo>
                  <a:cubicBezTo>
                    <a:pt x="1292945" y="142430"/>
                    <a:pt x="1273824" y="150350"/>
                    <a:pt x="1253886" y="150350"/>
                  </a:cubicBezTo>
                  <a:lnTo>
                    <a:pt x="75175" y="150350"/>
                  </a:lnTo>
                  <a:cubicBezTo>
                    <a:pt x="55237" y="150350"/>
                    <a:pt x="36116" y="142430"/>
                    <a:pt x="22018" y="128332"/>
                  </a:cubicBezTo>
                  <a:cubicBezTo>
                    <a:pt x="7920" y="114234"/>
                    <a:pt x="0" y="95113"/>
                    <a:pt x="0" y="75175"/>
                  </a:cubicBezTo>
                  <a:lnTo>
                    <a:pt x="0" y="75175"/>
                  </a:lnTo>
                  <a:cubicBezTo>
                    <a:pt x="0" y="55237"/>
                    <a:pt x="7920" y="36116"/>
                    <a:pt x="22018" y="22018"/>
                  </a:cubicBezTo>
                  <a:cubicBezTo>
                    <a:pt x="36116" y="7920"/>
                    <a:pt x="55237" y="0"/>
                    <a:pt x="75175" y="0"/>
                  </a:cubicBezTo>
                  <a:close/>
                </a:path>
              </a:pathLst>
            </a:custGeom>
            <a:solidFill>
              <a:srgbClr val="9FC3D0"/>
            </a:solidFill>
          </p:spPr>
          <p:txBody>
            <a:bodyPr/>
            <a:lstStyle/>
            <a:p>
              <a:endParaRPr lang="lt-LT" noProof="0" dirty="0"/>
            </a:p>
          </p:txBody>
        </p:sp>
        <p:sp>
          <p:nvSpPr>
            <p:cNvPr id="49" name="TextBox 29">
              <a:extLst>
                <a:ext uri="{FF2B5EF4-FFF2-40B4-BE49-F238E27FC236}">
                  <a16:creationId xmlns:a16="http://schemas.microsoft.com/office/drawing/2014/main" id="{F48EB937-51E8-7EC7-5334-B861A8DF1974}"/>
                </a:ext>
              </a:extLst>
            </p:cNvPr>
            <p:cNvSpPr txBox="1"/>
            <p:nvPr/>
          </p:nvSpPr>
          <p:spPr>
            <a:xfrm>
              <a:off x="0" y="-38100"/>
              <a:ext cx="1329061" cy="188450"/>
            </a:xfrm>
            <a:prstGeom prst="rect">
              <a:avLst/>
            </a:prstGeom>
          </p:spPr>
          <p:txBody>
            <a:bodyPr lIns="50800" tIns="50800" rIns="50800" bIns="50800" rtlCol="0" anchor="ctr"/>
            <a:lstStyle/>
            <a:p>
              <a:pPr algn="ctr">
                <a:lnSpc>
                  <a:spcPts val="2659"/>
                </a:lnSpc>
              </a:pPr>
              <a:endParaRPr lang="lt-LT" noProof="0" dirty="0"/>
            </a:p>
          </p:txBody>
        </p:sp>
      </p:grpSp>
      <p:grpSp>
        <p:nvGrpSpPr>
          <p:cNvPr id="30" name="Group 30"/>
          <p:cNvGrpSpPr/>
          <p:nvPr/>
        </p:nvGrpSpPr>
        <p:grpSpPr>
          <a:xfrm>
            <a:off x="1704439" y="4976676"/>
            <a:ext cx="14297561" cy="440271"/>
            <a:chOff x="0" y="0"/>
            <a:chExt cx="2045545" cy="115956"/>
          </a:xfrm>
        </p:grpSpPr>
        <p:sp>
          <p:nvSpPr>
            <p:cNvPr id="31" name="Freeform 31"/>
            <p:cNvSpPr/>
            <p:nvPr/>
          </p:nvSpPr>
          <p:spPr>
            <a:xfrm>
              <a:off x="0" y="0"/>
              <a:ext cx="2045545" cy="115956"/>
            </a:xfrm>
            <a:custGeom>
              <a:avLst/>
              <a:gdLst/>
              <a:ahLst/>
              <a:cxnLst/>
              <a:rect l="l" t="t" r="r" b="b"/>
              <a:pathLst>
                <a:path w="2045545" h="115956">
                  <a:moveTo>
                    <a:pt x="50837" y="0"/>
                  </a:moveTo>
                  <a:lnTo>
                    <a:pt x="1994707" y="0"/>
                  </a:lnTo>
                  <a:cubicBezTo>
                    <a:pt x="2022784" y="0"/>
                    <a:pt x="2045545" y="22761"/>
                    <a:pt x="2045545" y="50837"/>
                  </a:cubicBezTo>
                  <a:lnTo>
                    <a:pt x="2045545" y="65119"/>
                  </a:lnTo>
                  <a:cubicBezTo>
                    <a:pt x="2045545" y="78602"/>
                    <a:pt x="2040189" y="91532"/>
                    <a:pt x="2030655" y="101066"/>
                  </a:cubicBezTo>
                  <a:cubicBezTo>
                    <a:pt x="2021121" y="110600"/>
                    <a:pt x="2008190" y="115956"/>
                    <a:pt x="1994707" y="115956"/>
                  </a:cubicBezTo>
                  <a:lnTo>
                    <a:pt x="50837" y="115956"/>
                  </a:lnTo>
                  <a:cubicBezTo>
                    <a:pt x="22761" y="115956"/>
                    <a:pt x="0" y="93196"/>
                    <a:pt x="0" y="65119"/>
                  </a:cubicBezTo>
                  <a:lnTo>
                    <a:pt x="0" y="50837"/>
                  </a:lnTo>
                  <a:cubicBezTo>
                    <a:pt x="0" y="22761"/>
                    <a:pt x="22761" y="0"/>
                    <a:pt x="50837" y="0"/>
                  </a:cubicBezTo>
                  <a:close/>
                </a:path>
              </a:pathLst>
            </a:custGeom>
            <a:solidFill>
              <a:srgbClr val="9FC3D0"/>
            </a:solidFill>
          </p:spPr>
          <p:txBody>
            <a:bodyPr/>
            <a:lstStyle/>
            <a:p>
              <a:endParaRPr lang="lt-LT" noProof="0" dirty="0"/>
            </a:p>
          </p:txBody>
        </p:sp>
        <p:sp>
          <p:nvSpPr>
            <p:cNvPr id="32" name="TextBox 32"/>
            <p:cNvSpPr txBox="1"/>
            <p:nvPr/>
          </p:nvSpPr>
          <p:spPr>
            <a:xfrm>
              <a:off x="0" y="-38100"/>
              <a:ext cx="2045545" cy="154056"/>
            </a:xfrm>
            <a:prstGeom prst="rect">
              <a:avLst/>
            </a:prstGeom>
          </p:spPr>
          <p:txBody>
            <a:bodyPr lIns="50800" tIns="50800" rIns="50800" bIns="50800" rtlCol="0" anchor="ctr"/>
            <a:lstStyle/>
            <a:p>
              <a:pPr algn="ctr">
                <a:lnSpc>
                  <a:spcPts val="2659"/>
                </a:lnSpc>
              </a:pPr>
              <a:endParaRPr lang="lt-LT" noProof="0" dirty="0"/>
            </a:p>
          </p:txBody>
        </p:sp>
      </p:grpSp>
      <p:grpSp>
        <p:nvGrpSpPr>
          <p:cNvPr id="38" name="Group 15">
            <a:extLst>
              <a:ext uri="{FF2B5EF4-FFF2-40B4-BE49-F238E27FC236}">
                <a16:creationId xmlns:a16="http://schemas.microsoft.com/office/drawing/2014/main" id="{BDA09D85-BB97-9CF0-BC85-5F48FF5ECFBF}"/>
              </a:ext>
            </a:extLst>
          </p:cNvPr>
          <p:cNvGrpSpPr/>
          <p:nvPr/>
        </p:nvGrpSpPr>
        <p:grpSpPr>
          <a:xfrm>
            <a:off x="1724024" y="2787309"/>
            <a:ext cx="3457576" cy="453741"/>
            <a:chOff x="0" y="0"/>
            <a:chExt cx="1451520" cy="119504"/>
          </a:xfrm>
        </p:grpSpPr>
        <p:sp>
          <p:nvSpPr>
            <p:cNvPr id="39" name="Freeform 16">
              <a:extLst>
                <a:ext uri="{FF2B5EF4-FFF2-40B4-BE49-F238E27FC236}">
                  <a16:creationId xmlns:a16="http://schemas.microsoft.com/office/drawing/2014/main" id="{C1A2A7A4-EA2F-24FD-6870-F1BDDD50FE34}"/>
                </a:ext>
              </a:extLst>
            </p:cNvPr>
            <p:cNvSpPr/>
            <p:nvPr/>
          </p:nvSpPr>
          <p:spPr>
            <a:xfrm>
              <a:off x="0" y="0"/>
              <a:ext cx="1451520" cy="119504"/>
            </a:xfrm>
            <a:custGeom>
              <a:avLst/>
              <a:gdLst/>
              <a:ahLst/>
              <a:cxnLst/>
              <a:rect l="l" t="t" r="r" b="b"/>
              <a:pathLst>
                <a:path w="1451520" h="119504">
                  <a:moveTo>
                    <a:pt x="59752" y="0"/>
                  </a:moveTo>
                  <a:lnTo>
                    <a:pt x="1391768" y="0"/>
                  </a:lnTo>
                  <a:cubicBezTo>
                    <a:pt x="1407616" y="0"/>
                    <a:pt x="1422814" y="6295"/>
                    <a:pt x="1434019" y="17501"/>
                  </a:cubicBezTo>
                  <a:cubicBezTo>
                    <a:pt x="1445225" y="28707"/>
                    <a:pt x="1451520" y="43905"/>
                    <a:pt x="1451520" y="59752"/>
                  </a:cubicBezTo>
                  <a:lnTo>
                    <a:pt x="1451520" y="59752"/>
                  </a:lnTo>
                  <a:cubicBezTo>
                    <a:pt x="1451520" y="75599"/>
                    <a:pt x="1445225" y="90797"/>
                    <a:pt x="1434019" y="102003"/>
                  </a:cubicBezTo>
                  <a:cubicBezTo>
                    <a:pt x="1422814" y="113208"/>
                    <a:pt x="1407616" y="119504"/>
                    <a:pt x="1391768" y="119504"/>
                  </a:cubicBezTo>
                  <a:lnTo>
                    <a:pt x="59752" y="119504"/>
                  </a:lnTo>
                  <a:cubicBezTo>
                    <a:pt x="43905" y="119504"/>
                    <a:pt x="28707" y="113208"/>
                    <a:pt x="17501" y="102003"/>
                  </a:cubicBezTo>
                  <a:cubicBezTo>
                    <a:pt x="6295" y="90797"/>
                    <a:pt x="0" y="75599"/>
                    <a:pt x="0" y="59752"/>
                  </a:cubicBezTo>
                  <a:lnTo>
                    <a:pt x="0" y="59752"/>
                  </a:lnTo>
                  <a:cubicBezTo>
                    <a:pt x="0" y="43905"/>
                    <a:pt x="6295" y="28707"/>
                    <a:pt x="17501" y="17501"/>
                  </a:cubicBezTo>
                  <a:cubicBezTo>
                    <a:pt x="28707" y="6295"/>
                    <a:pt x="43905" y="0"/>
                    <a:pt x="59752" y="0"/>
                  </a:cubicBezTo>
                  <a:close/>
                </a:path>
              </a:pathLst>
            </a:custGeom>
            <a:solidFill>
              <a:srgbClr val="9FC3D0"/>
            </a:solidFill>
          </p:spPr>
          <p:txBody>
            <a:bodyPr/>
            <a:lstStyle/>
            <a:p>
              <a:endParaRPr lang="lt-LT" noProof="0" dirty="0"/>
            </a:p>
          </p:txBody>
        </p:sp>
        <p:sp>
          <p:nvSpPr>
            <p:cNvPr id="40" name="TextBox 17">
              <a:extLst>
                <a:ext uri="{FF2B5EF4-FFF2-40B4-BE49-F238E27FC236}">
                  <a16:creationId xmlns:a16="http://schemas.microsoft.com/office/drawing/2014/main" id="{817DF443-4BD4-D2B2-52B3-7F9D66734B95}"/>
                </a:ext>
              </a:extLst>
            </p:cNvPr>
            <p:cNvSpPr txBox="1"/>
            <p:nvPr/>
          </p:nvSpPr>
          <p:spPr>
            <a:xfrm>
              <a:off x="0" y="-38100"/>
              <a:ext cx="1451520" cy="157604"/>
            </a:xfrm>
            <a:prstGeom prst="rect">
              <a:avLst/>
            </a:prstGeom>
          </p:spPr>
          <p:txBody>
            <a:bodyPr lIns="50800" tIns="50800" rIns="50800" bIns="50800" rtlCol="0" anchor="ctr"/>
            <a:lstStyle/>
            <a:p>
              <a:pPr algn="ctr">
                <a:lnSpc>
                  <a:spcPts val="2659"/>
                </a:lnSpc>
              </a:pPr>
              <a:endParaRPr lang="lt-LT" noProof="0" dirty="0"/>
            </a:p>
          </p:txBody>
        </p:sp>
      </p:grpSp>
      <p:grpSp>
        <p:nvGrpSpPr>
          <p:cNvPr id="2" name="Group 2"/>
          <p:cNvGrpSpPr/>
          <p:nvPr/>
        </p:nvGrpSpPr>
        <p:grpSpPr>
          <a:xfrm>
            <a:off x="627362" y="0"/>
            <a:ext cx="937061" cy="10287000"/>
            <a:chOff x="0" y="0"/>
            <a:chExt cx="246798" cy="2709333"/>
          </a:xfrm>
        </p:grpSpPr>
        <p:sp>
          <p:nvSpPr>
            <p:cNvPr id="3" name="Freeform 3"/>
            <p:cNvSpPr/>
            <p:nvPr/>
          </p:nvSpPr>
          <p:spPr>
            <a:xfrm>
              <a:off x="0" y="0"/>
              <a:ext cx="246798" cy="2709333"/>
            </a:xfrm>
            <a:custGeom>
              <a:avLst/>
              <a:gdLst/>
              <a:ahLst/>
              <a:cxnLst/>
              <a:rect l="l" t="t" r="r" b="b"/>
              <a:pathLst>
                <a:path w="246798" h="2709333">
                  <a:moveTo>
                    <a:pt x="0" y="0"/>
                  </a:moveTo>
                  <a:lnTo>
                    <a:pt x="246798" y="0"/>
                  </a:lnTo>
                  <a:lnTo>
                    <a:pt x="246798" y="2709333"/>
                  </a:lnTo>
                  <a:lnTo>
                    <a:pt x="0" y="2709333"/>
                  </a:lnTo>
                  <a:close/>
                </a:path>
              </a:pathLst>
            </a:custGeom>
            <a:solidFill>
              <a:srgbClr val="F6F3EB"/>
            </a:solidFill>
          </p:spPr>
          <p:txBody>
            <a:bodyPr/>
            <a:lstStyle/>
            <a:p>
              <a:endParaRPr lang="lt-LT" noProof="0" dirty="0"/>
            </a:p>
          </p:txBody>
        </p:sp>
        <p:sp>
          <p:nvSpPr>
            <p:cNvPr id="4" name="TextBox 4"/>
            <p:cNvSpPr txBox="1"/>
            <p:nvPr/>
          </p:nvSpPr>
          <p:spPr>
            <a:xfrm>
              <a:off x="0" y="-38100"/>
              <a:ext cx="246798" cy="2747433"/>
            </a:xfrm>
            <a:prstGeom prst="rect">
              <a:avLst/>
            </a:prstGeom>
          </p:spPr>
          <p:txBody>
            <a:bodyPr lIns="50800" tIns="50800" rIns="50800" bIns="50800" rtlCol="0" anchor="ctr"/>
            <a:lstStyle/>
            <a:p>
              <a:pPr algn="ctr">
                <a:lnSpc>
                  <a:spcPts val="2659"/>
                </a:lnSpc>
              </a:pPr>
              <a:endParaRPr lang="lt-LT" noProof="0" dirty="0"/>
            </a:p>
          </p:txBody>
        </p:sp>
      </p:grpSp>
      <p:sp>
        <p:nvSpPr>
          <p:cNvPr id="5" name="AutoShape 5"/>
          <p:cNvSpPr/>
          <p:nvPr/>
        </p:nvSpPr>
        <p:spPr>
          <a:xfrm flipH="1" flipV="1">
            <a:off x="1085850" y="7289441"/>
            <a:ext cx="5403" cy="2997456"/>
          </a:xfrm>
          <a:prstGeom prst="line">
            <a:avLst/>
          </a:prstGeom>
          <a:ln w="114300" cap="flat">
            <a:solidFill>
              <a:srgbClr val="9FC3D0"/>
            </a:solidFill>
            <a:prstDash val="solid"/>
            <a:headEnd type="none" w="sm" len="sm"/>
            <a:tailEnd type="none" w="sm" len="sm"/>
          </a:ln>
        </p:spPr>
        <p:txBody>
          <a:bodyPr/>
          <a:lstStyle/>
          <a:p>
            <a:endParaRPr lang="lt-LT" noProof="0" dirty="0"/>
          </a:p>
        </p:txBody>
      </p:sp>
      <p:sp>
        <p:nvSpPr>
          <p:cNvPr id="6" name="AutoShape 6"/>
          <p:cNvSpPr/>
          <p:nvPr/>
        </p:nvSpPr>
        <p:spPr>
          <a:xfrm flipH="1" flipV="1">
            <a:off x="1090490" y="-104525"/>
            <a:ext cx="5403" cy="2997456"/>
          </a:xfrm>
          <a:prstGeom prst="line">
            <a:avLst/>
          </a:prstGeom>
          <a:ln w="114300" cap="flat">
            <a:solidFill>
              <a:srgbClr val="9FC3D0"/>
            </a:solidFill>
            <a:prstDash val="solid"/>
            <a:headEnd type="none" w="sm" len="sm"/>
            <a:tailEnd type="none" w="sm" len="sm"/>
          </a:ln>
        </p:spPr>
        <p:txBody>
          <a:bodyPr/>
          <a:lstStyle/>
          <a:p>
            <a:endParaRPr lang="lt-LT" noProof="0" dirty="0"/>
          </a:p>
        </p:txBody>
      </p:sp>
      <p:grpSp>
        <p:nvGrpSpPr>
          <p:cNvPr id="7" name="Group 7"/>
          <p:cNvGrpSpPr/>
          <p:nvPr/>
        </p:nvGrpSpPr>
        <p:grpSpPr>
          <a:xfrm>
            <a:off x="15859155" y="0"/>
            <a:ext cx="1562612" cy="1673225"/>
            <a:chOff x="0" y="0"/>
            <a:chExt cx="2083482" cy="2230967"/>
          </a:xfrm>
        </p:grpSpPr>
        <p:grpSp>
          <p:nvGrpSpPr>
            <p:cNvPr id="8" name="Group 8"/>
            <p:cNvGrpSpPr/>
            <p:nvPr/>
          </p:nvGrpSpPr>
          <p:grpSpPr>
            <a:xfrm>
              <a:off x="75599" y="0"/>
              <a:ext cx="1932284" cy="2230967"/>
              <a:chOff x="0" y="0"/>
              <a:chExt cx="703982" cy="812800"/>
            </a:xfrm>
          </p:grpSpPr>
          <p:sp>
            <p:nvSpPr>
              <p:cNvPr id="9" name="Freeform 9"/>
              <p:cNvSpPr/>
              <p:nvPr/>
            </p:nvSpPr>
            <p:spPr>
              <a:xfrm>
                <a:off x="0" y="0"/>
                <a:ext cx="703982" cy="812800"/>
              </a:xfrm>
              <a:custGeom>
                <a:avLst/>
                <a:gdLst/>
                <a:ahLst/>
                <a:cxnLst/>
                <a:rect l="l" t="t" r="r" b="b"/>
                <a:pathLst>
                  <a:path w="703982" h="812800">
                    <a:moveTo>
                      <a:pt x="234787" y="793731"/>
                    </a:moveTo>
                    <a:cubicBezTo>
                      <a:pt x="270879" y="805245"/>
                      <a:pt x="311910" y="812800"/>
                      <a:pt x="352180" y="812800"/>
                    </a:cubicBezTo>
                    <a:cubicBezTo>
                      <a:pt x="392452" y="812800"/>
                      <a:pt x="431204" y="806323"/>
                      <a:pt x="466915" y="794809"/>
                    </a:cubicBezTo>
                    <a:cubicBezTo>
                      <a:pt x="467675" y="794450"/>
                      <a:pt x="468435" y="794450"/>
                      <a:pt x="469194" y="794090"/>
                    </a:cubicBezTo>
                    <a:cubicBezTo>
                      <a:pt x="603304" y="748035"/>
                      <a:pt x="702082" y="626421"/>
                      <a:pt x="703982" y="484298"/>
                    </a:cubicBezTo>
                    <a:lnTo>
                      <a:pt x="703982" y="0"/>
                    </a:lnTo>
                    <a:lnTo>
                      <a:pt x="0" y="0"/>
                    </a:lnTo>
                    <a:lnTo>
                      <a:pt x="0" y="483939"/>
                    </a:lnTo>
                    <a:cubicBezTo>
                      <a:pt x="1900" y="627140"/>
                      <a:pt x="99158" y="748755"/>
                      <a:pt x="234787" y="793731"/>
                    </a:cubicBezTo>
                    <a:close/>
                  </a:path>
                </a:pathLst>
              </a:custGeom>
              <a:solidFill>
                <a:srgbClr val="9FC3D0"/>
              </a:solidFill>
            </p:spPr>
            <p:txBody>
              <a:bodyPr/>
              <a:lstStyle/>
              <a:p>
                <a:endParaRPr lang="lt-LT" noProof="0" dirty="0"/>
              </a:p>
            </p:txBody>
          </p:sp>
          <p:sp>
            <p:nvSpPr>
              <p:cNvPr id="10" name="TextBox 10"/>
              <p:cNvSpPr txBox="1"/>
              <p:nvPr/>
            </p:nvSpPr>
            <p:spPr>
              <a:xfrm>
                <a:off x="0" y="-47625"/>
                <a:ext cx="703982" cy="733425"/>
              </a:xfrm>
              <a:prstGeom prst="rect">
                <a:avLst/>
              </a:prstGeom>
            </p:spPr>
            <p:txBody>
              <a:bodyPr lIns="50800" tIns="50800" rIns="50800" bIns="50800" rtlCol="0" anchor="ctr"/>
              <a:lstStyle/>
              <a:p>
                <a:pPr algn="ctr">
                  <a:lnSpc>
                    <a:spcPts val="2659"/>
                  </a:lnSpc>
                </a:pPr>
                <a:endParaRPr lang="lt-LT" noProof="0" dirty="0"/>
              </a:p>
            </p:txBody>
          </p:sp>
        </p:grpSp>
        <p:sp>
          <p:nvSpPr>
            <p:cNvPr id="11" name="TextBox 11"/>
            <p:cNvSpPr txBox="1"/>
            <p:nvPr/>
          </p:nvSpPr>
          <p:spPr>
            <a:xfrm>
              <a:off x="0" y="437582"/>
              <a:ext cx="2083482" cy="1241504"/>
            </a:xfrm>
            <a:prstGeom prst="rect">
              <a:avLst/>
            </a:prstGeom>
          </p:spPr>
          <p:txBody>
            <a:bodyPr lIns="0" tIns="0" rIns="0" bIns="0" rtlCol="0" anchor="t">
              <a:spAutoFit/>
            </a:bodyPr>
            <a:lstStyle/>
            <a:p>
              <a:pPr algn="ctr">
                <a:lnSpc>
                  <a:spcPts val="7805"/>
                </a:lnSpc>
              </a:pPr>
              <a:r>
                <a:rPr lang="lt-LT" sz="5575" b="1" noProof="0" dirty="0">
                  <a:solidFill>
                    <a:srgbClr val="000000"/>
                  </a:solidFill>
                  <a:latin typeface="Open Sans Bold"/>
                  <a:ea typeface="Open Sans Bold"/>
                  <a:cs typeface="Open Sans Bold"/>
                  <a:sym typeface="Open Sans Bold"/>
                </a:rPr>
                <a:t>26</a:t>
              </a:r>
            </a:p>
          </p:txBody>
        </p:sp>
      </p:grpSp>
      <p:sp>
        <p:nvSpPr>
          <p:cNvPr id="12" name="Freeform 12"/>
          <p:cNvSpPr/>
          <p:nvPr/>
        </p:nvSpPr>
        <p:spPr>
          <a:xfrm>
            <a:off x="10263624" y="9258300"/>
            <a:ext cx="7315200" cy="2477783"/>
          </a:xfrm>
          <a:custGeom>
            <a:avLst/>
            <a:gdLst/>
            <a:ahLst/>
            <a:cxnLst/>
            <a:rect l="l" t="t" r="r" b="b"/>
            <a:pathLst>
              <a:path w="7315200" h="2477783">
                <a:moveTo>
                  <a:pt x="0" y="0"/>
                </a:moveTo>
                <a:lnTo>
                  <a:pt x="7315200" y="0"/>
                </a:lnTo>
                <a:lnTo>
                  <a:pt x="7315200" y="2477783"/>
                </a:lnTo>
                <a:lnTo>
                  <a:pt x="0" y="2477783"/>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lt-LT" noProof="0" dirty="0"/>
          </a:p>
        </p:txBody>
      </p:sp>
      <p:sp>
        <p:nvSpPr>
          <p:cNvPr id="13" name="Freeform 13"/>
          <p:cNvSpPr/>
          <p:nvPr/>
        </p:nvSpPr>
        <p:spPr>
          <a:xfrm>
            <a:off x="1564423" y="-1641171"/>
            <a:ext cx="7315200" cy="2477783"/>
          </a:xfrm>
          <a:custGeom>
            <a:avLst/>
            <a:gdLst/>
            <a:ahLst/>
            <a:cxnLst/>
            <a:rect l="l" t="t" r="r" b="b"/>
            <a:pathLst>
              <a:path w="7315200" h="2477783">
                <a:moveTo>
                  <a:pt x="0" y="0"/>
                </a:moveTo>
                <a:lnTo>
                  <a:pt x="7315200" y="0"/>
                </a:lnTo>
                <a:lnTo>
                  <a:pt x="7315200" y="2477784"/>
                </a:lnTo>
                <a:lnTo>
                  <a:pt x="0" y="2477784"/>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lt-LT" noProof="0" dirty="0"/>
          </a:p>
        </p:txBody>
      </p:sp>
      <p:sp>
        <p:nvSpPr>
          <p:cNvPr id="14" name="TextBox 14"/>
          <p:cNvSpPr txBox="1"/>
          <p:nvPr/>
        </p:nvSpPr>
        <p:spPr>
          <a:xfrm rot="-5400000">
            <a:off x="-2385484" y="4932362"/>
            <a:ext cx="6882108" cy="422275"/>
          </a:xfrm>
          <a:prstGeom prst="rect">
            <a:avLst/>
          </a:prstGeom>
        </p:spPr>
        <p:txBody>
          <a:bodyPr lIns="0" tIns="0" rIns="0" bIns="0" rtlCol="0" anchor="t">
            <a:spAutoFit/>
          </a:bodyPr>
          <a:lstStyle/>
          <a:p>
            <a:pPr algn="ctr">
              <a:lnSpc>
                <a:spcPts val="3499"/>
              </a:lnSpc>
            </a:pPr>
            <a:r>
              <a:rPr lang="lt-LT" sz="2499" noProof="0" dirty="0">
                <a:solidFill>
                  <a:srgbClr val="000000"/>
                </a:solidFill>
                <a:latin typeface="Calibri" panose="020F0502020204030204" pitchFamily="34" charset="0"/>
                <a:ea typeface="Alatsi"/>
                <a:cs typeface="Alatsi"/>
                <a:sym typeface="Alatsi"/>
              </a:rPr>
              <a:t>Panevėžio miesto savivaldybė</a:t>
            </a:r>
          </a:p>
        </p:txBody>
      </p:sp>
      <p:grpSp>
        <p:nvGrpSpPr>
          <p:cNvPr id="15" name="Group 15"/>
          <p:cNvGrpSpPr/>
          <p:nvPr/>
        </p:nvGrpSpPr>
        <p:grpSpPr>
          <a:xfrm>
            <a:off x="16154401" y="2367066"/>
            <a:ext cx="1289168" cy="453741"/>
            <a:chOff x="0" y="0"/>
            <a:chExt cx="1451520" cy="119504"/>
          </a:xfrm>
        </p:grpSpPr>
        <p:sp>
          <p:nvSpPr>
            <p:cNvPr id="16" name="Freeform 16"/>
            <p:cNvSpPr/>
            <p:nvPr/>
          </p:nvSpPr>
          <p:spPr>
            <a:xfrm>
              <a:off x="0" y="0"/>
              <a:ext cx="1451520" cy="119504"/>
            </a:xfrm>
            <a:custGeom>
              <a:avLst/>
              <a:gdLst/>
              <a:ahLst/>
              <a:cxnLst/>
              <a:rect l="l" t="t" r="r" b="b"/>
              <a:pathLst>
                <a:path w="1451520" h="119504">
                  <a:moveTo>
                    <a:pt x="59752" y="0"/>
                  </a:moveTo>
                  <a:lnTo>
                    <a:pt x="1391768" y="0"/>
                  </a:lnTo>
                  <a:cubicBezTo>
                    <a:pt x="1407616" y="0"/>
                    <a:pt x="1422814" y="6295"/>
                    <a:pt x="1434019" y="17501"/>
                  </a:cubicBezTo>
                  <a:cubicBezTo>
                    <a:pt x="1445225" y="28707"/>
                    <a:pt x="1451520" y="43905"/>
                    <a:pt x="1451520" y="59752"/>
                  </a:cubicBezTo>
                  <a:lnTo>
                    <a:pt x="1451520" y="59752"/>
                  </a:lnTo>
                  <a:cubicBezTo>
                    <a:pt x="1451520" y="75599"/>
                    <a:pt x="1445225" y="90797"/>
                    <a:pt x="1434019" y="102003"/>
                  </a:cubicBezTo>
                  <a:cubicBezTo>
                    <a:pt x="1422814" y="113208"/>
                    <a:pt x="1407616" y="119504"/>
                    <a:pt x="1391768" y="119504"/>
                  </a:cubicBezTo>
                  <a:lnTo>
                    <a:pt x="59752" y="119504"/>
                  </a:lnTo>
                  <a:cubicBezTo>
                    <a:pt x="43905" y="119504"/>
                    <a:pt x="28707" y="113208"/>
                    <a:pt x="17501" y="102003"/>
                  </a:cubicBezTo>
                  <a:cubicBezTo>
                    <a:pt x="6295" y="90797"/>
                    <a:pt x="0" y="75599"/>
                    <a:pt x="0" y="59752"/>
                  </a:cubicBezTo>
                  <a:lnTo>
                    <a:pt x="0" y="59752"/>
                  </a:lnTo>
                  <a:cubicBezTo>
                    <a:pt x="0" y="43905"/>
                    <a:pt x="6295" y="28707"/>
                    <a:pt x="17501" y="17501"/>
                  </a:cubicBezTo>
                  <a:cubicBezTo>
                    <a:pt x="28707" y="6295"/>
                    <a:pt x="43905" y="0"/>
                    <a:pt x="59752" y="0"/>
                  </a:cubicBezTo>
                  <a:close/>
                </a:path>
              </a:pathLst>
            </a:custGeom>
            <a:solidFill>
              <a:srgbClr val="9FC3D0"/>
            </a:solidFill>
          </p:spPr>
          <p:txBody>
            <a:bodyPr/>
            <a:lstStyle/>
            <a:p>
              <a:endParaRPr lang="lt-LT" noProof="0" dirty="0"/>
            </a:p>
          </p:txBody>
        </p:sp>
        <p:sp>
          <p:nvSpPr>
            <p:cNvPr id="17" name="TextBox 17"/>
            <p:cNvSpPr txBox="1"/>
            <p:nvPr/>
          </p:nvSpPr>
          <p:spPr>
            <a:xfrm>
              <a:off x="0" y="-38100"/>
              <a:ext cx="1451520" cy="157604"/>
            </a:xfrm>
            <a:prstGeom prst="rect">
              <a:avLst/>
            </a:prstGeom>
          </p:spPr>
          <p:txBody>
            <a:bodyPr lIns="50800" tIns="50800" rIns="50800" bIns="50800" rtlCol="0" anchor="ctr"/>
            <a:lstStyle/>
            <a:p>
              <a:pPr algn="ctr">
                <a:lnSpc>
                  <a:spcPts val="2659"/>
                </a:lnSpc>
              </a:pPr>
              <a:endParaRPr lang="lt-LT" noProof="0" dirty="0"/>
            </a:p>
          </p:txBody>
        </p:sp>
      </p:grpSp>
      <p:grpSp>
        <p:nvGrpSpPr>
          <p:cNvPr id="18" name="Group 18"/>
          <p:cNvGrpSpPr/>
          <p:nvPr/>
        </p:nvGrpSpPr>
        <p:grpSpPr>
          <a:xfrm>
            <a:off x="8364131" y="3194275"/>
            <a:ext cx="6418669" cy="469844"/>
            <a:chOff x="0" y="0"/>
            <a:chExt cx="1310896" cy="123745"/>
          </a:xfrm>
        </p:grpSpPr>
        <p:sp>
          <p:nvSpPr>
            <p:cNvPr id="19" name="Freeform 19"/>
            <p:cNvSpPr/>
            <p:nvPr/>
          </p:nvSpPr>
          <p:spPr>
            <a:xfrm>
              <a:off x="0" y="0"/>
              <a:ext cx="1310896" cy="123745"/>
            </a:xfrm>
            <a:custGeom>
              <a:avLst/>
              <a:gdLst/>
              <a:ahLst/>
              <a:cxnLst/>
              <a:rect l="l" t="t" r="r" b="b"/>
              <a:pathLst>
                <a:path w="1310896" h="123745">
                  <a:moveTo>
                    <a:pt x="61872" y="0"/>
                  </a:moveTo>
                  <a:lnTo>
                    <a:pt x="1249023" y="0"/>
                  </a:lnTo>
                  <a:cubicBezTo>
                    <a:pt x="1265433" y="0"/>
                    <a:pt x="1281170" y="6519"/>
                    <a:pt x="1292774" y="18122"/>
                  </a:cubicBezTo>
                  <a:cubicBezTo>
                    <a:pt x="1304377" y="29725"/>
                    <a:pt x="1310896" y="45463"/>
                    <a:pt x="1310896" y="61872"/>
                  </a:cubicBezTo>
                  <a:lnTo>
                    <a:pt x="1310896" y="61872"/>
                  </a:lnTo>
                  <a:cubicBezTo>
                    <a:pt x="1310896" y="78282"/>
                    <a:pt x="1304377" y="94020"/>
                    <a:pt x="1292774" y="105623"/>
                  </a:cubicBezTo>
                  <a:cubicBezTo>
                    <a:pt x="1281170" y="117226"/>
                    <a:pt x="1265433" y="123745"/>
                    <a:pt x="1249023" y="123745"/>
                  </a:cubicBezTo>
                  <a:lnTo>
                    <a:pt x="61872" y="123745"/>
                  </a:lnTo>
                  <a:cubicBezTo>
                    <a:pt x="45463" y="123745"/>
                    <a:pt x="29725" y="117226"/>
                    <a:pt x="18122" y="105623"/>
                  </a:cubicBezTo>
                  <a:cubicBezTo>
                    <a:pt x="6519" y="94020"/>
                    <a:pt x="0" y="78282"/>
                    <a:pt x="0" y="61872"/>
                  </a:cubicBezTo>
                  <a:lnTo>
                    <a:pt x="0" y="61872"/>
                  </a:lnTo>
                  <a:cubicBezTo>
                    <a:pt x="0" y="45463"/>
                    <a:pt x="6519" y="29725"/>
                    <a:pt x="18122" y="18122"/>
                  </a:cubicBezTo>
                  <a:cubicBezTo>
                    <a:pt x="29725" y="6519"/>
                    <a:pt x="45463" y="0"/>
                    <a:pt x="61872" y="0"/>
                  </a:cubicBezTo>
                  <a:close/>
                </a:path>
              </a:pathLst>
            </a:custGeom>
            <a:solidFill>
              <a:srgbClr val="9FC3D0"/>
            </a:solidFill>
          </p:spPr>
          <p:txBody>
            <a:bodyPr/>
            <a:lstStyle/>
            <a:p>
              <a:endParaRPr lang="lt-LT" noProof="0" dirty="0"/>
            </a:p>
          </p:txBody>
        </p:sp>
        <p:sp>
          <p:nvSpPr>
            <p:cNvPr id="20" name="TextBox 20"/>
            <p:cNvSpPr txBox="1"/>
            <p:nvPr/>
          </p:nvSpPr>
          <p:spPr>
            <a:xfrm>
              <a:off x="0" y="-38100"/>
              <a:ext cx="1310896" cy="161845"/>
            </a:xfrm>
            <a:prstGeom prst="rect">
              <a:avLst/>
            </a:prstGeom>
          </p:spPr>
          <p:txBody>
            <a:bodyPr lIns="50800" tIns="50800" rIns="50800" bIns="50800" rtlCol="0" anchor="ctr"/>
            <a:lstStyle/>
            <a:p>
              <a:pPr algn="ctr">
                <a:lnSpc>
                  <a:spcPts val="2659"/>
                </a:lnSpc>
              </a:pPr>
              <a:endParaRPr lang="lt-LT" noProof="0" dirty="0"/>
            </a:p>
          </p:txBody>
        </p:sp>
      </p:grpSp>
      <p:grpSp>
        <p:nvGrpSpPr>
          <p:cNvPr id="21" name="Group 21"/>
          <p:cNvGrpSpPr/>
          <p:nvPr/>
        </p:nvGrpSpPr>
        <p:grpSpPr>
          <a:xfrm>
            <a:off x="1724024" y="3234855"/>
            <a:ext cx="1501293" cy="434221"/>
            <a:chOff x="0" y="0"/>
            <a:chExt cx="515848" cy="114363"/>
          </a:xfrm>
        </p:grpSpPr>
        <p:sp>
          <p:nvSpPr>
            <p:cNvPr id="22" name="Freeform 22"/>
            <p:cNvSpPr/>
            <p:nvPr/>
          </p:nvSpPr>
          <p:spPr>
            <a:xfrm>
              <a:off x="0" y="0"/>
              <a:ext cx="515848" cy="114363"/>
            </a:xfrm>
            <a:custGeom>
              <a:avLst/>
              <a:gdLst/>
              <a:ahLst/>
              <a:cxnLst/>
              <a:rect l="l" t="t" r="r" b="b"/>
              <a:pathLst>
                <a:path w="515848" h="114363">
                  <a:moveTo>
                    <a:pt x="57181" y="0"/>
                  </a:moveTo>
                  <a:lnTo>
                    <a:pt x="458666" y="0"/>
                  </a:lnTo>
                  <a:cubicBezTo>
                    <a:pt x="473832" y="0"/>
                    <a:pt x="488376" y="6024"/>
                    <a:pt x="499100" y="16748"/>
                  </a:cubicBezTo>
                  <a:cubicBezTo>
                    <a:pt x="509823" y="27472"/>
                    <a:pt x="515848" y="42016"/>
                    <a:pt x="515848" y="57181"/>
                  </a:cubicBezTo>
                  <a:lnTo>
                    <a:pt x="515848" y="57181"/>
                  </a:lnTo>
                  <a:cubicBezTo>
                    <a:pt x="515848" y="88762"/>
                    <a:pt x="490247" y="114363"/>
                    <a:pt x="458666" y="114363"/>
                  </a:cubicBezTo>
                  <a:lnTo>
                    <a:pt x="57181" y="114363"/>
                  </a:lnTo>
                  <a:cubicBezTo>
                    <a:pt x="25601" y="114363"/>
                    <a:pt x="0" y="88762"/>
                    <a:pt x="0" y="57181"/>
                  </a:cubicBezTo>
                  <a:lnTo>
                    <a:pt x="0" y="57181"/>
                  </a:lnTo>
                  <a:cubicBezTo>
                    <a:pt x="0" y="25601"/>
                    <a:pt x="25601" y="0"/>
                    <a:pt x="57181" y="0"/>
                  </a:cubicBezTo>
                  <a:close/>
                </a:path>
              </a:pathLst>
            </a:custGeom>
            <a:solidFill>
              <a:srgbClr val="9FC3D0"/>
            </a:solidFill>
          </p:spPr>
          <p:txBody>
            <a:bodyPr/>
            <a:lstStyle/>
            <a:p>
              <a:endParaRPr lang="lt-LT" noProof="0" dirty="0"/>
            </a:p>
          </p:txBody>
        </p:sp>
        <p:sp>
          <p:nvSpPr>
            <p:cNvPr id="23" name="TextBox 23"/>
            <p:cNvSpPr txBox="1"/>
            <p:nvPr/>
          </p:nvSpPr>
          <p:spPr>
            <a:xfrm>
              <a:off x="0" y="-38100"/>
              <a:ext cx="515848" cy="152463"/>
            </a:xfrm>
            <a:prstGeom prst="rect">
              <a:avLst/>
            </a:prstGeom>
          </p:spPr>
          <p:txBody>
            <a:bodyPr lIns="50800" tIns="50800" rIns="50800" bIns="50800" rtlCol="0" anchor="ctr"/>
            <a:lstStyle/>
            <a:p>
              <a:pPr algn="ctr">
                <a:lnSpc>
                  <a:spcPts val="2659"/>
                </a:lnSpc>
              </a:pPr>
              <a:endParaRPr lang="lt-LT" noProof="0" dirty="0"/>
            </a:p>
          </p:txBody>
        </p:sp>
      </p:grpSp>
      <p:grpSp>
        <p:nvGrpSpPr>
          <p:cNvPr id="33" name="Group 33"/>
          <p:cNvGrpSpPr/>
          <p:nvPr/>
        </p:nvGrpSpPr>
        <p:grpSpPr>
          <a:xfrm>
            <a:off x="9239308" y="2770324"/>
            <a:ext cx="8204260" cy="423951"/>
            <a:chOff x="0" y="0"/>
            <a:chExt cx="2137292" cy="111658"/>
          </a:xfrm>
        </p:grpSpPr>
        <p:sp>
          <p:nvSpPr>
            <p:cNvPr id="34" name="Freeform 34"/>
            <p:cNvSpPr/>
            <p:nvPr/>
          </p:nvSpPr>
          <p:spPr>
            <a:xfrm>
              <a:off x="0" y="0"/>
              <a:ext cx="2137292" cy="111658"/>
            </a:xfrm>
            <a:custGeom>
              <a:avLst/>
              <a:gdLst/>
              <a:ahLst/>
              <a:cxnLst/>
              <a:rect l="l" t="t" r="r" b="b"/>
              <a:pathLst>
                <a:path w="2137292" h="111658">
                  <a:moveTo>
                    <a:pt x="48655" y="0"/>
                  </a:moveTo>
                  <a:lnTo>
                    <a:pt x="2088637" y="0"/>
                  </a:lnTo>
                  <a:cubicBezTo>
                    <a:pt x="2101541" y="0"/>
                    <a:pt x="2113917" y="5126"/>
                    <a:pt x="2123041" y="14251"/>
                  </a:cubicBezTo>
                  <a:cubicBezTo>
                    <a:pt x="2132166" y="23375"/>
                    <a:pt x="2137292" y="35751"/>
                    <a:pt x="2137292" y="48655"/>
                  </a:cubicBezTo>
                  <a:lnTo>
                    <a:pt x="2137292" y="63003"/>
                  </a:lnTo>
                  <a:cubicBezTo>
                    <a:pt x="2137292" y="75907"/>
                    <a:pt x="2132166" y="88283"/>
                    <a:pt x="2123041" y="97407"/>
                  </a:cubicBezTo>
                  <a:cubicBezTo>
                    <a:pt x="2113917" y="106532"/>
                    <a:pt x="2101541" y="111658"/>
                    <a:pt x="2088637" y="111658"/>
                  </a:cubicBezTo>
                  <a:lnTo>
                    <a:pt x="48655" y="111658"/>
                  </a:lnTo>
                  <a:cubicBezTo>
                    <a:pt x="35751" y="111658"/>
                    <a:pt x="23375" y="106532"/>
                    <a:pt x="14251" y="97407"/>
                  </a:cubicBezTo>
                  <a:cubicBezTo>
                    <a:pt x="5126" y="88283"/>
                    <a:pt x="0" y="75907"/>
                    <a:pt x="0" y="63003"/>
                  </a:cubicBezTo>
                  <a:lnTo>
                    <a:pt x="0" y="48655"/>
                  </a:lnTo>
                  <a:cubicBezTo>
                    <a:pt x="0" y="35751"/>
                    <a:pt x="5126" y="23375"/>
                    <a:pt x="14251" y="14251"/>
                  </a:cubicBezTo>
                  <a:cubicBezTo>
                    <a:pt x="23375" y="5126"/>
                    <a:pt x="35751" y="0"/>
                    <a:pt x="48655" y="0"/>
                  </a:cubicBezTo>
                  <a:close/>
                </a:path>
              </a:pathLst>
            </a:custGeom>
            <a:solidFill>
              <a:srgbClr val="9FC3D0"/>
            </a:solidFill>
          </p:spPr>
          <p:txBody>
            <a:bodyPr/>
            <a:lstStyle/>
            <a:p>
              <a:endParaRPr lang="lt-LT" noProof="0" dirty="0"/>
            </a:p>
          </p:txBody>
        </p:sp>
        <p:sp>
          <p:nvSpPr>
            <p:cNvPr id="35" name="TextBox 35"/>
            <p:cNvSpPr txBox="1"/>
            <p:nvPr/>
          </p:nvSpPr>
          <p:spPr>
            <a:xfrm>
              <a:off x="0" y="-38100"/>
              <a:ext cx="2137292" cy="149758"/>
            </a:xfrm>
            <a:prstGeom prst="rect">
              <a:avLst/>
            </a:prstGeom>
          </p:spPr>
          <p:txBody>
            <a:bodyPr lIns="50800" tIns="50800" rIns="50800" bIns="50800" rtlCol="0" anchor="ctr"/>
            <a:lstStyle/>
            <a:p>
              <a:pPr algn="ctr">
                <a:lnSpc>
                  <a:spcPts val="2659"/>
                </a:lnSpc>
              </a:pPr>
              <a:endParaRPr lang="lt-LT" noProof="0" dirty="0"/>
            </a:p>
          </p:txBody>
        </p:sp>
      </p:grpSp>
      <p:sp>
        <p:nvSpPr>
          <p:cNvPr id="36" name="TextBox 36"/>
          <p:cNvSpPr txBox="1"/>
          <p:nvPr/>
        </p:nvSpPr>
        <p:spPr>
          <a:xfrm>
            <a:off x="1704438" y="2359255"/>
            <a:ext cx="15680558" cy="7152792"/>
          </a:xfrm>
          <a:prstGeom prst="rect">
            <a:avLst/>
          </a:prstGeom>
        </p:spPr>
        <p:txBody>
          <a:bodyPr wrap="square" lIns="0" tIns="0" rIns="0" bIns="0" rtlCol="0" anchor="t">
            <a:spAutoFit/>
          </a:bodyPr>
          <a:lstStyle/>
          <a:p>
            <a:pPr algn="just">
              <a:lnSpc>
                <a:spcPts val="3499"/>
              </a:lnSpc>
            </a:pPr>
            <a:r>
              <a:rPr lang="lt-LT" sz="2499" noProof="0" dirty="0">
                <a:solidFill>
                  <a:srgbClr val="000000"/>
                </a:solidFill>
                <a:latin typeface="Calibri" panose="020F0502020204030204" pitchFamily="34" charset="0"/>
                <a:ea typeface="Alatsi"/>
                <a:cs typeface="Alatsi"/>
                <a:sym typeface="Alatsi"/>
              </a:rPr>
              <a:t> Vienas iš didžiausių iššūkių siekiant įvertinti </a:t>
            </a:r>
            <a:r>
              <a:rPr lang="lt-LT" sz="2499" noProof="0" dirty="0" err="1">
                <a:solidFill>
                  <a:srgbClr val="000000"/>
                </a:solidFill>
                <a:latin typeface="Calibri" panose="020F0502020204030204" pitchFamily="34" charset="0"/>
                <a:ea typeface="Alatsi"/>
                <a:cs typeface="Alatsi"/>
                <a:sym typeface="Alatsi"/>
              </a:rPr>
              <a:t>homofobinių</a:t>
            </a:r>
            <a:r>
              <a:rPr lang="lt-LT" sz="2499" noProof="0" dirty="0">
                <a:solidFill>
                  <a:srgbClr val="000000"/>
                </a:solidFill>
                <a:latin typeface="Calibri" panose="020F0502020204030204" pitchFamily="34" charset="0"/>
                <a:ea typeface="Alatsi"/>
                <a:cs typeface="Alatsi"/>
                <a:sym typeface="Alatsi"/>
              </a:rPr>
              <a:t> patyčių paplitimą Panevėžio miesto savivaldybėje –</a:t>
            </a:r>
            <a:r>
              <a:rPr lang="lt-LT" sz="2499" u="none" noProof="0" dirty="0">
                <a:solidFill>
                  <a:srgbClr val="000000"/>
                </a:solidFill>
                <a:latin typeface="Calibri" panose="020F0502020204030204" pitchFamily="34" charset="0"/>
                <a:ea typeface="Alatsi"/>
                <a:cs typeface="Alatsi"/>
                <a:sym typeface="Alatsi"/>
              </a:rPr>
              <a:t> duomenų stoka arba jų nebuv</a:t>
            </a:r>
            <a:r>
              <a:rPr lang="lt-LT" sz="2499" noProof="0" dirty="0">
                <a:solidFill>
                  <a:srgbClr val="000000"/>
                </a:solidFill>
                <a:latin typeface="Calibri" panose="020F0502020204030204" pitchFamily="34" charset="0"/>
                <a:ea typeface="Alatsi"/>
                <a:cs typeface="Alatsi"/>
                <a:sym typeface="Alatsi"/>
              </a:rPr>
              <a:t>imas. </a:t>
            </a:r>
            <a:r>
              <a:rPr lang="lt-LT" sz="2499" noProof="0" dirty="0" err="1">
                <a:solidFill>
                  <a:srgbClr val="000000"/>
                </a:solidFill>
                <a:latin typeface="Calibri" panose="020F0502020204030204" pitchFamily="34" charset="0"/>
                <a:ea typeface="Alatsi"/>
                <a:cs typeface="Alatsi"/>
                <a:sym typeface="Alatsi"/>
              </a:rPr>
              <a:t>Homofobinės</a:t>
            </a:r>
            <a:r>
              <a:rPr lang="lt-LT" sz="2499" noProof="0" dirty="0">
                <a:solidFill>
                  <a:srgbClr val="000000"/>
                </a:solidFill>
                <a:latin typeface="Calibri" panose="020F0502020204030204" pitchFamily="34" charset="0"/>
                <a:ea typeface="Alatsi"/>
                <a:cs typeface="Alatsi"/>
                <a:sym typeface="Alatsi"/>
              </a:rPr>
              <a:t> patyčios dažnai lieka neatpažintos, nepraneštos arba neužfiksuotos oficialioje statistikoje. Mokiniai dažnai bijo apie tai kalbėti dėl stigmos, atstūmimo ar baimės būti išviešintiems, o mokytojai neretai neturi nei žinių, nei įrankių, kaip tinkamai r</a:t>
            </a:r>
            <a:r>
              <a:rPr lang="lt-LT" sz="2499" u="none" noProof="0" dirty="0">
                <a:solidFill>
                  <a:srgbClr val="000000"/>
                </a:solidFill>
                <a:latin typeface="Calibri" panose="020F0502020204030204" pitchFamily="34" charset="0"/>
                <a:ea typeface="Alatsi"/>
                <a:cs typeface="Alatsi"/>
                <a:sym typeface="Alatsi"/>
              </a:rPr>
              <a:t>eaguoti į tokio pobūdžio patyčias. Be to, vis dar gaji nuostata, kad apie LGBTQ+ temas mokykloje kalbėti „netinka“,</a:t>
            </a:r>
            <a:r>
              <a:rPr lang="lt-LT" sz="2499" noProof="0" dirty="0">
                <a:solidFill>
                  <a:srgbClr val="000000"/>
                </a:solidFill>
                <a:latin typeface="Calibri" panose="020F0502020204030204" pitchFamily="34" charset="0"/>
                <a:ea typeface="Alatsi"/>
                <a:cs typeface="Alatsi"/>
                <a:sym typeface="Alatsi"/>
              </a:rPr>
              <a:t> todėl problemos</a:t>
            </a:r>
            <a:r>
              <a:rPr lang="lt-LT" sz="2499" u="none" noProof="0" dirty="0">
                <a:solidFill>
                  <a:srgbClr val="000000"/>
                </a:solidFill>
                <a:latin typeface="Calibri" panose="020F0502020204030204" pitchFamily="34" charset="0"/>
                <a:ea typeface="Alatsi"/>
                <a:cs typeface="Alatsi"/>
                <a:sym typeface="Alatsi"/>
              </a:rPr>
              <a:t> sp</a:t>
            </a:r>
            <a:r>
              <a:rPr lang="lt-LT" sz="2499" noProof="0" dirty="0">
                <a:solidFill>
                  <a:srgbClr val="000000"/>
                </a:solidFill>
                <a:latin typeface="Calibri" panose="020F0502020204030204" pitchFamily="34" charset="0"/>
                <a:ea typeface="Alatsi"/>
                <a:cs typeface="Alatsi"/>
                <a:sym typeface="Alatsi"/>
              </a:rPr>
              <a:t>rendimas ignoruojamas arba</a:t>
            </a:r>
            <a:r>
              <a:rPr lang="lt-LT" sz="2499" u="none" noProof="0" dirty="0">
                <a:solidFill>
                  <a:srgbClr val="000000"/>
                </a:solidFill>
                <a:latin typeface="Calibri" panose="020F0502020204030204" pitchFamily="34" charset="0"/>
                <a:ea typeface="Alatsi"/>
                <a:cs typeface="Alatsi"/>
                <a:sym typeface="Alatsi"/>
              </a:rPr>
              <a:t> atidėliojama</a:t>
            </a:r>
            <a:r>
              <a:rPr lang="lt-LT" sz="2499" noProof="0" dirty="0">
                <a:solidFill>
                  <a:srgbClr val="000000"/>
                </a:solidFill>
                <a:latin typeface="Calibri" panose="020F0502020204030204" pitchFamily="34" charset="0"/>
                <a:ea typeface="Alatsi"/>
                <a:cs typeface="Alatsi"/>
                <a:sym typeface="Alatsi"/>
              </a:rPr>
              <a:t>s.</a:t>
            </a:r>
          </a:p>
          <a:p>
            <a:pPr algn="just">
              <a:lnSpc>
                <a:spcPts val="3499"/>
              </a:lnSpc>
            </a:pPr>
            <a:endParaRPr lang="lt-LT" sz="2499" noProof="0" dirty="0">
              <a:solidFill>
                <a:srgbClr val="000000"/>
              </a:solidFill>
              <a:latin typeface="Calibri" panose="020F0502020204030204" pitchFamily="34" charset="0"/>
              <a:ea typeface="Alatsi"/>
              <a:cs typeface="Alatsi"/>
              <a:sym typeface="Alatsi"/>
            </a:endParaRPr>
          </a:p>
          <a:p>
            <a:pPr algn="just">
              <a:lnSpc>
                <a:spcPts val="3499"/>
              </a:lnSpc>
            </a:pPr>
            <a:r>
              <a:rPr lang="lt-LT" sz="2499" noProof="0" dirty="0">
                <a:solidFill>
                  <a:srgbClr val="000000"/>
                </a:solidFill>
                <a:latin typeface="Calibri" panose="020F0502020204030204" pitchFamily="34" charset="0"/>
                <a:ea typeface="Alatsi"/>
                <a:cs typeface="Alatsi"/>
                <a:sym typeface="Alatsi"/>
              </a:rPr>
              <a:t>Šis duomenų trūkumas lemia, kad savivaldybės lygmeniu neįmanoma objektyviai įvertinti situacijos masto – nėra nei patyčių atpažinimo statistikos, nei aiškių rodiklių apie nukentėjusius moksleivius, nei veiksmų efektyvumo vertinimo Duomenų stoka ne tik trukdo sukurti tikslingas prevencijos priemones, bet ir leidžia manyti, kad problema neegzistuoja, nors nacionaliniai tyrimai rodo, jog </a:t>
            </a:r>
            <a:r>
              <a:rPr lang="lt-LT" sz="2499" noProof="0" dirty="0" err="1">
                <a:solidFill>
                  <a:srgbClr val="000000"/>
                </a:solidFill>
                <a:latin typeface="Calibri" panose="020F0502020204030204" pitchFamily="34" charset="0"/>
                <a:ea typeface="Alatsi"/>
                <a:cs typeface="Alatsi"/>
                <a:sym typeface="Alatsi"/>
              </a:rPr>
              <a:t>homofobinės</a:t>
            </a:r>
            <a:r>
              <a:rPr lang="lt-LT" sz="2499" noProof="0" dirty="0">
                <a:solidFill>
                  <a:srgbClr val="000000"/>
                </a:solidFill>
                <a:latin typeface="Calibri" panose="020F0502020204030204" pitchFamily="34" charset="0"/>
                <a:ea typeface="Alatsi"/>
                <a:cs typeface="Alatsi"/>
                <a:sym typeface="Alatsi"/>
              </a:rPr>
              <a:t> patyčios yra plačiai paplitusios visos Lietuvos mokyklose.</a:t>
            </a:r>
          </a:p>
          <a:p>
            <a:pPr algn="just">
              <a:lnSpc>
                <a:spcPts val="3499"/>
              </a:lnSpc>
            </a:pPr>
            <a:endParaRPr lang="lt-LT" sz="2499" noProof="0" dirty="0">
              <a:solidFill>
                <a:srgbClr val="000000"/>
              </a:solidFill>
              <a:latin typeface="Calibri" panose="020F0502020204030204" pitchFamily="34" charset="0"/>
              <a:ea typeface="Alatsi"/>
              <a:cs typeface="Alatsi"/>
              <a:sym typeface="Alatsi"/>
            </a:endParaRPr>
          </a:p>
          <a:p>
            <a:pPr algn="just">
              <a:lnSpc>
                <a:spcPts val="3499"/>
              </a:lnSpc>
            </a:pPr>
            <a:r>
              <a:rPr lang="lt-LT" sz="2499" noProof="0" dirty="0">
                <a:solidFill>
                  <a:srgbClr val="000000"/>
                </a:solidFill>
                <a:latin typeface="Calibri" panose="020F0502020204030204" pitchFamily="34" charset="0"/>
                <a:ea typeface="Alatsi"/>
                <a:cs typeface="Alatsi"/>
                <a:sym typeface="Alatsi"/>
              </a:rPr>
              <a:t>Todėl svarbu, kad Panevėžio miesto savivaldybė inicijuotų tikslinius tyrimus, moksleivių ir mokytojų apklausas bei bendradarbiavimą su nevyriausybinėmis organizacijomis, kurios galėtų padėti identifikuoti problemos mastą ir pasiūlyti efektyvius sprendimus. Be duomenų nėra realios situacijos analizės, o be analizės – nėra veiksmingos politikos.</a:t>
            </a:r>
          </a:p>
          <a:p>
            <a:pPr algn="just">
              <a:lnSpc>
                <a:spcPts val="3499"/>
              </a:lnSpc>
            </a:pPr>
            <a:endParaRPr lang="lt-LT" sz="2499" noProof="0" dirty="0">
              <a:solidFill>
                <a:srgbClr val="000000"/>
              </a:solidFill>
              <a:latin typeface="Calibri" panose="020F0502020204030204" pitchFamily="34" charset="0"/>
              <a:ea typeface="Alatsi"/>
              <a:cs typeface="Alatsi"/>
              <a:sym typeface="Alatsi"/>
            </a:endParaRPr>
          </a:p>
          <a:p>
            <a:pPr algn="just">
              <a:lnSpc>
                <a:spcPts val="3499"/>
              </a:lnSpc>
            </a:pPr>
            <a:endParaRPr lang="lt-LT" sz="2499" noProof="0" dirty="0">
              <a:solidFill>
                <a:srgbClr val="000000"/>
              </a:solidFill>
              <a:latin typeface="Calibri" panose="020F0502020204030204" pitchFamily="34" charset="0"/>
              <a:ea typeface="Alatsi"/>
              <a:cs typeface="Alatsi"/>
              <a:sym typeface="Alatsi"/>
            </a:endParaRPr>
          </a:p>
        </p:txBody>
      </p:sp>
      <p:sp>
        <p:nvSpPr>
          <p:cNvPr id="37" name="TextBox 37"/>
          <p:cNvSpPr txBox="1"/>
          <p:nvPr/>
        </p:nvSpPr>
        <p:spPr>
          <a:xfrm>
            <a:off x="1564423" y="1105921"/>
            <a:ext cx="15272722" cy="554875"/>
          </a:xfrm>
          <a:prstGeom prst="rect">
            <a:avLst/>
          </a:prstGeom>
        </p:spPr>
        <p:txBody>
          <a:bodyPr lIns="0" tIns="0" rIns="0" bIns="0" rtlCol="0" anchor="t">
            <a:spAutoFit/>
          </a:bodyPr>
          <a:lstStyle/>
          <a:p>
            <a:pPr algn="l">
              <a:lnSpc>
                <a:spcPts val="4591"/>
              </a:lnSpc>
            </a:pPr>
            <a:r>
              <a:rPr lang="lt-LT" sz="3279" noProof="0" dirty="0">
                <a:solidFill>
                  <a:srgbClr val="000000"/>
                </a:solidFill>
                <a:latin typeface="Calibri" panose="020F0502020204030204" pitchFamily="34" charset="0"/>
                <a:ea typeface="Alatsi"/>
                <a:cs typeface="Alatsi"/>
                <a:sym typeface="Alatsi"/>
              </a:rPr>
              <a:t>DUOMENŲ APIE HOMOFOBINES PATYČIAS TRŪKUMAS</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F6F3EB"/>
        </a:solidFill>
        <a:effectLst/>
      </p:bgPr>
    </p:bg>
    <p:spTree>
      <p:nvGrpSpPr>
        <p:cNvPr id="1" name=""/>
        <p:cNvGrpSpPr/>
        <p:nvPr/>
      </p:nvGrpSpPr>
      <p:grpSpPr>
        <a:xfrm>
          <a:off x="0" y="0"/>
          <a:ext cx="0" cy="0"/>
          <a:chOff x="0" y="0"/>
          <a:chExt cx="0" cy="0"/>
        </a:xfrm>
      </p:grpSpPr>
      <p:grpSp>
        <p:nvGrpSpPr>
          <p:cNvPr id="2" name="Group 2"/>
          <p:cNvGrpSpPr/>
          <p:nvPr/>
        </p:nvGrpSpPr>
        <p:grpSpPr>
          <a:xfrm>
            <a:off x="627362" y="0"/>
            <a:ext cx="937061" cy="10287000"/>
            <a:chOff x="0" y="0"/>
            <a:chExt cx="246798" cy="2709333"/>
          </a:xfrm>
        </p:grpSpPr>
        <p:sp>
          <p:nvSpPr>
            <p:cNvPr id="3" name="Freeform 3"/>
            <p:cNvSpPr/>
            <p:nvPr/>
          </p:nvSpPr>
          <p:spPr>
            <a:xfrm>
              <a:off x="0" y="0"/>
              <a:ext cx="246798" cy="2709333"/>
            </a:xfrm>
            <a:custGeom>
              <a:avLst/>
              <a:gdLst/>
              <a:ahLst/>
              <a:cxnLst/>
              <a:rect l="l" t="t" r="r" b="b"/>
              <a:pathLst>
                <a:path w="246798" h="2709333">
                  <a:moveTo>
                    <a:pt x="0" y="0"/>
                  </a:moveTo>
                  <a:lnTo>
                    <a:pt x="246798" y="0"/>
                  </a:lnTo>
                  <a:lnTo>
                    <a:pt x="246798" y="2709333"/>
                  </a:lnTo>
                  <a:lnTo>
                    <a:pt x="0" y="2709333"/>
                  </a:lnTo>
                  <a:close/>
                </a:path>
              </a:pathLst>
            </a:custGeom>
            <a:solidFill>
              <a:srgbClr val="F6F3EB"/>
            </a:solidFill>
          </p:spPr>
          <p:txBody>
            <a:bodyPr/>
            <a:lstStyle/>
            <a:p>
              <a:endParaRPr lang="lt-LT" noProof="0" dirty="0"/>
            </a:p>
          </p:txBody>
        </p:sp>
        <p:sp>
          <p:nvSpPr>
            <p:cNvPr id="4" name="TextBox 4"/>
            <p:cNvSpPr txBox="1"/>
            <p:nvPr/>
          </p:nvSpPr>
          <p:spPr>
            <a:xfrm>
              <a:off x="0" y="-38100"/>
              <a:ext cx="246798" cy="2747433"/>
            </a:xfrm>
            <a:prstGeom prst="rect">
              <a:avLst/>
            </a:prstGeom>
          </p:spPr>
          <p:txBody>
            <a:bodyPr lIns="50800" tIns="50800" rIns="50800" bIns="50800" rtlCol="0" anchor="ctr"/>
            <a:lstStyle/>
            <a:p>
              <a:pPr algn="ctr">
                <a:lnSpc>
                  <a:spcPts val="2659"/>
                </a:lnSpc>
              </a:pPr>
              <a:endParaRPr lang="lt-LT" noProof="0" dirty="0"/>
            </a:p>
          </p:txBody>
        </p:sp>
      </p:grpSp>
      <p:sp>
        <p:nvSpPr>
          <p:cNvPr id="5" name="AutoShape 5"/>
          <p:cNvSpPr/>
          <p:nvPr/>
        </p:nvSpPr>
        <p:spPr>
          <a:xfrm flipH="1" flipV="1">
            <a:off x="1085850" y="7289441"/>
            <a:ext cx="5403" cy="2997456"/>
          </a:xfrm>
          <a:prstGeom prst="line">
            <a:avLst/>
          </a:prstGeom>
          <a:ln w="114300" cap="flat">
            <a:solidFill>
              <a:srgbClr val="9FC3D0"/>
            </a:solidFill>
            <a:prstDash val="solid"/>
            <a:headEnd type="none" w="sm" len="sm"/>
            <a:tailEnd type="none" w="sm" len="sm"/>
          </a:ln>
        </p:spPr>
        <p:txBody>
          <a:bodyPr/>
          <a:lstStyle/>
          <a:p>
            <a:endParaRPr lang="lt-LT" noProof="0" dirty="0"/>
          </a:p>
        </p:txBody>
      </p:sp>
      <p:sp>
        <p:nvSpPr>
          <p:cNvPr id="6" name="AutoShape 6"/>
          <p:cNvSpPr/>
          <p:nvPr/>
        </p:nvSpPr>
        <p:spPr>
          <a:xfrm flipH="1" flipV="1">
            <a:off x="1090490" y="-104525"/>
            <a:ext cx="5403" cy="2997456"/>
          </a:xfrm>
          <a:prstGeom prst="line">
            <a:avLst/>
          </a:prstGeom>
          <a:ln w="114300" cap="flat">
            <a:solidFill>
              <a:srgbClr val="9FC3D0"/>
            </a:solidFill>
            <a:prstDash val="solid"/>
            <a:headEnd type="none" w="sm" len="sm"/>
            <a:tailEnd type="none" w="sm" len="sm"/>
          </a:ln>
        </p:spPr>
        <p:txBody>
          <a:bodyPr/>
          <a:lstStyle/>
          <a:p>
            <a:endParaRPr lang="lt-LT" noProof="0" dirty="0"/>
          </a:p>
        </p:txBody>
      </p:sp>
      <p:grpSp>
        <p:nvGrpSpPr>
          <p:cNvPr id="7" name="Group 7"/>
          <p:cNvGrpSpPr/>
          <p:nvPr/>
        </p:nvGrpSpPr>
        <p:grpSpPr>
          <a:xfrm>
            <a:off x="15859155" y="0"/>
            <a:ext cx="1562612" cy="1673225"/>
            <a:chOff x="0" y="0"/>
            <a:chExt cx="2083482" cy="2230967"/>
          </a:xfrm>
        </p:grpSpPr>
        <p:grpSp>
          <p:nvGrpSpPr>
            <p:cNvPr id="8" name="Group 8"/>
            <p:cNvGrpSpPr/>
            <p:nvPr/>
          </p:nvGrpSpPr>
          <p:grpSpPr>
            <a:xfrm>
              <a:off x="75599" y="0"/>
              <a:ext cx="1932284" cy="2230967"/>
              <a:chOff x="0" y="0"/>
              <a:chExt cx="703982" cy="812800"/>
            </a:xfrm>
          </p:grpSpPr>
          <p:sp>
            <p:nvSpPr>
              <p:cNvPr id="9" name="Freeform 9"/>
              <p:cNvSpPr/>
              <p:nvPr/>
            </p:nvSpPr>
            <p:spPr>
              <a:xfrm>
                <a:off x="0" y="0"/>
                <a:ext cx="703982" cy="812800"/>
              </a:xfrm>
              <a:custGeom>
                <a:avLst/>
                <a:gdLst/>
                <a:ahLst/>
                <a:cxnLst/>
                <a:rect l="l" t="t" r="r" b="b"/>
                <a:pathLst>
                  <a:path w="703982" h="812800">
                    <a:moveTo>
                      <a:pt x="234787" y="793731"/>
                    </a:moveTo>
                    <a:cubicBezTo>
                      <a:pt x="270879" y="805245"/>
                      <a:pt x="311910" y="812800"/>
                      <a:pt x="352180" y="812800"/>
                    </a:cubicBezTo>
                    <a:cubicBezTo>
                      <a:pt x="392452" y="812800"/>
                      <a:pt x="431204" y="806323"/>
                      <a:pt x="466915" y="794809"/>
                    </a:cubicBezTo>
                    <a:cubicBezTo>
                      <a:pt x="467675" y="794450"/>
                      <a:pt x="468435" y="794450"/>
                      <a:pt x="469194" y="794090"/>
                    </a:cubicBezTo>
                    <a:cubicBezTo>
                      <a:pt x="603304" y="748035"/>
                      <a:pt x="702082" y="626421"/>
                      <a:pt x="703982" y="484298"/>
                    </a:cubicBezTo>
                    <a:lnTo>
                      <a:pt x="703982" y="0"/>
                    </a:lnTo>
                    <a:lnTo>
                      <a:pt x="0" y="0"/>
                    </a:lnTo>
                    <a:lnTo>
                      <a:pt x="0" y="483939"/>
                    </a:lnTo>
                    <a:cubicBezTo>
                      <a:pt x="1900" y="627140"/>
                      <a:pt x="99158" y="748755"/>
                      <a:pt x="234787" y="793731"/>
                    </a:cubicBezTo>
                    <a:close/>
                  </a:path>
                </a:pathLst>
              </a:custGeom>
              <a:solidFill>
                <a:srgbClr val="9FC3D0"/>
              </a:solidFill>
            </p:spPr>
            <p:txBody>
              <a:bodyPr/>
              <a:lstStyle/>
              <a:p>
                <a:endParaRPr lang="lt-LT" noProof="0" dirty="0"/>
              </a:p>
            </p:txBody>
          </p:sp>
          <p:sp>
            <p:nvSpPr>
              <p:cNvPr id="10" name="TextBox 10"/>
              <p:cNvSpPr txBox="1"/>
              <p:nvPr/>
            </p:nvSpPr>
            <p:spPr>
              <a:xfrm>
                <a:off x="0" y="-47625"/>
                <a:ext cx="703982" cy="733425"/>
              </a:xfrm>
              <a:prstGeom prst="rect">
                <a:avLst/>
              </a:prstGeom>
            </p:spPr>
            <p:txBody>
              <a:bodyPr lIns="50800" tIns="50800" rIns="50800" bIns="50800" rtlCol="0" anchor="ctr"/>
              <a:lstStyle/>
              <a:p>
                <a:pPr algn="ctr">
                  <a:lnSpc>
                    <a:spcPts val="2659"/>
                  </a:lnSpc>
                </a:pPr>
                <a:endParaRPr lang="lt-LT" noProof="0" dirty="0"/>
              </a:p>
            </p:txBody>
          </p:sp>
        </p:grpSp>
        <p:sp>
          <p:nvSpPr>
            <p:cNvPr id="11" name="TextBox 11"/>
            <p:cNvSpPr txBox="1"/>
            <p:nvPr/>
          </p:nvSpPr>
          <p:spPr>
            <a:xfrm>
              <a:off x="0" y="437582"/>
              <a:ext cx="2083482" cy="1241504"/>
            </a:xfrm>
            <a:prstGeom prst="rect">
              <a:avLst/>
            </a:prstGeom>
          </p:spPr>
          <p:txBody>
            <a:bodyPr lIns="0" tIns="0" rIns="0" bIns="0" rtlCol="0" anchor="t">
              <a:spAutoFit/>
            </a:bodyPr>
            <a:lstStyle/>
            <a:p>
              <a:pPr algn="ctr">
                <a:lnSpc>
                  <a:spcPts val="7805"/>
                </a:lnSpc>
              </a:pPr>
              <a:r>
                <a:rPr lang="lt-LT" sz="5575" b="1" noProof="0" dirty="0">
                  <a:solidFill>
                    <a:srgbClr val="000000"/>
                  </a:solidFill>
                  <a:latin typeface="Open Sans Bold"/>
                  <a:ea typeface="Open Sans Bold"/>
                  <a:cs typeface="Open Sans Bold"/>
                  <a:sym typeface="Open Sans Bold"/>
                </a:rPr>
                <a:t>27</a:t>
              </a:r>
            </a:p>
          </p:txBody>
        </p:sp>
      </p:grpSp>
      <p:sp>
        <p:nvSpPr>
          <p:cNvPr id="12" name="Freeform 12"/>
          <p:cNvSpPr/>
          <p:nvPr/>
        </p:nvSpPr>
        <p:spPr>
          <a:xfrm>
            <a:off x="10263624" y="9258300"/>
            <a:ext cx="7315200" cy="2477783"/>
          </a:xfrm>
          <a:custGeom>
            <a:avLst/>
            <a:gdLst/>
            <a:ahLst/>
            <a:cxnLst/>
            <a:rect l="l" t="t" r="r" b="b"/>
            <a:pathLst>
              <a:path w="7315200" h="2477783">
                <a:moveTo>
                  <a:pt x="0" y="0"/>
                </a:moveTo>
                <a:lnTo>
                  <a:pt x="7315200" y="0"/>
                </a:lnTo>
                <a:lnTo>
                  <a:pt x="7315200" y="2477783"/>
                </a:lnTo>
                <a:lnTo>
                  <a:pt x="0" y="2477783"/>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lt-LT" noProof="0" dirty="0"/>
          </a:p>
        </p:txBody>
      </p:sp>
      <p:sp>
        <p:nvSpPr>
          <p:cNvPr id="13" name="Freeform 13"/>
          <p:cNvSpPr/>
          <p:nvPr/>
        </p:nvSpPr>
        <p:spPr>
          <a:xfrm>
            <a:off x="1564423" y="-1641171"/>
            <a:ext cx="7315200" cy="2477783"/>
          </a:xfrm>
          <a:custGeom>
            <a:avLst/>
            <a:gdLst/>
            <a:ahLst/>
            <a:cxnLst/>
            <a:rect l="l" t="t" r="r" b="b"/>
            <a:pathLst>
              <a:path w="7315200" h="2477783">
                <a:moveTo>
                  <a:pt x="0" y="0"/>
                </a:moveTo>
                <a:lnTo>
                  <a:pt x="7315200" y="0"/>
                </a:lnTo>
                <a:lnTo>
                  <a:pt x="7315200" y="2477784"/>
                </a:lnTo>
                <a:lnTo>
                  <a:pt x="0" y="2477784"/>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lt-LT" noProof="0" dirty="0"/>
          </a:p>
        </p:txBody>
      </p:sp>
      <p:sp>
        <p:nvSpPr>
          <p:cNvPr id="14" name="TextBox 14"/>
          <p:cNvSpPr txBox="1"/>
          <p:nvPr/>
        </p:nvSpPr>
        <p:spPr>
          <a:xfrm rot="-5400000">
            <a:off x="-2385484" y="4932362"/>
            <a:ext cx="6882108" cy="422275"/>
          </a:xfrm>
          <a:prstGeom prst="rect">
            <a:avLst/>
          </a:prstGeom>
        </p:spPr>
        <p:txBody>
          <a:bodyPr lIns="0" tIns="0" rIns="0" bIns="0" rtlCol="0" anchor="t">
            <a:spAutoFit/>
          </a:bodyPr>
          <a:lstStyle/>
          <a:p>
            <a:pPr algn="ctr">
              <a:lnSpc>
                <a:spcPts val="3499"/>
              </a:lnSpc>
            </a:pPr>
            <a:r>
              <a:rPr lang="lt-LT" sz="2499" noProof="0" dirty="0">
                <a:solidFill>
                  <a:srgbClr val="000000"/>
                </a:solidFill>
                <a:latin typeface="Calibri" panose="020F0502020204030204" pitchFamily="34" charset="0"/>
                <a:ea typeface="Alatsi"/>
                <a:cs typeface="Alatsi"/>
                <a:sym typeface="Alatsi"/>
              </a:rPr>
              <a:t>Panevėžio miesto savivaldybė</a:t>
            </a:r>
          </a:p>
        </p:txBody>
      </p:sp>
      <p:sp>
        <p:nvSpPr>
          <p:cNvPr id="15" name="TextBox 15"/>
          <p:cNvSpPr txBox="1"/>
          <p:nvPr/>
        </p:nvSpPr>
        <p:spPr>
          <a:xfrm>
            <a:off x="1540060" y="1949450"/>
            <a:ext cx="15881707" cy="7152792"/>
          </a:xfrm>
          <a:prstGeom prst="rect">
            <a:avLst/>
          </a:prstGeom>
        </p:spPr>
        <p:txBody>
          <a:bodyPr lIns="0" tIns="0" rIns="0" bIns="0" rtlCol="0" anchor="t">
            <a:spAutoFit/>
          </a:bodyPr>
          <a:lstStyle/>
          <a:p>
            <a:pPr algn="just">
              <a:lnSpc>
                <a:spcPts val="3499"/>
              </a:lnSpc>
            </a:pPr>
            <a:r>
              <a:rPr lang="lt-LT" sz="2499" noProof="0" dirty="0">
                <a:solidFill>
                  <a:srgbClr val="000000"/>
                </a:solidFill>
                <a:latin typeface="Calibri" panose="020F0502020204030204" pitchFamily="34" charset="0"/>
                <a:ea typeface="Alatsi"/>
                <a:cs typeface="Alatsi"/>
                <a:sym typeface="Alatsi"/>
              </a:rPr>
              <a:t> </a:t>
            </a:r>
            <a:r>
              <a:rPr lang="lt-LT" sz="2499" noProof="0" dirty="0" err="1">
                <a:solidFill>
                  <a:srgbClr val="000000"/>
                </a:solidFill>
                <a:latin typeface="Calibri" panose="020F0502020204030204" pitchFamily="34" charset="0"/>
                <a:ea typeface="Alatsi"/>
                <a:cs typeface="Alatsi"/>
                <a:sym typeface="Alatsi"/>
              </a:rPr>
              <a:t>Homofobinės</a:t>
            </a:r>
            <a:r>
              <a:rPr lang="lt-LT" sz="2499" noProof="0" dirty="0">
                <a:solidFill>
                  <a:srgbClr val="000000"/>
                </a:solidFill>
                <a:latin typeface="Calibri" panose="020F0502020204030204" pitchFamily="34" charset="0"/>
                <a:ea typeface="Alatsi"/>
                <a:cs typeface="Alatsi"/>
                <a:sym typeface="Alatsi"/>
              </a:rPr>
              <a:t> patyčios mokyklose yra vienas diskriminacijos atvejų prieš LGBTQ+ asmenis. Tokios patyčios gali turėti ilgalaikių pasekmių –</a:t>
            </a:r>
            <a:r>
              <a:rPr lang="lt-LT" sz="2499" u="none" noProof="0" dirty="0">
                <a:solidFill>
                  <a:srgbClr val="000000"/>
                </a:solidFill>
                <a:latin typeface="Calibri" panose="020F0502020204030204" pitchFamily="34" charset="0"/>
                <a:ea typeface="Alatsi"/>
                <a:cs typeface="Alatsi"/>
                <a:sym typeface="Alatsi"/>
              </a:rPr>
              <a:t> nuo emocinių sutrikimų iki akademinės nesėk</a:t>
            </a:r>
            <a:r>
              <a:rPr lang="lt-LT" sz="2499" noProof="0" dirty="0">
                <a:solidFill>
                  <a:srgbClr val="000000"/>
                </a:solidFill>
                <a:latin typeface="Calibri" panose="020F0502020204030204" pitchFamily="34" charset="0"/>
                <a:ea typeface="Alatsi"/>
                <a:cs typeface="Alatsi"/>
                <a:sym typeface="Alatsi"/>
              </a:rPr>
              <a:t>mės ir socialinės izoliacijos. Nacionaliniai tyrimai rodo, kad </a:t>
            </a:r>
            <a:r>
              <a:rPr lang="lt-LT" sz="2499" noProof="0" dirty="0" err="1">
                <a:solidFill>
                  <a:srgbClr val="000000"/>
                </a:solidFill>
                <a:latin typeface="Calibri" panose="020F0502020204030204" pitchFamily="34" charset="0"/>
                <a:ea typeface="Alatsi"/>
                <a:cs typeface="Alatsi"/>
                <a:sym typeface="Alatsi"/>
              </a:rPr>
              <a:t>homofobinės</a:t>
            </a:r>
            <a:r>
              <a:rPr lang="lt-LT" sz="2499" noProof="0" dirty="0">
                <a:solidFill>
                  <a:srgbClr val="000000"/>
                </a:solidFill>
                <a:latin typeface="Calibri" panose="020F0502020204030204" pitchFamily="34" charset="0"/>
                <a:ea typeface="Alatsi"/>
                <a:cs typeface="Alatsi"/>
                <a:sym typeface="Alatsi"/>
              </a:rPr>
              <a:t> patyčios yra paplitusi problema visoje Lietuvoje. Pavyzdžiui, „</a:t>
            </a:r>
            <a:r>
              <a:rPr lang="lt-LT" sz="2499" noProof="0" dirty="0" err="1">
                <a:solidFill>
                  <a:srgbClr val="000000"/>
                </a:solidFill>
                <a:latin typeface="Calibri" panose="020F0502020204030204" pitchFamily="34" charset="0"/>
                <a:ea typeface="Alatsi"/>
                <a:cs typeface="Alatsi"/>
                <a:sym typeface="Alatsi"/>
              </a:rPr>
              <a:t>DiversityDevelopment</a:t>
            </a:r>
            <a:r>
              <a:rPr lang="lt-LT" sz="2499" noProof="0" dirty="0">
                <a:solidFill>
                  <a:srgbClr val="000000"/>
                </a:solidFill>
                <a:latin typeface="Calibri" panose="020F0502020204030204" pitchFamily="34" charset="0"/>
                <a:ea typeface="Alatsi"/>
                <a:cs typeface="Alatsi"/>
                <a:sym typeface="Alatsi"/>
              </a:rPr>
              <a:t> Group“ atlikto tyrimo duomenimis, daugiau nei pusė LGBT moksleivių Lietuvos mokyklose jaučiasi nesaugiai dėl savo seksualinės orientacij</a:t>
            </a:r>
            <a:r>
              <a:rPr lang="lt-LT" sz="2499" u="none" noProof="0" dirty="0">
                <a:solidFill>
                  <a:srgbClr val="000000"/>
                </a:solidFill>
                <a:latin typeface="Calibri" panose="020F0502020204030204" pitchFamily="34" charset="0"/>
                <a:ea typeface="Alatsi"/>
                <a:cs typeface="Alatsi"/>
                <a:sym typeface="Alatsi"/>
              </a:rPr>
              <a:t>os ar lytinės tapatybės, o vos 5 proc. jų niekada nesusidūrė su </a:t>
            </a:r>
            <a:r>
              <a:rPr lang="lt-LT" sz="2499" u="none" noProof="0" dirty="0" err="1">
                <a:solidFill>
                  <a:srgbClr val="000000"/>
                </a:solidFill>
                <a:latin typeface="Calibri" panose="020F0502020204030204" pitchFamily="34" charset="0"/>
                <a:ea typeface="Alatsi"/>
                <a:cs typeface="Alatsi"/>
                <a:sym typeface="Alatsi"/>
              </a:rPr>
              <a:t>homofobine</a:t>
            </a:r>
            <a:r>
              <a:rPr lang="lt-LT" sz="2499" u="none" noProof="0" dirty="0">
                <a:solidFill>
                  <a:srgbClr val="000000"/>
                </a:solidFill>
                <a:latin typeface="Calibri" panose="020F0502020204030204" pitchFamily="34" charset="0"/>
                <a:ea typeface="Alatsi"/>
                <a:cs typeface="Alatsi"/>
                <a:sym typeface="Alatsi"/>
              </a:rPr>
              <a:t>, </a:t>
            </a:r>
            <a:r>
              <a:rPr lang="lt-LT" sz="2499" u="none" noProof="0" dirty="0" err="1">
                <a:solidFill>
                  <a:srgbClr val="000000"/>
                </a:solidFill>
                <a:latin typeface="Calibri" panose="020F0502020204030204" pitchFamily="34" charset="0"/>
                <a:ea typeface="Alatsi"/>
                <a:cs typeface="Alatsi"/>
                <a:sym typeface="Alatsi"/>
              </a:rPr>
              <a:t>bifobine</a:t>
            </a:r>
            <a:r>
              <a:rPr lang="lt-LT" sz="2499" u="none" noProof="0" dirty="0">
                <a:solidFill>
                  <a:srgbClr val="000000"/>
                </a:solidFill>
                <a:latin typeface="Calibri" panose="020F0502020204030204" pitchFamily="34" charset="0"/>
                <a:ea typeface="Alatsi"/>
                <a:cs typeface="Alatsi"/>
                <a:sym typeface="Alatsi"/>
              </a:rPr>
              <a:t> ar</a:t>
            </a:r>
            <a:r>
              <a:rPr lang="lt-LT" sz="2499" noProof="0" dirty="0">
                <a:solidFill>
                  <a:srgbClr val="000000"/>
                </a:solidFill>
                <a:latin typeface="Calibri" panose="020F0502020204030204" pitchFamily="34" charset="0"/>
                <a:ea typeface="Alatsi"/>
                <a:cs typeface="Alatsi"/>
                <a:sym typeface="Alatsi"/>
              </a:rPr>
              <a:t> </a:t>
            </a:r>
            <a:r>
              <a:rPr lang="lt-LT" sz="2499" noProof="0" dirty="0" err="1">
                <a:solidFill>
                  <a:srgbClr val="000000"/>
                </a:solidFill>
                <a:latin typeface="Calibri" panose="020F0502020204030204" pitchFamily="34" charset="0"/>
                <a:ea typeface="Alatsi"/>
                <a:cs typeface="Alatsi"/>
                <a:sym typeface="Alatsi"/>
              </a:rPr>
              <a:t>transfobine</a:t>
            </a:r>
            <a:r>
              <a:rPr lang="lt-LT" sz="2499" u="none" noProof="0" dirty="0">
                <a:solidFill>
                  <a:srgbClr val="000000"/>
                </a:solidFill>
                <a:latin typeface="Calibri" panose="020F0502020204030204" pitchFamily="34" charset="0"/>
                <a:ea typeface="Alatsi"/>
                <a:cs typeface="Alatsi"/>
                <a:sym typeface="Alatsi"/>
              </a:rPr>
              <a:t> n</a:t>
            </a:r>
            <a:r>
              <a:rPr lang="lt-LT" sz="2499" noProof="0" dirty="0">
                <a:solidFill>
                  <a:srgbClr val="000000"/>
                </a:solidFill>
                <a:latin typeface="Calibri" panose="020F0502020204030204" pitchFamily="34" charset="0"/>
                <a:ea typeface="Alatsi"/>
                <a:cs typeface="Alatsi"/>
                <a:sym typeface="Alatsi"/>
              </a:rPr>
              <a:t>eapykantos kalba</a:t>
            </a:r>
            <a:r>
              <a:rPr lang="lt-LT" sz="2499" u="none" noProof="0" dirty="0">
                <a:solidFill>
                  <a:srgbClr val="000000"/>
                </a:solidFill>
                <a:latin typeface="Calibri" panose="020F0502020204030204" pitchFamily="34" charset="0"/>
                <a:ea typeface="Alatsi"/>
                <a:cs typeface="Alatsi"/>
                <a:sym typeface="Alatsi"/>
              </a:rPr>
              <a:t> </a:t>
            </a:r>
            <a:r>
              <a:rPr lang="lt-LT" sz="2499" u="none" noProof="0" dirty="0">
                <a:latin typeface="Calibri" panose="020F0502020204030204" pitchFamily="34" charset="0"/>
                <a:ea typeface="Alatsi"/>
                <a:cs typeface="Alatsi"/>
                <a:sym typeface="Alatsi"/>
              </a:rPr>
              <a:t>(</a:t>
            </a:r>
            <a:r>
              <a:rPr lang="lt-LT" sz="2499" u="sng" noProof="0" dirty="0">
                <a:solidFill>
                  <a:srgbClr val="38B6FF"/>
                </a:solidFill>
                <a:latin typeface="Calibri" panose="020F0502020204030204" pitchFamily="34" charset="0"/>
                <a:ea typeface="Alatsi"/>
                <a:cs typeface="Alatsi"/>
                <a:sym typeface="Alatsi"/>
                <a:hlinkClick r:id="rId4" tooltip="https://nepatogauskinoklase.lt/wp-content/uploads/2024/04/HOMBAT_NATIONAL_REPORT_LT_Left_Aligned.pdf"/>
              </a:rPr>
              <a:t>HOMBAT_NATIONAL_REPORT_LT_Left_Aligned.pdf</a:t>
            </a:r>
            <a:r>
              <a:rPr lang="lt-LT" sz="2499" noProof="0" dirty="0">
                <a:latin typeface="Calibri" panose="020F0502020204030204" pitchFamily="34" charset="0"/>
                <a:ea typeface="Alatsi"/>
                <a:cs typeface="Alatsi"/>
                <a:sym typeface="Alatsi"/>
              </a:rPr>
              <a:t>).</a:t>
            </a:r>
            <a:r>
              <a:rPr lang="lt-LT" sz="2499" noProof="0" dirty="0">
                <a:solidFill>
                  <a:srgbClr val="000000"/>
                </a:solidFill>
                <a:latin typeface="Calibri" panose="020F0502020204030204" pitchFamily="34" charset="0"/>
                <a:ea typeface="Alatsi"/>
                <a:cs typeface="Alatsi"/>
                <a:sym typeface="Alatsi"/>
              </a:rPr>
              <a:t> </a:t>
            </a:r>
          </a:p>
          <a:p>
            <a:pPr algn="just">
              <a:lnSpc>
                <a:spcPts val="3499"/>
              </a:lnSpc>
            </a:pPr>
            <a:r>
              <a:rPr lang="lt-LT" sz="2499" noProof="0" dirty="0">
                <a:solidFill>
                  <a:srgbClr val="000000"/>
                </a:solidFill>
                <a:latin typeface="Calibri" panose="020F0502020204030204" pitchFamily="34" charset="0"/>
                <a:ea typeface="Alatsi"/>
                <a:cs typeface="Alatsi"/>
                <a:sym typeface="Alatsi"/>
              </a:rPr>
              <a:t> </a:t>
            </a:r>
          </a:p>
          <a:p>
            <a:pPr algn="just">
              <a:lnSpc>
                <a:spcPts val="3499"/>
              </a:lnSpc>
            </a:pPr>
            <a:r>
              <a:rPr lang="lt-LT" sz="2499" noProof="0" dirty="0">
                <a:solidFill>
                  <a:srgbClr val="000000"/>
                </a:solidFill>
                <a:latin typeface="Calibri" panose="020F0502020204030204" pitchFamily="34" charset="0"/>
                <a:ea typeface="Alatsi"/>
                <a:cs typeface="Alatsi"/>
                <a:sym typeface="Alatsi"/>
              </a:rPr>
              <a:t> Nacionalinės LGBT teisių organizacijos LGL atliktas tyrimas „Nematomos patyčios“ atskleidė, kad 80% apklaustų LGBT moksleivių patyrė </a:t>
            </a:r>
            <a:r>
              <a:rPr lang="lt-LT" sz="2499" noProof="0" dirty="0" err="1">
                <a:solidFill>
                  <a:srgbClr val="000000"/>
                </a:solidFill>
                <a:latin typeface="Calibri" panose="020F0502020204030204" pitchFamily="34" charset="0"/>
                <a:ea typeface="Alatsi"/>
                <a:cs typeface="Alatsi"/>
                <a:sym typeface="Alatsi"/>
              </a:rPr>
              <a:t>homofobines</a:t>
            </a:r>
            <a:r>
              <a:rPr lang="lt-LT" sz="2499" noProof="0" dirty="0">
                <a:solidFill>
                  <a:srgbClr val="000000"/>
                </a:solidFill>
                <a:latin typeface="Calibri" panose="020F0502020204030204" pitchFamily="34" charset="0"/>
                <a:ea typeface="Alatsi"/>
                <a:cs typeface="Alatsi"/>
                <a:sym typeface="Alatsi"/>
              </a:rPr>
              <a:t> patyčias mokykloje. Daugiau nei pusė jų slepia savo lytinę orientaciją, o trečdalis nesijaučia saugūs mokykloje. Taip pat minėtame tyrime nurodoma, kad tik 10% apklaustų mokytojų pripažino, kad jų mokykloje egzistuoja </a:t>
            </a:r>
            <a:r>
              <a:rPr lang="lt-LT" sz="2499" noProof="0" dirty="0" err="1">
                <a:solidFill>
                  <a:srgbClr val="000000"/>
                </a:solidFill>
                <a:latin typeface="Calibri" panose="020F0502020204030204" pitchFamily="34" charset="0"/>
                <a:ea typeface="Alatsi"/>
                <a:cs typeface="Alatsi"/>
                <a:sym typeface="Alatsi"/>
              </a:rPr>
              <a:t>homofobinės</a:t>
            </a:r>
            <a:r>
              <a:rPr lang="lt-LT" sz="2499" noProof="0" dirty="0">
                <a:solidFill>
                  <a:srgbClr val="000000"/>
                </a:solidFill>
                <a:latin typeface="Calibri" panose="020F0502020204030204" pitchFamily="34" charset="0"/>
                <a:ea typeface="Alatsi"/>
                <a:cs typeface="Alatsi"/>
                <a:sym typeface="Alatsi"/>
              </a:rPr>
              <a:t> patyčios. Daugiau nei pusė jų mano, kad mokykla nėra tinkama vieta kalbėti apie asmens lytinę orientaciją </a:t>
            </a:r>
            <a:r>
              <a:rPr lang="lt-LT" sz="2499" noProof="0" dirty="0">
                <a:latin typeface="Calibri" panose="020F0502020204030204" pitchFamily="34" charset="0"/>
                <a:ea typeface="Alatsi"/>
                <a:cs typeface="Alatsi"/>
                <a:sym typeface="Alatsi"/>
              </a:rPr>
              <a:t>(</a:t>
            </a:r>
            <a:r>
              <a:rPr lang="lt-LT" sz="2499" u="sng" noProof="0" dirty="0">
                <a:solidFill>
                  <a:srgbClr val="38B6FF"/>
                </a:solidFill>
                <a:latin typeface="Calibri" panose="020F0502020204030204" pitchFamily="34" charset="0"/>
                <a:ea typeface="Alatsi"/>
                <a:cs typeface="Alatsi"/>
                <a:sym typeface="Alatsi"/>
                <a:hlinkClick r:id="rId5" tooltip="https://manoteises.lt/straipsnis/nematomos-patycios-tyrimo-lietuvos-mokyklose-rezultatai-ir-rekomendacijos/?utm_source=chatgpt.com"/>
              </a:rPr>
              <a:t>Nematomos patyčios: tyrimo Lietuvos mokyklose rezultatai ir rekomendacijos</a:t>
            </a:r>
            <a:r>
              <a:rPr lang="lt-LT" sz="2499" noProof="0" dirty="0">
                <a:latin typeface="Calibri" panose="020F0502020204030204" pitchFamily="34" charset="0"/>
                <a:ea typeface="Alatsi"/>
                <a:cs typeface="Alatsi"/>
                <a:sym typeface="Alatsi"/>
              </a:rPr>
              <a:t>). </a:t>
            </a:r>
          </a:p>
          <a:p>
            <a:pPr algn="just">
              <a:lnSpc>
                <a:spcPts val="3499"/>
              </a:lnSpc>
            </a:pPr>
            <a:r>
              <a:rPr lang="lt-LT" sz="2499" noProof="0" dirty="0">
                <a:solidFill>
                  <a:srgbClr val="000000"/>
                </a:solidFill>
                <a:latin typeface="Calibri" panose="020F0502020204030204" pitchFamily="34" charset="0"/>
                <a:ea typeface="Alatsi"/>
                <a:cs typeface="Alatsi"/>
                <a:sym typeface="Alatsi"/>
              </a:rPr>
              <a:t> </a:t>
            </a:r>
          </a:p>
          <a:p>
            <a:pPr algn="just">
              <a:lnSpc>
                <a:spcPts val="3499"/>
              </a:lnSpc>
            </a:pPr>
            <a:r>
              <a:rPr lang="lt-LT" sz="2499" noProof="0" dirty="0">
                <a:solidFill>
                  <a:srgbClr val="000000"/>
                </a:solidFill>
                <a:latin typeface="Calibri" panose="020F0502020204030204" pitchFamily="34" charset="0"/>
                <a:ea typeface="Alatsi"/>
                <a:cs typeface="Alatsi"/>
                <a:sym typeface="Alatsi"/>
              </a:rPr>
              <a:t> Nors šie duomenys nėra specifiniai Panevėžio miesto savivaldybei, jie atspindi bendrą situaciją šalyje, kuri yra aktuali ir Panevėžio miesto savivaldybės mokykloms.  </a:t>
            </a:r>
          </a:p>
          <a:p>
            <a:pPr algn="just">
              <a:lnSpc>
                <a:spcPts val="3499"/>
              </a:lnSpc>
            </a:pPr>
            <a:endParaRPr lang="lt-LT" sz="2499" noProof="0" dirty="0">
              <a:solidFill>
                <a:srgbClr val="000000"/>
              </a:solidFill>
              <a:latin typeface="Calibri" panose="020F0502020204030204" pitchFamily="34" charset="0"/>
              <a:ea typeface="Alatsi"/>
              <a:cs typeface="Alatsi"/>
              <a:sym typeface="Alatsi"/>
            </a:endParaRPr>
          </a:p>
        </p:txBody>
      </p:sp>
      <p:sp>
        <p:nvSpPr>
          <p:cNvPr id="16" name="TextBox 16"/>
          <p:cNvSpPr txBox="1"/>
          <p:nvPr/>
        </p:nvSpPr>
        <p:spPr>
          <a:xfrm>
            <a:off x="1564423" y="1105921"/>
            <a:ext cx="15272722" cy="554875"/>
          </a:xfrm>
          <a:prstGeom prst="rect">
            <a:avLst/>
          </a:prstGeom>
        </p:spPr>
        <p:txBody>
          <a:bodyPr lIns="0" tIns="0" rIns="0" bIns="0" rtlCol="0" anchor="t">
            <a:spAutoFit/>
          </a:bodyPr>
          <a:lstStyle/>
          <a:p>
            <a:pPr algn="l">
              <a:lnSpc>
                <a:spcPts val="4591"/>
              </a:lnSpc>
            </a:pPr>
            <a:r>
              <a:rPr lang="lt-LT" sz="3279" noProof="0" dirty="0">
                <a:solidFill>
                  <a:srgbClr val="000000"/>
                </a:solidFill>
                <a:latin typeface="Calibri" panose="020F0502020204030204" pitchFamily="34" charset="0"/>
                <a:ea typeface="Alatsi"/>
                <a:cs typeface="Alatsi"/>
                <a:sym typeface="Alatsi"/>
              </a:rPr>
              <a:t>HOMOFOBINĖS PATYČIOS MOKYKLOSE NACIONALINIAME KONTEKSTE</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rgbClr val="F6F3EB"/>
        </a:solidFill>
        <a:effectLst/>
      </p:bgPr>
    </p:bg>
    <p:spTree>
      <p:nvGrpSpPr>
        <p:cNvPr id="1" name=""/>
        <p:cNvGrpSpPr/>
        <p:nvPr/>
      </p:nvGrpSpPr>
      <p:grpSpPr>
        <a:xfrm>
          <a:off x="0" y="0"/>
          <a:ext cx="0" cy="0"/>
          <a:chOff x="0" y="0"/>
          <a:chExt cx="0" cy="0"/>
        </a:xfrm>
      </p:grpSpPr>
      <p:grpSp>
        <p:nvGrpSpPr>
          <p:cNvPr id="2" name="Group 2"/>
          <p:cNvGrpSpPr/>
          <p:nvPr/>
        </p:nvGrpSpPr>
        <p:grpSpPr>
          <a:xfrm>
            <a:off x="1133906" y="3617099"/>
            <a:ext cx="7362681" cy="4421131"/>
            <a:chOff x="0" y="0"/>
            <a:chExt cx="1939142" cy="1164413"/>
          </a:xfrm>
        </p:grpSpPr>
        <p:sp>
          <p:nvSpPr>
            <p:cNvPr id="3" name="Freeform 3"/>
            <p:cNvSpPr/>
            <p:nvPr/>
          </p:nvSpPr>
          <p:spPr>
            <a:xfrm>
              <a:off x="0" y="0"/>
              <a:ext cx="1939142" cy="1164413"/>
            </a:xfrm>
            <a:custGeom>
              <a:avLst/>
              <a:gdLst/>
              <a:ahLst/>
              <a:cxnLst/>
              <a:rect l="l" t="t" r="r" b="b"/>
              <a:pathLst>
                <a:path w="1939142" h="1164413">
                  <a:moveTo>
                    <a:pt x="53627" y="0"/>
                  </a:moveTo>
                  <a:lnTo>
                    <a:pt x="1885515" y="0"/>
                  </a:lnTo>
                  <a:cubicBezTo>
                    <a:pt x="1915133" y="0"/>
                    <a:pt x="1939142" y="24010"/>
                    <a:pt x="1939142" y="53627"/>
                  </a:cubicBezTo>
                  <a:lnTo>
                    <a:pt x="1939142" y="1110786"/>
                  </a:lnTo>
                  <a:cubicBezTo>
                    <a:pt x="1939142" y="1140403"/>
                    <a:pt x="1915133" y="1164413"/>
                    <a:pt x="1885515" y="1164413"/>
                  </a:cubicBezTo>
                  <a:lnTo>
                    <a:pt x="53627" y="1164413"/>
                  </a:lnTo>
                  <a:cubicBezTo>
                    <a:pt x="39404" y="1164413"/>
                    <a:pt x="25764" y="1158763"/>
                    <a:pt x="15707" y="1148706"/>
                  </a:cubicBezTo>
                  <a:cubicBezTo>
                    <a:pt x="5650" y="1138649"/>
                    <a:pt x="0" y="1125009"/>
                    <a:pt x="0" y="1110786"/>
                  </a:cubicBezTo>
                  <a:lnTo>
                    <a:pt x="0" y="53627"/>
                  </a:lnTo>
                  <a:cubicBezTo>
                    <a:pt x="0" y="39404"/>
                    <a:pt x="5650" y="25764"/>
                    <a:pt x="15707" y="15707"/>
                  </a:cubicBezTo>
                  <a:cubicBezTo>
                    <a:pt x="25764" y="5650"/>
                    <a:pt x="39404" y="0"/>
                    <a:pt x="53627" y="0"/>
                  </a:cubicBezTo>
                  <a:close/>
                </a:path>
              </a:pathLst>
            </a:custGeom>
            <a:solidFill>
              <a:srgbClr val="E9C7C6"/>
            </a:solidFill>
          </p:spPr>
          <p:txBody>
            <a:bodyPr/>
            <a:lstStyle/>
            <a:p>
              <a:endParaRPr lang="lt-LT" noProof="0" dirty="0"/>
            </a:p>
          </p:txBody>
        </p:sp>
        <p:sp>
          <p:nvSpPr>
            <p:cNvPr id="4" name="TextBox 4"/>
            <p:cNvSpPr txBox="1"/>
            <p:nvPr/>
          </p:nvSpPr>
          <p:spPr>
            <a:xfrm>
              <a:off x="0" y="-38100"/>
              <a:ext cx="1939142" cy="1202513"/>
            </a:xfrm>
            <a:prstGeom prst="rect">
              <a:avLst/>
            </a:prstGeom>
          </p:spPr>
          <p:txBody>
            <a:bodyPr lIns="50800" tIns="50800" rIns="50800" bIns="50800" rtlCol="0" anchor="ctr"/>
            <a:lstStyle/>
            <a:p>
              <a:pPr algn="ctr">
                <a:lnSpc>
                  <a:spcPts val="2659"/>
                </a:lnSpc>
              </a:pPr>
              <a:endParaRPr lang="lt-LT" noProof="0" dirty="0"/>
            </a:p>
          </p:txBody>
        </p:sp>
      </p:grpSp>
      <p:sp>
        <p:nvSpPr>
          <p:cNvPr id="5" name="TextBox 5"/>
          <p:cNvSpPr txBox="1"/>
          <p:nvPr/>
        </p:nvSpPr>
        <p:spPr>
          <a:xfrm>
            <a:off x="1260820" y="3761129"/>
            <a:ext cx="7108852" cy="4348883"/>
          </a:xfrm>
          <a:prstGeom prst="rect">
            <a:avLst/>
          </a:prstGeom>
        </p:spPr>
        <p:txBody>
          <a:bodyPr lIns="0" tIns="0" rIns="0" bIns="0" rtlCol="0" anchor="t">
            <a:spAutoFit/>
          </a:bodyPr>
          <a:lstStyle/>
          <a:p>
            <a:pPr algn="just">
              <a:lnSpc>
                <a:spcPts val="3129"/>
              </a:lnSpc>
            </a:pPr>
            <a:r>
              <a:rPr lang="lt-LT" sz="2235" noProof="0" dirty="0">
                <a:solidFill>
                  <a:srgbClr val="000000"/>
                </a:solidFill>
                <a:latin typeface="Calibri" panose="020F0502020204030204" pitchFamily="34" charset="0"/>
                <a:ea typeface="Alatsi"/>
                <a:cs typeface="Alatsi"/>
                <a:sym typeface="Alatsi"/>
              </a:rPr>
              <a:t>Zarasų rajono savivaldybė 2024 m. organizavo bendruomenėms skirtą konferenciją „Jaučiuosi saugus“, vykusią Zarasų viešojoje bibliotekoje. Renginyje buvo diskutuojama apie įvairias patyčių formas, įskaitant ir </a:t>
            </a:r>
            <a:r>
              <a:rPr lang="lt-LT" sz="2235" noProof="0" dirty="0" err="1">
                <a:solidFill>
                  <a:srgbClr val="000000"/>
                </a:solidFill>
                <a:latin typeface="Calibri" panose="020F0502020204030204" pitchFamily="34" charset="0"/>
                <a:ea typeface="Alatsi"/>
                <a:cs typeface="Alatsi"/>
                <a:sym typeface="Alatsi"/>
              </a:rPr>
              <a:t>homofobines</a:t>
            </a:r>
            <a:r>
              <a:rPr lang="lt-LT" sz="2235" noProof="0" dirty="0">
                <a:solidFill>
                  <a:srgbClr val="000000"/>
                </a:solidFill>
                <a:latin typeface="Calibri" panose="020F0502020204030204" pitchFamily="34" charset="0"/>
                <a:ea typeface="Alatsi"/>
                <a:cs typeface="Alatsi"/>
                <a:sym typeface="Alatsi"/>
              </a:rPr>
              <a:t>. Tokio tipo iniciatyvos padeda didinti bendruomenių sąmoningumą, stiprina tarpžinybinį bendradarbiavimą ir suteikia galimybę identifikuoti konkrečias problemas vietos lygmeniu</a:t>
            </a:r>
            <a:r>
              <a:rPr lang="lt-LT" sz="2235" noProof="0" dirty="0">
                <a:solidFill>
                  <a:srgbClr val="38B6FF"/>
                </a:solidFill>
                <a:latin typeface="Calibri" panose="020F0502020204030204" pitchFamily="34" charset="0"/>
                <a:ea typeface="Alatsi"/>
                <a:cs typeface="Alatsi"/>
                <a:sym typeface="Alatsi"/>
              </a:rPr>
              <a:t> </a:t>
            </a:r>
            <a:r>
              <a:rPr lang="lt-LT" sz="2235" noProof="0" dirty="0">
                <a:latin typeface="Calibri" panose="020F0502020204030204" pitchFamily="34" charset="0"/>
                <a:ea typeface="Alatsi"/>
                <a:cs typeface="Alatsi"/>
                <a:sym typeface="Alatsi"/>
              </a:rPr>
              <a:t>(</a:t>
            </a:r>
            <a:r>
              <a:rPr lang="lt-LT" sz="2235" u="sng" noProof="0" dirty="0">
                <a:solidFill>
                  <a:srgbClr val="38B6FF"/>
                </a:solidFill>
                <a:latin typeface="Calibri" panose="020F0502020204030204" pitchFamily="34" charset="0"/>
                <a:ea typeface="Alatsi"/>
                <a:cs typeface="Alatsi"/>
                <a:sym typeface="Alatsi"/>
                <a:hlinkClick r:id="rId2" tooltip="https://new.etaplius.lt/naujiena/konferencija-bendruomenems-jauciuosi-saugus-zarasu-viesojoje-bibliotekoje"/>
              </a:rPr>
              <a:t>ETAPLIUS - Konferencija bendruomenėms „Jaučiuosi saugus“ Zarasų viešojoje bibliotekoje</a:t>
            </a:r>
            <a:r>
              <a:rPr lang="lt-LT" sz="2235" noProof="0" dirty="0">
                <a:latin typeface="Calibri" panose="020F0502020204030204" pitchFamily="34" charset="0"/>
                <a:ea typeface="Alatsi"/>
                <a:cs typeface="Alatsi"/>
                <a:sym typeface="Alatsi"/>
              </a:rPr>
              <a:t>).</a:t>
            </a:r>
          </a:p>
          <a:p>
            <a:pPr algn="just">
              <a:lnSpc>
                <a:spcPts val="3129"/>
              </a:lnSpc>
            </a:pPr>
            <a:endParaRPr lang="lt-LT" sz="2235" noProof="0" dirty="0">
              <a:solidFill>
                <a:srgbClr val="000000"/>
              </a:solidFill>
              <a:latin typeface="Calibri" panose="020F0502020204030204" pitchFamily="34" charset="0"/>
              <a:ea typeface="Alatsi"/>
              <a:cs typeface="Alatsi"/>
              <a:sym typeface="Alatsi"/>
            </a:endParaRPr>
          </a:p>
        </p:txBody>
      </p:sp>
      <p:sp>
        <p:nvSpPr>
          <p:cNvPr id="6" name="Freeform 6"/>
          <p:cNvSpPr/>
          <p:nvPr/>
        </p:nvSpPr>
        <p:spPr>
          <a:xfrm>
            <a:off x="13417488" y="6142174"/>
            <a:ext cx="7315200" cy="2477783"/>
          </a:xfrm>
          <a:custGeom>
            <a:avLst/>
            <a:gdLst/>
            <a:ahLst/>
            <a:cxnLst/>
            <a:rect l="l" t="t" r="r" b="b"/>
            <a:pathLst>
              <a:path w="7315200" h="2477783">
                <a:moveTo>
                  <a:pt x="0" y="0"/>
                </a:moveTo>
                <a:lnTo>
                  <a:pt x="7315200" y="0"/>
                </a:lnTo>
                <a:lnTo>
                  <a:pt x="7315200" y="2477783"/>
                </a:lnTo>
                <a:lnTo>
                  <a:pt x="0" y="2477783"/>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lt-LT" noProof="0" dirty="0"/>
          </a:p>
        </p:txBody>
      </p:sp>
      <p:grpSp>
        <p:nvGrpSpPr>
          <p:cNvPr id="7" name="Group 7"/>
          <p:cNvGrpSpPr/>
          <p:nvPr/>
        </p:nvGrpSpPr>
        <p:grpSpPr>
          <a:xfrm>
            <a:off x="9277781" y="3617099"/>
            <a:ext cx="7362681" cy="4421131"/>
            <a:chOff x="0" y="0"/>
            <a:chExt cx="1939142" cy="1164413"/>
          </a:xfrm>
        </p:grpSpPr>
        <p:sp>
          <p:nvSpPr>
            <p:cNvPr id="8" name="Freeform 8"/>
            <p:cNvSpPr/>
            <p:nvPr/>
          </p:nvSpPr>
          <p:spPr>
            <a:xfrm>
              <a:off x="0" y="0"/>
              <a:ext cx="1939142" cy="1164413"/>
            </a:xfrm>
            <a:custGeom>
              <a:avLst/>
              <a:gdLst/>
              <a:ahLst/>
              <a:cxnLst/>
              <a:rect l="l" t="t" r="r" b="b"/>
              <a:pathLst>
                <a:path w="1939142" h="1164413">
                  <a:moveTo>
                    <a:pt x="53627" y="0"/>
                  </a:moveTo>
                  <a:lnTo>
                    <a:pt x="1885515" y="0"/>
                  </a:lnTo>
                  <a:cubicBezTo>
                    <a:pt x="1915133" y="0"/>
                    <a:pt x="1939142" y="24010"/>
                    <a:pt x="1939142" y="53627"/>
                  </a:cubicBezTo>
                  <a:lnTo>
                    <a:pt x="1939142" y="1110786"/>
                  </a:lnTo>
                  <a:cubicBezTo>
                    <a:pt x="1939142" y="1140403"/>
                    <a:pt x="1915133" y="1164413"/>
                    <a:pt x="1885515" y="1164413"/>
                  </a:cubicBezTo>
                  <a:lnTo>
                    <a:pt x="53627" y="1164413"/>
                  </a:lnTo>
                  <a:cubicBezTo>
                    <a:pt x="39404" y="1164413"/>
                    <a:pt x="25764" y="1158763"/>
                    <a:pt x="15707" y="1148706"/>
                  </a:cubicBezTo>
                  <a:cubicBezTo>
                    <a:pt x="5650" y="1138649"/>
                    <a:pt x="0" y="1125009"/>
                    <a:pt x="0" y="1110786"/>
                  </a:cubicBezTo>
                  <a:lnTo>
                    <a:pt x="0" y="53627"/>
                  </a:lnTo>
                  <a:cubicBezTo>
                    <a:pt x="0" y="39404"/>
                    <a:pt x="5650" y="25764"/>
                    <a:pt x="15707" y="15707"/>
                  </a:cubicBezTo>
                  <a:cubicBezTo>
                    <a:pt x="25764" y="5650"/>
                    <a:pt x="39404" y="0"/>
                    <a:pt x="53627" y="0"/>
                  </a:cubicBezTo>
                  <a:close/>
                </a:path>
              </a:pathLst>
            </a:custGeom>
            <a:solidFill>
              <a:srgbClr val="E9C7C6"/>
            </a:solidFill>
          </p:spPr>
          <p:txBody>
            <a:bodyPr/>
            <a:lstStyle/>
            <a:p>
              <a:endParaRPr lang="lt-LT" noProof="0" dirty="0"/>
            </a:p>
          </p:txBody>
        </p:sp>
        <p:sp>
          <p:nvSpPr>
            <p:cNvPr id="9" name="TextBox 9"/>
            <p:cNvSpPr txBox="1"/>
            <p:nvPr/>
          </p:nvSpPr>
          <p:spPr>
            <a:xfrm>
              <a:off x="0" y="-38100"/>
              <a:ext cx="1939142" cy="1202513"/>
            </a:xfrm>
            <a:prstGeom prst="rect">
              <a:avLst/>
            </a:prstGeom>
          </p:spPr>
          <p:txBody>
            <a:bodyPr lIns="50800" tIns="50800" rIns="50800" bIns="50800" rtlCol="0" anchor="ctr"/>
            <a:lstStyle/>
            <a:p>
              <a:pPr algn="ctr">
                <a:lnSpc>
                  <a:spcPts val="2659"/>
                </a:lnSpc>
              </a:pPr>
              <a:endParaRPr lang="lt-LT" noProof="0" dirty="0"/>
            </a:p>
          </p:txBody>
        </p:sp>
      </p:grpSp>
      <p:sp>
        <p:nvSpPr>
          <p:cNvPr id="10" name="TextBox 10"/>
          <p:cNvSpPr txBox="1"/>
          <p:nvPr/>
        </p:nvSpPr>
        <p:spPr>
          <a:xfrm>
            <a:off x="9448931" y="4141372"/>
            <a:ext cx="7020379" cy="3553922"/>
          </a:xfrm>
          <a:prstGeom prst="rect">
            <a:avLst/>
          </a:prstGeom>
        </p:spPr>
        <p:txBody>
          <a:bodyPr lIns="0" tIns="0" rIns="0" bIns="0" rtlCol="0" anchor="t">
            <a:spAutoFit/>
          </a:bodyPr>
          <a:lstStyle/>
          <a:p>
            <a:pPr algn="just">
              <a:lnSpc>
                <a:spcPts val="3135"/>
              </a:lnSpc>
            </a:pPr>
            <a:r>
              <a:rPr lang="lt-LT" sz="2239" noProof="0" dirty="0">
                <a:solidFill>
                  <a:srgbClr val="000000"/>
                </a:solidFill>
                <a:latin typeface="Calibri" panose="020F0502020204030204" pitchFamily="34" charset="0"/>
                <a:ea typeface="Alatsi"/>
                <a:cs typeface="Alatsi"/>
                <a:sym typeface="Alatsi"/>
              </a:rPr>
              <a:t>Vilniaus miesto savivaldybė bendradarbiauja su nevyriausybinėmis organizacijomis (tokiomis kaip LGL – Lietuvos gėjų lyga), kurios rengia mokymus pedagogams, konsultuoja švietimo įstaigas, organizuoja informacines kampanijas bei skatina atvirą kalbėjimąsi apie LGBTQ+ moksleivių problemas. Toks požiūris ne tik didina saugumą ir </a:t>
            </a:r>
            <a:r>
              <a:rPr lang="lt-LT" sz="2239" noProof="0" dirty="0" err="1">
                <a:solidFill>
                  <a:srgbClr val="000000"/>
                </a:solidFill>
                <a:latin typeface="Calibri" panose="020F0502020204030204" pitchFamily="34" charset="0"/>
                <a:ea typeface="Alatsi"/>
                <a:cs typeface="Alatsi"/>
                <a:sym typeface="Alatsi"/>
              </a:rPr>
              <a:t>įtrauktį</a:t>
            </a:r>
            <a:r>
              <a:rPr lang="lt-LT" sz="2239" noProof="0" dirty="0">
                <a:solidFill>
                  <a:srgbClr val="000000"/>
                </a:solidFill>
                <a:latin typeface="Calibri" panose="020F0502020204030204" pitchFamily="34" charset="0"/>
                <a:ea typeface="Alatsi"/>
                <a:cs typeface="Alatsi"/>
                <a:sym typeface="Alatsi"/>
              </a:rPr>
              <a:t> mokyklų aplinkoje, bet ir ugdo visos bendruomenės empatiją bei toleranciją.</a:t>
            </a:r>
          </a:p>
          <a:p>
            <a:pPr algn="just">
              <a:lnSpc>
                <a:spcPts val="3135"/>
              </a:lnSpc>
            </a:pPr>
            <a:endParaRPr lang="lt-LT" sz="2239" noProof="0" dirty="0">
              <a:solidFill>
                <a:srgbClr val="000000"/>
              </a:solidFill>
              <a:latin typeface="Calibri" panose="020F0502020204030204" pitchFamily="34" charset="0"/>
              <a:ea typeface="Alatsi"/>
              <a:cs typeface="Alatsi"/>
              <a:sym typeface="Alatsi"/>
            </a:endParaRPr>
          </a:p>
        </p:txBody>
      </p:sp>
      <p:sp>
        <p:nvSpPr>
          <p:cNvPr id="11" name="AutoShape 11"/>
          <p:cNvSpPr/>
          <p:nvPr/>
        </p:nvSpPr>
        <p:spPr>
          <a:xfrm>
            <a:off x="-260599" y="9061267"/>
            <a:ext cx="7105264" cy="19050"/>
          </a:xfrm>
          <a:prstGeom prst="line">
            <a:avLst/>
          </a:prstGeom>
          <a:ln w="114300" cap="flat">
            <a:solidFill>
              <a:srgbClr val="9FC3D0"/>
            </a:solidFill>
            <a:prstDash val="solid"/>
            <a:headEnd type="none" w="sm" len="sm"/>
            <a:tailEnd type="none" w="sm" len="sm"/>
          </a:ln>
        </p:spPr>
        <p:txBody>
          <a:bodyPr/>
          <a:lstStyle/>
          <a:p>
            <a:endParaRPr lang="lt-LT" noProof="0" dirty="0"/>
          </a:p>
        </p:txBody>
      </p:sp>
      <p:sp>
        <p:nvSpPr>
          <p:cNvPr id="12" name="AutoShape 12"/>
          <p:cNvSpPr/>
          <p:nvPr/>
        </p:nvSpPr>
        <p:spPr>
          <a:xfrm>
            <a:off x="11430169" y="9061267"/>
            <a:ext cx="7105264" cy="19050"/>
          </a:xfrm>
          <a:prstGeom prst="line">
            <a:avLst/>
          </a:prstGeom>
          <a:ln w="114300" cap="flat">
            <a:solidFill>
              <a:srgbClr val="9FC3D0"/>
            </a:solidFill>
            <a:prstDash val="solid"/>
            <a:headEnd type="none" w="sm" len="sm"/>
            <a:tailEnd type="none" w="sm" len="sm"/>
          </a:ln>
        </p:spPr>
        <p:txBody>
          <a:bodyPr/>
          <a:lstStyle/>
          <a:p>
            <a:endParaRPr lang="lt-LT" noProof="0" dirty="0"/>
          </a:p>
        </p:txBody>
      </p:sp>
      <p:grpSp>
        <p:nvGrpSpPr>
          <p:cNvPr id="13" name="Group 13"/>
          <p:cNvGrpSpPr/>
          <p:nvPr/>
        </p:nvGrpSpPr>
        <p:grpSpPr>
          <a:xfrm>
            <a:off x="15859155" y="0"/>
            <a:ext cx="1562612" cy="1673225"/>
            <a:chOff x="0" y="0"/>
            <a:chExt cx="2083482" cy="2230967"/>
          </a:xfrm>
        </p:grpSpPr>
        <p:grpSp>
          <p:nvGrpSpPr>
            <p:cNvPr id="14" name="Group 14"/>
            <p:cNvGrpSpPr/>
            <p:nvPr/>
          </p:nvGrpSpPr>
          <p:grpSpPr>
            <a:xfrm>
              <a:off x="75599" y="0"/>
              <a:ext cx="1932284" cy="2230967"/>
              <a:chOff x="0" y="0"/>
              <a:chExt cx="703982" cy="812800"/>
            </a:xfrm>
          </p:grpSpPr>
          <p:sp>
            <p:nvSpPr>
              <p:cNvPr id="15" name="Freeform 15"/>
              <p:cNvSpPr/>
              <p:nvPr/>
            </p:nvSpPr>
            <p:spPr>
              <a:xfrm>
                <a:off x="0" y="0"/>
                <a:ext cx="703982" cy="812800"/>
              </a:xfrm>
              <a:custGeom>
                <a:avLst/>
                <a:gdLst/>
                <a:ahLst/>
                <a:cxnLst/>
                <a:rect l="l" t="t" r="r" b="b"/>
                <a:pathLst>
                  <a:path w="703982" h="812800">
                    <a:moveTo>
                      <a:pt x="234787" y="793731"/>
                    </a:moveTo>
                    <a:cubicBezTo>
                      <a:pt x="270879" y="805245"/>
                      <a:pt x="311910" y="812800"/>
                      <a:pt x="352180" y="812800"/>
                    </a:cubicBezTo>
                    <a:cubicBezTo>
                      <a:pt x="392452" y="812800"/>
                      <a:pt x="431204" y="806323"/>
                      <a:pt x="466915" y="794809"/>
                    </a:cubicBezTo>
                    <a:cubicBezTo>
                      <a:pt x="467675" y="794450"/>
                      <a:pt x="468435" y="794450"/>
                      <a:pt x="469194" y="794090"/>
                    </a:cubicBezTo>
                    <a:cubicBezTo>
                      <a:pt x="603304" y="748035"/>
                      <a:pt x="702082" y="626421"/>
                      <a:pt x="703982" y="484298"/>
                    </a:cubicBezTo>
                    <a:lnTo>
                      <a:pt x="703982" y="0"/>
                    </a:lnTo>
                    <a:lnTo>
                      <a:pt x="0" y="0"/>
                    </a:lnTo>
                    <a:lnTo>
                      <a:pt x="0" y="483939"/>
                    </a:lnTo>
                    <a:cubicBezTo>
                      <a:pt x="1900" y="627140"/>
                      <a:pt x="99158" y="748755"/>
                      <a:pt x="234787" y="793731"/>
                    </a:cubicBezTo>
                    <a:close/>
                  </a:path>
                </a:pathLst>
              </a:custGeom>
              <a:solidFill>
                <a:srgbClr val="9FC3D0"/>
              </a:solidFill>
            </p:spPr>
            <p:txBody>
              <a:bodyPr/>
              <a:lstStyle/>
              <a:p>
                <a:endParaRPr lang="lt-LT" noProof="0" dirty="0"/>
              </a:p>
            </p:txBody>
          </p:sp>
          <p:sp>
            <p:nvSpPr>
              <p:cNvPr id="16" name="TextBox 16"/>
              <p:cNvSpPr txBox="1"/>
              <p:nvPr/>
            </p:nvSpPr>
            <p:spPr>
              <a:xfrm>
                <a:off x="0" y="-47625"/>
                <a:ext cx="703982" cy="733425"/>
              </a:xfrm>
              <a:prstGeom prst="rect">
                <a:avLst/>
              </a:prstGeom>
            </p:spPr>
            <p:txBody>
              <a:bodyPr lIns="50800" tIns="50800" rIns="50800" bIns="50800" rtlCol="0" anchor="ctr"/>
              <a:lstStyle/>
              <a:p>
                <a:pPr algn="ctr">
                  <a:lnSpc>
                    <a:spcPts val="2659"/>
                  </a:lnSpc>
                </a:pPr>
                <a:endParaRPr lang="lt-LT" noProof="0" dirty="0"/>
              </a:p>
            </p:txBody>
          </p:sp>
        </p:grpSp>
        <p:sp>
          <p:nvSpPr>
            <p:cNvPr id="17" name="TextBox 17"/>
            <p:cNvSpPr txBox="1"/>
            <p:nvPr/>
          </p:nvSpPr>
          <p:spPr>
            <a:xfrm>
              <a:off x="0" y="437582"/>
              <a:ext cx="2083482" cy="1241504"/>
            </a:xfrm>
            <a:prstGeom prst="rect">
              <a:avLst/>
            </a:prstGeom>
          </p:spPr>
          <p:txBody>
            <a:bodyPr lIns="0" tIns="0" rIns="0" bIns="0" rtlCol="0" anchor="t">
              <a:spAutoFit/>
            </a:bodyPr>
            <a:lstStyle/>
            <a:p>
              <a:pPr algn="ctr">
                <a:lnSpc>
                  <a:spcPts val="7805"/>
                </a:lnSpc>
              </a:pPr>
              <a:r>
                <a:rPr lang="lt-LT" sz="5575" b="1" noProof="0" dirty="0">
                  <a:solidFill>
                    <a:srgbClr val="000000"/>
                  </a:solidFill>
                  <a:latin typeface="Open Sans Bold"/>
                  <a:ea typeface="Open Sans Bold"/>
                  <a:cs typeface="Open Sans Bold"/>
                  <a:sym typeface="Open Sans Bold"/>
                </a:rPr>
                <a:t>28</a:t>
              </a:r>
            </a:p>
          </p:txBody>
        </p:sp>
      </p:grpSp>
      <p:sp>
        <p:nvSpPr>
          <p:cNvPr id="18" name="Freeform 18"/>
          <p:cNvSpPr/>
          <p:nvPr/>
        </p:nvSpPr>
        <p:spPr>
          <a:xfrm>
            <a:off x="-5317055" y="-564772"/>
            <a:ext cx="7315200" cy="2477783"/>
          </a:xfrm>
          <a:custGeom>
            <a:avLst/>
            <a:gdLst/>
            <a:ahLst/>
            <a:cxnLst/>
            <a:rect l="l" t="t" r="r" b="b"/>
            <a:pathLst>
              <a:path w="7315200" h="2477783">
                <a:moveTo>
                  <a:pt x="0" y="0"/>
                </a:moveTo>
                <a:lnTo>
                  <a:pt x="7315200" y="0"/>
                </a:lnTo>
                <a:lnTo>
                  <a:pt x="7315200" y="2477783"/>
                </a:lnTo>
                <a:lnTo>
                  <a:pt x="0" y="2477783"/>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lt-LT" noProof="0" dirty="0"/>
          </a:p>
        </p:txBody>
      </p:sp>
      <p:sp>
        <p:nvSpPr>
          <p:cNvPr id="19" name="TextBox 19"/>
          <p:cNvSpPr txBox="1"/>
          <p:nvPr/>
        </p:nvSpPr>
        <p:spPr>
          <a:xfrm>
            <a:off x="2825335" y="779463"/>
            <a:ext cx="15272722" cy="554875"/>
          </a:xfrm>
          <a:prstGeom prst="rect">
            <a:avLst/>
          </a:prstGeom>
        </p:spPr>
        <p:txBody>
          <a:bodyPr lIns="0" tIns="0" rIns="0" bIns="0" rtlCol="0" anchor="t">
            <a:spAutoFit/>
          </a:bodyPr>
          <a:lstStyle/>
          <a:p>
            <a:pPr algn="l">
              <a:lnSpc>
                <a:spcPts val="4591"/>
              </a:lnSpc>
            </a:pPr>
            <a:r>
              <a:rPr lang="lt-LT" sz="3279" noProof="0" dirty="0">
                <a:solidFill>
                  <a:srgbClr val="000000"/>
                </a:solidFill>
                <a:latin typeface="Calibri" panose="020F0502020204030204" pitchFamily="34" charset="0"/>
                <a:ea typeface="Alatsi"/>
                <a:cs typeface="Alatsi"/>
                <a:sym typeface="Alatsi"/>
              </a:rPr>
              <a:t>HOMOFOBINĖS PATYČIOS MOKYKLOSE NACIONALINIAME KONTEKSTE</a:t>
            </a:r>
          </a:p>
        </p:txBody>
      </p:sp>
      <p:sp>
        <p:nvSpPr>
          <p:cNvPr id="20" name="TextBox 20"/>
          <p:cNvSpPr txBox="1"/>
          <p:nvPr/>
        </p:nvSpPr>
        <p:spPr>
          <a:xfrm>
            <a:off x="5702946" y="8809807"/>
            <a:ext cx="6882108" cy="422275"/>
          </a:xfrm>
          <a:prstGeom prst="rect">
            <a:avLst/>
          </a:prstGeom>
        </p:spPr>
        <p:txBody>
          <a:bodyPr lIns="0" tIns="0" rIns="0" bIns="0" rtlCol="0" anchor="t">
            <a:spAutoFit/>
          </a:bodyPr>
          <a:lstStyle/>
          <a:p>
            <a:pPr algn="ctr">
              <a:lnSpc>
                <a:spcPts val="3500"/>
              </a:lnSpc>
            </a:pPr>
            <a:r>
              <a:rPr lang="lt-LT" sz="2500" noProof="0" dirty="0">
                <a:solidFill>
                  <a:srgbClr val="000000"/>
                </a:solidFill>
                <a:latin typeface="Calibri" panose="020F0502020204030204" pitchFamily="34" charset="0"/>
                <a:ea typeface="Alatsi"/>
                <a:cs typeface="Alatsi"/>
                <a:sym typeface="Alatsi"/>
              </a:rPr>
              <a:t>Panevėžio miesto savivaldybė</a:t>
            </a:r>
          </a:p>
        </p:txBody>
      </p:sp>
      <p:sp>
        <p:nvSpPr>
          <p:cNvPr id="21" name="TextBox 21"/>
          <p:cNvSpPr txBox="1"/>
          <p:nvPr/>
        </p:nvSpPr>
        <p:spPr>
          <a:xfrm>
            <a:off x="484593" y="1974292"/>
            <a:ext cx="17318814" cy="1566070"/>
          </a:xfrm>
          <a:prstGeom prst="rect">
            <a:avLst/>
          </a:prstGeom>
        </p:spPr>
        <p:txBody>
          <a:bodyPr lIns="0" tIns="0" rIns="0" bIns="0" rtlCol="0" anchor="t">
            <a:spAutoFit/>
          </a:bodyPr>
          <a:lstStyle/>
          <a:p>
            <a:pPr algn="just">
              <a:lnSpc>
                <a:spcPts val="3129"/>
              </a:lnSpc>
            </a:pPr>
            <a:r>
              <a:rPr lang="lt-LT" sz="2235" noProof="0" dirty="0">
                <a:solidFill>
                  <a:srgbClr val="000000"/>
                </a:solidFill>
                <a:latin typeface="Calibri" panose="020F0502020204030204" pitchFamily="34" charset="0"/>
                <a:ea typeface="Alatsi"/>
                <a:cs typeface="Alatsi"/>
                <a:sym typeface="Alatsi"/>
              </a:rPr>
              <a:t> Nors šiuo metu nepavyko identifikuoti konkrečių Panevėžio miesto savivaldybės veiksmų, tiesiogiai skirtų </a:t>
            </a:r>
            <a:r>
              <a:rPr lang="lt-LT" sz="2235" noProof="0" dirty="0" err="1">
                <a:solidFill>
                  <a:srgbClr val="000000"/>
                </a:solidFill>
                <a:latin typeface="Calibri" panose="020F0502020204030204" pitchFamily="34" charset="0"/>
                <a:ea typeface="Alatsi"/>
                <a:cs typeface="Alatsi"/>
                <a:sym typeface="Alatsi"/>
              </a:rPr>
              <a:t>homofobinių</a:t>
            </a:r>
            <a:r>
              <a:rPr lang="lt-LT" sz="2235" noProof="0" dirty="0">
                <a:solidFill>
                  <a:srgbClr val="000000"/>
                </a:solidFill>
                <a:latin typeface="Calibri" panose="020F0502020204030204" pitchFamily="34" charset="0"/>
                <a:ea typeface="Alatsi"/>
                <a:cs typeface="Alatsi"/>
                <a:sym typeface="Alatsi"/>
              </a:rPr>
              <a:t> patyčių mažinimui mokyklose, kitų Lietuvos savivaldybių patirtis rodo, kad savivaldos lygmeniu galima imtis efektyvių ir tikslingų veiksmų. Tokie pavyzdžiai tampa vertingu šaltiniu kuriant</a:t>
            </a:r>
            <a:r>
              <a:rPr lang="lt-LT" sz="2235" u="none" noProof="0" dirty="0">
                <a:solidFill>
                  <a:srgbClr val="000000"/>
                </a:solidFill>
                <a:latin typeface="Calibri" panose="020F0502020204030204" pitchFamily="34" charset="0"/>
                <a:ea typeface="Alatsi"/>
                <a:cs typeface="Alatsi"/>
                <a:sym typeface="Alatsi"/>
              </a:rPr>
              <a:t> </a:t>
            </a:r>
            <a:r>
              <a:rPr lang="lt-LT" sz="2235" noProof="0" dirty="0">
                <a:solidFill>
                  <a:srgbClr val="000000"/>
                </a:solidFill>
                <a:latin typeface="Calibri" panose="020F0502020204030204" pitchFamily="34" charset="0"/>
                <a:ea typeface="Alatsi"/>
                <a:cs typeface="Alatsi"/>
                <a:sym typeface="Alatsi"/>
              </a:rPr>
              <a:t>sistemi</a:t>
            </a:r>
            <a:r>
              <a:rPr lang="lt-LT" sz="2235" u="none" noProof="0" dirty="0">
                <a:solidFill>
                  <a:srgbClr val="000000"/>
                </a:solidFill>
                <a:latin typeface="Calibri" panose="020F0502020204030204" pitchFamily="34" charset="0"/>
                <a:ea typeface="Alatsi"/>
                <a:cs typeface="Alatsi"/>
                <a:sym typeface="Alatsi"/>
              </a:rPr>
              <a:t>ne</a:t>
            </a:r>
            <a:r>
              <a:rPr lang="lt-LT" sz="2235" noProof="0" dirty="0">
                <a:solidFill>
                  <a:srgbClr val="000000"/>
                </a:solidFill>
                <a:latin typeface="Calibri" panose="020F0502020204030204" pitchFamily="34" charset="0"/>
                <a:ea typeface="Alatsi"/>
                <a:cs typeface="Alatsi"/>
                <a:sym typeface="Alatsi"/>
              </a:rPr>
              <a:t>s i</a:t>
            </a:r>
            <a:r>
              <a:rPr lang="lt-LT" sz="2235" u="none" noProof="0" dirty="0">
                <a:solidFill>
                  <a:srgbClr val="000000"/>
                </a:solidFill>
                <a:latin typeface="Calibri" panose="020F0502020204030204" pitchFamily="34" charset="0"/>
                <a:ea typeface="Alatsi"/>
                <a:cs typeface="Alatsi"/>
                <a:sym typeface="Alatsi"/>
              </a:rPr>
              <a:t>r</a:t>
            </a:r>
            <a:r>
              <a:rPr lang="lt-LT" sz="2235" noProof="0" dirty="0">
                <a:solidFill>
                  <a:srgbClr val="000000"/>
                </a:solidFill>
                <a:latin typeface="Calibri" panose="020F0502020204030204" pitchFamily="34" charset="0"/>
                <a:ea typeface="Alatsi"/>
                <a:cs typeface="Alatsi"/>
                <a:sym typeface="Alatsi"/>
              </a:rPr>
              <a:t> tvarią prev</a:t>
            </a:r>
            <a:r>
              <a:rPr lang="lt-LT" sz="2235" u="none" noProof="0" dirty="0">
                <a:solidFill>
                  <a:srgbClr val="000000"/>
                </a:solidFill>
                <a:latin typeface="Calibri" panose="020F0502020204030204" pitchFamily="34" charset="0"/>
                <a:ea typeface="Alatsi"/>
                <a:cs typeface="Alatsi"/>
                <a:sym typeface="Alatsi"/>
              </a:rPr>
              <a:t>encij</a:t>
            </a:r>
            <a:r>
              <a:rPr lang="lt-LT" sz="2235" noProof="0" dirty="0">
                <a:solidFill>
                  <a:srgbClr val="000000"/>
                </a:solidFill>
                <a:latin typeface="Calibri" panose="020F0502020204030204" pitchFamily="34" charset="0"/>
                <a:ea typeface="Alatsi"/>
                <a:cs typeface="Alatsi"/>
                <a:sym typeface="Alatsi"/>
              </a:rPr>
              <a:t>ą</a:t>
            </a:r>
            <a:r>
              <a:rPr lang="lt-LT" sz="2235" u="none" noProof="0" dirty="0">
                <a:solidFill>
                  <a:srgbClr val="000000"/>
                </a:solidFill>
                <a:latin typeface="Calibri" panose="020F0502020204030204" pitchFamily="34" charset="0"/>
                <a:ea typeface="Alatsi"/>
                <a:cs typeface="Alatsi"/>
                <a:sym typeface="Alatsi"/>
              </a:rPr>
              <a:t> </a:t>
            </a:r>
            <a:r>
              <a:rPr lang="lt-LT" sz="2235" noProof="0" dirty="0">
                <a:solidFill>
                  <a:srgbClr val="000000"/>
                </a:solidFill>
                <a:latin typeface="Calibri" panose="020F0502020204030204" pitchFamily="34" charset="0"/>
                <a:ea typeface="Alatsi"/>
                <a:cs typeface="Alatsi"/>
                <a:sym typeface="Alatsi"/>
              </a:rPr>
              <a:t>užtik</a:t>
            </a:r>
            <a:r>
              <a:rPr lang="lt-LT" sz="2235" u="none" noProof="0" dirty="0">
                <a:solidFill>
                  <a:srgbClr val="000000"/>
                </a:solidFill>
                <a:latin typeface="Calibri" panose="020F0502020204030204" pitchFamily="34" charset="0"/>
                <a:ea typeface="Alatsi"/>
                <a:cs typeface="Alatsi"/>
                <a:sym typeface="Alatsi"/>
              </a:rPr>
              <a:t>r</a:t>
            </a:r>
            <a:r>
              <a:rPr lang="lt-LT" sz="2235" noProof="0" dirty="0">
                <a:solidFill>
                  <a:srgbClr val="000000"/>
                </a:solidFill>
                <a:latin typeface="Calibri" panose="020F0502020204030204" pitchFamily="34" charset="0"/>
                <a:ea typeface="Alatsi"/>
                <a:cs typeface="Alatsi"/>
                <a:sym typeface="Alatsi"/>
              </a:rPr>
              <a:t>i</a:t>
            </a:r>
            <a:r>
              <a:rPr lang="lt-LT" sz="2235" u="none" noProof="0" dirty="0">
                <a:solidFill>
                  <a:srgbClr val="000000"/>
                </a:solidFill>
                <a:latin typeface="Calibri" panose="020F0502020204030204" pitchFamily="34" charset="0"/>
                <a:ea typeface="Alatsi"/>
                <a:cs typeface="Alatsi"/>
                <a:sym typeface="Alatsi"/>
              </a:rPr>
              <a:t>na</a:t>
            </a:r>
            <a:r>
              <a:rPr lang="lt-LT" sz="2235" noProof="0" dirty="0">
                <a:solidFill>
                  <a:srgbClr val="000000"/>
                </a:solidFill>
                <a:latin typeface="Calibri" panose="020F0502020204030204" pitchFamily="34" charset="0"/>
                <a:ea typeface="Alatsi"/>
                <a:cs typeface="Alatsi"/>
                <a:sym typeface="Alatsi"/>
              </a:rPr>
              <a:t>n</a:t>
            </a:r>
            <a:r>
              <a:rPr lang="lt-LT" sz="2235" u="none" noProof="0" dirty="0">
                <a:solidFill>
                  <a:srgbClr val="000000"/>
                </a:solidFill>
                <a:latin typeface="Calibri" panose="020F0502020204030204" pitchFamily="34" charset="0"/>
                <a:ea typeface="Alatsi"/>
                <a:cs typeface="Alatsi"/>
                <a:sym typeface="Alatsi"/>
              </a:rPr>
              <a:t>či</a:t>
            </a:r>
            <a:r>
              <a:rPr lang="lt-LT" sz="2235" noProof="0" dirty="0">
                <a:solidFill>
                  <a:srgbClr val="000000"/>
                </a:solidFill>
                <a:latin typeface="Calibri" panose="020F0502020204030204" pitchFamily="34" charset="0"/>
                <a:ea typeface="Alatsi"/>
                <a:cs typeface="Alatsi"/>
                <a:sym typeface="Alatsi"/>
              </a:rPr>
              <a:t>a</a:t>
            </a:r>
            <a:r>
              <a:rPr lang="lt-LT" sz="2235" u="none" noProof="0" dirty="0">
                <a:solidFill>
                  <a:srgbClr val="000000"/>
                </a:solidFill>
                <a:latin typeface="Calibri" panose="020F0502020204030204" pitchFamily="34" charset="0"/>
                <a:ea typeface="Alatsi"/>
                <a:cs typeface="Alatsi"/>
                <a:sym typeface="Alatsi"/>
              </a:rPr>
              <a:t>s </a:t>
            </a:r>
            <a:r>
              <a:rPr lang="lt-LT" sz="2235" noProof="0" dirty="0">
                <a:solidFill>
                  <a:srgbClr val="000000"/>
                </a:solidFill>
                <a:latin typeface="Calibri" panose="020F0502020204030204" pitchFamily="34" charset="0"/>
                <a:ea typeface="Alatsi"/>
                <a:cs typeface="Alatsi"/>
                <a:sym typeface="Alatsi"/>
              </a:rPr>
              <a:t>pro</a:t>
            </a:r>
            <a:r>
              <a:rPr lang="lt-LT" sz="2235" u="none" noProof="0" dirty="0">
                <a:solidFill>
                  <a:srgbClr val="000000"/>
                </a:solidFill>
                <a:latin typeface="Calibri" panose="020F0502020204030204" pitchFamily="34" charset="0"/>
                <a:ea typeface="Alatsi"/>
                <a:cs typeface="Alatsi"/>
                <a:sym typeface="Alatsi"/>
              </a:rPr>
              <a:t>g</a:t>
            </a:r>
            <a:r>
              <a:rPr lang="lt-LT" sz="2235" noProof="0" dirty="0">
                <a:solidFill>
                  <a:srgbClr val="000000"/>
                </a:solidFill>
                <a:latin typeface="Calibri" panose="020F0502020204030204" pitchFamily="34" charset="0"/>
                <a:ea typeface="Alatsi"/>
                <a:cs typeface="Alatsi"/>
                <a:sym typeface="Alatsi"/>
              </a:rPr>
              <a:t>r</a:t>
            </a:r>
            <a:r>
              <a:rPr lang="lt-LT" sz="2235" u="none" noProof="0" dirty="0">
                <a:solidFill>
                  <a:srgbClr val="000000"/>
                </a:solidFill>
                <a:latin typeface="Calibri" panose="020F0502020204030204" pitchFamily="34" charset="0"/>
                <a:ea typeface="Alatsi"/>
                <a:cs typeface="Alatsi"/>
                <a:sym typeface="Alatsi"/>
              </a:rPr>
              <a:t>a</a:t>
            </a:r>
            <a:r>
              <a:rPr lang="lt-LT" sz="2235" noProof="0" dirty="0">
                <a:solidFill>
                  <a:srgbClr val="000000"/>
                </a:solidFill>
                <a:latin typeface="Calibri" panose="020F0502020204030204" pitchFamily="34" charset="0"/>
                <a:ea typeface="Alatsi"/>
                <a:cs typeface="Alatsi"/>
                <a:sym typeface="Alatsi"/>
              </a:rPr>
              <a:t>m</a:t>
            </a:r>
            <a:r>
              <a:rPr lang="lt-LT" sz="2235" u="none" noProof="0" dirty="0">
                <a:solidFill>
                  <a:srgbClr val="000000"/>
                </a:solidFill>
                <a:latin typeface="Calibri" panose="020F0502020204030204" pitchFamily="34" charset="0"/>
                <a:ea typeface="Alatsi"/>
                <a:cs typeface="Alatsi"/>
                <a:sym typeface="Alatsi"/>
              </a:rPr>
              <a:t>as</a:t>
            </a:r>
            <a:r>
              <a:rPr lang="lt-LT" sz="2235" noProof="0" dirty="0">
                <a:solidFill>
                  <a:srgbClr val="000000"/>
                </a:solidFill>
                <a:latin typeface="Calibri" panose="020F0502020204030204" pitchFamily="34" charset="0"/>
                <a:ea typeface="Alatsi"/>
                <a:cs typeface="Alatsi"/>
                <a:sym typeface="Alatsi"/>
              </a:rPr>
              <a:t>.</a:t>
            </a:r>
          </a:p>
          <a:p>
            <a:pPr algn="just">
              <a:lnSpc>
                <a:spcPts val="3129"/>
              </a:lnSpc>
            </a:pPr>
            <a:endParaRPr lang="lt-LT" sz="2235" noProof="0" dirty="0">
              <a:solidFill>
                <a:srgbClr val="000000"/>
              </a:solidFill>
              <a:latin typeface="Calibri" panose="020F0502020204030204" pitchFamily="34" charset="0"/>
              <a:ea typeface="Alatsi"/>
              <a:cs typeface="Alatsi"/>
              <a:sym typeface="Alatsi"/>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rgbClr val="F6F3EB"/>
        </a:solidFill>
        <a:effectLst/>
      </p:bgPr>
    </p:bg>
    <p:spTree>
      <p:nvGrpSpPr>
        <p:cNvPr id="1" name=""/>
        <p:cNvGrpSpPr/>
        <p:nvPr/>
      </p:nvGrpSpPr>
      <p:grpSpPr>
        <a:xfrm>
          <a:off x="0" y="0"/>
          <a:ext cx="0" cy="0"/>
          <a:chOff x="0" y="0"/>
          <a:chExt cx="0" cy="0"/>
        </a:xfrm>
      </p:grpSpPr>
      <p:grpSp>
        <p:nvGrpSpPr>
          <p:cNvPr id="2" name="Group 2"/>
          <p:cNvGrpSpPr/>
          <p:nvPr/>
        </p:nvGrpSpPr>
        <p:grpSpPr>
          <a:xfrm>
            <a:off x="627362" y="0"/>
            <a:ext cx="937061" cy="10287000"/>
            <a:chOff x="0" y="0"/>
            <a:chExt cx="246798" cy="2709333"/>
          </a:xfrm>
        </p:grpSpPr>
        <p:sp>
          <p:nvSpPr>
            <p:cNvPr id="3" name="Freeform 3"/>
            <p:cNvSpPr/>
            <p:nvPr/>
          </p:nvSpPr>
          <p:spPr>
            <a:xfrm>
              <a:off x="0" y="0"/>
              <a:ext cx="246798" cy="2709333"/>
            </a:xfrm>
            <a:custGeom>
              <a:avLst/>
              <a:gdLst/>
              <a:ahLst/>
              <a:cxnLst/>
              <a:rect l="l" t="t" r="r" b="b"/>
              <a:pathLst>
                <a:path w="246798" h="2709333">
                  <a:moveTo>
                    <a:pt x="0" y="0"/>
                  </a:moveTo>
                  <a:lnTo>
                    <a:pt x="246798" y="0"/>
                  </a:lnTo>
                  <a:lnTo>
                    <a:pt x="246798" y="2709333"/>
                  </a:lnTo>
                  <a:lnTo>
                    <a:pt x="0" y="2709333"/>
                  </a:lnTo>
                  <a:close/>
                </a:path>
              </a:pathLst>
            </a:custGeom>
            <a:solidFill>
              <a:srgbClr val="F6F3EB"/>
            </a:solidFill>
          </p:spPr>
          <p:txBody>
            <a:bodyPr/>
            <a:lstStyle/>
            <a:p>
              <a:endParaRPr lang="lt-LT" noProof="0" dirty="0"/>
            </a:p>
          </p:txBody>
        </p:sp>
        <p:sp>
          <p:nvSpPr>
            <p:cNvPr id="4" name="TextBox 4"/>
            <p:cNvSpPr txBox="1"/>
            <p:nvPr/>
          </p:nvSpPr>
          <p:spPr>
            <a:xfrm>
              <a:off x="0" y="-38100"/>
              <a:ext cx="246798" cy="2747433"/>
            </a:xfrm>
            <a:prstGeom prst="rect">
              <a:avLst/>
            </a:prstGeom>
          </p:spPr>
          <p:txBody>
            <a:bodyPr lIns="50800" tIns="50800" rIns="50800" bIns="50800" rtlCol="0" anchor="ctr"/>
            <a:lstStyle/>
            <a:p>
              <a:pPr algn="ctr">
                <a:lnSpc>
                  <a:spcPts val="2659"/>
                </a:lnSpc>
              </a:pPr>
              <a:endParaRPr lang="lt-LT" noProof="0" dirty="0"/>
            </a:p>
          </p:txBody>
        </p:sp>
      </p:grpSp>
      <p:sp>
        <p:nvSpPr>
          <p:cNvPr id="5" name="AutoShape 5"/>
          <p:cNvSpPr/>
          <p:nvPr/>
        </p:nvSpPr>
        <p:spPr>
          <a:xfrm flipH="1" flipV="1">
            <a:off x="1085850" y="7289441"/>
            <a:ext cx="5403" cy="2997456"/>
          </a:xfrm>
          <a:prstGeom prst="line">
            <a:avLst/>
          </a:prstGeom>
          <a:ln w="114300" cap="flat">
            <a:solidFill>
              <a:srgbClr val="9FC3D0"/>
            </a:solidFill>
            <a:prstDash val="solid"/>
            <a:headEnd type="none" w="sm" len="sm"/>
            <a:tailEnd type="none" w="sm" len="sm"/>
          </a:ln>
        </p:spPr>
        <p:txBody>
          <a:bodyPr/>
          <a:lstStyle/>
          <a:p>
            <a:endParaRPr lang="lt-LT" noProof="0" dirty="0"/>
          </a:p>
        </p:txBody>
      </p:sp>
      <p:sp>
        <p:nvSpPr>
          <p:cNvPr id="6" name="AutoShape 6"/>
          <p:cNvSpPr/>
          <p:nvPr/>
        </p:nvSpPr>
        <p:spPr>
          <a:xfrm flipH="1" flipV="1">
            <a:off x="1090490" y="-104525"/>
            <a:ext cx="5403" cy="2997456"/>
          </a:xfrm>
          <a:prstGeom prst="line">
            <a:avLst/>
          </a:prstGeom>
          <a:ln w="114300" cap="flat">
            <a:solidFill>
              <a:srgbClr val="9FC3D0"/>
            </a:solidFill>
            <a:prstDash val="solid"/>
            <a:headEnd type="none" w="sm" len="sm"/>
            <a:tailEnd type="none" w="sm" len="sm"/>
          </a:ln>
        </p:spPr>
        <p:txBody>
          <a:bodyPr/>
          <a:lstStyle/>
          <a:p>
            <a:endParaRPr lang="lt-LT" noProof="0" dirty="0"/>
          </a:p>
        </p:txBody>
      </p:sp>
      <p:grpSp>
        <p:nvGrpSpPr>
          <p:cNvPr id="7" name="Group 7"/>
          <p:cNvGrpSpPr/>
          <p:nvPr/>
        </p:nvGrpSpPr>
        <p:grpSpPr>
          <a:xfrm>
            <a:off x="15859155" y="0"/>
            <a:ext cx="1562612" cy="1673225"/>
            <a:chOff x="0" y="0"/>
            <a:chExt cx="2083482" cy="2230967"/>
          </a:xfrm>
        </p:grpSpPr>
        <p:grpSp>
          <p:nvGrpSpPr>
            <p:cNvPr id="8" name="Group 8"/>
            <p:cNvGrpSpPr/>
            <p:nvPr/>
          </p:nvGrpSpPr>
          <p:grpSpPr>
            <a:xfrm>
              <a:off x="75599" y="0"/>
              <a:ext cx="1932284" cy="2230967"/>
              <a:chOff x="0" y="0"/>
              <a:chExt cx="703982" cy="812800"/>
            </a:xfrm>
          </p:grpSpPr>
          <p:sp>
            <p:nvSpPr>
              <p:cNvPr id="9" name="Freeform 9"/>
              <p:cNvSpPr/>
              <p:nvPr/>
            </p:nvSpPr>
            <p:spPr>
              <a:xfrm>
                <a:off x="0" y="0"/>
                <a:ext cx="703982" cy="812800"/>
              </a:xfrm>
              <a:custGeom>
                <a:avLst/>
                <a:gdLst/>
                <a:ahLst/>
                <a:cxnLst/>
                <a:rect l="l" t="t" r="r" b="b"/>
                <a:pathLst>
                  <a:path w="703982" h="812800">
                    <a:moveTo>
                      <a:pt x="234787" y="793731"/>
                    </a:moveTo>
                    <a:cubicBezTo>
                      <a:pt x="270879" y="805245"/>
                      <a:pt x="311910" y="812800"/>
                      <a:pt x="352180" y="812800"/>
                    </a:cubicBezTo>
                    <a:cubicBezTo>
                      <a:pt x="392452" y="812800"/>
                      <a:pt x="431204" y="806323"/>
                      <a:pt x="466915" y="794809"/>
                    </a:cubicBezTo>
                    <a:cubicBezTo>
                      <a:pt x="467675" y="794450"/>
                      <a:pt x="468435" y="794450"/>
                      <a:pt x="469194" y="794090"/>
                    </a:cubicBezTo>
                    <a:cubicBezTo>
                      <a:pt x="603304" y="748035"/>
                      <a:pt x="702082" y="626421"/>
                      <a:pt x="703982" y="484298"/>
                    </a:cubicBezTo>
                    <a:lnTo>
                      <a:pt x="703982" y="0"/>
                    </a:lnTo>
                    <a:lnTo>
                      <a:pt x="0" y="0"/>
                    </a:lnTo>
                    <a:lnTo>
                      <a:pt x="0" y="483939"/>
                    </a:lnTo>
                    <a:cubicBezTo>
                      <a:pt x="1900" y="627140"/>
                      <a:pt x="99158" y="748755"/>
                      <a:pt x="234787" y="793731"/>
                    </a:cubicBezTo>
                    <a:close/>
                  </a:path>
                </a:pathLst>
              </a:custGeom>
              <a:solidFill>
                <a:srgbClr val="9FC3D0"/>
              </a:solidFill>
            </p:spPr>
            <p:txBody>
              <a:bodyPr/>
              <a:lstStyle/>
              <a:p>
                <a:endParaRPr lang="lt-LT" noProof="0" dirty="0"/>
              </a:p>
            </p:txBody>
          </p:sp>
          <p:sp>
            <p:nvSpPr>
              <p:cNvPr id="10" name="TextBox 10"/>
              <p:cNvSpPr txBox="1"/>
              <p:nvPr/>
            </p:nvSpPr>
            <p:spPr>
              <a:xfrm>
                <a:off x="0" y="-47625"/>
                <a:ext cx="703982" cy="733425"/>
              </a:xfrm>
              <a:prstGeom prst="rect">
                <a:avLst/>
              </a:prstGeom>
            </p:spPr>
            <p:txBody>
              <a:bodyPr lIns="50800" tIns="50800" rIns="50800" bIns="50800" rtlCol="0" anchor="ctr"/>
              <a:lstStyle/>
              <a:p>
                <a:pPr algn="ctr">
                  <a:lnSpc>
                    <a:spcPts val="2659"/>
                  </a:lnSpc>
                </a:pPr>
                <a:endParaRPr lang="lt-LT" noProof="0" dirty="0"/>
              </a:p>
            </p:txBody>
          </p:sp>
        </p:grpSp>
        <p:sp>
          <p:nvSpPr>
            <p:cNvPr id="11" name="TextBox 11"/>
            <p:cNvSpPr txBox="1"/>
            <p:nvPr/>
          </p:nvSpPr>
          <p:spPr>
            <a:xfrm>
              <a:off x="0" y="437582"/>
              <a:ext cx="2083482" cy="1241504"/>
            </a:xfrm>
            <a:prstGeom prst="rect">
              <a:avLst/>
            </a:prstGeom>
          </p:spPr>
          <p:txBody>
            <a:bodyPr lIns="0" tIns="0" rIns="0" bIns="0" rtlCol="0" anchor="t">
              <a:spAutoFit/>
            </a:bodyPr>
            <a:lstStyle/>
            <a:p>
              <a:pPr algn="ctr">
                <a:lnSpc>
                  <a:spcPts val="7805"/>
                </a:lnSpc>
              </a:pPr>
              <a:r>
                <a:rPr lang="lt-LT" sz="5575" b="1" noProof="0" dirty="0">
                  <a:solidFill>
                    <a:srgbClr val="000000"/>
                  </a:solidFill>
                  <a:latin typeface="Open Sans Bold"/>
                  <a:ea typeface="Open Sans Bold"/>
                  <a:cs typeface="Open Sans Bold"/>
                  <a:sym typeface="Open Sans Bold"/>
                </a:rPr>
                <a:t>29</a:t>
              </a:r>
            </a:p>
          </p:txBody>
        </p:sp>
      </p:grpSp>
      <p:sp>
        <p:nvSpPr>
          <p:cNvPr id="12" name="Freeform 12"/>
          <p:cNvSpPr/>
          <p:nvPr/>
        </p:nvSpPr>
        <p:spPr>
          <a:xfrm>
            <a:off x="10263624" y="9258300"/>
            <a:ext cx="7315200" cy="2477783"/>
          </a:xfrm>
          <a:custGeom>
            <a:avLst/>
            <a:gdLst/>
            <a:ahLst/>
            <a:cxnLst/>
            <a:rect l="l" t="t" r="r" b="b"/>
            <a:pathLst>
              <a:path w="7315200" h="2477783">
                <a:moveTo>
                  <a:pt x="0" y="0"/>
                </a:moveTo>
                <a:lnTo>
                  <a:pt x="7315200" y="0"/>
                </a:lnTo>
                <a:lnTo>
                  <a:pt x="7315200" y="2477783"/>
                </a:lnTo>
                <a:lnTo>
                  <a:pt x="0" y="2477783"/>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lt-LT" noProof="0" dirty="0"/>
          </a:p>
        </p:txBody>
      </p:sp>
      <p:sp>
        <p:nvSpPr>
          <p:cNvPr id="13" name="Freeform 13"/>
          <p:cNvSpPr/>
          <p:nvPr/>
        </p:nvSpPr>
        <p:spPr>
          <a:xfrm>
            <a:off x="1564423" y="-1641171"/>
            <a:ext cx="7315200" cy="2477783"/>
          </a:xfrm>
          <a:custGeom>
            <a:avLst/>
            <a:gdLst/>
            <a:ahLst/>
            <a:cxnLst/>
            <a:rect l="l" t="t" r="r" b="b"/>
            <a:pathLst>
              <a:path w="7315200" h="2477783">
                <a:moveTo>
                  <a:pt x="0" y="0"/>
                </a:moveTo>
                <a:lnTo>
                  <a:pt x="7315200" y="0"/>
                </a:lnTo>
                <a:lnTo>
                  <a:pt x="7315200" y="2477784"/>
                </a:lnTo>
                <a:lnTo>
                  <a:pt x="0" y="2477784"/>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lt-LT" noProof="0" dirty="0"/>
          </a:p>
        </p:txBody>
      </p:sp>
      <p:sp>
        <p:nvSpPr>
          <p:cNvPr id="14" name="TextBox 14"/>
          <p:cNvSpPr txBox="1"/>
          <p:nvPr/>
        </p:nvSpPr>
        <p:spPr>
          <a:xfrm rot="-5400000">
            <a:off x="-2385484" y="4932362"/>
            <a:ext cx="6882108" cy="422275"/>
          </a:xfrm>
          <a:prstGeom prst="rect">
            <a:avLst/>
          </a:prstGeom>
        </p:spPr>
        <p:txBody>
          <a:bodyPr lIns="0" tIns="0" rIns="0" bIns="0" rtlCol="0" anchor="t">
            <a:spAutoFit/>
          </a:bodyPr>
          <a:lstStyle/>
          <a:p>
            <a:pPr algn="ctr">
              <a:lnSpc>
                <a:spcPts val="3499"/>
              </a:lnSpc>
            </a:pPr>
            <a:r>
              <a:rPr lang="lt-LT" sz="2499" noProof="0" dirty="0">
                <a:solidFill>
                  <a:srgbClr val="000000"/>
                </a:solidFill>
                <a:latin typeface="Calibri" panose="020F0502020204030204" pitchFamily="34" charset="0"/>
                <a:ea typeface="Alatsi"/>
                <a:cs typeface="Alatsi"/>
                <a:sym typeface="Alatsi"/>
              </a:rPr>
              <a:t>Panevėžio miesto savivaldybė</a:t>
            </a:r>
          </a:p>
        </p:txBody>
      </p:sp>
      <p:grpSp>
        <p:nvGrpSpPr>
          <p:cNvPr id="15" name="Group 15"/>
          <p:cNvGrpSpPr/>
          <p:nvPr/>
        </p:nvGrpSpPr>
        <p:grpSpPr>
          <a:xfrm>
            <a:off x="1564423" y="4421357"/>
            <a:ext cx="16014401" cy="641798"/>
            <a:chOff x="0" y="0"/>
            <a:chExt cx="4217785" cy="169033"/>
          </a:xfrm>
        </p:grpSpPr>
        <p:sp>
          <p:nvSpPr>
            <p:cNvPr id="16" name="Freeform 16"/>
            <p:cNvSpPr/>
            <p:nvPr/>
          </p:nvSpPr>
          <p:spPr>
            <a:xfrm>
              <a:off x="0" y="0"/>
              <a:ext cx="4217784" cy="169033"/>
            </a:xfrm>
            <a:custGeom>
              <a:avLst/>
              <a:gdLst/>
              <a:ahLst/>
              <a:cxnLst/>
              <a:rect l="l" t="t" r="r" b="b"/>
              <a:pathLst>
                <a:path w="4217784" h="169033">
                  <a:moveTo>
                    <a:pt x="24655" y="0"/>
                  </a:moveTo>
                  <a:lnTo>
                    <a:pt x="4193129" y="0"/>
                  </a:lnTo>
                  <a:cubicBezTo>
                    <a:pt x="4199668" y="0"/>
                    <a:pt x="4205939" y="2598"/>
                    <a:pt x="4210563" y="7221"/>
                  </a:cubicBezTo>
                  <a:cubicBezTo>
                    <a:pt x="4215187" y="11845"/>
                    <a:pt x="4217784" y="18116"/>
                    <a:pt x="4217784" y="24655"/>
                  </a:cubicBezTo>
                  <a:lnTo>
                    <a:pt x="4217784" y="144378"/>
                  </a:lnTo>
                  <a:cubicBezTo>
                    <a:pt x="4217784" y="157995"/>
                    <a:pt x="4206746" y="169033"/>
                    <a:pt x="4193129" y="169033"/>
                  </a:cubicBezTo>
                  <a:lnTo>
                    <a:pt x="24655" y="169033"/>
                  </a:lnTo>
                  <a:cubicBezTo>
                    <a:pt x="18116" y="169033"/>
                    <a:pt x="11845" y="166436"/>
                    <a:pt x="7221" y="161812"/>
                  </a:cubicBezTo>
                  <a:cubicBezTo>
                    <a:pt x="2598" y="157188"/>
                    <a:pt x="0" y="150917"/>
                    <a:pt x="0" y="144378"/>
                  </a:cubicBezTo>
                  <a:lnTo>
                    <a:pt x="0" y="24655"/>
                  </a:lnTo>
                  <a:cubicBezTo>
                    <a:pt x="0" y="18116"/>
                    <a:pt x="2598" y="11845"/>
                    <a:pt x="7221" y="7221"/>
                  </a:cubicBezTo>
                  <a:cubicBezTo>
                    <a:pt x="11845" y="2598"/>
                    <a:pt x="18116" y="0"/>
                    <a:pt x="24655" y="0"/>
                  </a:cubicBezTo>
                  <a:close/>
                </a:path>
              </a:pathLst>
            </a:custGeom>
            <a:solidFill>
              <a:srgbClr val="9FC3D0"/>
            </a:solidFill>
          </p:spPr>
          <p:txBody>
            <a:bodyPr/>
            <a:lstStyle/>
            <a:p>
              <a:endParaRPr lang="lt-LT" noProof="0" dirty="0"/>
            </a:p>
          </p:txBody>
        </p:sp>
        <p:sp>
          <p:nvSpPr>
            <p:cNvPr id="17" name="TextBox 17"/>
            <p:cNvSpPr txBox="1"/>
            <p:nvPr/>
          </p:nvSpPr>
          <p:spPr>
            <a:xfrm>
              <a:off x="0" y="-38100"/>
              <a:ext cx="4217785" cy="207133"/>
            </a:xfrm>
            <a:prstGeom prst="rect">
              <a:avLst/>
            </a:prstGeom>
          </p:spPr>
          <p:txBody>
            <a:bodyPr lIns="50800" tIns="50800" rIns="50800" bIns="50800" rtlCol="0" anchor="ctr"/>
            <a:lstStyle/>
            <a:p>
              <a:pPr algn="ctr">
                <a:lnSpc>
                  <a:spcPts val="2659"/>
                </a:lnSpc>
              </a:pPr>
              <a:endParaRPr lang="lt-LT" noProof="0" dirty="0"/>
            </a:p>
          </p:txBody>
        </p:sp>
      </p:grpSp>
      <p:grpSp>
        <p:nvGrpSpPr>
          <p:cNvPr id="18" name="Group 18"/>
          <p:cNvGrpSpPr/>
          <p:nvPr/>
        </p:nvGrpSpPr>
        <p:grpSpPr>
          <a:xfrm>
            <a:off x="1564423" y="5387005"/>
            <a:ext cx="13041809" cy="531563"/>
            <a:chOff x="0" y="0"/>
            <a:chExt cx="3434880" cy="140000"/>
          </a:xfrm>
        </p:grpSpPr>
        <p:sp>
          <p:nvSpPr>
            <p:cNvPr id="19" name="Freeform 19"/>
            <p:cNvSpPr/>
            <p:nvPr/>
          </p:nvSpPr>
          <p:spPr>
            <a:xfrm>
              <a:off x="0" y="0"/>
              <a:ext cx="3434880" cy="140000"/>
            </a:xfrm>
            <a:custGeom>
              <a:avLst/>
              <a:gdLst/>
              <a:ahLst/>
              <a:cxnLst/>
              <a:rect l="l" t="t" r="r" b="b"/>
              <a:pathLst>
                <a:path w="3434880" h="140000">
                  <a:moveTo>
                    <a:pt x="30275" y="0"/>
                  </a:moveTo>
                  <a:lnTo>
                    <a:pt x="3404605" y="0"/>
                  </a:lnTo>
                  <a:cubicBezTo>
                    <a:pt x="3412634" y="0"/>
                    <a:pt x="3420335" y="3190"/>
                    <a:pt x="3426013" y="8867"/>
                  </a:cubicBezTo>
                  <a:cubicBezTo>
                    <a:pt x="3431690" y="14545"/>
                    <a:pt x="3434880" y="22245"/>
                    <a:pt x="3434880" y="30275"/>
                  </a:cubicBezTo>
                  <a:lnTo>
                    <a:pt x="3434880" y="109725"/>
                  </a:lnTo>
                  <a:cubicBezTo>
                    <a:pt x="3434880" y="126446"/>
                    <a:pt x="3421325" y="140000"/>
                    <a:pt x="3404605" y="140000"/>
                  </a:cubicBezTo>
                  <a:lnTo>
                    <a:pt x="30275" y="140000"/>
                  </a:lnTo>
                  <a:cubicBezTo>
                    <a:pt x="22245" y="140000"/>
                    <a:pt x="14545" y="136810"/>
                    <a:pt x="8867" y="131133"/>
                  </a:cubicBezTo>
                  <a:cubicBezTo>
                    <a:pt x="3190" y="125455"/>
                    <a:pt x="0" y="117755"/>
                    <a:pt x="0" y="109725"/>
                  </a:cubicBezTo>
                  <a:lnTo>
                    <a:pt x="0" y="30275"/>
                  </a:lnTo>
                  <a:cubicBezTo>
                    <a:pt x="0" y="22245"/>
                    <a:pt x="3190" y="14545"/>
                    <a:pt x="8867" y="8867"/>
                  </a:cubicBezTo>
                  <a:cubicBezTo>
                    <a:pt x="14545" y="3190"/>
                    <a:pt x="22245" y="0"/>
                    <a:pt x="30275" y="0"/>
                  </a:cubicBezTo>
                  <a:close/>
                </a:path>
              </a:pathLst>
            </a:custGeom>
            <a:solidFill>
              <a:srgbClr val="9FC3D0"/>
            </a:solidFill>
          </p:spPr>
          <p:txBody>
            <a:bodyPr/>
            <a:lstStyle/>
            <a:p>
              <a:endParaRPr lang="lt-LT" noProof="0" dirty="0"/>
            </a:p>
          </p:txBody>
        </p:sp>
        <p:sp>
          <p:nvSpPr>
            <p:cNvPr id="20" name="TextBox 20"/>
            <p:cNvSpPr txBox="1"/>
            <p:nvPr/>
          </p:nvSpPr>
          <p:spPr>
            <a:xfrm>
              <a:off x="0" y="-38100"/>
              <a:ext cx="3434880" cy="178100"/>
            </a:xfrm>
            <a:prstGeom prst="rect">
              <a:avLst/>
            </a:prstGeom>
          </p:spPr>
          <p:txBody>
            <a:bodyPr lIns="50800" tIns="50800" rIns="50800" bIns="50800" rtlCol="0" anchor="ctr"/>
            <a:lstStyle/>
            <a:p>
              <a:pPr algn="ctr">
                <a:lnSpc>
                  <a:spcPts val="2659"/>
                </a:lnSpc>
              </a:pPr>
              <a:endParaRPr lang="lt-LT" noProof="0" dirty="0"/>
            </a:p>
          </p:txBody>
        </p:sp>
      </p:grpSp>
      <p:grpSp>
        <p:nvGrpSpPr>
          <p:cNvPr id="21" name="Group 21"/>
          <p:cNvGrpSpPr/>
          <p:nvPr/>
        </p:nvGrpSpPr>
        <p:grpSpPr>
          <a:xfrm>
            <a:off x="1564423" y="4808079"/>
            <a:ext cx="16014401" cy="671871"/>
            <a:chOff x="0" y="0"/>
            <a:chExt cx="4217785" cy="176954"/>
          </a:xfrm>
        </p:grpSpPr>
        <p:sp>
          <p:nvSpPr>
            <p:cNvPr id="22" name="Freeform 22"/>
            <p:cNvSpPr/>
            <p:nvPr/>
          </p:nvSpPr>
          <p:spPr>
            <a:xfrm>
              <a:off x="0" y="0"/>
              <a:ext cx="4217784" cy="176954"/>
            </a:xfrm>
            <a:custGeom>
              <a:avLst/>
              <a:gdLst/>
              <a:ahLst/>
              <a:cxnLst/>
              <a:rect l="l" t="t" r="r" b="b"/>
              <a:pathLst>
                <a:path w="4217784" h="176954">
                  <a:moveTo>
                    <a:pt x="24655" y="0"/>
                  </a:moveTo>
                  <a:lnTo>
                    <a:pt x="4193129" y="0"/>
                  </a:lnTo>
                  <a:cubicBezTo>
                    <a:pt x="4199668" y="0"/>
                    <a:pt x="4205939" y="2598"/>
                    <a:pt x="4210563" y="7221"/>
                  </a:cubicBezTo>
                  <a:cubicBezTo>
                    <a:pt x="4215187" y="11845"/>
                    <a:pt x="4217784" y="18116"/>
                    <a:pt x="4217784" y="24655"/>
                  </a:cubicBezTo>
                  <a:lnTo>
                    <a:pt x="4217784" y="152298"/>
                  </a:lnTo>
                  <a:cubicBezTo>
                    <a:pt x="4217784" y="158837"/>
                    <a:pt x="4215187" y="165109"/>
                    <a:pt x="4210563" y="169732"/>
                  </a:cubicBezTo>
                  <a:cubicBezTo>
                    <a:pt x="4205939" y="174356"/>
                    <a:pt x="4199668" y="176954"/>
                    <a:pt x="4193129" y="176954"/>
                  </a:cubicBezTo>
                  <a:lnTo>
                    <a:pt x="24655" y="176954"/>
                  </a:lnTo>
                  <a:cubicBezTo>
                    <a:pt x="18116" y="176954"/>
                    <a:pt x="11845" y="174356"/>
                    <a:pt x="7221" y="169732"/>
                  </a:cubicBezTo>
                  <a:cubicBezTo>
                    <a:pt x="2598" y="165109"/>
                    <a:pt x="0" y="158837"/>
                    <a:pt x="0" y="152298"/>
                  </a:cubicBezTo>
                  <a:lnTo>
                    <a:pt x="0" y="24655"/>
                  </a:lnTo>
                  <a:cubicBezTo>
                    <a:pt x="0" y="18116"/>
                    <a:pt x="2598" y="11845"/>
                    <a:pt x="7221" y="7221"/>
                  </a:cubicBezTo>
                  <a:cubicBezTo>
                    <a:pt x="11845" y="2598"/>
                    <a:pt x="18116" y="0"/>
                    <a:pt x="24655" y="0"/>
                  </a:cubicBezTo>
                  <a:close/>
                </a:path>
              </a:pathLst>
            </a:custGeom>
            <a:solidFill>
              <a:srgbClr val="9FC3D0"/>
            </a:solidFill>
          </p:spPr>
          <p:txBody>
            <a:bodyPr/>
            <a:lstStyle/>
            <a:p>
              <a:endParaRPr lang="lt-LT" noProof="0" dirty="0"/>
            </a:p>
          </p:txBody>
        </p:sp>
        <p:sp>
          <p:nvSpPr>
            <p:cNvPr id="23" name="TextBox 23"/>
            <p:cNvSpPr txBox="1"/>
            <p:nvPr/>
          </p:nvSpPr>
          <p:spPr>
            <a:xfrm>
              <a:off x="0" y="-38100"/>
              <a:ext cx="4217785" cy="215054"/>
            </a:xfrm>
            <a:prstGeom prst="rect">
              <a:avLst/>
            </a:prstGeom>
          </p:spPr>
          <p:txBody>
            <a:bodyPr lIns="50800" tIns="50800" rIns="50800" bIns="50800" rtlCol="0" anchor="ctr"/>
            <a:lstStyle/>
            <a:p>
              <a:pPr algn="ctr">
                <a:lnSpc>
                  <a:spcPts val="2659"/>
                </a:lnSpc>
              </a:pPr>
              <a:endParaRPr lang="lt-LT" noProof="0" dirty="0"/>
            </a:p>
          </p:txBody>
        </p:sp>
      </p:grpSp>
      <p:sp>
        <p:nvSpPr>
          <p:cNvPr id="24" name="TextBox 24"/>
          <p:cNvSpPr txBox="1"/>
          <p:nvPr/>
        </p:nvSpPr>
        <p:spPr>
          <a:xfrm>
            <a:off x="1564423" y="1892935"/>
            <a:ext cx="15881707" cy="6434456"/>
          </a:xfrm>
          <a:prstGeom prst="rect">
            <a:avLst/>
          </a:prstGeom>
        </p:spPr>
        <p:txBody>
          <a:bodyPr lIns="0" tIns="0" rIns="0" bIns="0" rtlCol="0" anchor="t">
            <a:spAutoFit/>
          </a:bodyPr>
          <a:lstStyle/>
          <a:p>
            <a:pPr algn="just">
              <a:lnSpc>
                <a:spcPts val="3919"/>
              </a:lnSpc>
            </a:pPr>
            <a:r>
              <a:rPr lang="lt-LT" sz="2799" noProof="0" dirty="0">
                <a:solidFill>
                  <a:srgbClr val="000000"/>
                </a:solidFill>
                <a:latin typeface="Calibri" panose="020F0502020204030204" pitchFamily="34" charset="0"/>
                <a:ea typeface="Alatsi"/>
                <a:cs typeface="Alatsi"/>
                <a:sym typeface="Alatsi"/>
              </a:rPr>
              <a:t>Remiantis kitų savivaldybių, patirtimi, galima pastebėti, kad aktyvus bendradar</a:t>
            </a:r>
            <a:r>
              <a:rPr lang="lt-LT" sz="2799" u="none" noProof="0" dirty="0">
                <a:solidFill>
                  <a:srgbClr val="000000"/>
                </a:solidFill>
                <a:latin typeface="Calibri" panose="020F0502020204030204" pitchFamily="34" charset="0"/>
                <a:ea typeface="Alatsi"/>
                <a:cs typeface="Alatsi"/>
                <a:sym typeface="Alatsi"/>
              </a:rPr>
              <a:t>biavimas su nevyriausybin</a:t>
            </a:r>
            <a:r>
              <a:rPr lang="lt-LT" sz="2799" noProof="0" dirty="0">
                <a:solidFill>
                  <a:srgbClr val="000000"/>
                </a:solidFill>
                <a:latin typeface="Calibri" panose="020F0502020204030204" pitchFamily="34" charset="0"/>
                <a:ea typeface="Alatsi"/>
                <a:cs typeface="Alatsi"/>
                <a:sym typeface="Alatsi"/>
              </a:rPr>
              <a:t>ėmis organ</a:t>
            </a:r>
            <a:r>
              <a:rPr lang="lt-LT" sz="2799" u="none" noProof="0" dirty="0">
                <a:solidFill>
                  <a:srgbClr val="000000"/>
                </a:solidFill>
                <a:latin typeface="Calibri" panose="020F0502020204030204" pitchFamily="34" charset="0"/>
                <a:ea typeface="Alatsi"/>
                <a:cs typeface="Alatsi"/>
                <a:sym typeface="Alatsi"/>
              </a:rPr>
              <a:t>izacijom</a:t>
            </a:r>
            <a:r>
              <a:rPr lang="lt-LT" sz="2799" noProof="0" dirty="0">
                <a:solidFill>
                  <a:srgbClr val="000000"/>
                </a:solidFill>
                <a:latin typeface="Calibri" panose="020F0502020204030204" pitchFamily="34" charset="0"/>
                <a:ea typeface="Alatsi"/>
                <a:cs typeface="Alatsi"/>
                <a:sym typeface="Alatsi"/>
              </a:rPr>
              <a:t>is ir tikslinės iniciatyvos gali žymiai pagerinti LGBTQ+ moksleivių padėtį mokyklose. Tokie veiksmai ne tik mažina </a:t>
            </a:r>
            <a:r>
              <a:rPr lang="lt-LT" sz="2799" noProof="0" dirty="0" err="1">
                <a:solidFill>
                  <a:srgbClr val="000000"/>
                </a:solidFill>
                <a:latin typeface="Calibri" panose="020F0502020204030204" pitchFamily="34" charset="0"/>
                <a:ea typeface="Alatsi"/>
                <a:cs typeface="Alatsi"/>
                <a:sym typeface="Alatsi"/>
              </a:rPr>
              <a:t>homofobinių</a:t>
            </a:r>
            <a:r>
              <a:rPr lang="lt-LT" sz="2799" noProof="0" dirty="0">
                <a:solidFill>
                  <a:srgbClr val="000000"/>
                </a:solidFill>
                <a:latin typeface="Calibri" panose="020F0502020204030204" pitchFamily="34" charset="0"/>
                <a:ea typeface="Alatsi"/>
                <a:cs typeface="Alatsi"/>
                <a:sym typeface="Alatsi"/>
              </a:rPr>
              <a:t> patyčių atvejus, bet ir skatina toleranciją bei pagarbą įvairovei visoje mokyklos bendruomenėje.​</a:t>
            </a:r>
          </a:p>
          <a:p>
            <a:pPr algn="just">
              <a:lnSpc>
                <a:spcPts val="3919"/>
              </a:lnSpc>
            </a:pPr>
            <a:endParaRPr lang="lt-LT" sz="2799" noProof="0" dirty="0">
              <a:solidFill>
                <a:srgbClr val="000000"/>
              </a:solidFill>
              <a:latin typeface="Calibri" panose="020F0502020204030204" pitchFamily="34" charset="0"/>
              <a:ea typeface="Alatsi"/>
              <a:cs typeface="Alatsi"/>
              <a:sym typeface="Alatsi"/>
            </a:endParaRPr>
          </a:p>
          <a:p>
            <a:pPr algn="just">
              <a:lnSpc>
                <a:spcPts val="3919"/>
              </a:lnSpc>
            </a:pPr>
            <a:r>
              <a:rPr lang="lt-LT" sz="2799" noProof="0" dirty="0">
                <a:solidFill>
                  <a:srgbClr val="000000"/>
                </a:solidFill>
                <a:latin typeface="Calibri" panose="020F0502020204030204" pitchFamily="34" charset="0"/>
                <a:ea typeface="Alatsi"/>
                <a:cs typeface="Alatsi"/>
                <a:sym typeface="Alatsi"/>
              </a:rPr>
              <a:t>Panevėžio miesto savivaldybei būtų naudinga pasinaudoti kitų Lietuvos savivaldybių patirtimis ir inicijuoti tikslingus veiksmus: nuo bendradarbiavimo su NVO ir mokymų pedagogams iki rekomendacijų švietimo įstaigoms, kaip atpažinti ir tinkamai reaguoti į </a:t>
            </a:r>
            <a:r>
              <a:rPr lang="lt-LT" sz="2799" noProof="0" dirty="0" err="1">
                <a:solidFill>
                  <a:srgbClr val="000000"/>
                </a:solidFill>
                <a:latin typeface="Calibri" panose="020F0502020204030204" pitchFamily="34" charset="0"/>
                <a:ea typeface="Alatsi"/>
                <a:cs typeface="Alatsi"/>
                <a:sym typeface="Alatsi"/>
              </a:rPr>
              <a:t>homofobines</a:t>
            </a:r>
            <a:r>
              <a:rPr lang="lt-LT" sz="2799" noProof="0" dirty="0">
                <a:solidFill>
                  <a:srgbClr val="000000"/>
                </a:solidFill>
                <a:latin typeface="Calibri" panose="020F0502020204030204" pitchFamily="34" charset="0"/>
                <a:ea typeface="Alatsi"/>
                <a:cs typeface="Alatsi"/>
                <a:sym typeface="Alatsi"/>
              </a:rPr>
              <a:t> patyčias. Tai prisidėtų prie saugesnės ir </a:t>
            </a:r>
            <a:r>
              <a:rPr lang="lt-LT" sz="2799" noProof="0" dirty="0" err="1">
                <a:solidFill>
                  <a:srgbClr val="000000"/>
                </a:solidFill>
                <a:latin typeface="Calibri" panose="020F0502020204030204" pitchFamily="34" charset="0"/>
                <a:ea typeface="Alatsi"/>
                <a:cs typeface="Alatsi"/>
                <a:sym typeface="Alatsi"/>
              </a:rPr>
              <a:t>įtraukesnės</a:t>
            </a:r>
            <a:r>
              <a:rPr lang="lt-LT" sz="2799" noProof="0" dirty="0">
                <a:solidFill>
                  <a:srgbClr val="000000"/>
                </a:solidFill>
                <a:latin typeface="Calibri" panose="020F0502020204030204" pitchFamily="34" charset="0"/>
                <a:ea typeface="Alatsi"/>
                <a:cs typeface="Alatsi"/>
                <a:sym typeface="Alatsi"/>
              </a:rPr>
              <a:t> aplinkos kūrimo visiems mokiniams, nepriklausomai nuo jų tapatybės ar orientacijos. Taip pat tai leistų ne tik geriau suprasti esamą situaciją Panevėžio miesto savivaldybės mokyklose, bet ir įgyvendinti veiksmingas priemones </a:t>
            </a:r>
            <a:r>
              <a:rPr lang="lt-LT" sz="2799" noProof="0" dirty="0" err="1">
                <a:solidFill>
                  <a:srgbClr val="000000"/>
                </a:solidFill>
                <a:latin typeface="Calibri" panose="020F0502020204030204" pitchFamily="34" charset="0"/>
                <a:ea typeface="Alatsi"/>
                <a:cs typeface="Alatsi"/>
                <a:sym typeface="Alatsi"/>
              </a:rPr>
              <a:t>homofobinių</a:t>
            </a:r>
            <a:r>
              <a:rPr lang="lt-LT" sz="2799" noProof="0" dirty="0">
                <a:solidFill>
                  <a:srgbClr val="000000"/>
                </a:solidFill>
                <a:latin typeface="Calibri" panose="020F0502020204030204" pitchFamily="34" charset="0"/>
                <a:ea typeface="Alatsi"/>
                <a:cs typeface="Alatsi"/>
                <a:sym typeface="Alatsi"/>
              </a:rPr>
              <a:t> patyčių prevencijai.</a:t>
            </a:r>
          </a:p>
          <a:p>
            <a:pPr algn="just">
              <a:lnSpc>
                <a:spcPts val="3919"/>
              </a:lnSpc>
            </a:pPr>
            <a:endParaRPr lang="lt-LT" sz="2799" noProof="0" dirty="0">
              <a:solidFill>
                <a:srgbClr val="000000"/>
              </a:solidFill>
              <a:latin typeface="Calibri" panose="020F0502020204030204" pitchFamily="34" charset="0"/>
              <a:ea typeface="Alatsi"/>
              <a:cs typeface="Alatsi"/>
              <a:sym typeface="Alatsi"/>
            </a:endParaRPr>
          </a:p>
          <a:p>
            <a:pPr algn="just">
              <a:lnSpc>
                <a:spcPts val="3919"/>
              </a:lnSpc>
            </a:pPr>
            <a:endParaRPr lang="lt-LT" sz="2799" noProof="0" dirty="0">
              <a:solidFill>
                <a:srgbClr val="000000"/>
              </a:solidFill>
              <a:latin typeface="Calibri" panose="020F0502020204030204" pitchFamily="34" charset="0"/>
              <a:ea typeface="Alatsi"/>
              <a:cs typeface="Alatsi"/>
              <a:sym typeface="Alatsi"/>
            </a:endParaRPr>
          </a:p>
        </p:txBody>
      </p:sp>
      <p:sp>
        <p:nvSpPr>
          <p:cNvPr id="25" name="TextBox 25"/>
          <p:cNvSpPr txBox="1"/>
          <p:nvPr/>
        </p:nvSpPr>
        <p:spPr>
          <a:xfrm>
            <a:off x="1564423" y="1096396"/>
            <a:ext cx="15272722" cy="1233055"/>
          </a:xfrm>
          <a:prstGeom prst="rect">
            <a:avLst/>
          </a:prstGeom>
        </p:spPr>
        <p:txBody>
          <a:bodyPr lIns="0" tIns="0" rIns="0" bIns="0" rtlCol="0" anchor="t">
            <a:spAutoFit/>
          </a:bodyPr>
          <a:lstStyle/>
          <a:p>
            <a:pPr algn="l">
              <a:lnSpc>
                <a:spcPts val="5011"/>
              </a:lnSpc>
            </a:pPr>
            <a:r>
              <a:rPr lang="lt-LT" sz="3579" noProof="0" dirty="0">
                <a:solidFill>
                  <a:srgbClr val="000000"/>
                </a:solidFill>
                <a:latin typeface="Calibri" panose="020F0502020204030204" pitchFamily="34" charset="0"/>
                <a:ea typeface="Alatsi"/>
                <a:cs typeface="Alatsi"/>
                <a:sym typeface="Alatsi"/>
              </a:rPr>
              <a:t>KODĖL SVARBU REMTIS KITŲ SAVIVALDYBIŲ PAVYZDŽIAIS?</a:t>
            </a:r>
          </a:p>
          <a:p>
            <a:pPr algn="l">
              <a:lnSpc>
                <a:spcPts val="5011"/>
              </a:lnSpc>
            </a:pPr>
            <a:endParaRPr lang="lt-LT" sz="3579" noProof="0" dirty="0">
              <a:solidFill>
                <a:srgbClr val="000000"/>
              </a:solidFill>
              <a:latin typeface="Calibri" panose="020F0502020204030204" pitchFamily="34" charset="0"/>
              <a:ea typeface="Alatsi"/>
              <a:cs typeface="Alatsi"/>
              <a:sym typeface="Alatsi"/>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6F3EB"/>
        </a:solidFill>
        <a:effectLst/>
      </p:bgPr>
    </p:bg>
    <p:spTree>
      <p:nvGrpSpPr>
        <p:cNvPr id="1" name=""/>
        <p:cNvGrpSpPr/>
        <p:nvPr/>
      </p:nvGrpSpPr>
      <p:grpSpPr>
        <a:xfrm>
          <a:off x="0" y="0"/>
          <a:ext cx="0" cy="0"/>
          <a:chOff x="0" y="0"/>
          <a:chExt cx="0" cy="0"/>
        </a:xfrm>
      </p:grpSpPr>
      <p:sp>
        <p:nvSpPr>
          <p:cNvPr id="2" name="TextBox 2"/>
          <p:cNvSpPr txBox="1"/>
          <p:nvPr/>
        </p:nvSpPr>
        <p:spPr>
          <a:xfrm>
            <a:off x="5702946" y="8809807"/>
            <a:ext cx="6882108" cy="422275"/>
          </a:xfrm>
          <a:prstGeom prst="rect">
            <a:avLst/>
          </a:prstGeom>
        </p:spPr>
        <p:txBody>
          <a:bodyPr lIns="0" tIns="0" rIns="0" bIns="0" rtlCol="0" anchor="t">
            <a:spAutoFit/>
          </a:bodyPr>
          <a:lstStyle/>
          <a:p>
            <a:pPr algn="ctr">
              <a:lnSpc>
                <a:spcPts val="3500"/>
              </a:lnSpc>
            </a:pPr>
            <a:r>
              <a:rPr lang="lt-LT" sz="2500" noProof="0" dirty="0">
                <a:solidFill>
                  <a:srgbClr val="000000"/>
                </a:solidFill>
                <a:latin typeface="Calibri" panose="020F0502020204030204" pitchFamily="34" charset="0"/>
                <a:ea typeface="Alatsi"/>
                <a:cs typeface="Alatsi"/>
                <a:sym typeface="Alatsi"/>
              </a:rPr>
              <a:t>Panevėžio miesto savivaldybė</a:t>
            </a:r>
          </a:p>
        </p:txBody>
      </p:sp>
      <p:sp>
        <p:nvSpPr>
          <p:cNvPr id="3" name="AutoShape 3"/>
          <p:cNvSpPr/>
          <p:nvPr/>
        </p:nvSpPr>
        <p:spPr>
          <a:xfrm>
            <a:off x="-260599" y="9061267"/>
            <a:ext cx="7105264" cy="19050"/>
          </a:xfrm>
          <a:prstGeom prst="line">
            <a:avLst/>
          </a:prstGeom>
          <a:ln w="114300" cap="flat">
            <a:solidFill>
              <a:srgbClr val="9FC3D0"/>
            </a:solidFill>
            <a:prstDash val="solid"/>
            <a:headEnd type="none" w="sm" len="sm"/>
            <a:tailEnd type="none" w="sm" len="sm"/>
          </a:ln>
        </p:spPr>
        <p:txBody>
          <a:bodyPr/>
          <a:lstStyle/>
          <a:p>
            <a:endParaRPr lang="lt-LT" noProof="0" dirty="0"/>
          </a:p>
        </p:txBody>
      </p:sp>
      <p:sp>
        <p:nvSpPr>
          <p:cNvPr id="4" name="Freeform 4"/>
          <p:cNvSpPr/>
          <p:nvPr/>
        </p:nvSpPr>
        <p:spPr>
          <a:xfrm>
            <a:off x="13764167" y="6208199"/>
            <a:ext cx="7315200" cy="2477783"/>
          </a:xfrm>
          <a:custGeom>
            <a:avLst/>
            <a:gdLst/>
            <a:ahLst/>
            <a:cxnLst/>
            <a:rect l="l" t="t" r="r" b="b"/>
            <a:pathLst>
              <a:path w="7315200" h="2477783">
                <a:moveTo>
                  <a:pt x="0" y="0"/>
                </a:moveTo>
                <a:lnTo>
                  <a:pt x="7315200" y="0"/>
                </a:lnTo>
                <a:lnTo>
                  <a:pt x="7315200" y="2477783"/>
                </a:lnTo>
                <a:lnTo>
                  <a:pt x="0" y="2477783"/>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lt-LT" noProof="0" dirty="0"/>
          </a:p>
        </p:txBody>
      </p:sp>
      <p:sp>
        <p:nvSpPr>
          <p:cNvPr id="5" name="AutoShape 5"/>
          <p:cNvSpPr/>
          <p:nvPr/>
        </p:nvSpPr>
        <p:spPr>
          <a:xfrm>
            <a:off x="11430169" y="9061267"/>
            <a:ext cx="7105264" cy="19050"/>
          </a:xfrm>
          <a:prstGeom prst="line">
            <a:avLst/>
          </a:prstGeom>
          <a:ln w="114300" cap="flat">
            <a:solidFill>
              <a:srgbClr val="9FC3D0"/>
            </a:solidFill>
            <a:prstDash val="solid"/>
            <a:headEnd type="none" w="sm" len="sm"/>
            <a:tailEnd type="none" w="sm" len="sm"/>
          </a:ln>
        </p:spPr>
        <p:txBody>
          <a:bodyPr/>
          <a:lstStyle/>
          <a:p>
            <a:endParaRPr lang="lt-LT" noProof="0" dirty="0"/>
          </a:p>
        </p:txBody>
      </p:sp>
      <p:sp>
        <p:nvSpPr>
          <p:cNvPr id="6" name="TextBox 6"/>
          <p:cNvSpPr txBox="1"/>
          <p:nvPr/>
        </p:nvSpPr>
        <p:spPr>
          <a:xfrm>
            <a:off x="2553980" y="866775"/>
            <a:ext cx="13180039" cy="1450976"/>
          </a:xfrm>
          <a:prstGeom prst="rect">
            <a:avLst/>
          </a:prstGeom>
        </p:spPr>
        <p:txBody>
          <a:bodyPr lIns="0" tIns="0" rIns="0" bIns="0" rtlCol="0" anchor="t">
            <a:spAutoFit/>
          </a:bodyPr>
          <a:lstStyle/>
          <a:p>
            <a:pPr algn="ctr">
              <a:lnSpc>
                <a:spcPts val="11899"/>
              </a:lnSpc>
            </a:pPr>
            <a:r>
              <a:rPr lang="lt-LT" sz="8499" noProof="0" dirty="0">
                <a:solidFill>
                  <a:srgbClr val="000000"/>
                </a:solidFill>
                <a:latin typeface="Calibri" panose="020F0502020204030204" pitchFamily="34" charset="0"/>
                <a:ea typeface="Alatsi"/>
                <a:cs typeface="Alatsi"/>
                <a:sym typeface="Alatsi"/>
              </a:rPr>
              <a:t>SANTRAUKA</a:t>
            </a:r>
          </a:p>
        </p:txBody>
      </p:sp>
      <p:grpSp>
        <p:nvGrpSpPr>
          <p:cNvPr id="7" name="Group 7"/>
          <p:cNvGrpSpPr/>
          <p:nvPr/>
        </p:nvGrpSpPr>
        <p:grpSpPr>
          <a:xfrm>
            <a:off x="15859155" y="0"/>
            <a:ext cx="1562612" cy="1673225"/>
            <a:chOff x="0" y="0"/>
            <a:chExt cx="2083482" cy="2230967"/>
          </a:xfrm>
        </p:grpSpPr>
        <p:grpSp>
          <p:nvGrpSpPr>
            <p:cNvPr id="8" name="Group 8"/>
            <p:cNvGrpSpPr/>
            <p:nvPr/>
          </p:nvGrpSpPr>
          <p:grpSpPr>
            <a:xfrm>
              <a:off x="75599" y="0"/>
              <a:ext cx="1932284" cy="2230967"/>
              <a:chOff x="0" y="0"/>
              <a:chExt cx="703982" cy="812800"/>
            </a:xfrm>
          </p:grpSpPr>
          <p:sp>
            <p:nvSpPr>
              <p:cNvPr id="9" name="Freeform 9"/>
              <p:cNvSpPr/>
              <p:nvPr/>
            </p:nvSpPr>
            <p:spPr>
              <a:xfrm>
                <a:off x="0" y="0"/>
                <a:ext cx="703982" cy="812800"/>
              </a:xfrm>
              <a:custGeom>
                <a:avLst/>
                <a:gdLst/>
                <a:ahLst/>
                <a:cxnLst/>
                <a:rect l="l" t="t" r="r" b="b"/>
                <a:pathLst>
                  <a:path w="703982" h="812800">
                    <a:moveTo>
                      <a:pt x="234787" y="793731"/>
                    </a:moveTo>
                    <a:cubicBezTo>
                      <a:pt x="270879" y="805245"/>
                      <a:pt x="311910" y="812800"/>
                      <a:pt x="352180" y="812800"/>
                    </a:cubicBezTo>
                    <a:cubicBezTo>
                      <a:pt x="392452" y="812800"/>
                      <a:pt x="431204" y="806323"/>
                      <a:pt x="466915" y="794809"/>
                    </a:cubicBezTo>
                    <a:cubicBezTo>
                      <a:pt x="467675" y="794450"/>
                      <a:pt x="468435" y="794450"/>
                      <a:pt x="469194" y="794090"/>
                    </a:cubicBezTo>
                    <a:cubicBezTo>
                      <a:pt x="603304" y="748035"/>
                      <a:pt x="702082" y="626421"/>
                      <a:pt x="703982" y="484298"/>
                    </a:cubicBezTo>
                    <a:lnTo>
                      <a:pt x="703982" y="0"/>
                    </a:lnTo>
                    <a:lnTo>
                      <a:pt x="0" y="0"/>
                    </a:lnTo>
                    <a:lnTo>
                      <a:pt x="0" y="483939"/>
                    </a:lnTo>
                    <a:cubicBezTo>
                      <a:pt x="1900" y="627140"/>
                      <a:pt x="99158" y="748755"/>
                      <a:pt x="234787" y="793731"/>
                    </a:cubicBezTo>
                    <a:close/>
                  </a:path>
                </a:pathLst>
              </a:custGeom>
              <a:solidFill>
                <a:srgbClr val="9FC3D0"/>
              </a:solidFill>
            </p:spPr>
            <p:txBody>
              <a:bodyPr/>
              <a:lstStyle/>
              <a:p>
                <a:endParaRPr lang="lt-LT" noProof="0" dirty="0"/>
              </a:p>
            </p:txBody>
          </p:sp>
          <p:sp>
            <p:nvSpPr>
              <p:cNvPr id="10" name="TextBox 10"/>
              <p:cNvSpPr txBox="1"/>
              <p:nvPr/>
            </p:nvSpPr>
            <p:spPr>
              <a:xfrm>
                <a:off x="0" y="-47625"/>
                <a:ext cx="703982" cy="733425"/>
              </a:xfrm>
              <a:prstGeom prst="rect">
                <a:avLst/>
              </a:prstGeom>
            </p:spPr>
            <p:txBody>
              <a:bodyPr lIns="50800" tIns="50800" rIns="50800" bIns="50800" rtlCol="0" anchor="ctr"/>
              <a:lstStyle/>
              <a:p>
                <a:pPr algn="ctr">
                  <a:lnSpc>
                    <a:spcPts val="2659"/>
                  </a:lnSpc>
                </a:pPr>
                <a:endParaRPr lang="lt-LT" noProof="0" dirty="0"/>
              </a:p>
            </p:txBody>
          </p:sp>
        </p:grpSp>
        <p:sp>
          <p:nvSpPr>
            <p:cNvPr id="11" name="TextBox 11"/>
            <p:cNvSpPr txBox="1"/>
            <p:nvPr/>
          </p:nvSpPr>
          <p:spPr>
            <a:xfrm>
              <a:off x="0" y="437582"/>
              <a:ext cx="2083482" cy="1241504"/>
            </a:xfrm>
            <a:prstGeom prst="rect">
              <a:avLst/>
            </a:prstGeom>
          </p:spPr>
          <p:txBody>
            <a:bodyPr lIns="0" tIns="0" rIns="0" bIns="0" rtlCol="0" anchor="t">
              <a:spAutoFit/>
            </a:bodyPr>
            <a:lstStyle/>
            <a:p>
              <a:pPr algn="ctr">
                <a:lnSpc>
                  <a:spcPts val="7805"/>
                </a:lnSpc>
              </a:pPr>
              <a:r>
                <a:rPr lang="lt-LT" sz="5575" b="1" noProof="0" dirty="0">
                  <a:solidFill>
                    <a:srgbClr val="000000"/>
                  </a:solidFill>
                  <a:latin typeface="Open Sans Bold"/>
                  <a:ea typeface="Open Sans Bold"/>
                  <a:cs typeface="Open Sans Bold"/>
                  <a:sym typeface="Open Sans Bold"/>
                </a:rPr>
                <a:t>3</a:t>
              </a:r>
            </a:p>
          </p:txBody>
        </p:sp>
      </p:grpSp>
      <p:sp>
        <p:nvSpPr>
          <p:cNvPr id="12" name="Freeform 12"/>
          <p:cNvSpPr/>
          <p:nvPr/>
        </p:nvSpPr>
        <p:spPr>
          <a:xfrm>
            <a:off x="-2627572" y="-733336"/>
            <a:ext cx="7315200" cy="2477783"/>
          </a:xfrm>
          <a:custGeom>
            <a:avLst/>
            <a:gdLst/>
            <a:ahLst/>
            <a:cxnLst/>
            <a:rect l="l" t="t" r="r" b="b"/>
            <a:pathLst>
              <a:path w="7315200" h="2477783">
                <a:moveTo>
                  <a:pt x="0" y="0"/>
                </a:moveTo>
                <a:lnTo>
                  <a:pt x="7315200" y="0"/>
                </a:lnTo>
                <a:lnTo>
                  <a:pt x="7315200" y="2477783"/>
                </a:lnTo>
                <a:lnTo>
                  <a:pt x="0" y="2477783"/>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lt-LT" noProof="0" dirty="0"/>
          </a:p>
        </p:txBody>
      </p:sp>
      <p:grpSp>
        <p:nvGrpSpPr>
          <p:cNvPr id="13" name="Group 13"/>
          <p:cNvGrpSpPr/>
          <p:nvPr/>
        </p:nvGrpSpPr>
        <p:grpSpPr>
          <a:xfrm>
            <a:off x="1030028" y="2699355"/>
            <a:ext cx="16546137" cy="2553935"/>
            <a:chOff x="0" y="0"/>
            <a:chExt cx="22061516" cy="3405247"/>
          </a:xfrm>
        </p:grpSpPr>
        <p:grpSp>
          <p:nvGrpSpPr>
            <p:cNvPr id="14" name="Group 14"/>
            <p:cNvGrpSpPr/>
            <p:nvPr/>
          </p:nvGrpSpPr>
          <p:grpSpPr>
            <a:xfrm>
              <a:off x="0" y="0"/>
              <a:ext cx="22061516" cy="3405247"/>
              <a:chOff x="0" y="0"/>
              <a:chExt cx="4357830" cy="672641"/>
            </a:xfrm>
          </p:grpSpPr>
          <p:sp>
            <p:nvSpPr>
              <p:cNvPr id="15" name="Freeform 15"/>
              <p:cNvSpPr/>
              <p:nvPr/>
            </p:nvSpPr>
            <p:spPr>
              <a:xfrm>
                <a:off x="0" y="0"/>
                <a:ext cx="4357831" cy="672641"/>
              </a:xfrm>
              <a:custGeom>
                <a:avLst/>
                <a:gdLst/>
                <a:ahLst/>
                <a:cxnLst/>
                <a:rect l="l" t="t" r="r" b="b"/>
                <a:pathLst>
                  <a:path w="4357831" h="672641">
                    <a:moveTo>
                      <a:pt x="23863" y="0"/>
                    </a:moveTo>
                    <a:lnTo>
                      <a:pt x="4333968" y="0"/>
                    </a:lnTo>
                    <a:cubicBezTo>
                      <a:pt x="4340296" y="0"/>
                      <a:pt x="4346366" y="2514"/>
                      <a:pt x="4350841" y="6989"/>
                    </a:cubicBezTo>
                    <a:cubicBezTo>
                      <a:pt x="4355316" y="11464"/>
                      <a:pt x="4357831" y="17534"/>
                      <a:pt x="4357831" y="23863"/>
                    </a:cubicBezTo>
                    <a:lnTo>
                      <a:pt x="4357831" y="648779"/>
                    </a:lnTo>
                    <a:cubicBezTo>
                      <a:pt x="4357831" y="655107"/>
                      <a:pt x="4355316" y="661177"/>
                      <a:pt x="4350841" y="665652"/>
                    </a:cubicBezTo>
                    <a:cubicBezTo>
                      <a:pt x="4346366" y="670127"/>
                      <a:pt x="4340296" y="672641"/>
                      <a:pt x="4333968" y="672641"/>
                    </a:cubicBezTo>
                    <a:lnTo>
                      <a:pt x="23863" y="672641"/>
                    </a:lnTo>
                    <a:cubicBezTo>
                      <a:pt x="17534" y="672641"/>
                      <a:pt x="11464" y="670127"/>
                      <a:pt x="6989" y="665652"/>
                    </a:cubicBezTo>
                    <a:cubicBezTo>
                      <a:pt x="2514" y="661177"/>
                      <a:pt x="0" y="655107"/>
                      <a:pt x="0" y="648779"/>
                    </a:cubicBezTo>
                    <a:lnTo>
                      <a:pt x="0" y="23863"/>
                    </a:lnTo>
                    <a:cubicBezTo>
                      <a:pt x="0" y="17534"/>
                      <a:pt x="2514" y="11464"/>
                      <a:pt x="6989" y="6989"/>
                    </a:cubicBezTo>
                    <a:cubicBezTo>
                      <a:pt x="11464" y="2514"/>
                      <a:pt x="17534" y="0"/>
                      <a:pt x="23863" y="0"/>
                    </a:cubicBezTo>
                    <a:close/>
                  </a:path>
                </a:pathLst>
              </a:custGeom>
              <a:solidFill>
                <a:srgbClr val="E9C7C6"/>
              </a:solidFill>
            </p:spPr>
            <p:txBody>
              <a:bodyPr/>
              <a:lstStyle/>
              <a:p>
                <a:endParaRPr lang="lt-LT" noProof="0" dirty="0"/>
              </a:p>
            </p:txBody>
          </p:sp>
          <p:sp>
            <p:nvSpPr>
              <p:cNvPr id="16" name="TextBox 16"/>
              <p:cNvSpPr txBox="1"/>
              <p:nvPr/>
            </p:nvSpPr>
            <p:spPr>
              <a:xfrm>
                <a:off x="0" y="-38100"/>
                <a:ext cx="4357830" cy="710741"/>
              </a:xfrm>
              <a:prstGeom prst="rect">
                <a:avLst/>
              </a:prstGeom>
            </p:spPr>
            <p:txBody>
              <a:bodyPr lIns="50800" tIns="50800" rIns="50800" bIns="50800" rtlCol="0" anchor="ctr"/>
              <a:lstStyle/>
              <a:p>
                <a:pPr algn="ctr">
                  <a:lnSpc>
                    <a:spcPts val="2659"/>
                  </a:lnSpc>
                </a:pPr>
                <a:endParaRPr lang="lt-LT" noProof="0" dirty="0"/>
              </a:p>
            </p:txBody>
          </p:sp>
        </p:grpSp>
        <p:sp>
          <p:nvSpPr>
            <p:cNvPr id="17" name="TextBox 17"/>
            <p:cNvSpPr txBox="1"/>
            <p:nvPr/>
          </p:nvSpPr>
          <p:spPr>
            <a:xfrm>
              <a:off x="711331" y="237677"/>
              <a:ext cx="20638857" cy="2538902"/>
            </a:xfrm>
            <a:prstGeom prst="rect">
              <a:avLst/>
            </a:prstGeom>
          </p:spPr>
          <p:txBody>
            <a:bodyPr lIns="0" tIns="0" rIns="0" bIns="0" rtlCol="0" anchor="t">
              <a:spAutoFit/>
            </a:bodyPr>
            <a:lstStyle/>
            <a:p>
              <a:pPr algn="just">
                <a:lnSpc>
                  <a:spcPts val="2520"/>
                </a:lnSpc>
              </a:pPr>
              <a:r>
                <a:rPr lang="lt-LT" sz="1800" noProof="0" dirty="0">
                  <a:solidFill>
                    <a:srgbClr val="000000"/>
                  </a:solidFill>
                  <a:latin typeface="Calibri" panose="020F0502020204030204" pitchFamily="34" charset="0"/>
                  <a:ea typeface="Alatsi"/>
                  <a:cs typeface="Alatsi"/>
                  <a:sym typeface="Alatsi"/>
                </a:rPr>
                <a:t>Lytinės orientacijos aspekto analizė apėmė LGBTQ+ asmenų padėtį Panevėžio miesto savivaldybėje. Analizė atskleidė didelį duomenų trūkumą šioje srityje. Konkrečių statistinių duomenų apie </a:t>
              </a:r>
              <a:r>
                <a:rPr lang="lt-LT" sz="1800" noProof="0" dirty="0" err="1">
                  <a:solidFill>
                    <a:srgbClr val="000000"/>
                  </a:solidFill>
                  <a:latin typeface="Calibri" panose="020F0502020204030204" pitchFamily="34" charset="0"/>
                  <a:ea typeface="Alatsi"/>
                  <a:cs typeface="Alatsi"/>
                  <a:sym typeface="Alatsi"/>
                </a:rPr>
                <a:t>homofobines</a:t>
              </a:r>
              <a:r>
                <a:rPr lang="lt-LT" sz="1800" noProof="0" dirty="0">
                  <a:solidFill>
                    <a:srgbClr val="000000"/>
                  </a:solidFill>
                  <a:latin typeface="Calibri" panose="020F0502020204030204" pitchFamily="34" charset="0"/>
                  <a:ea typeface="Alatsi"/>
                  <a:cs typeface="Alatsi"/>
                  <a:sym typeface="Alatsi"/>
                </a:rPr>
                <a:t> patyčias mokyklose ar neapykantos nusikaltimus Panevėžyje nėra, tačiau nacionaliniai tyrimai rodo, kad problema egzistuoja. Pavyzdžiui, net 80 % LGBT moksleivių Lietuvoje yra patyrę </a:t>
              </a:r>
              <a:r>
                <a:rPr lang="lt-LT" sz="1800" noProof="0" dirty="0" err="1">
                  <a:solidFill>
                    <a:srgbClr val="000000"/>
                  </a:solidFill>
                  <a:latin typeface="Calibri" panose="020F0502020204030204" pitchFamily="34" charset="0"/>
                  <a:ea typeface="Alatsi"/>
                  <a:cs typeface="Alatsi"/>
                  <a:sym typeface="Alatsi"/>
                </a:rPr>
                <a:t>homofobines</a:t>
              </a:r>
              <a:r>
                <a:rPr lang="lt-LT" sz="1800" noProof="0" dirty="0">
                  <a:solidFill>
                    <a:srgbClr val="000000"/>
                  </a:solidFill>
                  <a:latin typeface="Calibri" panose="020F0502020204030204" pitchFamily="34" charset="0"/>
                  <a:ea typeface="Alatsi"/>
                  <a:cs typeface="Alatsi"/>
                  <a:sym typeface="Alatsi"/>
                </a:rPr>
                <a:t> patyčias, o tik 10 % mokytojų pripažįsta, kad tokios patyčios egzistuoja jų mokyklose. Dėl </a:t>
              </a:r>
              <a:r>
                <a:rPr lang="lt-LT" sz="1800" noProof="0" dirty="0" err="1">
                  <a:solidFill>
                    <a:srgbClr val="000000"/>
                  </a:solidFill>
                  <a:latin typeface="Calibri" panose="020F0502020204030204" pitchFamily="34" charset="0"/>
                  <a:ea typeface="Alatsi"/>
                  <a:cs typeface="Alatsi"/>
                  <a:sym typeface="Alatsi"/>
                </a:rPr>
                <a:t>stigmatizacijos</a:t>
              </a:r>
              <a:r>
                <a:rPr lang="lt-LT" sz="1800" noProof="0" dirty="0">
                  <a:solidFill>
                    <a:srgbClr val="000000"/>
                  </a:solidFill>
                  <a:latin typeface="Calibri" panose="020F0502020204030204" pitchFamily="34" charset="0"/>
                  <a:ea typeface="Alatsi"/>
                  <a:cs typeface="Alatsi"/>
                  <a:sym typeface="Alatsi"/>
                </a:rPr>
                <a:t>, baimės ir institucijų nepasirengimo daugelis atvejų lieka nepranešti. Neapykantos kalba ir nusikaltimai taip pat dažnai lieka nepastebėti. Atlikus analizę paaiškėjo, kad Panevėžio miesto savivaldybėje iki šiol nesiimta kryptingų veiksmų šioje srityje, todėl rekomenduojama pradėti rinkti duomenis, organizuoti mokymus pedagogams ir teisėsaugai, bendradarbiauti su nevyriausybinėmis organizacijomis bei taikyti kitų savivaldybių gerąją patirtį.</a:t>
              </a:r>
            </a:p>
          </p:txBody>
        </p:sp>
      </p:grpSp>
      <p:sp>
        <p:nvSpPr>
          <p:cNvPr id="18" name="TextBox 18"/>
          <p:cNvSpPr txBox="1"/>
          <p:nvPr/>
        </p:nvSpPr>
        <p:spPr>
          <a:xfrm>
            <a:off x="433719" y="5765617"/>
            <a:ext cx="13825586" cy="2587824"/>
          </a:xfrm>
          <a:prstGeom prst="rect">
            <a:avLst/>
          </a:prstGeom>
        </p:spPr>
        <p:txBody>
          <a:bodyPr lIns="0" tIns="0" rIns="0" bIns="0" rtlCol="0" anchor="t">
            <a:spAutoFit/>
          </a:bodyPr>
          <a:lstStyle/>
          <a:p>
            <a:pPr algn="just">
              <a:lnSpc>
                <a:spcPts val="3359"/>
              </a:lnSpc>
            </a:pPr>
            <a:r>
              <a:rPr lang="lt-LT" sz="2399" noProof="0" dirty="0">
                <a:solidFill>
                  <a:srgbClr val="000000"/>
                </a:solidFill>
                <a:latin typeface="Calibri" panose="020F0502020204030204" pitchFamily="34" charset="0"/>
                <a:ea typeface="Alatsi"/>
                <a:cs typeface="Alatsi"/>
                <a:sym typeface="Alatsi"/>
              </a:rPr>
              <a:t>Apibendrinant galima teigti, kad Panevėžio miesto savivaldybėje jau pradėti svarbūs žingsniai, ypač smurto artimoje aplinkoje srityje, tačiau kitose srityse – vyresnių žmonių švietime ir LGBTQ+ asmenų teisėse – vis dar reikalingas sisteminis, duomenimis grįstas ir tikslingas darbas. Siekiant efektyvesnės lygių galimybių politikos, būtina nuolat analizuoti situaciją, stiprinti institucijų kompetencijas ir užtikrinti </a:t>
            </a:r>
            <a:r>
              <a:rPr lang="lt-LT" sz="2399" noProof="0" dirty="0" err="1">
                <a:solidFill>
                  <a:srgbClr val="000000"/>
                </a:solidFill>
                <a:latin typeface="Calibri" panose="020F0502020204030204" pitchFamily="34" charset="0"/>
                <a:ea typeface="Alatsi"/>
                <a:cs typeface="Alatsi"/>
                <a:sym typeface="Alatsi"/>
              </a:rPr>
              <a:t>įtraukias</a:t>
            </a:r>
            <a:r>
              <a:rPr lang="lt-LT" sz="2399" noProof="0" dirty="0">
                <a:solidFill>
                  <a:srgbClr val="000000"/>
                </a:solidFill>
                <a:latin typeface="Calibri" panose="020F0502020204030204" pitchFamily="34" charset="0"/>
                <a:ea typeface="Alatsi"/>
                <a:cs typeface="Alatsi"/>
                <a:sym typeface="Alatsi"/>
              </a:rPr>
              <a:t> priemones visoms gyventojų grupėms, nepriklausomai nuo jų lyties, amžiaus ar tapatybės.</a:t>
            </a:r>
          </a:p>
          <a:p>
            <a:pPr algn="just">
              <a:lnSpc>
                <a:spcPts val="3359"/>
              </a:lnSpc>
            </a:pPr>
            <a:endParaRPr lang="lt-LT" sz="2399" noProof="0" dirty="0">
              <a:solidFill>
                <a:srgbClr val="000000"/>
              </a:solidFill>
              <a:latin typeface="Calibri" panose="020F0502020204030204" pitchFamily="34" charset="0"/>
              <a:ea typeface="Alatsi"/>
              <a:cs typeface="Alatsi"/>
              <a:sym typeface="Alatsi"/>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rgbClr val="F6F3EB"/>
        </a:solidFill>
        <a:effectLst/>
      </p:bgPr>
    </p:bg>
    <p:spTree>
      <p:nvGrpSpPr>
        <p:cNvPr id="1" name=""/>
        <p:cNvGrpSpPr/>
        <p:nvPr/>
      </p:nvGrpSpPr>
      <p:grpSpPr>
        <a:xfrm>
          <a:off x="0" y="0"/>
          <a:ext cx="0" cy="0"/>
          <a:chOff x="0" y="0"/>
          <a:chExt cx="0" cy="0"/>
        </a:xfrm>
      </p:grpSpPr>
      <p:grpSp>
        <p:nvGrpSpPr>
          <p:cNvPr id="2" name="Group 2"/>
          <p:cNvGrpSpPr/>
          <p:nvPr/>
        </p:nvGrpSpPr>
        <p:grpSpPr>
          <a:xfrm>
            <a:off x="627362" y="0"/>
            <a:ext cx="937061" cy="10287000"/>
            <a:chOff x="0" y="0"/>
            <a:chExt cx="246798" cy="2709333"/>
          </a:xfrm>
        </p:grpSpPr>
        <p:sp>
          <p:nvSpPr>
            <p:cNvPr id="3" name="Freeform 3"/>
            <p:cNvSpPr/>
            <p:nvPr/>
          </p:nvSpPr>
          <p:spPr>
            <a:xfrm>
              <a:off x="0" y="0"/>
              <a:ext cx="246798" cy="2709333"/>
            </a:xfrm>
            <a:custGeom>
              <a:avLst/>
              <a:gdLst/>
              <a:ahLst/>
              <a:cxnLst/>
              <a:rect l="l" t="t" r="r" b="b"/>
              <a:pathLst>
                <a:path w="246798" h="2709333">
                  <a:moveTo>
                    <a:pt x="0" y="0"/>
                  </a:moveTo>
                  <a:lnTo>
                    <a:pt x="246798" y="0"/>
                  </a:lnTo>
                  <a:lnTo>
                    <a:pt x="246798" y="2709333"/>
                  </a:lnTo>
                  <a:lnTo>
                    <a:pt x="0" y="2709333"/>
                  </a:lnTo>
                  <a:close/>
                </a:path>
              </a:pathLst>
            </a:custGeom>
            <a:solidFill>
              <a:srgbClr val="F6F3EB"/>
            </a:solidFill>
          </p:spPr>
          <p:txBody>
            <a:bodyPr/>
            <a:lstStyle/>
            <a:p>
              <a:endParaRPr lang="lt-LT" noProof="0" dirty="0"/>
            </a:p>
          </p:txBody>
        </p:sp>
        <p:sp>
          <p:nvSpPr>
            <p:cNvPr id="4" name="TextBox 4"/>
            <p:cNvSpPr txBox="1"/>
            <p:nvPr/>
          </p:nvSpPr>
          <p:spPr>
            <a:xfrm>
              <a:off x="0" y="-38100"/>
              <a:ext cx="246798" cy="2747433"/>
            </a:xfrm>
            <a:prstGeom prst="rect">
              <a:avLst/>
            </a:prstGeom>
          </p:spPr>
          <p:txBody>
            <a:bodyPr lIns="50800" tIns="50800" rIns="50800" bIns="50800" rtlCol="0" anchor="ctr"/>
            <a:lstStyle/>
            <a:p>
              <a:pPr algn="ctr">
                <a:lnSpc>
                  <a:spcPts val="2659"/>
                </a:lnSpc>
              </a:pPr>
              <a:endParaRPr lang="lt-LT" noProof="0" dirty="0"/>
            </a:p>
          </p:txBody>
        </p:sp>
      </p:grpSp>
      <p:grpSp>
        <p:nvGrpSpPr>
          <p:cNvPr id="5" name="Group 5"/>
          <p:cNvGrpSpPr/>
          <p:nvPr/>
        </p:nvGrpSpPr>
        <p:grpSpPr>
          <a:xfrm>
            <a:off x="1564423" y="3097369"/>
            <a:ext cx="503827" cy="503827"/>
            <a:chOff x="0" y="0"/>
            <a:chExt cx="812800" cy="812800"/>
          </a:xfrm>
        </p:grpSpPr>
        <p:sp>
          <p:nvSpPr>
            <p:cNvPr id="6" name="Freeform 6"/>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000000"/>
            </a:solidFill>
          </p:spPr>
          <p:txBody>
            <a:bodyPr/>
            <a:lstStyle/>
            <a:p>
              <a:endParaRPr lang="lt-LT" noProof="0" dirty="0"/>
            </a:p>
          </p:txBody>
        </p:sp>
        <p:sp>
          <p:nvSpPr>
            <p:cNvPr id="7" name="TextBox 7"/>
            <p:cNvSpPr txBox="1"/>
            <p:nvPr/>
          </p:nvSpPr>
          <p:spPr>
            <a:xfrm>
              <a:off x="76200" y="38100"/>
              <a:ext cx="660400" cy="698500"/>
            </a:xfrm>
            <a:prstGeom prst="rect">
              <a:avLst/>
            </a:prstGeom>
          </p:spPr>
          <p:txBody>
            <a:bodyPr lIns="50800" tIns="50800" rIns="50800" bIns="50800" rtlCol="0" anchor="ctr"/>
            <a:lstStyle/>
            <a:p>
              <a:pPr algn="ctr">
                <a:lnSpc>
                  <a:spcPts val="2659"/>
                </a:lnSpc>
              </a:pPr>
              <a:endParaRPr lang="lt-LT" noProof="0" dirty="0"/>
            </a:p>
          </p:txBody>
        </p:sp>
      </p:grpSp>
      <p:sp>
        <p:nvSpPr>
          <p:cNvPr id="8" name="TextBox 8"/>
          <p:cNvSpPr txBox="1"/>
          <p:nvPr/>
        </p:nvSpPr>
        <p:spPr>
          <a:xfrm>
            <a:off x="2679116" y="729075"/>
            <a:ext cx="13180039" cy="1450976"/>
          </a:xfrm>
          <a:prstGeom prst="rect">
            <a:avLst/>
          </a:prstGeom>
        </p:spPr>
        <p:txBody>
          <a:bodyPr lIns="0" tIns="0" rIns="0" bIns="0" rtlCol="0" anchor="t">
            <a:spAutoFit/>
          </a:bodyPr>
          <a:lstStyle/>
          <a:p>
            <a:pPr algn="ctr">
              <a:lnSpc>
                <a:spcPts val="11899"/>
              </a:lnSpc>
            </a:pPr>
            <a:r>
              <a:rPr lang="lt-LT" sz="8499" noProof="0" dirty="0">
                <a:solidFill>
                  <a:srgbClr val="000000"/>
                </a:solidFill>
                <a:latin typeface="Calibri" panose="020F0502020204030204" pitchFamily="34" charset="0"/>
                <a:ea typeface="Alatsi"/>
                <a:cs typeface="Alatsi"/>
                <a:sym typeface="Alatsi"/>
              </a:rPr>
              <a:t>IŠVADOS</a:t>
            </a:r>
          </a:p>
        </p:txBody>
      </p:sp>
      <p:grpSp>
        <p:nvGrpSpPr>
          <p:cNvPr id="9" name="Group 9"/>
          <p:cNvGrpSpPr/>
          <p:nvPr/>
        </p:nvGrpSpPr>
        <p:grpSpPr>
          <a:xfrm>
            <a:off x="2178201" y="2637837"/>
            <a:ext cx="11537800" cy="402874"/>
            <a:chOff x="0" y="0"/>
            <a:chExt cx="3257427" cy="106107"/>
          </a:xfrm>
        </p:grpSpPr>
        <p:sp>
          <p:nvSpPr>
            <p:cNvPr id="10" name="Freeform 10"/>
            <p:cNvSpPr/>
            <p:nvPr/>
          </p:nvSpPr>
          <p:spPr>
            <a:xfrm>
              <a:off x="0" y="0"/>
              <a:ext cx="3257428" cy="106107"/>
            </a:xfrm>
            <a:custGeom>
              <a:avLst/>
              <a:gdLst/>
              <a:ahLst/>
              <a:cxnLst/>
              <a:rect l="l" t="t" r="r" b="b"/>
              <a:pathLst>
                <a:path w="3257428" h="106107">
                  <a:moveTo>
                    <a:pt x="31924" y="0"/>
                  </a:moveTo>
                  <a:lnTo>
                    <a:pt x="3225504" y="0"/>
                  </a:lnTo>
                  <a:cubicBezTo>
                    <a:pt x="3233970" y="0"/>
                    <a:pt x="3242090" y="3363"/>
                    <a:pt x="3248077" y="9350"/>
                  </a:cubicBezTo>
                  <a:cubicBezTo>
                    <a:pt x="3254064" y="15337"/>
                    <a:pt x="3257428" y="23457"/>
                    <a:pt x="3257428" y="31924"/>
                  </a:cubicBezTo>
                  <a:lnTo>
                    <a:pt x="3257428" y="74183"/>
                  </a:lnTo>
                  <a:cubicBezTo>
                    <a:pt x="3257428" y="82650"/>
                    <a:pt x="3254064" y="90770"/>
                    <a:pt x="3248077" y="96757"/>
                  </a:cubicBezTo>
                  <a:cubicBezTo>
                    <a:pt x="3242090" y="102743"/>
                    <a:pt x="3233970" y="106107"/>
                    <a:pt x="3225504" y="106107"/>
                  </a:cubicBezTo>
                  <a:lnTo>
                    <a:pt x="31924" y="106107"/>
                  </a:lnTo>
                  <a:cubicBezTo>
                    <a:pt x="23457" y="106107"/>
                    <a:pt x="15337" y="102743"/>
                    <a:pt x="9350" y="96757"/>
                  </a:cubicBezTo>
                  <a:cubicBezTo>
                    <a:pt x="3363" y="90770"/>
                    <a:pt x="0" y="82650"/>
                    <a:pt x="0" y="74183"/>
                  </a:cubicBezTo>
                  <a:lnTo>
                    <a:pt x="0" y="31924"/>
                  </a:lnTo>
                  <a:cubicBezTo>
                    <a:pt x="0" y="23457"/>
                    <a:pt x="3363" y="15337"/>
                    <a:pt x="9350" y="9350"/>
                  </a:cubicBezTo>
                  <a:cubicBezTo>
                    <a:pt x="15337" y="3363"/>
                    <a:pt x="23457" y="0"/>
                    <a:pt x="31924" y="0"/>
                  </a:cubicBezTo>
                  <a:close/>
                </a:path>
              </a:pathLst>
            </a:custGeom>
            <a:solidFill>
              <a:srgbClr val="9FC3D0"/>
            </a:solidFill>
          </p:spPr>
          <p:txBody>
            <a:bodyPr/>
            <a:lstStyle/>
            <a:p>
              <a:endParaRPr lang="lt-LT" noProof="0" dirty="0"/>
            </a:p>
          </p:txBody>
        </p:sp>
        <p:sp>
          <p:nvSpPr>
            <p:cNvPr id="11" name="TextBox 11"/>
            <p:cNvSpPr txBox="1"/>
            <p:nvPr/>
          </p:nvSpPr>
          <p:spPr>
            <a:xfrm>
              <a:off x="0" y="-38100"/>
              <a:ext cx="3257427" cy="144207"/>
            </a:xfrm>
            <a:prstGeom prst="rect">
              <a:avLst/>
            </a:prstGeom>
          </p:spPr>
          <p:txBody>
            <a:bodyPr lIns="50800" tIns="50800" rIns="50800" bIns="50800" rtlCol="0" anchor="ctr"/>
            <a:lstStyle/>
            <a:p>
              <a:pPr algn="ctr">
                <a:lnSpc>
                  <a:spcPts val="2659"/>
                </a:lnSpc>
              </a:pPr>
              <a:endParaRPr lang="lt-LT" noProof="0" dirty="0"/>
            </a:p>
          </p:txBody>
        </p:sp>
      </p:grpSp>
      <p:sp>
        <p:nvSpPr>
          <p:cNvPr id="12" name="TextBox 12"/>
          <p:cNvSpPr txBox="1"/>
          <p:nvPr/>
        </p:nvSpPr>
        <p:spPr>
          <a:xfrm>
            <a:off x="2288693" y="2609732"/>
            <a:ext cx="15243567" cy="2026645"/>
          </a:xfrm>
          <a:prstGeom prst="rect">
            <a:avLst/>
          </a:prstGeom>
        </p:spPr>
        <p:txBody>
          <a:bodyPr lIns="0" tIns="0" rIns="0" bIns="0" rtlCol="0" anchor="t">
            <a:spAutoFit/>
          </a:bodyPr>
          <a:lstStyle/>
          <a:p>
            <a:pPr algn="just">
              <a:lnSpc>
                <a:spcPts val="3219"/>
              </a:lnSpc>
            </a:pPr>
            <a:r>
              <a:rPr lang="lt-LT" sz="2299" noProof="0" dirty="0">
                <a:solidFill>
                  <a:srgbClr val="000000"/>
                </a:solidFill>
                <a:latin typeface="Calibri" panose="020F0502020204030204" pitchFamily="34" charset="0"/>
                <a:ea typeface="Alatsi"/>
                <a:cs typeface="Alatsi"/>
                <a:sym typeface="Alatsi"/>
              </a:rPr>
              <a:t>Panevėžio miesto savivaldybėje trūksta duomenų apie </a:t>
            </a:r>
            <a:r>
              <a:rPr lang="lt-LT" sz="2299" noProof="0" dirty="0" err="1">
                <a:solidFill>
                  <a:srgbClr val="000000"/>
                </a:solidFill>
                <a:latin typeface="Calibri" panose="020F0502020204030204" pitchFamily="34" charset="0"/>
                <a:ea typeface="Alatsi"/>
                <a:cs typeface="Alatsi"/>
                <a:sym typeface="Alatsi"/>
              </a:rPr>
              <a:t>homofobinių</a:t>
            </a:r>
            <a:r>
              <a:rPr lang="lt-LT" sz="2299" noProof="0" dirty="0">
                <a:solidFill>
                  <a:srgbClr val="000000"/>
                </a:solidFill>
                <a:latin typeface="Calibri" panose="020F0502020204030204" pitchFamily="34" charset="0"/>
                <a:ea typeface="Alatsi"/>
                <a:cs typeface="Alatsi"/>
                <a:sym typeface="Alatsi"/>
              </a:rPr>
              <a:t> patyčių paplitimą mokyklos.</a:t>
            </a:r>
          </a:p>
          <a:p>
            <a:pPr algn="just">
              <a:lnSpc>
                <a:spcPts val="3219"/>
              </a:lnSpc>
            </a:pPr>
            <a:r>
              <a:rPr lang="lt-LT" sz="2299" noProof="0" dirty="0">
                <a:solidFill>
                  <a:srgbClr val="000000"/>
                </a:solidFill>
                <a:latin typeface="Calibri" panose="020F0502020204030204" pitchFamily="34" charset="0"/>
                <a:ea typeface="Alatsi"/>
                <a:cs typeface="Alatsi"/>
                <a:sym typeface="Alatsi"/>
              </a:rPr>
              <a:t>Tai apsunkina tikrosios situacijos vertinimą ir prevencijos planavimą. Patyčios dėl seksualinės orientacijos dažnai nėra fiksuojamos arba lieka nepastebėtos dėl stigmos, mokinių baimės ir mokyklų nepasirengimo atpažinti diskriminacinius incidentus.</a:t>
            </a:r>
          </a:p>
          <a:p>
            <a:pPr algn="just">
              <a:lnSpc>
                <a:spcPts val="3219"/>
              </a:lnSpc>
            </a:pPr>
            <a:endParaRPr lang="lt-LT" sz="2299" noProof="0" dirty="0">
              <a:solidFill>
                <a:srgbClr val="000000"/>
              </a:solidFill>
              <a:latin typeface="Calibri" panose="020F0502020204030204" pitchFamily="34" charset="0"/>
              <a:ea typeface="Alatsi"/>
              <a:cs typeface="Alatsi"/>
              <a:sym typeface="Alatsi"/>
            </a:endParaRPr>
          </a:p>
        </p:txBody>
      </p:sp>
      <p:sp>
        <p:nvSpPr>
          <p:cNvPr id="13" name="AutoShape 13"/>
          <p:cNvSpPr/>
          <p:nvPr/>
        </p:nvSpPr>
        <p:spPr>
          <a:xfrm flipH="1" flipV="1">
            <a:off x="1085850" y="7289441"/>
            <a:ext cx="5403" cy="2997456"/>
          </a:xfrm>
          <a:prstGeom prst="line">
            <a:avLst/>
          </a:prstGeom>
          <a:ln w="114300" cap="flat">
            <a:solidFill>
              <a:srgbClr val="9FC3D0"/>
            </a:solidFill>
            <a:prstDash val="solid"/>
            <a:headEnd type="none" w="sm" len="sm"/>
            <a:tailEnd type="none" w="sm" len="sm"/>
          </a:ln>
        </p:spPr>
        <p:txBody>
          <a:bodyPr/>
          <a:lstStyle/>
          <a:p>
            <a:endParaRPr lang="lt-LT" noProof="0" dirty="0"/>
          </a:p>
        </p:txBody>
      </p:sp>
      <p:sp>
        <p:nvSpPr>
          <p:cNvPr id="14" name="AutoShape 14"/>
          <p:cNvSpPr/>
          <p:nvPr/>
        </p:nvSpPr>
        <p:spPr>
          <a:xfrm flipH="1" flipV="1">
            <a:off x="1090490" y="-104525"/>
            <a:ext cx="5403" cy="2997456"/>
          </a:xfrm>
          <a:prstGeom prst="line">
            <a:avLst/>
          </a:prstGeom>
          <a:ln w="114300" cap="flat">
            <a:solidFill>
              <a:srgbClr val="9FC3D0"/>
            </a:solidFill>
            <a:prstDash val="solid"/>
            <a:headEnd type="none" w="sm" len="sm"/>
            <a:tailEnd type="none" w="sm" len="sm"/>
          </a:ln>
        </p:spPr>
        <p:txBody>
          <a:bodyPr/>
          <a:lstStyle/>
          <a:p>
            <a:endParaRPr lang="lt-LT" noProof="0" dirty="0"/>
          </a:p>
        </p:txBody>
      </p:sp>
      <p:grpSp>
        <p:nvGrpSpPr>
          <p:cNvPr id="15" name="Group 15"/>
          <p:cNvGrpSpPr/>
          <p:nvPr/>
        </p:nvGrpSpPr>
        <p:grpSpPr>
          <a:xfrm>
            <a:off x="15859155" y="0"/>
            <a:ext cx="1562612" cy="1673225"/>
            <a:chOff x="0" y="0"/>
            <a:chExt cx="2083482" cy="2230967"/>
          </a:xfrm>
        </p:grpSpPr>
        <p:grpSp>
          <p:nvGrpSpPr>
            <p:cNvPr id="16" name="Group 16"/>
            <p:cNvGrpSpPr/>
            <p:nvPr/>
          </p:nvGrpSpPr>
          <p:grpSpPr>
            <a:xfrm>
              <a:off x="75599" y="0"/>
              <a:ext cx="1932284" cy="2230967"/>
              <a:chOff x="0" y="0"/>
              <a:chExt cx="703982" cy="812800"/>
            </a:xfrm>
          </p:grpSpPr>
          <p:sp>
            <p:nvSpPr>
              <p:cNvPr id="17" name="Freeform 17"/>
              <p:cNvSpPr/>
              <p:nvPr/>
            </p:nvSpPr>
            <p:spPr>
              <a:xfrm>
                <a:off x="0" y="0"/>
                <a:ext cx="703982" cy="812800"/>
              </a:xfrm>
              <a:custGeom>
                <a:avLst/>
                <a:gdLst/>
                <a:ahLst/>
                <a:cxnLst/>
                <a:rect l="l" t="t" r="r" b="b"/>
                <a:pathLst>
                  <a:path w="703982" h="812800">
                    <a:moveTo>
                      <a:pt x="234787" y="793731"/>
                    </a:moveTo>
                    <a:cubicBezTo>
                      <a:pt x="270879" y="805245"/>
                      <a:pt x="311910" y="812800"/>
                      <a:pt x="352180" y="812800"/>
                    </a:cubicBezTo>
                    <a:cubicBezTo>
                      <a:pt x="392452" y="812800"/>
                      <a:pt x="431204" y="806323"/>
                      <a:pt x="466915" y="794809"/>
                    </a:cubicBezTo>
                    <a:cubicBezTo>
                      <a:pt x="467675" y="794450"/>
                      <a:pt x="468435" y="794450"/>
                      <a:pt x="469194" y="794090"/>
                    </a:cubicBezTo>
                    <a:cubicBezTo>
                      <a:pt x="603304" y="748035"/>
                      <a:pt x="702082" y="626421"/>
                      <a:pt x="703982" y="484298"/>
                    </a:cubicBezTo>
                    <a:lnTo>
                      <a:pt x="703982" y="0"/>
                    </a:lnTo>
                    <a:lnTo>
                      <a:pt x="0" y="0"/>
                    </a:lnTo>
                    <a:lnTo>
                      <a:pt x="0" y="483939"/>
                    </a:lnTo>
                    <a:cubicBezTo>
                      <a:pt x="1900" y="627140"/>
                      <a:pt x="99158" y="748755"/>
                      <a:pt x="234787" y="793731"/>
                    </a:cubicBezTo>
                    <a:close/>
                  </a:path>
                </a:pathLst>
              </a:custGeom>
              <a:solidFill>
                <a:srgbClr val="9FC3D0"/>
              </a:solidFill>
            </p:spPr>
            <p:txBody>
              <a:bodyPr/>
              <a:lstStyle/>
              <a:p>
                <a:endParaRPr lang="lt-LT" noProof="0" dirty="0"/>
              </a:p>
            </p:txBody>
          </p:sp>
          <p:sp>
            <p:nvSpPr>
              <p:cNvPr id="18" name="TextBox 18"/>
              <p:cNvSpPr txBox="1"/>
              <p:nvPr/>
            </p:nvSpPr>
            <p:spPr>
              <a:xfrm>
                <a:off x="0" y="-47625"/>
                <a:ext cx="703982" cy="733425"/>
              </a:xfrm>
              <a:prstGeom prst="rect">
                <a:avLst/>
              </a:prstGeom>
            </p:spPr>
            <p:txBody>
              <a:bodyPr lIns="50800" tIns="50800" rIns="50800" bIns="50800" rtlCol="0" anchor="ctr"/>
              <a:lstStyle/>
              <a:p>
                <a:pPr algn="ctr">
                  <a:lnSpc>
                    <a:spcPts val="2659"/>
                  </a:lnSpc>
                </a:pPr>
                <a:endParaRPr lang="lt-LT" noProof="0" dirty="0"/>
              </a:p>
            </p:txBody>
          </p:sp>
        </p:grpSp>
        <p:sp>
          <p:nvSpPr>
            <p:cNvPr id="19" name="TextBox 19"/>
            <p:cNvSpPr txBox="1"/>
            <p:nvPr/>
          </p:nvSpPr>
          <p:spPr>
            <a:xfrm>
              <a:off x="0" y="437582"/>
              <a:ext cx="2083482" cy="1241504"/>
            </a:xfrm>
            <a:prstGeom prst="rect">
              <a:avLst/>
            </a:prstGeom>
          </p:spPr>
          <p:txBody>
            <a:bodyPr lIns="0" tIns="0" rIns="0" bIns="0" rtlCol="0" anchor="t">
              <a:spAutoFit/>
            </a:bodyPr>
            <a:lstStyle/>
            <a:p>
              <a:pPr algn="ctr">
                <a:lnSpc>
                  <a:spcPts val="7805"/>
                </a:lnSpc>
              </a:pPr>
              <a:r>
                <a:rPr lang="lt-LT" sz="5575" b="1" noProof="0" dirty="0">
                  <a:solidFill>
                    <a:srgbClr val="000000"/>
                  </a:solidFill>
                  <a:latin typeface="Open Sans Bold"/>
                  <a:ea typeface="Open Sans Bold"/>
                  <a:cs typeface="Open Sans Bold"/>
                  <a:sym typeface="Open Sans Bold"/>
                </a:rPr>
                <a:t>30</a:t>
              </a:r>
            </a:p>
          </p:txBody>
        </p:sp>
      </p:grpSp>
      <p:sp>
        <p:nvSpPr>
          <p:cNvPr id="20" name="Freeform 20"/>
          <p:cNvSpPr/>
          <p:nvPr/>
        </p:nvSpPr>
        <p:spPr>
          <a:xfrm>
            <a:off x="1263762" y="-1458608"/>
            <a:ext cx="7315200" cy="2477783"/>
          </a:xfrm>
          <a:custGeom>
            <a:avLst/>
            <a:gdLst/>
            <a:ahLst/>
            <a:cxnLst/>
            <a:rect l="l" t="t" r="r" b="b"/>
            <a:pathLst>
              <a:path w="7315200" h="2477783">
                <a:moveTo>
                  <a:pt x="0" y="0"/>
                </a:moveTo>
                <a:lnTo>
                  <a:pt x="7315200" y="0"/>
                </a:lnTo>
                <a:lnTo>
                  <a:pt x="7315200" y="2477783"/>
                </a:lnTo>
                <a:lnTo>
                  <a:pt x="0" y="2477783"/>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lt-LT" noProof="0" dirty="0"/>
          </a:p>
        </p:txBody>
      </p:sp>
      <p:sp>
        <p:nvSpPr>
          <p:cNvPr id="21" name="Freeform 21"/>
          <p:cNvSpPr/>
          <p:nvPr/>
        </p:nvSpPr>
        <p:spPr>
          <a:xfrm>
            <a:off x="11804788" y="9258300"/>
            <a:ext cx="7315200" cy="2477783"/>
          </a:xfrm>
          <a:custGeom>
            <a:avLst/>
            <a:gdLst/>
            <a:ahLst/>
            <a:cxnLst/>
            <a:rect l="l" t="t" r="r" b="b"/>
            <a:pathLst>
              <a:path w="7315200" h="2477783">
                <a:moveTo>
                  <a:pt x="0" y="0"/>
                </a:moveTo>
                <a:lnTo>
                  <a:pt x="7315200" y="0"/>
                </a:lnTo>
                <a:lnTo>
                  <a:pt x="7315200" y="2477783"/>
                </a:lnTo>
                <a:lnTo>
                  <a:pt x="0" y="2477783"/>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lt-LT" noProof="0" dirty="0"/>
          </a:p>
        </p:txBody>
      </p:sp>
      <p:sp>
        <p:nvSpPr>
          <p:cNvPr id="22" name="TextBox 22"/>
          <p:cNvSpPr txBox="1"/>
          <p:nvPr/>
        </p:nvSpPr>
        <p:spPr>
          <a:xfrm rot="-5400000">
            <a:off x="-2385484" y="4932362"/>
            <a:ext cx="6882108" cy="422275"/>
          </a:xfrm>
          <a:prstGeom prst="rect">
            <a:avLst/>
          </a:prstGeom>
        </p:spPr>
        <p:txBody>
          <a:bodyPr lIns="0" tIns="0" rIns="0" bIns="0" rtlCol="0" anchor="t">
            <a:spAutoFit/>
          </a:bodyPr>
          <a:lstStyle/>
          <a:p>
            <a:pPr algn="ctr">
              <a:lnSpc>
                <a:spcPts val="3499"/>
              </a:lnSpc>
            </a:pPr>
            <a:r>
              <a:rPr lang="lt-LT" sz="2499" noProof="0" dirty="0">
                <a:solidFill>
                  <a:srgbClr val="000000"/>
                </a:solidFill>
                <a:latin typeface="Calibri" panose="020F0502020204030204" pitchFamily="34" charset="0"/>
                <a:ea typeface="Alatsi"/>
                <a:cs typeface="Alatsi"/>
                <a:sym typeface="Alatsi"/>
              </a:rPr>
              <a:t>Panevėžio miesto savivaldybė</a:t>
            </a:r>
          </a:p>
        </p:txBody>
      </p:sp>
      <p:grpSp>
        <p:nvGrpSpPr>
          <p:cNvPr id="23" name="Group 23"/>
          <p:cNvGrpSpPr/>
          <p:nvPr/>
        </p:nvGrpSpPr>
        <p:grpSpPr>
          <a:xfrm>
            <a:off x="2068250" y="7361938"/>
            <a:ext cx="15353517" cy="422723"/>
            <a:chOff x="0" y="0"/>
            <a:chExt cx="4043725" cy="111334"/>
          </a:xfrm>
        </p:grpSpPr>
        <p:sp>
          <p:nvSpPr>
            <p:cNvPr id="24" name="Freeform 24"/>
            <p:cNvSpPr/>
            <p:nvPr/>
          </p:nvSpPr>
          <p:spPr>
            <a:xfrm>
              <a:off x="0" y="0"/>
              <a:ext cx="4043724" cy="111334"/>
            </a:xfrm>
            <a:custGeom>
              <a:avLst/>
              <a:gdLst/>
              <a:ahLst/>
              <a:cxnLst/>
              <a:rect l="l" t="t" r="r" b="b"/>
              <a:pathLst>
                <a:path w="4043724" h="111334">
                  <a:moveTo>
                    <a:pt x="25716" y="0"/>
                  </a:moveTo>
                  <a:lnTo>
                    <a:pt x="4018008" y="0"/>
                  </a:lnTo>
                  <a:cubicBezTo>
                    <a:pt x="4024828" y="0"/>
                    <a:pt x="4031369" y="2709"/>
                    <a:pt x="4036192" y="7532"/>
                  </a:cubicBezTo>
                  <a:cubicBezTo>
                    <a:pt x="4041015" y="12355"/>
                    <a:pt x="4043724" y="18896"/>
                    <a:pt x="4043724" y="25716"/>
                  </a:cubicBezTo>
                  <a:lnTo>
                    <a:pt x="4043724" y="85618"/>
                  </a:lnTo>
                  <a:cubicBezTo>
                    <a:pt x="4043724" y="99821"/>
                    <a:pt x="4032211" y="111334"/>
                    <a:pt x="4018008" y="111334"/>
                  </a:cubicBezTo>
                  <a:lnTo>
                    <a:pt x="25716" y="111334"/>
                  </a:lnTo>
                  <a:cubicBezTo>
                    <a:pt x="18896" y="111334"/>
                    <a:pt x="12355" y="108625"/>
                    <a:pt x="7532" y="103802"/>
                  </a:cubicBezTo>
                  <a:cubicBezTo>
                    <a:pt x="2709" y="98979"/>
                    <a:pt x="0" y="92438"/>
                    <a:pt x="0" y="85618"/>
                  </a:cubicBezTo>
                  <a:lnTo>
                    <a:pt x="0" y="25716"/>
                  </a:lnTo>
                  <a:cubicBezTo>
                    <a:pt x="0" y="18896"/>
                    <a:pt x="2709" y="12355"/>
                    <a:pt x="7532" y="7532"/>
                  </a:cubicBezTo>
                  <a:cubicBezTo>
                    <a:pt x="12355" y="2709"/>
                    <a:pt x="18896" y="0"/>
                    <a:pt x="25716" y="0"/>
                  </a:cubicBezTo>
                  <a:close/>
                </a:path>
              </a:pathLst>
            </a:custGeom>
            <a:solidFill>
              <a:srgbClr val="9FC3D0"/>
            </a:solidFill>
          </p:spPr>
          <p:txBody>
            <a:bodyPr/>
            <a:lstStyle/>
            <a:p>
              <a:endParaRPr lang="lt-LT" noProof="0" dirty="0"/>
            </a:p>
          </p:txBody>
        </p:sp>
        <p:sp>
          <p:nvSpPr>
            <p:cNvPr id="25" name="TextBox 25"/>
            <p:cNvSpPr txBox="1"/>
            <p:nvPr/>
          </p:nvSpPr>
          <p:spPr>
            <a:xfrm>
              <a:off x="0" y="-38100"/>
              <a:ext cx="4043725" cy="149434"/>
            </a:xfrm>
            <a:prstGeom prst="rect">
              <a:avLst/>
            </a:prstGeom>
          </p:spPr>
          <p:txBody>
            <a:bodyPr lIns="50800" tIns="50800" rIns="50800" bIns="50800" rtlCol="0" anchor="ctr"/>
            <a:lstStyle/>
            <a:p>
              <a:pPr algn="ctr">
                <a:lnSpc>
                  <a:spcPts val="2659"/>
                </a:lnSpc>
              </a:pPr>
              <a:endParaRPr lang="lt-LT" noProof="0" dirty="0"/>
            </a:p>
          </p:txBody>
        </p:sp>
      </p:grpSp>
      <p:grpSp>
        <p:nvGrpSpPr>
          <p:cNvPr id="26" name="Group 26"/>
          <p:cNvGrpSpPr/>
          <p:nvPr/>
        </p:nvGrpSpPr>
        <p:grpSpPr>
          <a:xfrm>
            <a:off x="2288693" y="4720726"/>
            <a:ext cx="14481533" cy="556780"/>
            <a:chOff x="0" y="0"/>
            <a:chExt cx="4043867" cy="146642"/>
          </a:xfrm>
        </p:grpSpPr>
        <p:sp>
          <p:nvSpPr>
            <p:cNvPr id="27" name="Freeform 27"/>
            <p:cNvSpPr/>
            <p:nvPr/>
          </p:nvSpPr>
          <p:spPr>
            <a:xfrm>
              <a:off x="0" y="0"/>
              <a:ext cx="4043868" cy="146642"/>
            </a:xfrm>
            <a:custGeom>
              <a:avLst/>
              <a:gdLst/>
              <a:ahLst/>
              <a:cxnLst/>
              <a:rect l="l" t="t" r="r" b="b"/>
              <a:pathLst>
                <a:path w="4043868" h="146642">
                  <a:moveTo>
                    <a:pt x="25716" y="0"/>
                  </a:moveTo>
                  <a:lnTo>
                    <a:pt x="4018152" y="0"/>
                  </a:lnTo>
                  <a:cubicBezTo>
                    <a:pt x="4032354" y="0"/>
                    <a:pt x="4043868" y="11513"/>
                    <a:pt x="4043868" y="25716"/>
                  </a:cubicBezTo>
                  <a:lnTo>
                    <a:pt x="4043868" y="120926"/>
                  </a:lnTo>
                  <a:cubicBezTo>
                    <a:pt x="4043868" y="135128"/>
                    <a:pt x="4032354" y="146642"/>
                    <a:pt x="4018152" y="146642"/>
                  </a:cubicBezTo>
                  <a:lnTo>
                    <a:pt x="25716" y="146642"/>
                  </a:lnTo>
                  <a:cubicBezTo>
                    <a:pt x="11513" y="146642"/>
                    <a:pt x="0" y="135128"/>
                    <a:pt x="0" y="120926"/>
                  </a:cubicBezTo>
                  <a:lnTo>
                    <a:pt x="0" y="25716"/>
                  </a:lnTo>
                  <a:cubicBezTo>
                    <a:pt x="0" y="11513"/>
                    <a:pt x="11513" y="0"/>
                    <a:pt x="25716" y="0"/>
                  </a:cubicBezTo>
                  <a:close/>
                </a:path>
              </a:pathLst>
            </a:custGeom>
            <a:solidFill>
              <a:srgbClr val="9FC3D0"/>
            </a:solidFill>
          </p:spPr>
          <p:txBody>
            <a:bodyPr/>
            <a:lstStyle/>
            <a:p>
              <a:endParaRPr lang="lt-LT" noProof="0" dirty="0"/>
            </a:p>
          </p:txBody>
        </p:sp>
        <p:sp>
          <p:nvSpPr>
            <p:cNvPr id="28" name="TextBox 28"/>
            <p:cNvSpPr txBox="1"/>
            <p:nvPr/>
          </p:nvSpPr>
          <p:spPr>
            <a:xfrm>
              <a:off x="0" y="-38100"/>
              <a:ext cx="4043867" cy="184742"/>
            </a:xfrm>
            <a:prstGeom prst="rect">
              <a:avLst/>
            </a:prstGeom>
          </p:spPr>
          <p:txBody>
            <a:bodyPr lIns="50800" tIns="50800" rIns="50800" bIns="50800" rtlCol="0" anchor="ctr"/>
            <a:lstStyle/>
            <a:p>
              <a:pPr algn="ctr">
                <a:lnSpc>
                  <a:spcPts val="2659"/>
                </a:lnSpc>
              </a:pPr>
              <a:endParaRPr lang="lt-LT" noProof="0" dirty="0"/>
            </a:p>
          </p:txBody>
        </p:sp>
      </p:grpSp>
      <p:sp>
        <p:nvSpPr>
          <p:cNvPr id="32" name="TextBox 32"/>
          <p:cNvSpPr txBox="1"/>
          <p:nvPr/>
        </p:nvSpPr>
        <p:spPr>
          <a:xfrm>
            <a:off x="2288693" y="4762883"/>
            <a:ext cx="15243567" cy="2027093"/>
          </a:xfrm>
          <a:prstGeom prst="rect">
            <a:avLst/>
          </a:prstGeom>
        </p:spPr>
        <p:txBody>
          <a:bodyPr wrap="square" lIns="0" tIns="0" rIns="0" bIns="0" rtlCol="0" anchor="t">
            <a:spAutoFit/>
          </a:bodyPr>
          <a:lstStyle/>
          <a:p>
            <a:pPr algn="just">
              <a:lnSpc>
                <a:spcPts val="3219"/>
              </a:lnSpc>
            </a:pPr>
            <a:r>
              <a:rPr lang="lt-LT" sz="2299" noProof="0" dirty="0">
                <a:solidFill>
                  <a:srgbClr val="000000"/>
                </a:solidFill>
                <a:latin typeface="Calibri" panose="020F0502020204030204" pitchFamily="34" charset="0"/>
                <a:ea typeface="Alatsi"/>
                <a:cs typeface="Alatsi"/>
                <a:sym typeface="Alatsi"/>
              </a:rPr>
              <a:t>Nacionaliniai tyrimai aiškiai rodo, kad </a:t>
            </a:r>
            <a:r>
              <a:rPr lang="lt-LT" sz="2299" noProof="0" dirty="0" err="1">
                <a:solidFill>
                  <a:srgbClr val="000000"/>
                </a:solidFill>
                <a:latin typeface="Calibri" panose="020F0502020204030204" pitchFamily="34" charset="0"/>
                <a:ea typeface="Alatsi"/>
                <a:cs typeface="Alatsi"/>
                <a:sym typeface="Alatsi"/>
              </a:rPr>
              <a:t>homofobinės</a:t>
            </a:r>
            <a:r>
              <a:rPr lang="lt-LT" sz="2299" noProof="0" dirty="0">
                <a:solidFill>
                  <a:srgbClr val="000000"/>
                </a:solidFill>
                <a:latin typeface="Calibri" panose="020F0502020204030204" pitchFamily="34" charset="0"/>
                <a:ea typeface="Alatsi"/>
                <a:cs typeface="Alatsi"/>
                <a:sym typeface="Alatsi"/>
              </a:rPr>
              <a:t> patyčios yra paplitusi ir sisteminė problema Lietuvos švietimo įstaigose.</a:t>
            </a:r>
          </a:p>
          <a:p>
            <a:pPr algn="just">
              <a:lnSpc>
                <a:spcPts val="3219"/>
              </a:lnSpc>
            </a:pPr>
            <a:r>
              <a:rPr lang="lt-LT" sz="2299" noProof="0" dirty="0">
                <a:solidFill>
                  <a:srgbClr val="000000"/>
                </a:solidFill>
                <a:latin typeface="Calibri" panose="020F0502020204030204" pitchFamily="34" charset="0"/>
                <a:ea typeface="Alatsi"/>
                <a:cs typeface="Alatsi"/>
                <a:sym typeface="Alatsi"/>
              </a:rPr>
              <a:t>80 % LGBT moksleivių teigia patyrę </a:t>
            </a:r>
            <a:r>
              <a:rPr lang="lt-LT" sz="2299" noProof="0" dirty="0" err="1">
                <a:solidFill>
                  <a:srgbClr val="000000"/>
                </a:solidFill>
                <a:latin typeface="Calibri" panose="020F0502020204030204" pitchFamily="34" charset="0"/>
                <a:ea typeface="Alatsi"/>
                <a:cs typeface="Alatsi"/>
                <a:sym typeface="Alatsi"/>
              </a:rPr>
              <a:t>homofobines</a:t>
            </a:r>
            <a:r>
              <a:rPr lang="lt-LT" sz="2299" noProof="0" dirty="0">
                <a:solidFill>
                  <a:srgbClr val="000000"/>
                </a:solidFill>
                <a:latin typeface="Calibri" panose="020F0502020204030204" pitchFamily="34" charset="0"/>
                <a:ea typeface="Alatsi"/>
                <a:cs typeface="Alatsi"/>
                <a:sym typeface="Alatsi"/>
              </a:rPr>
              <a:t> patyčias, o daugiau nei pusė jų slepia savo tapatybę dėl nesaugumo. Šie duomenys leidžia daryti pagrįstą prielaidą, kad ir Panevėžio miesto savivaldybės mokyklose egzistuoja panaši problema, nors ji šiuo metu nėra tinkamai įvertinta.</a:t>
            </a:r>
          </a:p>
          <a:p>
            <a:pPr algn="just">
              <a:lnSpc>
                <a:spcPts val="3219"/>
              </a:lnSpc>
            </a:pPr>
            <a:endParaRPr lang="lt-LT" sz="2299" noProof="0" dirty="0">
              <a:solidFill>
                <a:srgbClr val="000000"/>
              </a:solidFill>
              <a:latin typeface="Calibri" panose="020F0502020204030204" pitchFamily="34" charset="0"/>
              <a:ea typeface="Alatsi"/>
              <a:cs typeface="Alatsi"/>
              <a:sym typeface="Alatsi"/>
            </a:endParaRPr>
          </a:p>
        </p:txBody>
      </p:sp>
      <p:grpSp>
        <p:nvGrpSpPr>
          <p:cNvPr id="33" name="Group 33"/>
          <p:cNvGrpSpPr/>
          <p:nvPr/>
        </p:nvGrpSpPr>
        <p:grpSpPr>
          <a:xfrm>
            <a:off x="2068251" y="7701517"/>
            <a:ext cx="1436950" cy="503827"/>
            <a:chOff x="0" y="0"/>
            <a:chExt cx="1952127" cy="132695"/>
          </a:xfrm>
        </p:grpSpPr>
        <p:sp>
          <p:nvSpPr>
            <p:cNvPr id="34" name="Freeform 34"/>
            <p:cNvSpPr/>
            <p:nvPr/>
          </p:nvSpPr>
          <p:spPr>
            <a:xfrm>
              <a:off x="0" y="0"/>
              <a:ext cx="1952127" cy="132695"/>
            </a:xfrm>
            <a:custGeom>
              <a:avLst/>
              <a:gdLst/>
              <a:ahLst/>
              <a:cxnLst/>
              <a:rect l="l" t="t" r="r" b="b"/>
              <a:pathLst>
                <a:path w="1952127" h="132695">
                  <a:moveTo>
                    <a:pt x="53270" y="0"/>
                  </a:moveTo>
                  <a:lnTo>
                    <a:pt x="1898857" y="0"/>
                  </a:lnTo>
                  <a:cubicBezTo>
                    <a:pt x="1928277" y="0"/>
                    <a:pt x="1952127" y="23850"/>
                    <a:pt x="1952127" y="53270"/>
                  </a:cubicBezTo>
                  <a:lnTo>
                    <a:pt x="1952127" y="79425"/>
                  </a:lnTo>
                  <a:cubicBezTo>
                    <a:pt x="1952127" y="93553"/>
                    <a:pt x="1946515" y="107103"/>
                    <a:pt x="1936525" y="117093"/>
                  </a:cubicBezTo>
                  <a:cubicBezTo>
                    <a:pt x="1926535" y="127083"/>
                    <a:pt x="1912985" y="132695"/>
                    <a:pt x="1898857" y="132695"/>
                  </a:cubicBezTo>
                  <a:lnTo>
                    <a:pt x="53270" y="132695"/>
                  </a:lnTo>
                  <a:cubicBezTo>
                    <a:pt x="23850" y="132695"/>
                    <a:pt x="0" y="108845"/>
                    <a:pt x="0" y="79425"/>
                  </a:cubicBezTo>
                  <a:lnTo>
                    <a:pt x="0" y="53270"/>
                  </a:lnTo>
                  <a:cubicBezTo>
                    <a:pt x="0" y="39142"/>
                    <a:pt x="5612" y="25593"/>
                    <a:pt x="15602" y="15602"/>
                  </a:cubicBezTo>
                  <a:cubicBezTo>
                    <a:pt x="25593" y="5612"/>
                    <a:pt x="39142" y="0"/>
                    <a:pt x="53270" y="0"/>
                  </a:cubicBezTo>
                  <a:close/>
                </a:path>
              </a:pathLst>
            </a:custGeom>
            <a:solidFill>
              <a:srgbClr val="9FC3D0"/>
            </a:solidFill>
          </p:spPr>
          <p:txBody>
            <a:bodyPr/>
            <a:lstStyle/>
            <a:p>
              <a:endParaRPr lang="lt-LT" noProof="0" dirty="0"/>
            </a:p>
          </p:txBody>
        </p:sp>
        <p:sp>
          <p:nvSpPr>
            <p:cNvPr id="35" name="TextBox 35"/>
            <p:cNvSpPr txBox="1"/>
            <p:nvPr/>
          </p:nvSpPr>
          <p:spPr>
            <a:xfrm>
              <a:off x="0" y="-38100"/>
              <a:ext cx="1952127" cy="170795"/>
            </a:xfrm>
            <a:prstGeom prst="rect">
              <a:avLst/>
            </a:prstGeom>
          </p:spPr>
          <p:txBody>
            <a:bodyPr lIns="50800" tIns="50800" rIns="50800" bIns="50800" rtlCol="0" anchor="ctr"/>
            <a:lstStyle/>
            <a:p>
              <a:pPr algn="ctr">
                <a:lnSpc>
                  <a:spcPts val="2659"/>
                </a:lnSpc>
              </a:pPr>
              <a:endParaRPr lang="lt-LT" noProof="0" dirty="0"/>
            </a:p>
          </p:txBody>
        </p:sp>
      </p:grpSp>
      <p:sp>
        <p:nvSpPr>
          <p:cNvPr id="36" name="TextBox 36"/>
          <p:cNvSpPr txBox="1"/>
          <p:nvPr/>
        </p:nvSpPr>
        <p:spPr>
          <a:xfrm>
            <a:off x="2178200" y="7386829"/>
            <a:ext cx="15243567" cy="1616276"/>
          </a:xfrm>
          <a:prstGeom prst="rect">
            <a:avLst/>
          </a:prstGeom>
        </p:spPr>
        <p:txBody>
          <a:bodyPr lIns="0" tIns="0" rIns="0" bIns="0" rtlCol="0" anchor="t">
            <a:spAutoFit/>
          </a:bodyPr>
          <a:lstStyle/>
          <a:p>
            <a:pPr algn="just">
              <a:lnSpc>
                <a:spcPts val="3219"/>
              </a:lnSpc>
            </a:pPr>
            <a:r>
              <a:rPr lang="lt-LT" sz="2299" noProof="0" dirty="0">
                <a:solidFill>
                  <a:srgbClr val="000000"/>
                </a:solidFill>
                <a:latin typeface="Calibri" panose="020F0502020204030204" pitchFamily="34" charset="0"/>
                <a:ea typeface="Alatsi"/>
                <a:cs typeface="Alatsi"/>
                <a:sym typeface="Alatsi"/>
              </a:rPr>
              <a:t>Kitų savivaldybių, tokių kaip Vilnius ar Zarasai, pavyzdžiai rodo, kad prevencinės iniciatyvos ir bendradarbiavimas su NVO gali būti veiksmingi mažinant </a:t>
            </a:r>
            <a:r>
              <a:rPr lang="lt-LT" sz="2299" noProof="0" dirty="0" err="1">
                <a:solidFill>
                  <a:srgbClr val="000000"/>
                </a:solidFill>
                <a:latin typeface="Calibri" panose="020F0502020204030204" pitchFamily="34" charset="0"/>
                <a:ea typeface="Alatsi"/>
                <a:cs typeface="Alatsi"/>
                <a:sym typeface="Alatsi"/>
              </a:rPr>
              <a:t>homofobinių</a:t>
            </a:r>
            <a:r>
              <a:rPr lang="lt-LT" sz="2299" noProof="0" dirty="0">
                <a:solidFill>
                  <a:srgbClr val="000000"/>
                </a:solidFill>
                <a:latin typeface="Calibri" panose="020F0502020204030204" pitchFamily="34" charset="0"/>
                <a:ea typeface="Alatsi"/>
                <a:cs typeface="Alatsi"/>
                <a:sym typeface="Alatsi"/>
              </a:rPr>
              <a:t> patyčių mastą bei kuriant saugesnę mokymosi aplinką LGBTQ+ moksleiviams. Panevėžio miesto savivaldybei tikslinga pasinaudoti šia patirtimi, inicijuoti tyrimus, ugdyti pedagogų kompetencijas ir skatinti atvirą kalbėjimą apie </a:t>
            </a:r>
            <a:r>
              <a:rPr lang="lt-LT" sz="2299" noProof="0" dirty="0" err="1">
                <a:solidFill>
                  <a:srgbClr val="000000"/>
                </a:solidFill>
                <a:latin typeface="Calibri" panose="020F0502020204030204" pitchFamily="34" charset="0"/>
                <a:ea typeface="Alatsi"/>
                <a:cs typeface="Alatsi"/>
                <a:sym typeface="Alatsi"/>
              </a:rPr>
              <a:t>įtrauktį</a:t>
            </a:r>
            <a:r>
              <a:rPr lang="lt-LT" sz="2299" noProof="0" dirty="0">
                <a:solidFill>
                  <a:srgbClr val="000000"/>
                </a:solidFill>
                <a:latin typeface="Calibri" panose="020F0502020204030204" pitchFamily="34" charset="0"/>
                <a:ea typeface="Alatsi"/>
                <a:cs typeface="Alatsi"/>
                <a:sym typeface="Alatsi"/>
              </a:rPr>
              <a:t> švietimo sistemoje.</a:t>
            </a:r>
          </a:p>
        </p:txBody>
      </p:sp>
      <p:grpSp>
        <p:nvGrpSpPr>
          <p:cNvPr id="37" name="Group 37"/>
          <p:cNvGrpSpPr/>
          <p:nvPr/>
        </p:nvGrpSpPr>
        <p:grpSpPr>
          <a:xfrm>
            <a:off x="1470540" y="5324984"/>
            <a:ext cx="503827" cy="503827"/>
            <a:chOff x="0" y="0"/>
            <a:chExt cx="812800" cy="812800"/>
          </a:xfrm>
        </p:grpSpPr>
        <p:sp>
          <p:nvSpPr>
            <p:cNvPr id="38" name="Freeform 38"/>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000000"/>
            </a:solidFill>
          </p:spPr>
          <p:txBody>
            <a:bodyPr/>
            <a:lstStyle/>
            <a:p>
              <a:endParaRPr lang="lt-LT" noProof="0" dirty="0"/>
            </a:p>
          </p:txBody>
        </p:sp>
        <p:sp>
          <p:nvSpPr>
            <p:cNvPr id="39" name="TextBox 39"/>
            <p:cNvSpPr txBox="1"/>
            <p:nvPr/>
          </p:nvSpPr>
          <p:spPr>
            <a:xfrm>
              <a:off x="76200" y="38100"/>
              <a:ext cx="660400" cy="698500"/>
            </a:xfrm>
            <a:prstGeom prst="rect">
              <a:avLst/>
            </a:prstGeom>
          </p:spPr>
          <p:txBody>
            <a:bodyPr lIns="50800" tIns="50800" rIns="50800" bIns="50800" rtlCol="0" anchor="ctr"/>
            <a:lstStyle/>
            <a:p>
              <a:pPr algn="ctr">
                <a:lnSpc>
                  <a:spcPts val="2659"/>
                </a:lnSpc>
              </a:pPr>
              <a:endParaRPr lang="lt-LT" noProof="0" dirty="0"/>
            </a:p>
          </p:txBody>
        </p:sp>
      </p:grpSp>
      <p:grpSp>
        <p:nvGrpSpPr>
          <p:cNvPr id="40" name="Group 40"/>
          <p:cNvGrpSpPr/>
          <p:nvPr/>
        </p:nvGrpSpPr>
        <p:grpSpPr>
          <a:xfrm>
            <a:off x="1470540" y="7784661"/>
            <a:ext cx="503827" cy="503827"/>
            <a:chOff x="0" y="0"/>
            <a:chExt cx="812800" cy="812800"/>
          </a:xfrm>
        </p:grpSpPr>
        <p:sp>
          <p:nvSpPr>
            <p:cNvPr id="41" name="Freeform 41"/>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000000"/>
            </a:solidFill>
          </p:spPr>
          <p:txBody>
            <a:bodyPr/>
            <a:lstStyle/>
            <a:p>
              <a:endParaRPr lang="lt-LT" noProof="0" dirty="0"/>
            </a:p>
          </p:txBody>
        </p:sp>
        <p:sp>
          <p:nvSpPr>
            <p:cNvPr id="42" name="TextBox 42"/>
            <p:cNvSpPr txBox="1"/>
            <p:nvPr/>
          </p:nvSpPr>
          <p:spPr>
            <a:xfrm>
              <a:off x="76200" y="38100"/>
              <a:ext cx="660400" cy="698500"/>
            </a:xfrm>
            <a:prstGeom prst="rect">
              <a:avLst/>
            </a:prstGeom>
          </p:spPr>
          <p:txBody>
            <a:bodyPr lIns="50800" tIns="50800" rIns="50800" bIns="50800" rtlCol="0" anchor="ctr"/>
            <a:lstStyle/>
            <a:p>
              <a:pPr algn="ctr">
                <a:lnSpc>
                  <a:spcPts val="2659"/>
                </a:lnSpc>
              </a:pPr>
              <a:endParaRPr lang="lt-LT" noProof="0" dirty="0"/>
            </a:p>
          </p:txBody>
        </p:sp>
      </p:gr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rgbClr val="F6F3EB"/>
        </a:solidFill>
        <a:effectLst/>
      </p:bgPr>
    </p:bg>
    <p:spTree>
      <p:nvGrpSpPr>
        <p:cNvPr id="1" name=""/>
        <p:cNvGrpSpPr/>
        <p:nvPr/>
      </p:nvGrpSpPr>
      <p:grpSpPr>
        <a:xfrm>
          <a:off x="0" y="0"/>
          <a:ext cx="0" cy="0"/>
          <a:chOff x="0" y="0"/>
          <a:chExt cx="0" cy="0"/>
        </a:xfrm>
      </p:grpSpPr>
      <p:grpSp>
        <p:nvGrpSpPr>
          <p:cNvPr id="2" name="Group 2"/>
          <p:cNvGrpSpPr/>
          <p:nvPr/>
        </p:nvGrpSpPr>
        <p:grpSpPr>
          <a:xfrm>
            <a:off x="627362" y="0"/>
            <a:ext cx="937061" cy="10287000"/>
            <a:chOff x="0" y="0"/>
            <a:chExt cx="246798" cy="2709333"/>
          </a:xfrm>
        </p:grpSpPr>
        <p:sp>
          <p:nvSpPr>
            <p:cNvPr id="3" name="Freeform 3"/>
            <p:cNvSpPr/>
            <p:nvPr/>
          </p:nvSpPr>
          <p:spPr>
            <a:xfrm>
              <a:off x="0" y="0"/>
              <a:ext cx="246798" cy="2709333"/>
            </a:xfrm>
            <a:custGeom>
              <a:avLst/>
              <a:gdLst/>
              <a:ahLst/>
              <a:cxnLst/>
              <a:rect l="l" t="t" r="r" b="b"/>
              <a:pathLst>
                <a:path w="246798" h="2709333">
                  <a:moveTo>
                    <a:pt x="0" y="0"/>
                  </a:moveTo>
                  <a:lnTo>
                    <a:pt x="246798" y="0"/>
                  </a:lnTo>
                  <a:lnTo>
                    <a:pt x="246798" y="2709333"/>
                  </a:lnTo>
                  <a:lnTo>
                    <a:pt x="0" y="2709333"/>
                  </a:lnTo>
                  <a:close/>
                </a:path>
              </a:pathLst>
            </a:custGeom>
            <a:solidFill>
              <a:srgbClr val="F6F3EB"/>
            </a:solidFill>
          </p:spPr>
          <p:txBody>
            <a:bodyPr/>
            <a:lstStyle/>
            <a:p>
              <a:endParaRPr lang="lt-LT" noProof="0" dirty="0"/>
            </a:p>
          </p:txBody>
        </p:sp>
        <p:sp>
          <p:nvSpPr>
            <p:cNvPr id="4" name="TextBox 4"/>
            <p:cNvSpPr txBox="1"/>
            <p:nvPr/>
          </p:nvSpPr>
          <p:spPr>
            <a:xfrm>
              <a:off x="0" y="-38100"/>
              <a:ext cx="246798" cy="2747433"/>
            </a:xfrm>
            <a:prstGeom prst="rect">
              <a:avLst/>
            </a:prstGeom>
          </p:spPr>
          <p:txBody>
            <a:bodyPr lIns="50800" tIns="50800" rIns="50800" bIns="50800" rtlCol="0" anchor="ctr"/>
            <a:lstStyle/>
            <a:p>
              <a:pPr algn="ctr">
                <a:lnSpc>
                  <a:spcPts val="2659"/>
                </a:lnSpc>
              </a:pPr>
              <a:endParaRPr lang="lt-LT" noProof="0" dirty="0"/>
            </a:p>
          </p:txBody>
        </p:sp>
      </p:grpSp>
      <p:sp>
        <p:nvSpPr>
          <p:cNvPr id="5" name="TextBox 5"/>
          <p:cNvSpPr txBox="1"/>
          <p:nvPr/>
        </p:nvSpPr>
        <p:spPr>
          <a:xfrm>
            <a:off x="2733975" y="457200"/>
            <a:ext cx="13180039" cy="1450976"/>
          </a:xfrm>
          <a:prstGeom prst="rect">
            <a:avLst/>
          </a:prstGeom>
        </p:spPr>
        <p:txBody>
          <a:bodyPr lIns="0" tIns="0" rIns="0" bIns="0" rtlCol="0" anchor="t">
            <a:spAutoFit/>
          </a:bodyPr>
          <a:lstStyle/>
          <a:p>
            <a:pPr algn="ctr">
              <a:lnSpc>
                <a:spcPts val="11899"/>
              </a:lnSpc>
            </a:pPr>
            <a:r>
              <a:rPr lang="lt-LT" sz="8499" noProof="0" dirty="0">
                <a:solidFill>
                  <a:srgbClr val="000000"/>
                </a:solidFill>
                <a:latin typeface="Calibri" panose="020F0502020204030204" pitchFamily="34" charset="0"/>
                <a:ea typeface="Alatsi"/>
                <a:cs typeface="Alatsi"/>
                <a:sym typeface="Alatsi"/>
              </a:rPr>
              <a:t>REKOMENDACIJOS</a:t>
            </a:r>
          </a:p>
        </p:txBody>
      </p:sp>
      <p:sp>
        <p:nvSpPr>
          <p:cNvPr id="6" name="AutoShape 6"/>
          <p:cNvSpPr/>
          <p:nvPr/>
        </p:nvSpPr>
        <p:spPr>
          <a:xfrm flipH="1" flipV="1">
            <a:off x="1085850" y="7289441"/>
            <a:ext cx="5403" cy="2997456"/>
          </a:xfrm>
          <a:prstGeom prst="line">
            <a:avLst/>
          </a:prstGeom>
          <a:ln w="114300" cap="flat">
            <a:solidFill>
              <a:srgbClr val="9FC3D0"/>
            </a:solidFill>
            <a:prstDash val="solid"/>
            <a:headEnd type="none" w="sm" len="sm"/>
            <a:tailEnd type="none" w="sm" len="sm"/>
          </a:ln>
        </p:spPr>
        <p:txBody>
          <a:bodyPr/>
          <a:lstStyle/>
          <a:p>
            <a:endParaRPr lang="lt-LT" noProof="0" dirty="0"/>
          </a:p>
        </p:txBody>
      </p:sp>
      <p:sp>
        <p:nvSpPr>
          <p:cNvPr id="7" name="AutoShape 7"/>
          <p:cNvSpPr/>
          <p:nvPr/>
        </p:nvSpPr>
        <p:spPr>
          <a:xfrm flipH="1" flipV="1">
            <a:off x="1090490" y="-104525"/>
            <a:ext cx="5403" cy="2997456"/>
          </a:xfrm>
          <a:prstGeom prst="line">
            <a:avLst/>
          </a:prstGeom>
          <a:ln w="114300" cap="flat">
            <a:solidFill>
              <a:srgbClr val="9FC3D0"/>
            </a:solidFill>
            <a:prstDash val="solid"/>
            <a:headEnd type="none" w="sm" len="sm"/>
            <a:tailEnd type="none" w="sm" len="sm"/>
          </a:ln>
        </p:spPr>
        <p:txBody>
          <a:bodyPr/>
          <a:lstStyle/>
          <a:p>
            <a:endParaRPr lang="lt-LT" noProof="0" dirty="0"/>
          </a:p>
        </p:txBody>
      </p:sp>
      <p:grpSp>
        <p:nvGrpSpPr>
          <p:cNvPr id="8" name="Group 8"/>
          <p:cNvGrpSpPr/>
          <p:nvPr/>
        </p:nvGrpSpPr>
        <p:grpSpPr>
          <a:xfrm>
            <a:off x="15859155" y="0"/>
            <a:ext cx="1562612" cy="1673225"/>
            <a:chOff x="0" y="0"/>
            <a:chExt cx="2083482" cy="2230967"/>
          </a:xfrm>
        </p:grpSpPr>
        <p:grpSp>
          <p:nvGrpSpPr>
            <p:cNvPr id="9" name="Group 9"/>
            <p:cNvGrpSpPr/>
            <p:nvPr/>
          </p:nvGrpSpPr>
          <p:grpSpPr>
            <a:xfrm>
              <a:off x="75599" y="0"/>
              <a:ext cx="1932284" cy="2230967"/>
              <a:chOff x="0" y="0"/>
              <a:chExt cx="703982" cy="812800"/>
            </a:xfrm>
          </p:grpSpPr>
          <p:sp>
            <p:nvSpPr>
              <p:cNvPr id="10" name="Freeform 10"/>
              <p:cNvSpPr/>
              <p:nvPr/>
            </p:nvSpPr>
            <p:spPr>
              <a:xfrm>
                <a:off x="0" y="0"/>
                <a:ext cx="703982" cy="812800"/>
              </a:xfrm>
              <a:custGeom>
                <a:avLst/>
                <a:gdLst/>
                <a:ahLst/>
                <a:cxnLst/>
                <a:rect l="l" t="t" r="r" b="b"/>
                <a:pathLst>
                  <a:path w="703982" h="812800">
                    <a:moveTo>
                      <a:pt x="234787" y="793731"/>
                    </a:moveTo>
                    <a:cubicBezTo>
                      <a:pt x="270879" y="805245"/>
                      <a:pt x="311910" y="812800"/>
                      <a:pt x="352180" y="812800"/>
                    </a:cubicBezTo>
                    <a:cubicBezTo>
                      <a:pt x="392452" y="812800"/>
                      <a:pt x="431204" y="806323"/>
                      <a:pt x="466915" y="794809"/>
                    </a:cubicBezTo>
                    <a:cubicBezTo>
                      <a:pt x="467675" y="794450"/>
                      <a:pt x="468435" y="794450"/>
                      <a:pt x="469194" y="794090"/>
                    </a:cubicBezTo>
                    <a:cubicBezTo>
                      <a:pt x="603304" y="748035"/>
                      <a:pt x="702082" y="626421"/>
                      <a:pt x="703982" y="484298"/>
                    </a:cubicBezTo>
                    <a:lnTo>
                      <a:pt x="703982" y="0"/>
                    </a:lnTo>
                    <a:lnTo>
                      <a:pt x="0" y="0"/>
                    </a:lnTo>
                    <a:lnTo>
                      <a:pt x="0" y="483939"/>
                    </a:lnTo>
                    <a:cubicBezTo>
                      <a:pt x="1900" y="627140"/>
                      <a:pt x="99158" y="748755"/>
                      <a:pt x="234787" y="793731"/>
                    </a:cubicBezTo>
                    <a:close/>
                  </a:path>
                </a:pathLst>
              </a:custGeom>
              <a:solidFill>
                <a:srgbClr val="9FC3D0"/>
              </a:solidFill>
            </p:spPr>
            <p:txBody>
              <a:bodyPr/>
              <a:lstStyle/>
              <a:p>
                <a:endParaRPr lang="lt-LT" noProof="0" dirty="0"/>
              </a:p>
            </p:txBody>
          </p:sp>
          <p:sp>
            <p:nvSpPr>
              <p:cNvPr id="11" name="TextBox 11"/>
              <p:cNvSpPr txBox="1"/>
              <p:nvPr/>
            </p:nvSpPr>
            <p:spPr>
              <a:xfrm>
                <a:off x="0" y="-47625"/>
                <a:ext cx="703982" cy="733425"/>
              </a:xfrm>
              <a:prstGeom prst="rect">
                <a:avLst/>
              </a:prstGeom>
            </p:spPr>
            <p:txBody>
              <a:bodyPr lIns="50800" tIns="50800" rIns="50800" bIns="50800" rtlCol="0" anchor="ctr"/>
              <a:lstStyle/>
              <a:p>
                <a:pPr algn="ctr">
                  <a:lnSpc>
                    <a:spcPts val="2659"/>
                  </a:lnSpc>
                </a:pPr>
                <a:endParaRPr lang="lt-LT" noProof="0" dirty="0"/>
              </a:p>
            </p:txBody>
          </p:sp>
        </p:grpSp>
        <p:sp>
          <p:nvSpPr>
            <p:cNvPr id="12" name="TextBox 12"/>
            <p:cNvSpPr txBox="1"/>
            <p:nvPr/>
          </p:nvSpPr>
          <p:spPr>
            <a:xfrm>
              <a:off x="0" y="437582"/>
              <a:ext cx="2083482" cy="1241504"/>
            </a:xfrm>
            <a:prstGeom prst="rect">
              <a:avLst/>
            </a:prstGeom>
          </p:spPr>
          <p:txBody>
            <a:bodyPr lIns="0" tIns="0" rIns="0" bIns="0" rtlCol="0" anchor="t">
              <a:spAutoFit/>
            </a:bodyPr>
            <a:lstStyle/>
            <a:p>
              <a:pPr algn="ctr">
                <a:lnSpc>
                  <a:spcPts val="7805"/>
                </a:lnSpc>
              </a:pPr>
              <a:r>
                <a:rPr lang="lt-LT" sz="5575" b="1" noProof="0" dirty="0">
                  <a:solidFill>
                    <a:srgbClr val="000000"/>
                  </a:solidFill>
                  <a:latin typeface="Open Sans Bold"/>
                  <a:ea typeface="Open Sans Bold"/>
                  <a:cs typeface="Open Sans Bold"/>
                  <a:sym typeface="Open Sans Bold"/>
                </a:rPr>
                <a:t>31</a:t>
              </a:r>
            </a:p>
          </p:txBody>
        </p:sp>
      </p:grpSp>
      <p:sp>
        <p:nvSpPr>
          <p:cNvPr id="13" name="Freeform 13"/>
          <p:cNvSpPr/>
          <p:nvPr/>
        </p:nvSpPr>
        <p:spPr>
          <a:xfrm>
            <a:off x="1263762" y="-1458608"/>
            <a:ext cx="7315200" cy="2477783"/>
          </a:xfrm>
          <a:custGeom>
            <a:avLst/>
            <a:gdLst/>
            <a:ahLst/>
            <a:cxnLst/>
            <a:rect l="l" t="t" r="r" b="b"/>
            <a:pathLst>
              <a:path w="7315200" h="2477783">
                <a:moveTo>
                  <a:pt x="0" y="0"/>
                </a:moveTo>
                <a:lnTo>
                  <a:pt x="7315200" y="0"/>
                </a:lnTo>
                <a:lnTo>
                  <a:pt x="7315200" y="2477783"/>
                </a:lnTo>
                <a:lnTo>
                  <a:pt x="0" y="2477783"/>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lt-LT" noProof="0" dirty="0"/>
          </a:p>
        </p:txBody>
      </p:sp>
      <p:sp>
        <p:nvSpPr>
          <p:cNvPr id="14" name="Freeform 14"/>
          <p:cNvSpPr/>
          <p:nvPr/>
        </p:nvSpPr>
        <p:spPr>
          <a:xfrm>
            <a:off x="11804788" y="9258300"/>
            <a:ext cx="7315200" cy="2477783"/>
          </a:xfrm>
          <a:custGeom>
            <a:avLst/>
            <a:gdLst/>
            <a:ahLst/>
            <a:cxnLst/>
            <a:rect l="l" t="t" r="r" b="b"/>
            <a:pathLst>
              <a:path w="7315200" h="2477783">
                <a:moveTo>
                  <a:pt x="0" y="0"/>
                </a:moveTo>
                <a:lnTo>
                  <a:pt x="7315200" y="0"/>
                </a:lnTo>
                <a:lnTo>
                  <a:pt x="7315200" y="2477783"/>
                </a:lnTo>
                <a:lnTo>
                  <a:pt x="0" y="2477783"/>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lt-LT" noProof="0" dirty="0"/>
          </a:p>
        </p:txBody>
      </p:sp>
      <p:sp>
        <p:nvSpPr>
          <p:cNvPr id="15" name="TextBox 15"/>
          <p:cNvSpPr txBox="1"/>
          <p:nvPr/>
        </p:nvSpPr>
        <p:spPr>
          <a:xfrm rot="-5400000">
            <a:off x="-2385484" y="4932362"/>
            <a:ext cx="6882108" cy="422275"/>
          </a:xfrm>
          <a:prstGeom prst="rect">
            <a:avLst/>
          </a:prstGeom>
        </p:spPr>
        <p:txBody>
          <a:bodyPr lIns="0" tIns="0" rIns="0" bIns="0" rtlCol="0" anchor="t">
            <a:spAutoFit/>
          </a:bodyPr>
          <a:lstStyle/>
          <a:p>
            <a:pPr algn="ctr">
              <a:lnSpc>
                <a:spcPts val="3499"/>
              </a:lnSpc>
            </a:pPr>
            <a:r>
              <a:rPr lang="lt-LT" sz="2499" noProof="0" dirty="0">
                <a:solidFill>
                  <a:srgbClr val="000000"/>
                </a:solidFill>
                <a:latin typeface="Calibri" panose="020F0502020204030204" pitchFamily="34" charset="0"/>
                <a:ea typeface="Alatsi"/>
                <a:cs typeface="Alatsi"/>
                <a:sym typeface="Alatsi"/>
              </a:rPr>
              <a:t>Panevėžio miesto savivaldybė</a:t>
            </a:r>
          </a:p>
        </p:txBody>
      </p:sp>
      <p:grpSp>
        <p:nvGrpSpPr>
          <p:cNvPr id="16" name="Group 16"/>
          <p:cNvGrpSpPr/>
          <p:nvPr/>
        </p:nvGrpSpPr>
        <p:grpSpPr>
          <a:xfrm>
            <a:off x="2873025" y="3214786"/>
            <a:ext cx="6450970" cy="2573239"/>
            <a:chOff x="0" y="0"/>
            <a:chExt cx="1699021" cy="677726"/>
          </a:xfrm>
        </p:grpSpPr>
        <p:sp>
          <p:nvSpPr>
            <p:cNvPr id="17" name="Freeform 17"/>
            <p:cNvSpPr/>
            <p:nvPr/>
          </p:nvSpPr>
          <p:spPr>
            <a:xfrm>
              <a:off x="0" y="0"/>
              <a:ext cx="1699021" cy="677725"/>
            </a:xfrm>
            <a:custGeom>
              <a:avLst/>
              <a:gdLst/>
              <a:ahLst/>
              <a:cxnLst/>
              <a:rect l="l" t="t" r="r" b="b"/>
              <a:pathLst>
                <a:path w="1699021" h="677725">
                  <a:moveTo>
                    <a:pt x="61206" y="0"/>
                  </a:moveTo>
                  <a:lnTo>
                    <a:pt x="1637815" y="0"/>
                  </a:lnTo>
                  <a:cubicBezTo>
                    <a:pt x="1654047" y="0"/>
                    <a:pt x="1669616" y="6448"/>
                    <a:pt x="1681094" y="17927"/>
                  </a:cubicBezTo>
                  <a:cubicBezTo>
                    <a:pt x="1692572" y="29405"/>
                    <a:pt x="1699021" y="44973"/>
                    <a:pt x="1699021" y="61206"/>
                  </a:cubicBezTo>
                  <a:lnTo>
                    <a:pt x="1699021" y="616519"/>
                  </a:lnTo>
                  <a:cubicBezTo>
                    <a:pt x="1699021" y="632752"/>
                    <a:pt x="1692572" y="648320"/>
                    <a:pt x="1681094" y="659799"/>
                  </a:cubicBezTo>
                  <a:cubicBezTo>
                    <a:pt x="1669616" y="671277"/>
                    <a:pt x="1654047" y="677725"/>
                    <a:pt x="1637815" y="677725"/>
                  </a:cubicBezTo>
                  <a:lnTo>
                    <a:pt x="61206" y="677725"/>
                  </a:lnTo>
                  <a:cubicBezTo>
                    <a:pt x="27403" y="677725"/>
                    <a:pt x="0" y="650323"/>
                    <a:pt x="0" y="616519"/>
                  </a:cubicBezTo>
                  <a:lnTo>
                    <a:pt x="0" y="61206"/>
                  </a:lnTo>
                  <a:cubicBezTo>
                    <a:pt x="0" y="44973"/>
                    <a:pt x="6448" y="29405"/>
                    <a:pt x="17927" y="17927"/>
                  </a:cubicBezTo>
                  <a:cubicBezTo>
                    <a:pt x="29405" y="6448"/>
                    <a:pt x="44973" y="0"/>
                    <a:pt x="61206" y="0"/>
                  </a:cubicBezTo>
                  <a:close/>
                </a:path>
              </a:pathLst>
            </a:custGeom>
            <a:solidFill>
              <a:srgbClr val="E9C7C6"/>
            </a:solidFill>
          </p:spPr>
          <p:txBody>
            <a:bodyPr/>
            <a:lstStyle/>
            <a:p>
              <a:endParaRPr lang="lt-LT" noProof="0" dirty="0"/>
            </a:p>
          </p:txBody>
        </p:sp>
        <p:sp>
          <p:nvSpPr>
            <p:cNvPr id="18" name="TextBox 18"/>
            <p:cNvSpPr txBox="1"/>
            <p:nvPr/>
          </p:nvSpPr>
          <p:spPr>
            <a:xfrm>
              <a:off x="0" y="-38100"/>
              <a:ext cx="1699021" cy="715826"/>
            </a:xfrm>
            <a:prstGeom prst="rect">
              <a:avLst/>
            </a:prstGeom>
          </p:spPr>
          <p:txBody>
            <a:bodyPr lIns="50800" tIns="50800" rIns="50800" bIns="50800" rtlCol="0" anchor="ctr"/>
            <a:lstStyle/>
            <a:p>
              <a:pPr algn="ctr">
                <a:lnSpc>
                  <a:spcPts val="2659"/>
                </a:lnSpc>
              </a:pPr>
              <a:endParaRPr lang="lt-LT" noProof="0" dirty="0"/>
            </a:p>
          </p:txBody>
        </p:sp>
      </p:grpSp>
      <p:grpSp>
        <p:nvGrpSpPr>
          <p:cNvPr id="19" name="Group 19"/>
          <p:cNvGrpSpPr/>
          <p:nvPr/>
        </p:nvGrpSpPr>
        <p:grpSpPr>
          <a:xfrm>
            <a:off x="2047579" y="2327276"/>
            <a:ext cx="4311901" cy="1354154"/>
            <a:chOff x="0" y="0"/>
            <a:chExt cx="1135645" cy="356650"/>
          </a:xfrm>
        </p:grpSpPr>
        <p:sp>
          <p:nvSpPr>
            <p:cNvPr id="20" name="Freeform 20"/>
            <p:cNvSpPr/>
            <p:nvPr/>
          </p:nvSpPr>
          <p:spPr>
            <a:xfrm>
              <a:off x="0" y="0"/>
              <a:ext cx="1135645" cy="356650"/>
            </a:xfrm>
            <a:custGeom>
              <a:avLst/>
              <a:gdLst/>
              <a:ahLst/>
              <a:cxnLst/>
              <a:rect l="l" t="t" r="r" b="b"/>
              <a:pathLst>
                <a:path w="1135645" h="356650">
                  <a:moveTo>
                    <a:pt x="91569" y="0"/>
                  </a:moveTo>
                  <a:lnTo>
                    <a:pt x="1044076" y="0"/>
                  </a:lnTo>
                  <a:cubicBezTo>
                    <a:pt x="1094648" y="0"/>
                    <a:pt x="1135645" y="40997"/>
                    <a:pt x="1135645" y="91569"/>
                  </a:cubicBezTo>
                  <a:lnTo>
                    <a:pt x="1135645" y="265080"/>
                  </a:lnTo>
                  <a:cubicBezTo>
                    <a:pt x="1135645" y="289366"/>
                    <a:pt x="1125997" y="312657"/>
                    <a:pt x="1108825" y="329830"/>
                  </a:cubicBezTo>
                  <a:cubicBezTo>
                    <a:pt x="1091652" y="347002"/>
                    <a:pt x="1068361" y="356650"/>
                    <a:pt x="1044076" y="356650"/>
                  </a:cubicBezTo>
                  <a:lnTo>
                    <a:pt x="91569" y="356650"/>
                  </a:lnTo>
                  <a:cubicBezTo>
                    <a:pt x="40997" y="356650"/>
                    <a:pt x="0" y="315653"/>
                    <a:pt x="0" y="265080"/>
                  </a:cubicBezTo>
                  <a:lnTo>
                    <a:pt x="0" y="91569"/>
                  </a:lnTo>
                  <a:cubicBezTo>
                    <a:pt x="0" y="40997"/>
                    <a:pt x="40997" y="0"/>
                    <a:pt x="91569" y="0"/>
                  </a:cubicBezTo>
                  <a:close/>
                </a:path>
              </a:pathLst>
            </a:custGeom>
            <a:solidFill>
              <a:srgbClr val="9FC3D0"/>
            </a:solidFill>
          </p:spPr>
          <p:txBody>
            <a:bodyPr/>
            <a:lstStyle/>
            <a:p>
              <a:endParaRPr lang="lt-LT" noProof="0" dirty="0"/>
            </a:p>
          </p:txBody>
        </p:sp>
        <p:sp>
          <p:nvSpPr>
            <p:cNvPr id="21" name="TextBox 21"/>
            <p:cNvSpPr txBox="1"/>
            <p:nvPr/>
          </p:nvSpPr>
          <p:spPr>
            <a:xfrm>
              <a:off x="0" y="-38100"/>
              <a:ext cx="1135645" cy="394750"/>
            </a:xfrm>
            <a:prstGeom prst="rect">
              <a:avLst/>
            </a:prstGeom>
          </p:spPr>
          <p:txBody>
            <a:bodyPr lIns="50800" tIns="50800" rIns="50800" bIns="50800" rtlCol="0" anchor="ctr"/>
            <a:lstStyle/>
            <a:p>
              <a:pPr algn="ctr">
                <a:lnSpc>
                  <a:spcPts val="2659"/>
                </a:lnSpc>
              </a:pPr>
              <a:endParaRPr lang="lt-LT" noProof="0" dirty="0"/>
            </a:p>
          </p:txBody>
        </p:sp>
      </p:grpSp>
      <p:sp>
        <p:nvSpPr>
          <p:cNvPr id="22" name="TextBox 22"/>
          <p:cNvSpPr txBox="1"/>
          <p:nvPr/>
        </p:nvSpPr>
        <p:spPr>
          <a:xfrm>
            <a:off x="2206679" y="2498562"/>
            <a:ext cx="4020444" cy="1108873"/>
          </a:xfrm>
          <a:prstGeom prst="rect">
            <a:avLst/>
          </a:prstGeom>
        </p:spPr>
        <p:txBody>
          <a:bodyPr lIns="0" tIns="0" rIns="0" bIns="0" rtlCol="0" anchor="t">
            <a:spAutoFit/>
          </a:bodyPr>
          <a:lstStyle/>
          <a:p>
            <a:pPr algn="ctr">
              <a:lnSpc>
                <a:spcPts val="2931"/>
              </a:lnSpc>
            </a:pPr>
            <a:r>
              <a:rPr lang="lt-LT" sz="2093" noProof="0" dirty="0">
                <a:solidFill>
                  <a:srgbClr val="000000"/>
                </a:solidFill>
                <a:latin typeface="Calibri" panose="020F0502020204030204" pitchFamily="34" charset="0"/>
                <a:ea typeface="Alatsi"/>
                <a:cs typeface="Alatsi"/>
                <a:sym typeface="Alatsi"/>
              </a:rPr>
              <a:t>Inicijuoti duomenų rinkimą apie </a:t>
            </a:r>
            <a:r>
              <a:rPr lang="lt-LT" sz="2093" noProof="0" dirty="0" err="1">
                <a:solidFill>
                  <a:srgbClr val="000000"/>
                </a:solidFill>
                <a:latin typeface="Calibri" panose="020F0502020204030204" pitchFamily="34" charset="0"/>
                <a:ea typeface="Alatsi"/>
                <a:cs typeface="Alatsi"/>
                <a:sym typeface="Alatsi"/>
              </a:rPr>
              <a:t>homofobines</a:t>
            </a:r>
            <a:r>
              <a:rPr lang="lt-LT" sz="2093" noProof="0" dirty="0">
                <a:solidFill>
                  <a:srgbClr val="000000"/>
                </a:solidFill>
                <a:latin typeface="Calibri" panose="020F0502020204030204" pitchFamily="34" charset="0"/>
                <a:ea typeface="Alatsi"/>
                <a:cs typeface="Alatsi"/>
                <a:sym typeface="Alatsi"/>
              </a:rPr>
              <a:t> patyčias mokyklose.</a:t>
            </a:r>
          </a:p>
          <a:p>
            <a:pPr algn="ctr">
              <a:lnSpc>
                <a:spcPts val="2931"/>
              </a:lnSpc>
            </a:pPr>
            <a:endParaRPr lang="lt-LT" sz="2093" noProof="0" dirty="0">
              <a:solidFill>
                <a:srgbClr val="000000"/>
              </a:solidFill>
              <a:latin typeface="Calibri" panose="020F0502020204030204" pitchFamily="34" charset="0"/>
              <a:ea typeface="Alatsi"/>
              <a:cs typeface="Alatsi"/>
              <a:sym typeface="Alatsi"/>
            </a:endParaRPr>
          </a:p>
        </p:txBody>
      </p:sp>
      <p:grpSp>
        <p:nvGrpSpPr>
          <p:cNvPr id="23" name="Group 23"/>
          <p:cNvGrpSpPr/>
          <p:nvPr/>
        </p:nvGrpSpPr>
        <p:grpSpPr>
          <a:xfrm>
            <a:off x="2693030" y="7092950"/>
            <a:ext cx="6450970" cy="2573239"/>
            <a:chOff x="0" y="0"/>
            <a:chExt cx="1699021" cy="677726"/>
          </a:xfrm>
        </p:grpSpPr>
        <p:sp>
          <p:nvSpPr>
            <p:cNvPr id="24" name="Freeform 24"/>
            <p:cNvSpPr/>
            <p:nvPr/>
          </p:nvSpPr>
          <p:spPr>
            <a:xfrm>
              <a:off x="0" y="0"/>
              <a:ext cx="1699021" cy="677725"/>
            </a:xfrm>
            <a:custGeom>
              <a:avLst/>
              <a:gdLst/>
              <a:ahLst/>
              <a:cxnLst/>
              <a:rect l="l" t="t" r="r" b="b"/>
              <a:pathLst>
                <a:path w="1699021" h="677725">
                  <a:moveTo>
                    <a:pt x="61206" y="0"/>
                  </a:moveTo>
                  <a:lnTo>
                    <a:pt x="1637815" y="0"/>
                  </a:lnTo>
                  <a:cubicBezTo>
                    <a:pt x="1654047" y="0"/>
                    <a:pt x="1669616" y="6448"/>
                    <a:pt x="1681094" y="17927"/>
                  </a:cubicBezTo>
                  <a:cubicBezTo>
                    <a:pt x="1692572" y="29405"/>
                    <a:pt x="1699021" y="44973"/>
                    <a:pt x="1699021" y="61206"/>
                  </a:cubicBezTo>
                  <a:lnTo>
                    <a:pt x="1699021" y="616519"/>
                  </a:lnTo>
                  <a:cubicBezTo>
                    <a:pt x="1699021" y="632752"/>
                    <a:pt x="1692572" y="648320"/>
                    <a:pt x="1681094" y="659799"/>
                  </a:cubicBezTo>
                  <a:cubicBezTo>
                    <a:pt x="1669616" y="671277"/>
                    <a:pt x="1654047" y="677725"/>
                    <a:pt x="1637815" y="677725"/>
                  </a:cubicBezTo>
                  <a:lnTo>
                    <a:pt x="61206" y="677725"/>
                  </a:lnTo>
                  <a:cubicBezTo>
                    <a:pt x="27403" y="677725"/>
                    <a:pt x="0" y="650323"/>
                    <a:pt x="0" y="616519"/>
                  </a:cubicBezTo>
                  <a:lnTo>
                    <a:pt x="0" y="61206"/>
                  </a:lnTo>
                  <a:cubicBezTo>
                    <a:pt x="0" y="44973"/>
                    <a:pt x="6448" y="29405"/>
                    <a:pt x="17927" y="17927"/>
                  </a:cubicBezTo>
                  <a:cubicBezTo>
                    <a:pt x="29405" y="6448"/>
                    <a:pt x="44973" y="0"/>
                    <a:pt x="61206" y="0"/>
                  </a:cubicBezTo>
                  <a:close/>
                </a:path>
              </a:pathLst>
            </a:custGeom>
            <a:solidFill>
              <a:srgbClr val="E9C7C6"/>
            </a:solidFill>
          </p:spPr>
          <p:txBody>
            <a:bodyPr/>
            <a:lstStyle/>
            <a:p>
              <a:endParaRPr lang="lt-LT" noProof="0" dirty="0"/>
            </a:p>
          </p:txBody>
        </p:sp>
        <p:sp>
          <p:nvSpPr>
            <p:cNvPr id="25" name="TextBox 25"/>
            <p:cNvSpPr txBox="1"/>
            <p:nvPr/>
          </p:nvSpPr>
          <p:spPr>
            <a:xfrm>
              <a:off x="0" y="-38100"/>
              <a:ext cx="1699021" cy="715826"/>
            </a:xfrm>
            <a:prstGeom prst="rect">
              <a:avLst/>
            </a:prstGeom>
          </p:spPr>
          <p:txBody>
            <a:bodyPr lIns="50800" tIns="50800" rIns="50800" bIns="50800" rtlCol="0" anchor="ctr"/>
            <a:lstStyle/>
            <a:p>
              <a:pPr algn="ctr">
                <a:lnSpc>
                  <a:spcPts val="2659"/>
                </a:lnSpc>
              </a:pPr>
              <a:endParaRPr lang="lt-LT" noProof="0" dirty="0"/>
            </a:p>
          </p:txBody>
        </p:sp>
      </p:grpSp>
      <p:grpSp>
        <p:nvGrpSpPr>
          <p:cNvPr id="26" name="Group 26"/>
          <p:cNvGrpSpPr/>
          <p:nvPr/>
        </p:nvGrpSpPr>
        <p:grpSpPr>
          <a:xfrm>
            <a:off x="11257569" y="4949621"/>
            <a:ext cx="6450970" cy="2573239"/>
            <a:chOff x="0" y="0"/>
            <a:chExt cx="1699021" cy="677726"/>
          </a:xfrm>
        </p:grpSpPr>
        <p:sp>
          <p:nvSpPr>
            <p:cNvPr id="27" name="Freeform 27"/>
            <p:cNvSpPr/>
            <p:nvPr/>
          </p:nvSpPr>
          <p:spPr>
            <a:xfrm>
              <a:off x="0" y="0"/>
              <a:ext cx="1699021" cy="677725"/>
            </a:xfrm>
            <a:custGeom>
              <a:avLst/>
              <a:gdLst/>
              <a:ahLst/>
              <a:cxnLst/>
              <a:rect l="l" t="t" r="r" b="b"/>
              <a:pathLst>
                <a:path w="1699021" h="677725">
                  <a:moveTo>
                    <a:pt x="61206" y="0"/>
                  </a:moveTo>
                  <a:lnTo>
                    <a:pt x="1637815" y="0"/>
                  </a:lnTo>
                  <a:cubicBezTo>
                    <a:pt x="1654047" y="0"/>
                    <a:pt x="1669616" y="6448"/>
                    <a:pt x="1681094" y="17927"/>
                  </a:cubicBezTo>
                  <a:cubicBezTo>
                    <a:pt x="1692572" y="29405"/>
                    <a:pt x="1699021" y="44973"/>
                    <a:pt x="1699021" y="61206"/>
                  </a:cubicBezTo>
                  <a:lnTo>
                    <a:pt x="1699021" y="616519"/>
                  </a:lnTo>
                  <a:cubicBezTo>
                    <a:pt x="1699021" y="632752"/>
                    <a:pt x="1692572" y="648320"/>
                    <a:pt x="1681094" y="659799"/>
                  </a:cubicBezTo>
                  <a:cubicBezTo>
                    <a:pt x="1669616" y="671277"/>
                    <a:pt x="1654047" y="677725"/>
                    <a:pt x="1637815" y="677725"/>
                  </a:cubicBezTo>
                  <a:lnTo>
                    <a:pt x="61206" y="677725"/>
                  </a:lnTo>
                  <a:cubicBezTo>
                    <a:pt x="27403" y="677725"/>
                    <a:pt x="0" y="650323"/>
                    <a:pt x="0" y="616519"/>
                  </a:cubicBezTo>
                  <a:lnTo>
                    <a:pt x="0" y="61206"/>
                  </a:lnTo>
                  <a:cubicBezTo>
                    <a:pt x="0" y="44973"/>
                    <a:pt x="6448" y="29405"/>
                    <a:pt x="17927" y="17927"/>
                  </a:cubicBezTo>
                  <a:cubicBezTo>
                    <a:pt x="29405" y="6448"/>
                    <a:pt x="44973" y="0"/>
                    <a:pt x="61206" y="0"/>
                  </a:cubicBezTo>
                  <a:close/>
                </a:path>
              </a:pathLst>
            </a:custGeom>
            <a:solidFill>
              <a:srgbClr val="E9C7C6"/>
            </a:solidFill>
          </p:spPr>
          <p:txBody>
            <a:bodyPr/>
            <a:lstStyle/>
            <a:p>
              <a:endParaRPr lang="lt-LT" noProof="0" dirty="0"/>
            </a:p>
          </p:txBody>
        </p:sp>
        <p:sp>
          <p:nvSpPr>
            <p:cNvPr id="28" name="TextBox 28"/>
            <p:cNvSpPr txBox="1"/>
            <p:nvPr/>
          </p:nvSpPr>
          <p:spPr>
            <a:xfrm>
              <a:off x="0" y="-38100"/>
              <a:ext cx="1699021" cy="715826"/>
            </a:xfrm>
            <a:prstGeom prst="rect">
              <a:avLst/>
            </a:prstGeom>
          </p:spPr>
          <p:txBody>
            <a:bodyPr lIns="50800" tIns="50800" rIns="50800" bIns="50800" rtlCol="0" anchor="ctr"/>
            <a:lstStyle/>
            <a:p>
              <a:pPr algn="ctr">
                <a:lnSpc>
                  <a:spcPts val="2659"/>
                </a:lnSpc>
              </a:pPr>
              <a:endParaRPr lang="lt-LT" noProof="0" dirty="0"/>
            </a:p>
          </p:txBody>
        </p:sp>
      </p:grpSp>
      <p:sp>
        <p:nvSpPr>
          <p:cNvPr id="29" name="TextBox 29"/>
          <p:cNvSpPr txBox="1"/>
          <p:nvPr/>
        </p:nvSpPr>
        <p:spPr>
          <a:xfrm>
            <a:off x="3083517" y="3695663"/>
            <a:ext cx="6029985" cy="1958228"/>
          </a:xfrm>
          <a:prstGeom prst="rect">
            <a:avLst/>
          </a:prstGeom>
        </p:spPr>
        <p:txBody>
          <a:bodyPr lIns="0" tIns="0" rIns="0" bIns="0" rtlCol="0" anchor="t">
            <a:spAutoFit/>
          </a:bodyPr>
          <a:lstStyle/>
          <a:p>
            <a:pPr algn="just">
              <a:lnSpc>
                <a:spcPts val="2240"/>
              </a:lnSpc>
            </a:pPr>
            <a:r>
              <a:rPr lang="lt-LT" sz="1600" noProof="0" dirty="0">
                <a:solidFill>
                  <a:srgbClr val="000000"/>
                </a:solidFill>
                <a:latin typeface="Calibri" panose="020F0502020204030204" pitchFamily="34" charset="0"/>
                <a:ea typeface="Alatsi"/>
                <a:cs typeface="Alatsi"/>
                <a:sym typeface="Alatsi"/>
              </a:rPr>
              <a:t>Panevėžio miesto savivaldybė turėtų bendradarbiauti su švietimo įstaigomis ir nevyriausybinėmis organizacijomis siekdama surinkti duomenis apie diskriminacijos atvejus dėl seksualinės orientacijos ar lytinės tapatybės. Reguliarūs anoniminiai moksleivių ir mokytojų klausimynai padėtų objektyviau įvertinti problemos mastą ir planuoti tikslines prevencines priemones.</a:t>
            </a:r>
          </a:p>
          <a:p>
            <a:pPr algn="just">
              <a:lnSpc>
                <a:spcPts val="2240"/>
              </a:lnSpc>
            </a:pPr>
            <a:endParaRPr lang="lt-LT" sz="1600" noProof="0" dirty="0">
              <a:solidFill>
                <a:srgbClr val="000000"/>
              </a:solidFill>
              <a:latin typeface="Calibri" panose="020F0502020204030204" pitchFamily="34" charset="0"/>
              <a:ea typeface="Alatsi"/>
              <a:cs typeface="Alatsi"/>
              <a:sym typeface="Alatsi"/>
            </a:endParaRPr>
          </a:p>
        </p:txBody>
      </p:sp>
      <p:grpSp>
        <p:nvGrpSpPr>
          <p:cNvPr id="30" name="Group 30"/>
          <p:cNvGrpSpPr/>
          <p:nvPr/>
        </p:nvGrpSpPr>
        <p:grpSpPr>
          <a:xfrm>
            <a:off x="2047579" y="6207097"/>
            <a:ext cx="4311901" cy="1354154"/>
            <a:chOff x="0" y="0"/>
            <a:chExt cx="1135645" cy="356650"/>
          </a:xfrm>
        </p:grpSpPr>
        <p:sp>
          <p:nvSpPr>
            <p:cNvPr id="31" name="Freeform 31"/>
            <p:cNvSpPr/>
            <p:nvPr/>
          </p:nvSpPr>
          <p:spPr>
            <a:xfrm>
              <a:off x="0" y="0"/>
              <a:ext cx="1135645" cy="356650"/>
            </a:xfrm>
            <a:custGeom>
              <a:avLst/>
              <a:gdLst/>
              <a:ahLst/>
              <a:cxnLst/>
              <a:rect l="l" t="t" r="r" b="b"/>
              <a:pathLst>
                <a:path w="1135645" h="356650">
                  <a:moveTo>
                    <a:pt x="91569" y="0"/>
                  </a:moveTo>
                  <a:lnTo>
                    <a:pt x="1044076" y="0"/>
                  </a:lnTo>
                  <a:cubicBezTo>
                    <a:pt x="1094648" y="0"/>
                    <a:pt x="1135645" y="40997"/>
                    <a:pt x="1135645" y="91569"/>
                  </a:cubicBezTo>
                  <a:lnTo>
                    <a:pt x="1135645" y="265080"/>
                  </a:lnTo>
                  <a:cubicBezTo>
                    <a:pt x="1135645" y="289366"/>
                    <a:pt x="1125997" y="312657"/>
                    <a:pt x="1108825" y="329830"/>
                  </a:cubicBezTo>
                  <a:cubicBezTo>
                    <a:pt x="1091652" y="347002"/>
                    <a:pt x="1068361" y="356650"/>
                    <a:pt x="1044076" y="356650"/>
                  </a:cubicBezTo>
                  <a:lnTo>
                    <a:pt x="91569" y="356650"/>
                  </a:lnTo>
                  <a:cubicBezTo>
                    <a:pt x="40997" y="356650"/>
                    <a:pt x="0" y="315653"/>
                    <a:pt x="0" y="265080"/>
                  </a:cubicBezTo>
                  <a:lnTo>
                    <a:pt x="0" y="91569"/>
                  </a:lnTo>
                  <a:cubicBezTo>
                    <a:pt x="0" y="40997"/>
                    <a:pt x="40997" y="0"/>
                    <a:pt x="91569" y="0"/>
                  </a:cubicBezTo>
                  <a:close/>
                </a:path>
              </a:pathLst>
            </a:custGeom>
            <a:solidFill>
              <a:srgbClr val="9FC3D0"/>
            </a:solidFill>
          </p:spPr>
          <p:txBody>
            <a:bodyPr/>
            <a:lstStyle/>
            <a:p>
              <a:endParaRPr lang="lt-LT" noProof="0" dirty="0"/>
            </a:p>
          </p:txBody>
        </p:sp>
        <p:sp>
          <p:nvSpPr>
            <p:cNvPr id="32" name="TextBox 32"/>
            <p:cNvSpPr txBox="1"/>
            <p:nvPr/>
          </p:nvSpPr>
          <p:spPr>
            <a:xfrm>
              <a:off x="0" y="-38100"/>
              <a:ext cx="1135645" cy="394750"/>
            </a:xfrm>
            <a:prstGeom prst="rect">
              <a:avLst/>
            </a:prstGeom>
          </p:spPr>
          <p:txBody>
            <a:bodyPr lIns="50800" tIns="50800" rIns="50800" bIns="50800" rtlCol="0" anchor="ctr"/>
            <a:lstStyle/>
            <a:p>
              <a:pPr algn="ctr">
                <a:lnSpc>
                  <a:spcPts val="2659"/>
                </a:lnSpc>
              </a:pPr>
              <a:endParaRPr lang="lt-LT" noProof="0" dirty="0"/>
            </a:p>
          </p:txBody>
        </p:sp>
      </p:grpSp>
      <p:sp>
        <p:nvSpPr>
          <p:cNvPr id="33" name="TextBox 33"/>
          <p:cNvSpPr txBox="1"/>
          <p:nvPr/>
        </p:nvSpPr>
        <p:spPr>
          <a:xfrm>
            <a:off x="2206679" y="6321096"/>
            <a:ext cx="4020444" cy="1262846"/>
          </a:xfrm>
          <a:prstGeom prst="rect">
            <a:avLst/>
          </a:prstGeom>
        </p:spPr>
        <p:txBody>
          <a:bodyPr lIns="0" tIns="0" rIns="0" bIns="0" rtlCol="0" anchor="t">
            <a:spAutoFit/>
          </a:bodyPr>
          <a:lstStyle/>
          <a:p>
            <a:pPr algn="ctr">
              <a:lnSpc>
                <a:spcPts val="2520"/>
              </a:lnSpc>
            </a:pPr>
            <a:r>
              <a:rPr lang="lt-LT" sz="1800" noProof="0" dirty="0">
                <a:solidFill>
                  <a:srgbClr val="000000"/>
                </a:solidFill>
                <a:latin typeface="Calibri" panose="020F0502020204030204" pitchFamily="34" charset="0"/>
                <a:ea typeface="Alatsi"/>
                <a:cs typeface="Alatsi"/>
                <a:sym typeface="Alatsi"/>
              </a:rPr>
              <a:t>Organizuoti mokymus mokyklų darbuotojams apie </a:t>
            </a:r>
            <a:r>
              <a:rPr lang="lt-LT" sz="1800" noProof="0" dirty="0" err="1">
                <a:solidFill>
                  <a:srgbClr val="000000"/>
                </a:solidFill>
                <a:latin typeface="Calibri" panose="020F0502020204030204" pitchFamily="34" charset="0"/>
                <a:ea typeface="Alatsi"/>
                <a:cs typeface="Alatsi"/>
                <a:sym typeface="Alatsi"/>
              </a:rPr>
              <a:t>homofobinių</a:t>
            </a:r>
            <a:r>
              <a:rPr lang="lt-LT" sz="1800" noProof="0" dirty="0">
                <a:solidFill>
                  <a:srgbClr val="000000"/>
                </a:solidFill>
                <a:latin typeface="Calibri" panose="020F0502020204030204" pitchFamily="34" charset="0"/>
                <a:ea typeface="Alatsi"/>
                <a:cs typeface="Alatsi"/>
                <a:sym typeface="Alatsi"/>
              </a:rPr>
              <a:t> patyčių atpažinimą ir reagavimą.</a:t>
            </a:r>
          </a:p>
          <a:p>
            <a:pPr algn="ctr">
              <a:lnSpc>
                <a:spcPts val="2520"/>
              </a:lnSpc>
            </a:pPr>
            <a:endParaRPr lang="lt-LT" sz="1800" noProof="0" dirty="0">
              <a:solidFill>
                <a:srgbClr val="000000"/>
              </a:solidFill>
              <a:latin typeface="Calibri" panose="020F0502020204030204" pitchFamily="34" charset="0"/>
              <a:ea typeface="Alatsi"/>
              <a:cs typeface="Alatsi"/>
              <a:sym typeface="Alatsi"/>
            </a:endParaRPr>
          </a:p>
        </p:txBody>
      </p:sp>
      <p:sp>
        <p:nvSpPr>
          <p:cNvPr id="34" name="TextBox 34"/>
          <p:cNvSpPr txBox="1"/>
          <p:nvPr/>
        </p:nvSpPr>
        <p:spPr>
          <a:xfrm>
            <a:off x="2908135" y="7644617"/>
            <a:ext cx="6020761" cy="1904432"/>
          </a:xfrm>
          <a:prstGeom prst="rect">
            <a:avLst/>
          </a:prstGeom>
        </p:spPr>
        <p:txBody>
          <a:bodyPr lIns="0" tIns="0" rIns="0" bIns="0" rtlCol="0" anchor="t">
            <a:spAutoFit/>
          </a:bodyPr>
          <a:lstStyle/>
          <a:p>
            <a:pPr algn="just">
              <a:lnSpc>
                <a:spcPts val="2534"/>
              </a:lnSpc>
            </a:pPr>
            <a:r>
              <a:rPr lang="lt-LT" sz="1810" noProof="0" dirty="0">
                <a:solidFill>
                  <a:srgbClr val="000000"/>
                </a:solidFill>
                <a:latin typeface="Calibri" panose="020F0502020204030204" pitchFamily="34" charset="0"/>
                <a:ea typeface="Alatsi"/>
                <a:cs typeface="Alatsi"/>
                <a:sym typeface="Alatsi"/>
              </a:rPr>
              <a:t>Panevėžio miesto savivaldybė galėtų inicijuoti mokymus, skirtus pedagogų, pagalbos specialistų ir administracijos kompetencijų ugdymui, bendradarbiaudama su tokiais partneriais kaip Lietuvos gėjų lyga (LGL). Tai padėtų mažinti neapibrėžtumą ir baimę kalbėti šia tema švietimo aplinkoje.</a:t>
            </a:r>
          </a:p>
          <a:p>
            <a:pPr algn="just">
              <a:lnSpc>
                <a:spcPts val="2534"/>
              </a:lnSpc>
            </a:pPr>
            <a:endParaRPr lang="lt-LT" sz="1810" noProof="0" dirty="0">
              <a:solidFill>
                <a:srgbClr val="000000"/>
              </a:solidFill>
              <a:latin typeface="Calibri" panose="020F0502020204030204" pitchFamily="34" charset="0"/>
              <a:ea typeface="Alatsi"/>
              <a:cs typeface="Alatsi"/>
              <a:sym typeface="Alatsi"/>
            </a:endParaRPr>
          </a:p>
        </p:txBody>
      </p:sp>
      <p:grpSp>
        <p:nvGrpSpPr>
          <p:cNvPr id="35" name="Group 35"/>
          <p:cNvGrpSpPr/>
          <p:nvPr/>
        </p:nvGrpSpPr>
        <p:grpSpPr>
          <a:xfrm>
            <a:off x="10171153" y="4272544"/>
            <a:ext cx="4311901" cy="1354154"/>
            <a:chOff x="0" y="0"/>
            <a:chExt cx="1135645" cy="356650"/>
          </a:xfrm>
        </p:grpSpPr>
        <p:sp>
          <p:nvSpPr>
            <p:cNvPr id="36" name="Freeform 36"/>
            <p:cNvSpPr/>
            <p:nvPr/>
          </p:nvSpPr>
          <p:spPr>
            <a:xfrm>
              <a:off x="0" y="0"/>
              <a:ext cx="1135645" cy="356650"/>
            </a:xfrm>
            <a:custGeom>
              <a:avLst/>
              <a:gdLst/>
              <a:ahLst/>
              <a:cxnLst/>
              <a:rect l="l" t="t" r="r" b="b"/>
              <a:pathLst>
                <a:path w="1135645" h="356650">
                  <a:moveTo>
                    <a:pt x="91569" y="0"/>
                  </a:moveTo>
                  <a:lnTo>
                    <a:pt x="1044076" y="0"/>
                  </a:lnTo>
                  <a:cubicBezTo>
                    <a:pt x="1094648" y="0"/>
                    <a:pt x="1135645" y="40997"/>
                    <a:pt x="1135645" y="91569"/>
                  </a:cubicBezTo>
                  <a:lnTo>
                    <a:pt x="1135645" y="265080"/>
                  </a:lnTo>
                  <a:cubicBezTo>
                    <a:pt x="1135645" y="289366"/>
                    <a:pt x="1125997" y="312657"/>
                    <a:pt x="1108825" y="329830"/>
                  </a:cubicBezTo>
                  <a:cubicBezTo>
                    <a:pt x="1091652" y="347002"/>
                    <a:pt x="1068361" y="356650"/>
                    <a:pt x="1044076" y="356650"/>
                  </a:cubicBezTo>
                  <a:lnTo>
                    <a:pt x="91569" y="356650"/>
                  </a:lnTo>
                  <a:cubicBezTo>
                    <a:pt x="40997" y="356650"/>
                    <a:pt x="0" y="315653"/>
                    <a:pt x="0" y="265080"/>
                  </a:cubicBezTo>
                  <a:lnTo>
                    <a:pt x="0" y="91569"/>
                  </a:lnTo>
                  <a:cubicBezTo>
                    <a:pt x="0" y="40997"/>
                    <a:pt x="40997" y="0"/>
                    <a:pt x="91569" y="0"/>
                  </a:cubicBezTo>
                  <a:close/>
                </a:path>
              </a:pathLst>
            </a:custGeom>
            <a:solidFill>
              <a:srgbClr val="9FC3D0"/>
            </a:solidFill>
          </p:spPr>
          <p:txBody>
            <a:bodyPr/>
            <a:lstStyle/>
            <a:p>
              <a:endParaRPr lang="lt-LT" noProof="0" dirty="0"/>
            </a:p>
          </p:txBody>
        </p:sp>
        <p:sp>
          <p:nvSpPr>
            <p:cNvPr id="37" name="TextBox 37"/>
            <p:cNvSpPr txBox="1"/>
            <p:nvPr/>
          </p:nvSpPr>
          <p:spPr>
            <a:xfrm>
              <a:off x="0" y="-38100"/>
              <a:ext cx="1135645" cy="394750"/>
            </a:xfrm>
            <a:prstGeom prst="rect">
              <a:avLst/>
            </a:prstGeom>
          </p:spPr>
          <p:txBody>
            <a:bodyPr lIns="50800" tIns="50800" rIns="50800" bIns="50800" rtlCol="0" anchor="ctr"/>
            <a:lstStyle/>
            <a:p>
              <a:pPr algn="ctr">
                <a:lnSpc>
                  <a:spcPts val="2659"/>
                </a:lnSpc>
              </a:pPr>
              <a:endParaRPr lang="lt-LT" noProof="0" dirty="0"/>
            </a:p>
          </p:txBody>
        </p:sp>
      </p:grpSp>
      <p:sp>
        <p:nvSpPr>
          <p:cNvPr id="38" name="TextBox 38"/>
          <p:cNvSpPr txBox="1"/>
          <p:nvPr/>
        </p:nvSpPr>
        <p:spPr>
          <a:xfrm>
            <a:off x="10316881" y="4517825"/>
            <a:ext cx="4020444" cy="1108873"/>
          </a:xfrm>
          <a:prstGeom prst="rect">
            <a:avLst/>
          </a:prstGeom>
        </p:spPr>
        <p:txBody>
          <a:bodyPr lIns="0" tIns="0" rIns="0" bIns="0" rtlCol="0" anchor="t">
            <a:spAutoFit/>
          </a:bodyPr>
          <a:lstStyle/>
          <a:p>
            <a:pPr algn="ctr">
              <a:lnSpc>
                <a:spcPts val="2931"/>
              </a:lnSpc>
            </a:pPr>
            <a:r>
              <a:rPr lang="lt-LT" sz="2093" noProof="0" dirty="0">
                <a:solidFill>
                  <a:srgbClr val="000000"/>
                </a:solidFill>
                <a:latin typeface="Calibri" panose="020F0502020204030204" pitchFamily="34" charset="0"/>
                <a:ea typeface="Alatsi"/>
                <a:cs typeface="Alatsi"/>
                <a:sym typeface="Alatsi"/>
              </a:rPr>
              <a:t>Pasinaudoti kitų savivaldybių gerąja praktika.</a:t>
            </a:r>
          </a:p>
          <a:p>
            <a:pPr algn="ctr">
              <a:lnSpc>
                <a:spcPts val="2931"/>
              </a:lnSpc>
            </a:pPr>
            <a:endParaRPr lang="lt-LT" sz="2093" noProof="0" dirty="0">
              <a:solidFill>
                <a:srgbClr val="000000"/>
              </a:solidFill>
              <a:latin typeface="Calibri" panose="020F0502020204030204" pitchFamily="34" charset="0"/>
              <a:ea typeface="Alatsi"/>
              <a:cs typeface="Alatsi"/>
              <a:sym typeface="Alatsi"/>
            </a:endParaRPr>
          </a:p>
        </p:txBody>
      </p:sp>
      <p:sp>
        <p:nvSpPr>
          <p:cNvPr id="39" name="TextBox 39"/>
          <p:cNvSpPr txBox="1"/>
          <p:nvPr/>
        </p:nvSpPr>
        <p:spPr>
          <a:xfrm>
            <a:off x="11589741" y="5692446"/>
            <a:ext cx="5786627" cy="1582997"/>
          </a:xfrm>
          <a:prstGeom prst="rect">
            <a:avLst/>
          </a:prstGeom>
        </p:spPr>
        <p:txBody>
          <a:bodyPr lIns="0" tIns="0" rIns="0" bIns="0" rtlCol="0" anchor="t">
            <a:spAutoFit/>
          </a:bodyPr>
          <a:lstStyle/>
          <a:p>
            <a:pPr algn="just">
              <a:lnSpc>
                <a:spcPts val="2520"/>
              </a:lnSpc>
            </a:pPr>
            <a:r>
              <a:rPr lang="lt-LT" sz="1800" noProof="0" dirty="0">
                <a:solidFill>
                  <a:srgbClr val="000000"/>
                </a:solidFill>
                <a:latin typeface="Calibri" panose="020F0502020204030204" pitchFamily="34" charset="0"/>
                <a:ea typeface="Alatsi"/>
                <a:cs typeface="Alatsi"/>
                <a:sym typeface="Alatsi"/>
              </a:rPr>
              <a:t>Panevėžio miesto savivaldybė galėtų remtis Vilniaus miesto ar Zarasų rajono iniciatyvomis, įskaitant konferencijų, paskaitų ir mokyklinių kampanijų organizavimą, kaip sėkmingais prevencijos modeliais, pritaikomais vietos kontekste.</a:t>
            </a:r>
          </a:p>
          <a:p>
            <a:pPr algn="just">
              <a:lnSpc>
                <a:spcPts val="2520"/>
              </a:lnSpc>
            </a:pPr>
            <a:endParaRPr lang="lt-LT" sz="1800" noProof="0" dirty="0">
              <a:solidFill>
                <a:srgbClr val="000000"/>
              </a:solidFill>
              <a:latin typeface="Calibri" panose="020F0502020204030204" pitchFamily="34" charset="0"/>
              <a:ea typeface="Alatsi"/>
              <a:cs typeface="Alatsi"/>
              <a:sym typeface="Alatsi"/>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rgbClr val="F6F3EB"/>
        </a:solidFill>
        <a:effectLst/>
      </p:bgPr>
    </p:bg>
    <p:spTree>
      <p:nvGrpSpPr>
        <p:cNvPr id="1" name=""/>
        <p:cNvGrpSpPr/>
        <p:nvPr/>
      </p:nvGrpSpPr>
      <p:grpSpPr>
        <a:xfrm>
          <a:off x="0" y="0"/>
          <a:ext cx="0" cy="0"/>
          <a:chOff x="0" y="0"/>
          <a:chExt cx="0" cy="0"/>
        </a:xfrm>
      </p:grpSpPr>
      <p:sp>
        <p:nvSpPr>
          <p:cNvPr id="2" name="TextBox 2"/>
          <p:cNvSpPr txBox="1"/>
          <p:nvPr/>
        </p:nvSpPr>
        <p:spPr>
          <a:xfrm>
            <a:off x="627362" y="760413"/>
            <a:ext cx="16230600" cy="1313179"/>
          </a:xfrm>
          <a:prstGeom prst="rect">
            <a:avLst/>
          </a:prstGeom>
        </p:spPr>
        <p:txBody>
          <a:bodyPr lIns="0" tIns="0" rIns="0" bIns="0" rtlCol="0" anchor="t">
            <a:spAutoFit/>
          </a:bodyPr>
          <a:lstStyle/>
          <a:p>
            <a:pPr algn="ctr">
              <a:lnSpc>
                <a:spcPts val="5320"/>
              </a:lnSpc>
            </a:pPr>
            <a:r>
              <a:rPr lang="lt-LT" sz="3800" noProof="0" dirty="0">
                <a:solidFill>
                  <a:srgbClr val="000000"/>
                </a:solidFill>
                <a:latin typeface="Calibri" panose="020F0502020204030204" pitchFamily="34" charset="0"/>
                <a:ea typeface="Alatsi"/>
                <a:cs typeface="Alatsi"/>
                <a:sym typeface="Alatsi"/>
              </a:rPr>
              <a:t>3.2. NEAPYKANTOS KALBOS IR NEAPYKANTOS NUSIKALTIMŲ LYTINĖS ORIENTACIJOS ASPEKTU ANALIZĖ</a:t>
            </a:r>
          </a:p>
        </p:txBody>
      </p:sp>
      <p:grpSp>
        <p:nvGrpSpPr>
          <p:cNvPr id="3" name="Group 3"/>
          <p:cNvGrpSpPr/>
          <p:nvPr/>
        </p:nvGrpSpPr>
        <p:grpSpPr>
          <a:xfrm>
            <a:off x="627362" y="0"/>
            <a:ext cx="937061" cy="10287000"/>
            <a:chOff x="0" y="0"/>
            <a:chExt cx="246798" cy="2709333"/>
          </a:xfrm>
        </p:grpSpPr>
        <p:sp>
          <p:nvSpPr>
            <p:cNvPr id="4" name="Freeform 4"/>
            <p:cNvSpPr/>
            <p:nvPr/>
          </p:nvSpPr>
          <p:spPr>
            <a:xfrm>
              <a:off x="0" y="0"/>
              <a:ext cx="246798" cy="2709333"/>
            </a:xfrm>
            <a:custGeom>
              <a:avLst/>
              <a:gdLst/>
              <a:ahLst/>
              <a:cxnLst/>
              <a:rect l="l" t="t" r="r" b="b"/>
              <a:pathLst>
                <a:path w="246798" h="2709333">
                  <a:moveTo>
                    <a:pt x="0" y="0"/>
                  </a:moveTo>
                  <a:lnTo>
                    <a:pt x="246798" y="0"/>
                  </a:lnTo>
                  <a:lnTo>
                    <a:pt x="246798" y="2709333"/>
                  </a:lnTo>
                  <a:lnTo>
                    <a:pt x="0" y="2709333"/>
                  </a:lnTo>
                  <a:close/>
                </a:path>
              </a:pathLst>
            </a:custGeom>
            <a:solidFill>
              <a:srgbClr val="F6F3EB"/>
            </a:solidFill>
          </p:spPr>
          <p:txBody>
            <a:bodyPr/>
            <a:lstStyle/>
            <a:p>
              <a:endParaRPr lang="lt-LT" noProof="0" dirty="0"/>
            </a:p>
          </p:txBody>
        </p:sp>
        <p:sp>
          <p:nvSpPr>
            <p:cNvPr id="5" name="TextBox 5"/>
            <p:cNvSpPr txBox="1"/>
            <p:nvPr/>
          </p:nvSpPr>
          <p:spPr>
            <a:xfrm>
              <a:off x="0" y="-38100"/>
              <a:ext cx="246798" cy="2747433"/>
            </a:xfrm>
            <a:prstGeom prst="rect">
              <a:avLst/>
            </a:prstGeom>
          </p:spPr>
          <p:txBody>
            <a:bodyPr lIns="50800" tIns="50800" rIns="50800" bIns="50800" rtlCol="0" anchor="ctr"/>
            <a:lstStyle/>
            <a:p>
              <a:pPr algn="ctr">
                <a:lnSpc>
                  <a:spcPts val="2659"/>
                </a:lnSpc>
              </a:pPr>
              <a:endParaRPr lang="lt-LT" noProof="0" dirty="0"/>
            </a:p>
          </p:txBody>
        </p:sp>
      </p:grpSp>
      <p:sp>
        <p:nvSpPr>
          <p:cNvPr id="6" name="AutoShape 6"/>
          <p:cNvSpPr/>
          <p:nvPr/>
        </p:nvSpPr>
        <p:spPr>
          <a:xfrm flipH="1" flipV="1">
            <a:off x="1085850" y="7289441"/>
            <a:ext cx="5403" cy="2997456"/>
          </a:xfrm>
          <a:prstGeom prst="line">
            <a:avLst/>
          </a:prstGeom>
          <a:ln w="114300" cap="flat">
            <a:solidFill>
              <a:srgbClr val="9FC3D0"/>
            </a:solidFill>
            <a:prstDash val="solid"/>
            <a:headEnd type="none" w="sm" len="sm"/>
            <a:tailEnd type="none" w="sm" len="sm"/>
          </a:ln>
        </p:spPr>
        <p:txBody>
          <a:bodyPr/>
          <a:lstStyle/>
          <a:p>
            <a:endParaRPr lang="lt-LT" noProof="0" dirty="0"/>
          </a:p>
        </p:txBody>
      </p:sp>
      <p:sp>
        <p:nvSpPr>
          <p:cNvPr id="7" name="AutoShape 7"/>
          <p:cNvSpPr/>
          <p:nvPr/>
        </p:nvSpPr>
        <p:spPr>
          <a:xfrm flipH="1" flipV="1">
            <a:off x="1090490" y="-104525"/>
            <a:ext cx="5403" cy="2997456"/>
          </a:xfrm>
          <a:prstGeom prst="line">
            <a:avLst/>
          </a:prstGeom>
          <a:ln w="114300" cap="flat">
            <a:solidFill>
              <a:srgbClr val="9FC3D0"/>
            </a:solidFill>
            <a:prstDash val="solid"/>
            <a:headEnd type="none" w="sm" len="sm"/>
            <a:tailEnd type="none" w="sm" len="sm"/>
          </a:ln>
        </p:spPr>
        <p:txBody>
          <a:bodyPr/>
          <a:lstStyle/>
          <a:p>
            <a:endParaRPr lang="lt-LT" noProof="0" dirty="0"/>
          </a:p>
        </p:txBody>
      </p:sp>
      <p:grpSp>
        <p:nvGrpSpPr>
          <p:cNvPr id="8" name="Group 8"/>
          <p:cNvGrpSpPr/>
          <p:nvPr/>
        </p:nvGrpSpPr>
        <p:grpSpPr>
          <a:xfrm>
            <a:off x="15859155" y="0"/>
            <a:ext cx="1562612" cy="1673225"/>
            <a:chOff x="0" y="0"/>
            <a:chExt cx="2083482" cy="2230967"/>
          </a:xfrm>
        </p:grpSpPr>
        <p:grpSp>
          <p:nvGrpSpPr>
            <p:cNvPr id="9" name="Group 9"/>
            <p:cNvGrpSpPr/>
            <p:nvPr/>
          </p:nvGrpSpPr>
          <p:grpSpPr>
            <a:xfrm>
              <a:off x="75599" y="0"/>
              <a:ext cx="1932284" cy="2230967"/>
              <a:chOff x="0" y="0"/>
              <a:chExt cx="703982" cy="812800"/>
            </a:xfrm>
          </p:grpSpPr>
          <p:sp>
            <p:nvSpPr>
              <p:cNvPr id="10" name="Freeform 10"/>
              <p:cNvSpPr/>
              <p:nvPr/>
            </p:nvSpPr>
            <p:spPr>
              <a:xfrm>
                <a:off x="0" y="0"/>
                <a:ext cx="703982" cy="812800"/>
              </a:xfrm>
              <a:custGeom>
                <a:avLst/>
                <a:gdLst/>
                <a:ahLst/>
                <a:cxnLst/>
                <a:rect l="l" t="t" r="r" b="b"/>
                <a:pathLst>
                  <a:path w="703982" h="812800">
                    <a:moveTo>
                      <a:pt x="234787" y="793731"/>
                    </a:moveTo>
                    <a:cubicBezTo>
                      <a:pt x="270879" y="805245"/>
                      <a:pt x="311910" y="812800"/>
                      <a:pt x="352180" y="812800"/>
                    </a:cubicBezTo>
                    <a:cubicBezTo>
                      <a:pt x="392452" y="812800"/>
                      <a:pt x="431204" y="806323"/>
                      <a:pt x="466915" y="794809"/>
                    </a:cubicBezTo>
                    <a:cubicBezTo>
                      <a:pt x="467675" y="794450"/>
                      <a:pt x="468435" y="794450"/>
                      <a:pt x="469194" y="794090"/>
                    </a:cubicBezTo>
                    <a:cubicBezTo>
                      <a:pt x="603304" y="748035"/>
                      <a:pt x="702082" y="626421"/>
                      <a:pt x="703982" y="484298"/>
                    </a:cubicBezTo>
                    <a:lnTo>
                      <a:pt x="703982" y="0"/>
                    </a:lnTo>
                    <a:lnTo>
                      <a:pt x="0" y="0"/>
                    </a:lnTo>
                    <a:lnTo>
                      <a:pt x="0" y="483939"/>
                    </a:lnTo>
                    <a:cubicBezTo>
                      <a:pt x="1900" y="627140"/>
                      <a:pt x="99158" y="748755"/>
                      <a:pt x="234787" y="793731"/>
                    </a:cubicBezTo>
                    <a:close/>
                  </a:path>
                </a:pathLst>
              </a:custGeom>
              <a:solidFill>
                <a:srgbClr val="9FC3D0"/>
              </a:solidFill>
            </p:spPr>
            <p:txBody>
              <a:bodyPr/>
              <a:lstStyle/>
              <a:p>
                <a:endParaRPr lang="lt-LT" noProof="0" dirty="0"/>
              </a:p>
            </p:txBody>
          </p:sp>
          <p:sp>
            <p:nvSpPr>
              <p:cNvPr id="11" name="TextBox 11"/>
              <p:cNvSpPr txBox="1"/>
              <p:nvPr/>
            </p:nvSpPr>
            <p:spPr>
              <a:xfrm>
                <a:off x="0" y="-47625"/>
                <a:ext cx="703982" cy="733425"/>
              </a:xfrm>
              <a:prstGeom prst="rect">
                <a:avLst/>
              </a:prstGeom>
            </p:spPr>
            <p:txBody>
              <a:bodyPr lIns="50800" tIns="50800" rIns="50800" bIns="50800" rtlCol="0" anchor="ctr"/>
              <a:lstStyle/>
              <a:p>
                <a:pPr algn="ctr">
                  <a:lnSpc>
                    <a:spcPts val="2659"/>
                  </a:lnSpc>
                </a:pPr>
                <a:endParaRPr lang="lt-LT" noProof="0" dirty="0"/>
              </a:p>
            </p:txBody>
          </p:sp>
        </p:grpSp>
        <p:sp>
          <p:nvSpPr>
            <p:cNvPr id="12" name="TextBox 12"/>
            <p:cNvSpPr txBox="1"/>
            <p:nvPr/>
          </p:nvSpPr>
          <p:spPr>
            <a:xfrm>
              <a:off x="0" y="437582"/>
              <a:ext cx="2083482" cy="1241504"/>
            </a:xfrm>
            <a:prstGeom prst="rect">
              <a:avLst/>
            </a:prstGeom>
          </p:spPr>
          <p:txBody>
            <a:bodyPr lIns="0" tIns="0" rIns="0" bIns="0" rtlCol="0" anchor="t">
              <a:spAutoFit/>
            </a:bodyPr>
            <a:lstStyle/>
            <a:p>
              <a:pPr algn="ctr">
                <a:lnSpc>
                  <a:spcPts val="7805"/>
                </a:lnSpc>
              </a:pPr>
              <a:r>
                <a:rPr lang="lt-LT" sz="5575" b="1" noProof="0" dirty="0">
                  <a:solidFill>
                    <a:srgbClr val="000000"/>
                  </a:solidFill>
                  <a:latin typeface="Open Sans Bold"/>
                  <a:ea typeface="Open Sans Bold"/>
                  <a:cs typeface="Open Sans Bold"/>
                  <a:sym typeface="Open Sans Bold"/>
                </a:rPr>
                <a:t>32</a:t>
              </a:r>
            </a:p>
          </p:txBody>
        </p:sp>
      </p:grpSp>
      <p:sp>
        <p:nvSpPr>
          <p:cNvPr id="13" name="Freeform 13"/>
          <p:cNvSpPr/>
          <p:nvPr/>
        </p:nvSpPr>
        <p:spPr>
          <a:xfrm>
            <a:off x="10263624" y="9258300"/>
            <a:ext cx="7315200" cy="2477783"/>
          </a:xfrm>
          <a:custGeom>
            <a:avLst/>
            <a:gdLst/>
            <a:ahLst/>
            <a:cxnLst/>
            <a:rect l="l" t="t" r="r" b="b"/>
            <a:pathLst>
              <a:path w="7315200" h="2477783">
                <a:moveTo>
                  <a:pt x="0" y="0"/>
                </a:moveTo>
                <a:lnTo>
                  <a:pt x="7315200" y="0"/>
                </a:lnTo>
                <a:lnTo>
                  <a:pt x="7315200" y="2477783"/>
                </a:lnTo>
                <a:lnTo>
                  <a:pt x="0" y="2477783"/>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lt-LT" noProof="0" dirty="0"/>
          </a:p>
        </p:txBody>
      </p:sp>
      <p:sp>
        <p:nvSpPr>
          <p:cNvPr id="14" name="Freeform 14"/>
          <p:cNvSpPr/>
          <p:nvPr/>
        </p:nvSpPr>
        <p:spPr>
          <a:xfrm>
            <a:off x="1564423" y="-1641171"/>
            <a:ext cx="7315200" cy="2477783"/>
          </a:xfrm>
          <a:custGeom>
            <a:avLst/>
            <a:gdLst/>
            <a:ahLst/>
            <a:cxnLst/>
            <a:rect l="l" t="t" r="r" b="b"/>
            <a:pathLst>
              <a:path w="7315200" h="2477783">
                <a:moveTo>
                  <a:pt x="0" y="0"/>
                </a:moveTo>
                <a:lnTo>
                  <a:pt x="7315200" y="0"/>
                </a:lnTo>
                <a:lnTo>
                  <a:pt x="7315200" y="2477784"/>
                </a:lnTo>
                <a:lnTo>
                  <a:pt x="0" y="2477784"/>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lt-LT" noProof="0" dirty="0"/>
          </a:p>
        </p:txBody>
      </p:sp>
      <p:sp>
        <p:nvSpPr>
          <p:cNvPr id="15" name="TextBox 15"/>
          <p:cNvSpPr txBox="1"/>
          <p:nvPr/>
        </p:nvSpPr>
        <p:spPr>
          <a:xfrm rot="-5400000">
            <a:off x="-2385484" y="4932362"/>
            <a:ext cx="6882108" cy="422275"/>
          </a:xfrm>
          <a:prstGeom prst="rect">
            <a:avLst/>
          </a:prstGeom>
        </p:spPr>
        <p:txBody>
          <a:bodyPr lIns="0" tIns="0" rIns="0" bIns="0" rtlCol="0" anchor="t">
            <a:spAutoFit/>
          </a:bodyPr>
          <a:lstStyle/>
          <a:p>
            <a:pPr algn="ctr">
              <a:lnSpc>
                <a:spcPts val="3499"/>
              </a:lnSpc>
            </a:pPr>
            <a:r>
              <a:rPr lang="lt-LT" sz="2499" noProof="0" dirty="0">
                <a:solidFill>
                  <a:srgbClr val="000000"/>
                </a:solidFill>
                <a:latin typeface="Calibri" panose="020F0502020204030204" pitchFamily="34" charset="0"/>
                <a:ea typeface="Alatsi"/>
                <a:cs typeface="Alatsi"/>
                <a:sym typeface="Alatsi"/>
              </a:rPr>
              <a:t>Panevėžio miesto savivaldybė</a:t>
            </a:r>
          </a:p>
        </p:txBody>
      </p:sp>
      <p:sp>
        <p:nvSpPr>
          <p:cNvPr id="16" name="TextBox 16"/>
          <p:cNvSpPr txBox="1"/>
          <p:nvPr/>
        </p:nvSpPr>
        <p:spPr>
          <a:xfrm>
            <a:off x="1564423" y="2297429"/>
            <a:ext cx="15881707" cy="8220711"/>
          </a:xfrm>
          <a:prstGeom prst="rect">
            <a:avLst/>
          </a:prstGeom>
        </p:spPr>
        <p:txBody>
          <a:bodyPr lIns="0" tIns="0" rIns="0" bIns="0" rtlCol="0" anchor="t">
            <a:spAutoFit/>
          </a:bodyPr>
          <a:lstStyle/>
          <a:p>
            <a:pPr algn="just">
              <a:lnSpc>
                <a:spcPts val="3639"/>
              </a:lnSpc>
            </a:pPr>
            <a:r>
              <a:rPr lang="lt-LT" sz="2599" noProof="0" dirty="0">
                <a:solidFill>
                  <a:srgbClr val="000000"/>
                </a:solidFill>
                <a:latin typeface="Calibri" panose="020F0502020204030204" pitchFamily="34" charset="0"/>
                <a:ea typeface="Alatsi"/>
                <a:cs typeface="Alatsi"/>
                <a:sym typeface="Alatsi"/>
              </a:rPr>
              <a:t>Neapykantos kalbos ir neapykantos nusikaltimų teisinį reglamentavimą Lietuvoje apibrėžia Lietuvos Respublikos Baudžiamojo kodekso 170</a:t>
            </a:r>
            <a:r>
              <a:rPr lang="lt-LT" sz="2599" u="none" noProof="0" dirty="0">
                <a:solidFill>
                  <a:srgbClr val="000000"/>
                </a:solidFill>
                <a:latin typeface="Calibri" panose="020F0502020204030204" pitchFamily="34" charset="0"/>
                <a:ea typeface="Alatsi"/>
                <a:cs typeface="Alatsi"/>
                <a:sym typeface="Alatsi"/>
              </a:rPr>
              <a:t> straipsnis</a:t>
            </a:r>
            <a:r>
              <a:rPr lang="lt-LT" sz="2599" u="none" noProof="0" dirty="0">
                <a:latin typeface="Calibri" panose="020F0502020204030204" pitchFamily="34" charset="0"/>
                <a:ea typeface="Alatsi"/>
                <a:cs typeface="Alatsi"/>
                <a:sym typeface="Alatsi"/>
              </a:rPr>
              <a:t> (</a:t>
            </a:r>
            <a:r>
              <a:rPr lang="lt-LT" sz="2599" u="sng" noProof="0" dirty="0">
                <a:solidFill>
                  <a:srgbClr val="0000FF"/>
                </a:solidFill>
                <a:latin typeface="Calibri" panose="020F0502020204030204" pitchFamily="34" charset="0"/>
                <a:ea typeface="Alatsi"/>
                <a:cs typeface="Alatsi"/>
                <a:sym typeface="Alatsi"/>
                <a:hlinkClick r:id="rId4" tooltip="https://www.infolex.lt/ta/66150:str170">
                  <a:extLst>
                    <a:ext uri="{A12FA001-AC4F-418D-AE19-62706E023703}">
                      <ahyp:hlinkClr xmlns:ahyp="http://schemas.microsoft.com/office/drawing/2018/hyperlinkcolor" val="tx"/>
                    </a:ext>
                  </a:extLst>
                </a:hlinkClick>
              </a:rPr>
              <a:t>Kurstymas prieš bet kokios tautos, rasės, etninę, religinę ar kitokią žmonių grupę</a:t>
            </a:r>
            <a:r>
              <a:rPr lang="lt-LT" sz="2599" u="sng" noProof="0" dirty="0">
                <a:latin typeface="Calibri" panose="020F0502020204030204" pitchFamily="34" charset="0"/>
                <a:ea typeface="Alatsi"/>
                <a:cs typeface="Alatsi"/>
                <a:sym typeface="Alatsi"/>
                <a:hlinkClick r:id="rId4" tooltip="https://www.infolex.lt/ta/66150:str170">
                  <a:extLst>
                    <a:ext uri="{A12FA001-AC4F-418D-AE19-62706E023703}">
                      <ahyp:hlinkClr xmlns:ahyp="http://schemas.microsoft.com/office/drawing/2018/hyperlinkcolor" val="tx"/>
                    </a:ext>
                  </a:extLst>
                </a:hlinkClick>
              </a:rPr>
              <a:t>.</a:t>
            </a:r>
            <a:r>
              <a:rPr lang="lt-LT" sz="2599" noProof="0" dirty="0">
                <a:latin typeface="Calibri" panose="020F0502020204030204" pitchFamily="34" charset="0"/>
                <a:ea typeface="Alatsi"/>
                <a:cs typeface="Alatsi"/>
                <a:sym typeface="Alatsi"/>
              </a:rPr>
              <a:t>). </a:t>
            </a:r>
          </a:p>
          <a:p>
            <a:pPr algn="just">
              <a:lnSpc>
                <a:spcPts val="3639"/>
              </a:lnSpc>
            </a:pPr>
            <a:endParaRPr lang="lt-LT" sz="2599" noProof="0" dirty="0">
              <a:solidFill>
                <a:srgbClr val="000000"/>
              </a:solidFill>
              <a:latin typeface="Calibri" panose="020F0502020204030204" pitchFamily="34" charset="0"/>
              <a:ea typeface="Alatsi"/>
              <a:cs typeface="Alatsi"/>
              <a:sym typeface="Alatsi"/>
            </a:endParaRPr>
          </a:p>
          <a:p>
            <a:pPr algn="just">
              <a:lnSpc>
                <a:spcPts val="3639"/>
              </a:lnSpc>
            </a:pPr>
            <a:r>
              <a:rPr lang="lt-LT" sz="2599" noProof="0" dirty="0">
                <a:solidFill>
                  <a:srgbClr val="000000"/>
                </a:solidFill>
                <a:latin typeface="Calibri" panose="020F0502020204030204" pitchFamily="34" charset="0"/>
                <a:ea typeface="Alatsi"/>
                <a:cs typeface="Alatsi"/>
                <a:sym typeface="Alatsi"/>
              </a:rPr>
              <a:t> „Lietuvoje neapykantos kalba yra suprantama kaip viešai skleidžiama informacija, kuri yra nukr</a:t>
            </a:r>
            <a:r>
              <a:rPr lang="lt-LT" sz="2599" u="none" noProof="0" dirty="0">
                <a:solidFill>
                  <a:srgbClr val="000000"/>
                </a:solidFill>
                <a:latin typeface="Calibri" panose="020F0502020204030204" pitchFamily="34" charset="0"/>
                <a:ea typeface="Alatsi"/>
                <a:cs typeface="Alatsi"/>
                <a:sym typeface="Alatsi"/>
              </a:rPr>
              <a:t>eipta į tam tikrų pažeidžiamų visuomen</a:t>
            </a:r>
            <a:r>
              <a:rPr lang="lt-LT" sz="2599" noProof="0" dirty="0">
                <a:solidFill>
                  <a:srgbClr val="000000"/>
                </a:solidFill>
                <a:latin typeface="Calibri" panose="020F0502020204030204" pitchFamily="34" charset="0"/>
                <a:ea typeface="Alatsi"/>
                <a:cs typeface="Alatsi"/>
                <a:sym typeface="Alatsi"/>
              </a:rPr>
              <a:t>ės grupių</a:t>
            </a:r>
            <a:r>
              <a:rPr lang="lt-LT" sz="2599" u="none" noProof="0" dirty="0">
                <a:solidFill>
                  <a:srgbClr val="000000"/>
                </a:solidFill>
                <a:latin typeface="Calibri" panose="020F0502020204030204" pitchFamily="34" charset="0"/>
                <a:ea typeface="Alatsi"/>
                <a:cs typeface="Alatsi"/>
                <a:sym typeface="Alatsi"/>
              </a:rPr>
              <a:t> (lygiave</a:t>
            </a:r>
            <a:r>
              <a:rPr lang="lt-LT" sz="2599" noProof="0" dirty="0">
                <a:solidFill>
                  <a:srgbClr val="000000"/>
                </a:solidFill>
                <a:latin typeface="Calibri" panose="020F0502020204030204" pitchFamily="34" charset="0"/>
                <a:ea typeface="Alatsi"/>
                <a:cs typeface="Alatsi"/>
                <a:sym typeface="Alatsi"/>
              </a:rPr>
              <a:t>rtį) egzistavimą, t. y. skirta</a:t>
            </a:r>
            <a:r>
              <a:rPr lang="lt-LT" sz="2599" u="none" noProof="0" dirty="0">
                <a:solidFill>
                  <a:srgbClr val="000000"/>
                </a:solidFill>
                <a:latin typeface="Calibri" panose="020F0502020204030204" pitchFamily="34" charset="0"/>
                <a:ea typeface="Alatsi"/>
                <a:cs typeface="Alatsi"/>
                <a:sym typeface="Alatsi"/>
              </a:rPr>
              <a:t> di</a:t>
            </a:r>
            <a:r>
              <a:rPr lang="lt-LT" sz="2599" noProof="0" dirty="0">
                <a:solidFill>
                  <a:srgbClr val="000000"/>
                </a:solidFill>
                <a:latin typeface="Calibri" panose="020F0502020204030204" pitchFamily="34" charset="0"/>
                <a:ea typeface="Alatsi"/>
                <a:cs typeface="Alatsi"/>
                <a:sym typeface="Alatsi"/>
              </a:rPr>
              <a:t>skriminuoti, kurstyti smurtą ar neapykantą. Praktikoje neapykantos kalba ir neapykantos kurstymas yra traktuojami ir vartojami kaip sinonimai“ </a:t>
            </a:r>
            <a:r>
              <a:rPr lang="lt-LT" sz="2599" noProof="0" dirty="0">
                <a:latin typeface="Calibri" panose="020F0502020204030204" pitchFamily="34" charset="0"/>
                <a:ea typeface="Alatsi"/>
                <a:cs typeface="Alatsi"/>
                <a:sym typeface="Alatsi"/>
              </a:rPr>
              <a:t>(</a:t>
            </a:r>
            <a:r>
              <a:rPr lang="lt-LT" sz="2599" u="sng" noProof="0" dirty="0">
                <a:solidFill>
                  <a:srgbClr val="38B6FF"/>
                </a:solidFill>
                <a:latin typeface="Calibri" panose="020F0502020204030204" pitchFamily="34" charset="0"/>
                <a:ea typeface="Alatsi"/>
                <a:cs typeface="Alatsi"/>
                <a:sym typeface="Alatsi"/>
                <a:hlinkClick r:id="rId5" tooltip="https://manoteises.lt/wp-content/uploads/2023/03/NEAPYKANTOS-KALBA-LIETUVOJE.pdf?utm_source=chatgpt.com"/>
              </a:rPr>
              <a:t>NEAPYKANTOS-KALBA-LIETUVOJE.pdf</a:t>
            </a:r>
            <a:r>
              <a:rPr lang="lt-LT" sz="2599" noProof="0" dirty="0">
                <a:latin typeface="Calibri" panose="020F0502020204030204" pitchFamily="34" charset="0"/>
                <a:ea typeface="Alatsi"/>
                <a:cs typeface="Alatsi"/>
                <a:sym typeface="Alatsi"/>
              </a:rPr>
              <a:t>).</a:t>
            </a:r>
          </a:p>
          <a:p>
            <a:pPr algn="just">
              <a:lnSpc>
                <a:spcPts val="3639"/>
              </a:lnSpc>
            </a:pPr>
            <a:endParaRPr lang="lt-LT" sz="2599" noProof="0" dirty="0">
              <a:solidFill>
                <a:srgbClr val="38B6FF"/>
              </a:solidFill>
              <a:latin typeface="Calibri" panose="020F0502020204030204" pitchFamily="34" charset="0"/>
              <a:ea typeface="Alatsi"/>
              <a:cs typeface="Alatsi"/>
              <a:sym typeface="Alatsi"/>
            </a:endParaRPr>
          </a:p>
          <a:p>
            <a:pPr algn="just">
              <a:lnSpc>
                <a:spcPts val="3639"/>
              </a:lnSpc>
            </a:pPr>
            <a:r>
              <a:rPr lang="lt-LT" sz="2599" noProof="0" dirty="0">
                <a:solidFill>
                  <a:srgbClr val="000000"/>
                </a:solidFill>
                <a:latin typeface="Calibri" panose="020F0502020204030204" pitchFamily="34" charset="0"/>
                <a:ea typeface="Alatsi"/>
                <a:cs typeface="Alatsi"/>
                <a:sym typeface="Alatsi"/>
              </a:rPr>
              <a:t>Neapykantos kalba ir neapykantos nusikaltimai lytinės orientacijos pagrindu pažeidžia žmogaus teises, kursto diskriminaciją ir skatina socialinę atskirtį. Jie daro neigiamą poveikį ne tik tiesioginėms aukoms, bet ir visai visuomenei, mažindami pasitikėjimą institucijomis ir didindami įtampą tarp skirtingų grupių. Efektyvus šių reiškinių atpažinimas ir prevencija yra būtina siekiant užtikrinti saugią ir įtraukią visuomenę. </a:t>
            </a:r>
          </a:p>
          <a:p>
            <a:pPr algn="just">
              <a:lnSpc>
                <a:spcPts val="3639"/>
              </a:lnSpc>
            </a:pPr>
            <a:endParaRPr lang="lt-LT" sz="2599" noProof="0" dirty="0">
              <a:solidFill>
                <a:srgbClr val="000000"/>
              </a:solidFill>
              <a:latin typeface="Calibri" panose="020F0502020204030204" pitchFamily="34" charset="0"/>
              <a:ea typeface="Alatsi"/>
              <a:cs typeface="Alatsi"/>
              <a:sym typeface="Alatsi"/>
            </a:endParaRPr>
          </a:p>
          <a:p>
            <a:pPr algn="just">
              <a:lnSpc>
                <a:spcPts val="3639"/>
              </a:lnSpc>
            </a:pPr>
            <a:r>
              <a:rPr lang="lt-LT" sz="2599" noProof="0" dirty="0">
                <a:solidFill>
                  <a:srgbClr val="000000"/>
                </a:solidFill>
                <a:latin typeface="Calibri" panose="020F0502020204030204" pitchFamily="34" charset="0"/>
                <a:ea typeface="Alatsi"/>
                <a:cs typeface="Alatsi"/>
                <a:sym typeface="Alatsi"/>
              </a:rPr>
              <a:t>Taigi, neapykantos kalba ir neapykantos nusikaltimai lytinės orientacijos pagrindu yra rimta problema Lietuvoje, įskaitant ir Panevėžio miesto savivaldybę. Nors specifinių duomenų apie Panevėžį trūksta, nacionaliniai tyrimai rodo, kad problema egzistuoja visoje šalyje.</a:t>
            </a:r>
          </a:p>
          <a:p>
            <a:pPr algn="just">
              <a:lnSpc>
                <a:spcPts val="3639"/>
              </a:lnSpc>
            </a:pPr>
            <a:endParaRPr lang="lt-LT" sz="2599" noProof="0" dirty="0">
              <a:solidFill>
                <a:srgbClr val="000000"/>
              </a:solidFill>
              <a:latin typeface="Calibri" panose="020F0502020204030204" pitchFamily="34" charset="0"/>
              <a:ea typeface="Alatsi"/>
              <a:cs typeface="Alatsi"/>
              <a:sym typeface="Alatsi"/>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rgbClr val="F6F3EB"/>
        </a:solidFill>
        <a:effectLst/>
      </p:bgPr>
    </p:bg>
    <p:spTree>
      <p:nvGrpSpPr>
        <p:cNvPr id="1" name=""/>
        <p:cNvGrpSpPr/>
        <p:nvPr/>
      </p:nvGrpSpPr>
      <p:grpSpPr>
        <a:xfrm>
          <a:off x="0" y="0"/>
          <a:ext cx="0" cy="0"/>
          <a:chOff x="0" y="0"/>
          <a:chExt cx="0" cy="0"/>
        </a:xfrm>
      </p:grpSpPr>
      <p:grpSp>
        <p:nvGrpSpPr>
          <p:cNvPr id="23" name="Group 15">
            <a:extLst>
              <a:ext uri="{FF2B5EF4-FFF2-40B4-BE49-F238E27FC236}">
                <a16:creationId xmlns:a16="http://schemas.microsoft.com/office/drawing/2014/main" id="{7D21DCAF-336F-96CA-C8B8-D87E8935E46E}"/>
              </a:ext>
            </a:extLst>
          </p:cNvPr>
          <p:cNvGrpSpPr/>
          <p:nvPr/>
        </p:nvGrpSpPr>
        <p:grpSpPr>
          <a:xfrm>
            <a:off x="1507639" y="8349991"/>
            <a:ext cx="15881707" cy="453741"/>
            <a:chOff x="0" y="0"/>
            <a:chExt cx="4182836" cy="119504"/>
          </a:xfrm>
        </p:grpSpPr>
        <p:sp>
          <p:nvSpPr>
            <p:cNvPr id="24" name="Freeform 16">
              <a:extLst>
                <a:ext uri="{FF2B5EF4-FFF2-40B4-BE49-F238E27FC236}">
                  <a16:creationId xmlns:a16="http://schemas.microsoft.com/office/drawing/2014/main" id="{7D9BDCA1-7CD9-D0C1-B13E-68A70C799EA0}"/>
                </a:ext>
              </a:extLst>
            </p:cNvPr>
            <p:cNvSpPr/>
            <p:nvPr/>
          </p:nvSpPr>
          <p:spPr>
            <a:xfrm>
              <a:off x="0" y="0"/>
              <a:ext cx="4182837" cy="119504"/>
            </a:xfrm>
            <a:custGeom>
              <a:avLst/>
              <a:gdLst/>
              <a:ahLst/>
              <a:cxnLst/>
              <a:rect l="l" t="t" r="r" b="b"/>
              <a:pathLst>
                <a:path w="4182837" h="119504">
                  <a:moveTo>
                    <a:pt x="24861" y="0"/>
                  </a:moveTo>
                  <a:lnTo>
                    <a:pt x="4157975" y="0"/>
                  </a:lnTo>
                  <a:cubicBezTo>
                    <a:pt x="4164569" y="0"/>
                    <a:pt x="4170893" y="2619"/>
                    <a:pt x="4175555" y="7282"/>
                  </a:cubicBezTo>
                  <a:cubicBezTo>
                    <a:pt x="4180217" y="11944"/>
                    <a:pt x="4182837" y="18268"/>
                    <a:pt x="4182837" y="24861"/>
                  </a:cubicBezTo>
                  <a:lnTo>
                    <a:pt x="4182837" y="94643"/>
                  </a:lnTo>
                  <a:cubicBezTo>
                    <a:pt x="4182837" y="101236"/>
                    <a:pt x="4180217" y="107560"/>
                    <a:pt x="4175555" y="112222"/>
                  </a:cubicBezTo>
                  <a:cubicBezTo>
                    <a:pt x="4170893" y="116884"/>
                    <a:pt x="4164569" y="119504"/>
                    <a:pt x="4157975" y="119504"/>
                  </a:cubicBezTo>
                  <a:lnTo>
                    <a:pt x="24861" y="119504"/>
                  </a:lnTo>
                  <a:cubicBezTo>
                    <a:pt x="18268" y="119504"/>
                    <a:pt x="11944" y="116884"/>
                    <a:pt x="7282" y="112222"/>
                  </a:cubicBezTo>
                  <a:cubicBezTo>
                    <a:pt x="2619" y="107560"/>
                    <a:pt x="0" y="101236"/>
                    <a:pt x="0" y="94643"/>
                  </a:cubicBezTo>
                  <a:lnTo>
                    <a:pt x="0" y="24861"/>
                  </a:lnTo>
                  <a:cubicBezTo>
                    <a:pt x="0" y="18268"/>
                    <a:pt x="2619" y="11944"/>
                    <a:pt x="7282" y="7282"/>
                  </a:cubicBezTo>
                  <a:cubicBezTo>
                    <a:pt x="11944" y="2619"/>
                    <a:pt x="18268" y="0"/>
                    <a:pt x="24861" y="0"/>
                  </a:cubicBezTo>
                  <a:close/>
                </a:path>
              </a:pathLst>
            </a:custGeom>
            <a:solidFill>
              <a:srgbClr val="9FC3D0"/>
            </a:solidFill>
          </p:spPr>
          <p:txBody>
            <a:bodyPr/>
            <a:lstStyle/>
            <a:p>
              <a:endParaRPr lang="lt-LT" noProof="0" dirty="0"/>
            </a:p>
          </p:txBody>
        </p:sp>
        <p:sp>
          <p:nvSpPr>
            <p:cNvPr id="25" name="TextBox 17">
              <a:extLst>
                <a:ext uri="{FF2B5EF4-FFF2-40B4-BE49-F238E27FC236}">
                  <a16:creationId xmlns:a16="http://schemas.microsoft.com/office/drawing/2014/main" id="{7F60C2A2-D724-D49C-0B40-7F822101A0D2}"/>
                </a:ext>
              </a:extLst>
            </p:cNvPr>
            <p:cNvSpPr txBox="1"/>
            <p:nvPr/>
          </p:nvSpPr>
          <p:spPr>
            <a:xfrm>
              <a:off x="0" y="-38100"/>
              <a:ext cx="4182836" cy="157604"/>
            </a:xfrm>
            <a:prstGeom prst="rect">
              <a:avLst/>
            </a:prstGeom>
          </p:spPr>
          <p:txBody>
            <a:bodyPr lIns="50800" tIns="50800" rIns="50800" bIns="50800" rtlCol="0" anchor="ctr"/>
            <a:lstStyle/>
            <a:p>
              <a:pPr algn="ctr">
                <a:lnSpc>
                  <a:spcPts val="2659"/>
                </a:lnSpc>
              </a:pPr>
              <a:endParaRPr lang="lt-LT" noProof="0" dirty="0"/>
            </a:p>
          </p:txBody>
        </p:sp>
      </p:grpSp>
      <p:grpSp>
        <p:nvGrpSpPr>
          <p:cNvPr id="2" name="Group 2"/>
          <p:cNvGrpSpPr/>
          <p:nvPr/>
        </p:nvGrpSpPr>
        <p:grpSpPr>
          <a:xfrm>
            <a:off x="627362" y="0"/>
            <a:ext cx="937061" cy="10287000"/>
            <a:chOff x="0" y="0"/>
            <a:chExt cx="246798" cy="2709333"/>
          </a:xfrm>
        </p:grpSpPr>
        <p:sp>
          <p:nvSpPr>
            <p:cNvPr id="3" name="Freeform 3"/>
            <p:cNvSpPr/>
            <p:nvPr/>
          </p:nvSpPr>
          <p:spPr>
            <a:xfrm>
              <a:off x="0" y="0"/>
              <a:ext cx="246798" cy="2709333"/>
            </a:xfrm>
            <a:custGeom>
              <a:avLst/>
              <a:gdLst/>
              <a:ahLst/>
              <a:cxnLst/>
              <a:rect l="l" t="t" r="r" b="b"/>
              <a:pathLst>
                <a:path w="246798" h="2709333">
                  <a:moveTo>
                    <a:pt x="0" y="0"/>
                  </a:moveTo>
                  <a:lnTo>
                    <a:pt x="246798" y="0"/>
                  </a:lnTo>
                  <a:lnTo>
                    <a:pt x="246798" y="2709333"/>
                  </a:lnTo>
                  <a:lnTo>
                    <a:pt x="0" y="2709333"/>
                  </a:lnTo>
                  <a:close/>
                </a:path>
              </a:pathLst>
            </a:custGeom>
            <a:solidFill>
              <a:srgbClr val="F6F3EB"/>
            </a:solidFill>
          </p:spPr>
          <p:txBody>
            <a:bodyPr/>
            <a:lstStyle/>
            <a:p>
              <a:endParaRPr lang="lt-LT" noProof="0" dirty="0"/>
            </a:p>
          </p:txBody>
        </p:sp>
        <p:sp>
          <p:nvSpPr>
            <p:cNvPr id="4" name="TextBox 4"/>
            <p:cNvSpPr txBox="1"/>
            <p:nvPr/>
          </p:nvSpPr>
          <p:spPr>
            <a:xfrm>
              <a:off x="0" y="-38100"/>
              <a:ext cx="246798" cy="2747433"/>
            </a:xfrm>
            <a:prstGeom prst="rect">
              <a:avLst/>
            </a:prstGeom>
          </p:spPr>
          <p:txBody>
            <a:bodyPr lIns="50800" tIns="50800" rIns="50800" bIns="50800" rtlCol="0" anchor="ctr"/>
            <a:lstStyle/>
            <a:p>
              <a:pPr algn="ctr">
                <a:lnSpc>
                  <a:spcPts val="2659"/>
                </a:lnSpc>
              </a:pPr>
              <a:endParaRPr lang="lt-LT" noProof="0" dirty="0"/>
            </a:p>
          </p:txBody>
        </p:sp>
      </p:grpSp>
      <p:sp>
        <p:nvSpPr>
          <p:cNvPr id="5" name="AutoShape 5"/>
          <p:cNvSpPr/>
          <p:nvPr/>
        </p:nvSpPr>
        <p:spPr>
          <a:xfrm flipH="1" flipV="1">
            <a:off x="1085850" y="7289441"/>
            <a:ext cx="5403" cy="2997456"/>
          </a:xfrm>
          <a:prstGeom prst="line">
            <a:avLst/>
          </a:prstGeom>
          <a:ln w="114300" cap="flat">
            <a:solidFill>
              <a:srgbClr val="9FC3D0"/>
            </a:solidFill>
            <a:prstDash val="solid"/>
            <a:headEnd type="none" w="sm" len="sm"/>
            <a:tailEnd type="none" w="sm" len="sm"/>
          </a:ln>
        </p:spPr>
        <p:txBody>
          <a:bodyPr/>
          <a:lstStyle/>
          <a:p>
            <a:endParaRPr lang="lt-LT" noProof="0" dirty="0"/>
          </a:p>
        </p:txBody>
      </p:sp>
      <p:sp>
        <p:nvSpPr>
          <p:cNvPr id="6" name="AutoShape 6"/>
          <p:cNvSpPr/>
          <p:nvPr/>
        </p:nvSpPr>
        <p:spPr>
          <a:xfrm flipH="1" flipV="1">
            <a:off x="1090490" y="-104525"/>
            <a:ext cx="5403" cy="2997456"/>
          </a:xfrm>
          <a:prstGeom prst="line">
            <a:avLst/>
          </a:prstGeom>
          <a:ln w="114300" cap="flat">
            <a:solidFill>
              <a:srgbClr val="9FC3D0"/>
            </a:solidFill>
            <a:prstDash val="solid"/>
            <a:headEnd type="none" w="sm" len="sm"/>
            <a:tailEnd type="none" w="sm" len="sm"/>
          </a:ln>
        </p:spPr>
        <p:txBody>
          <a:bodyPr/>
          <a:lstStyle/>
          <a:p>
            <a:endParaRPr lang="lt-LT" noProof="0" dirty="0"/>
          </a:p>
        </p:txBody>
      </p:sp>
      <p:grpSp>
        <p:nvGrpSpPr>
          <p:cNvPr id="7" name="Group 7"/>
          <p:cNvGrpSpPr/>
          <p:nvPr/>
        </p:nvGrpSpPr>
        <p:grpSpPr>
          <a:xfrm>
            <a:off x="15859155" y="0"/>
            <a:ext cx="1562612" cy="1673225"/>
            <a:chOff x="0" y="0"/>
            <a:chExt cx="2083482" cy="2230967"/>
          </a:xfrm>
        </p:grpSpPr>
        <p:grpSp>
          <p:nvGrpSpPr>
            <p:cNvPr id="8" name="Group 8"/>
            <p:cNvGrpSpPr/>
            <p:nvPr/>
          </p:nvGrpSpPr>
          <p:grpSpPr>
            <a:xfrm>
              <a:off x="75599" y="0"/>
              <a:ext cx="1932284" cy="2230967"/>
              <a:chOff x="0" y="0"/>
              <a:chExt cx="703982" cy="812800"/>
            </a:xfrm>
          </p:grpSpPr>
          <p:sp>
            <p:nvSpPr>
              <p:cNvPr id="9" name="Freeform 9"/>
              <p:cNvSpPr/>
              <p:nvPr/>
            </p:nvSpPr>
            <p:spPr>
              <a:xfrm>
                <a:off x="0" y="0"/>
                <a:ext cx="703982" cy="812800"/>
              </a:xfrm>
              <a:custGeom>
                <a:avLst/>
                <a:gdLst/>
                <a:ahLst/>
                <a:cxnLst/>
                <a:rect l="l" t="t" r="r" b="b"/>
                <a:pathLst>
                  <a:path w="703982" h="812800">
                    <a:moveTo>
                      <a:pt x="234787" y="793731"/>
                    </a:moveTo>
                    <a:cubicBezTo>
                      <a:pt x="270879" y="805245"/>
                      <a:pt x="311910" y="812800"/>
                      <a:pt x="352180" y="812800"/>
                    </a:cubicBezTo>
                    <a:cubicBezTo>
                      <a:pt x="392452" y="812800"/>
                      <a:pt x="431204" y="806323"/>
                      <a:pt x="466915" y="794809"/>
                    </a:cubicBezTo>
                    <a:cubicBezTo>
                      <a:pt x="467675" y="794450"/>
                      <a:pt x="468435" y="794450"/>
                      <a:pt x="469194" y="794090"/>
                    </a:cubicBezTo>
                    <a:cubicBezTo>
                      <a:pt x="603304" y="748035"/>
                      <a:pt x="702082" y="626421"/>
                      <a:pt x="703982" y="484298"/>
                    </a:cubicBezTo>
                    <a:lnTo>
                      <a:pt x="703982" y="0"/>
                    </a:lnTo>
                    <a:lnTo>
                      <a:pt x="0" y="0"/>
                    </a:lnTo>
                    <a:lnTo>
                      <a:pt x="0" y="483939"/>
                    </a:lnTo>
                    <a:cubicBezTo>
                      <a:pt x="1900" y="627140"/>
                      <a:pt x="99158" y="748755"/>
                      <a:pt x="234787" y="793731"/>
                    </a:cubicBezTo>
                    <a:close/>
                  </a:path>
                </a:pathLst>
              </a:custGeom>
              <a:solidFill>
                <a:srgbClr val="9FC3D0"/>
              </a:solidFill>
            </p:spPr>
            <p:txBody>
              <a:bodyPr/>
              <a:lstStyle/>
              <a:p>
                <a:endParaRPr lang="lt-LT" noProof="0" dirty="0"/>
              </a:p>
            </p:txBody>
          </p:sp>
          <p:sp>
            <p:nvSpPr>
              <p:cNvPr id="10" name="TextBox 10"/>
              <p:cNvSpPr txBox="1"/>
              <p:nvPr/>
            </p:nvSpPr>
            <p:spPr>
              <a:xfrm>
                <a:off x="0" y="-47625"/>
                <a:ext cx="703982" cy="733425"/>
              </a:xfrm>
              <a:prstGeom prst="rect">
                <a:avLst/>
              </a:prstGeom>
            </p:spPr>
            <p:txBody>
              <a:bodyPr lIns="50800" tIns="50800" rIns="50800" bIns="50800" rtlCol="0" anchor="ctr"/>
              <a:lstStyle/>
              <a:p>
                <a:pPr algn="ctr">
                  <a:lnSpc>
                    <a:spcPts val="2659"/>
                  </a:lnSpc>
                </a:pPr>
                <a:endParaRPr lang="lt-LT" noProof="0" dirty="0"/>
              </a:p>
            </p:txBody>
          </p:sp>
        </p:grpSp>
        <p:sp>
          <p:nvSpPr>
            <p:cNvPr id="11" name="TextBox 11"/>
            <p:cNvSpPr txBox="1"/>
            <p:nvPr/>
          </p:nvSpPr>
          <p:spPr>
            <a:xfrm>
              <a:off x="0" y="437582"/>
              <a:ext cx="2083482" cy="1241504"/>
            </a:xfrm>
            <a:prstGeom prst="rect">
              <a:avLst/>
            </a:prstGeom>
          </p:spPr>
          <p:txBody>
            <a:bodyPr lIns="0" tIns="0" rIns="0" bIns="0" rtlCol="0" anchor="t">
              <a:spAutoFit/>
            </a:bodyPr>
            <a:lstStyle/>
            <a:p>
              <a:pPr algn="ctr">
                <a:lnSpc>
                  <a:spcPts val="7805"/>
                </a:lnSpc>
              </a:pPr>
              <a:r>
                <a:rPr lang="lt-LT" sz="5575" b="1" noProof="0" dirty="0">
                  <a:solidFill>
                    <a:srgbClr val="000000"/>
                  </a:solidFill>
                  <a:latin typeface="Open Sans Bold"/>
                  <a:ea typeface="Open Sans Bold"/>
                  <a:cs typeface="Open Sans Bold"/>
                  <a:sym typeface="Open Sans Bold"/>
                </a:rPr>
                <a:t>33</a:t>
              </a:r>
            </a:p>
          </p:txBody>
        </p:sp>
      </p:grpSp>
      <p:sp>
        <p:nvSpPr>
          <p:cNvPr id="12" name="Freeform 12"/>
          <p:cNvSpPr/>
          <p:nvPr/>
        </p:nvSpPr>
        <p:spPr>
          <a:xfrm>
            <a:off x="12508419" y="9433980"/>
            <a:ext cx="7315200" cy="2477783"/>
          </a:xfrm>
          <a:custGeom>
            <a:avLst/>
            <a:gdLst/>
            <a:ahLst/>
            <a:cxnLst/>
            <a:rect l="l" t="t" r="r" b="b"/>
            <a:pathLst>
              <a:path w="7315200" h="2477783">
                <a:moveTo>
                  <a:pt x="0" y="0"/>
                </a:moveTo>
                <a:lnTo>
                  <a:pt x="7315200" y="0"/>
                </a:lnTo>
                <a:lnTo>
                  <a:pt x="7315200" y="2477783"/>
                </a:lnTo>
                <a:lnTo>
                  <a:pt x="0" y="2477783"/>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lt-LT" noProof="0" dirty="0"/>
          </a:p>
        </p:txBody>
      </p:sp>
      <p:sp>
        <p:nvSpPr>
          <p:cNvPr id="13" name="Freeform 13"/>
          <p:cNvSpPr/>
          <p:nvPr/>
        </p:nvSpPr>
        <p:spPr>
          <a:xfrm>
            <a:off x="1564423" y="-1641171"/>
            <a:ext cx="7315200" cy="2477783"/>
          </a:xfrm>
          <a:custGeom>
            <a:avLst/>
            <a:gdLst/>
            <a:ahLst/>
            <a:cxnLst/>
            <a:rect l="l" t="t" r="r" b="b"/>
            <a:pathLst>
              <a:path w="7315200" h="2477783">
                <a:moveTo>
                  <a:pt x="0" y="0"/>
                </a:moveTo>
                <a:lnTo>
                  <a:pt x="7315200" y="0"/>
                </a:lnTo>
                <a:lnTo>
                  <a:pt x="7315200" y="2477784"/>
                </a:lnTo>
                <a:lnTo>
                  <a:pt x="0" y="2477784"/>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lt-LT" noProof="0" dirty="0"/>
          </a:p>
        </p:txBody>
      </p:sp>
      <p:sp>
        <p:nvSpPr>
          <p:cNvPr id="14" name="TextBox 14"/>
          <p:cNvSpPr txBox="1"/>
          <p:nvPr/>
        </p:nvSpPr>
        <p:spPr>
          <a:xfrm rot="-5400000">
            <a:off x="-2385484" y="4932362"/>
            <a:ext cx="6882108" cy="422275"/>
          </a:xfrm>
          <a:prstGeom prst="rect">
            <a:avLst/>
          </a:prstGeom>
        </p:spPr>
        <p:txBody>
          <a:bodyPr lIns="0" tIns="0" rIns="0" bIns="0" rtlCol="0" anchor="t">
            <a:spAutoFit/>
          </a:bodyPr>
          <a:lstStyle/>
          <a:p>
            <a:pPr algn="ctr">
              <a:lnSpc>
                <a:spcPts val="3499"/>
              </a:lnSpc>
            </a:pPr>
            <a:r>
              <a:rPr lang="lt-LT" sz="2499" noProof="0" dirty="0">
                <a:solidFill>
                  <a:srgbClr val="000000"/>
                </a:solidFill>
                <a:latin typeface="Calibri" panose="020F0502020204030204" pitchFamily="34" charset="0"/>
                <a:ea typeface="Alatsi"/>
                <a:cs typeface="Alatsi"/>
                <a:sym typeface="Alatsi"/>
              </a:rPr>
              <a:t>Panevėžio miesto savivaldybė</a:t>
            </a:r>
          </a:p>
        </p:txBody>
      </p:sp>
      <p:grpSp>
        <p:nvGrpSpPr>
          <p:cNvPr id="15" name="Group 15"/>
          <p:cNvGrpSpPr/>
          <p:nvPr/>
        </p:nvGrpSpPr>
        <p:grpSpPr>
          <a:xfrm>
            <a:off x="1567333" y="8744818"/>
            <a:ext cx="9710268" cy="453741"/>
            <a:chOff x="0" y="0"/>
            <a:chExt cx="4182836" cy="119504"/>
          </a:xfrm>
        </p:grpSpPr>
        <p:sp>
          <p:nvSpPr>
            <p:cNvPr id="16" name="Freeform 16"/>
            <p:cNvSpPr/>
            <p:nvPr/>
          </p:nvSpPr>
          <p:spPr>
            <a:xfrm>
              <a:off x="0" y="0"/>
              <a:ext cx="4182837" cy="119504"/>
            </a:xfrm>
            <a:custGeom>
              <a:avLst/>
              <a:gdLst/>
              <a:ahLst/>
              <a:cxnLst/>
              <a:rect l="l" t="t" r="r" b="b"/>
              <a:pathLst>
                <a:path w="4182837" h="119504">
                  <a:moveTo>
                    <a:pt x="24861" y="0"/>
                  </a:moveTo>
                  <a:lnTo>
                    <a:pt x="4157975" y="0"/>
                  </a:lnTo>
                  <a:cubicBezTo>
                    <a:pt x="4164569" y="0"/>
                    <a:pt x="4170893" y="2619"/>
                    <a:pt x="4175555" y="7282"/>
                  </a:cubicBezTo>
                  <a:cubicBezTo>
                    <a:pt x="4180217" y="11944"/>
                    <a:pt x="4182837" y="18268"/>
                    <a:pt x="4182837" y="24861"/>
                  </a:cubicBezTo>
                  <a:lnTo>
                    <a:pt x="4182837" y="94643"/>
                  </a:lnTo>
                  <a:cubicBezTo>
                    <a:pt x="4182837" y="101236"/>
                    <a:pt x="4180217" y="107560"/>
                    <a:pt x="4175555" y="112222"/>
                  </a:cubicBezTo>
                  <a:cubicBezTo>
                    <a:pt x="4170893" y="116884"/>
                    <a:pt x="4164569" y="119504"/>
                    <a:pt x="4157975" y="119504"/>
                  </a:cubicBezTo>
                  <a:lnTo>
                    <a:pt x="24861" y="119504"/>
                  </a:lnTo>
                  <a:cubicBezTo>
                    <a:pt x="18268" y="119504"/>
                    <a:pt x="11944" y="116884"/>
                    <a:pt x="7282" y="112222"/>
                  </a:cubicBezTo>
                  <a:cubicBezTo>
                    <a:pt x="2619" y="107560"/>
                    <a:pt x="0" y="101236"/>
                    <a:pt x="0" y="94643"/>
                  </a:cubicBezTo>
                  <a:lnTo>
                    <a:pt x="0" y="24861"/>
                  </a:lnTo>
                  <a:cubicBezTo>
                    <a:pt x="0" y="18268"/>
                    <a:pt x="2619" y="11944"/>
                    <a:pt x="7282" y="7282"/>
                  </a:cubicBezTo>
                  <a:cubicBezTo>
                    <a:pt x="11944" y="2619"/>
                    <a:pt x="18268" y="0"/>
                    <a:pt x="24861" y="0"/>
                  </a:cubicBezTo>
                  <a:close/>
                </a:path>
              </a:pathLst>
            </a:custGeom>
            <a:solidFill>
              <a:srgbClr val="9FC3D0"/>
            </a:solidFill>
          </p:spPr>
          <p:txBody>
            <a:bodyPr/>
            <a:lstStyle/>
            <a:p>
              <a:endParaRPr lang="lt-LT" noProof="0" dirty="0"/>
            </a:p>
          </p:txBody>
        </p:sp>
        <p:sp>
          <p:nvSpPr>
            <p:cNvPr id="17" name="TextBox 17"/>
            <p:cNvSpPr txBox="1"/>
            <p:nvPr/>
          </p:nvSpPr>
          <p:spPr>
            <a:xfrm>
              <a:off x="0" y="-38100"/>
              <a:ext cx="4182836" cy="157604"/>
            </a:xfrm>
            <a:prstGeom prst="rect">
              <a:avLst/>
            </a:prstGeom>
          </p:spPr>
          <p:txBody>
            <a:bodyPr lIns="50800" tIns="50800" rIns="50800" bIns="50800" rtlCol="0" anchor="ctr"/>
            <a:lstStyle/>
            <a:p>
              <a:pPr algn="ctr">
                <a:lnSpc>
                  <a:spcPts val="2659"/>
                </a:lnSpc>
              </a:pPr>
              <a:endParaRPr lang="lt-LT" noProof="0" dirty="0"/>
            </a:p>
          </p:txBody>
        </p:sp>
      </p:grpSp>
      <p:sp>
        <p:nvSpPr>
          <p:cNvPr id="21" name="TextBox 21"/>
          <p:cNvSpPr txBox="1"/>
          <p:nvPr/>
        </p:nvSpPr>
        <p:spPr>
          <a:xfrm>
            <a:off x="1567332" y="1857980"/>
            <a:ext cx="15849342" cy="8256556"/>
          </a:xfrm>
          <a:prstGeom prst="rect">
            <a:avLst/>
          </a:prstGeom>
        </p:spPr>
        <p:txBody>
          <a:bodyPr wrap="square" lIns="0" tIns="0" rIns="0" bIns="0" rtlCol="0" anchor="t">
            <a:spAutoFit/>
          </a:bodyPr>
          <a:lstStyle/>
          <a:p>
            <a:pPr algn="just">
              <a:lnSpc>
                <a:spcPts val="3359"/>
              </a:lnSpc>
            </a:pPr>
            <a:r>
              <a:rPr lang="lt-LT" sz="2399" noProof="0" dirty="0">
                <a:solidFill>
                  <a:srgbClr val="000000"/>
                </a:solidFill>
                <a:latin typeface="Calibri" panose="020F0502020204030204" pitchFamily="34" charset="0"/>
                <a:ea typeface="Alatsi"/>
                <a:cs typeface="Alatsi"/>
                <a:sym typeface="Alatsi"/>
              </a:rPr>
              <a:t>Analizuojant neapykantos kalbos ir neapykantos nusikaltimų situaciją Lietuvoje lytinės orientacijos pagrindu, akivaizdu, kad šioje srityje vis dar susiduriama su dideliu</a:t>
            </a:r>
            <a:r>
              <a:rPr lang="lt-LT" sz="2399" u="none" noProof="0" dirty="0">
                <a:solidFill>
                  <a:srgbClr val="000000"/>
                </a:solidFill>
                <a:latin typeface="Calibri" panose="020F0502020204030204" pitchFamily="34" charset="0"/>
                <a:ea typeface="Alatsi"/>
                <a:cs typeface="Alatsi"/>
                <a:sym typeface="Alatsi"/>
              </a:rPr>
              <a:t> duomenų trūkumu – ypač savivaldybių lygmeniu, įska</a:t>
            </a:r>
            <a:r>
              <a:rPr lang="lt-LT" sz="2399" noProof="0" dirty="0">
                <a:solidFill>
                  <a:srgbClr val="000000"/>
                </a:solidFill>
                <a:latin typeface="Calibri" panose="020F0502020204030204" pitchFamily="34" charset="0"/>
                <a:ea typeface="Alatsi"/>
                <a:cs typeface="Alatsi"/>
                <a:sym typeface="Alatsi"/>
              </a:rPr>
              <a:t>itant Panevėžio miesto savivaldybę. </a:t>
            </a:r>
          </a:p>
          <a:p>
            <a:pPr algn="just">
              <a:lnSpc>
                <a:spcPts val="3359"/>
              </a:lnSpc>
            </a:pPr>
            <a:endParaRPr lang="lt-LT" sz="2399" noProof="0" dirty="0">
              <a:solidFill>
                <a:srgbClr val="000000"/>
              </a:solidFill>
              <a:latin typeface="Calibri" panose="020F0502020204030204" pitchFamily="34" charset="0"/>
              <a:ea typeface="Alatsi"/>
              <a:cs typeface="Alatsi"/>
              <a:sym typeface="Alatsi"/>
            </a:endParaRPr>
          </a:p>
          <a:p>
            <a:pPr algn="just">
              <a:lnSpc>
                <a:spcPts val="3359"/>
              </a:lnSpc>
            </a:pPr>
            <a:r>
              <a:rPr lang="lt-LT" sz="2399" noProof="0" dirty="0">
                <a:solidFill>
                  <a:srgbClr val="000000"/>
                </a:solidFill>
                <a:latin typeface="Calibri" panose="020F0502020204030204" pitchFamily="34" charset="0"/>
                <a:ea typeface="Alatsi"/>
                <a:cs typeface="Alatsi"/>
                <a:sym typeface="Alatsi"/>
              </a:rPr>
              <a:t>Tyrimai rodo, kad neapykantos kalba ir nusikaltimai prieš LGBTQ+ asmenis dažnai lieka nepranešti dėl aukų baimės, </a:t>
            </a:r>
            <a:r>
              <a:rPr lang="lt-LT" sz="2399" noProof="0" dirty="0" err="1">
                <a:solidFill>
                  <a:srgbClr val="000000"/>
                </a:solidFill>
                <a:latin typeface="Calibri" panose="020F0502020204030204" pitchFamily="34" charset="0"/>
                <a:ea typeface="Alatsi"/>
                <a:cs typeface="Alatsi"/>
                <a:sym typeface="Alatsi"/>
              </a:rPr>
              <a:t>stigmatizacijos</a:t>
            </a:r>
            <a:r>
              <a:rPr lang="lt-LT" sz="2399" noProof="0" dirty="0">
                <a:solidFill>
                  <a:srgbClr val="000000"/>
                </a:solidFill>
                <a:latin typeface="Calibri" panose="020F0502020204030204" pitchFamily="34" charset="0"/>
                <a:ea typeface="Alatsi"/>
                <a:cs typeface="Alatsi"/>
                <a:sym typeface="Alatsi"/>
              </a:rPr>
              <a:t> ir nepasitikėjimo teisėsauga. Europos Žmogaus Teisių Teismas byloje „</a:t>
            </a:r>
            <a:r>
              <a:rPr lang="lt-LT" sz="2399" noProof="0" dirty="0" err="1">
                <a:solidFill>
                  <a:srgbClr val="000000"/>
                </a:solidFill>
                <a:latin typeface="Calibri" panose="020F0502020204030204" pitchFamily="34" charset="0"/>
                <a:ea typeface="Alatsi"/>
                <a:cs typeface="Alatsi"/>
                <a:sym typeface="Alatsi"/>
              </a:rPr>
              <a:t>Beizaras</a:t>
            </a:r>
            <a:r>
              <a:rPr lang="lt-LT" sz="2399" noProof="0" dirty="0">
                <a:solidFill>
                  <a:srgbClr val="000000"/>
                </a:solidFill>
                <a:latin typeface="Calibri" panose="020F0502020204030204" pitchFamily="34" charset="0"/>
                <a:ea typeface="Alatsi"/>
                <a:cs typeface="Alatsi"/>
                <a:sym typeface="Alatsi"/>
              </a:rPr>
              <a:t> ir Levickas prieš Lietuvą“ konstatavo, kad Lietuvoje nėra veiksming</a:t>
            </a:r>
            <a:r>
              <a:rPr lang="lt-LT" sz="2399" u="none" noProof="0" dirty="0">
                <a:solidFill>
                  <a:srgbClr val="000000"/>
                </a:solidFill>
                <a:latin typeface="Calibri" panose="020F0502020204030204" pitchFamily="34" charset="0"/>
                <a:ea typeface="Alatsi"/>
                <a:cs typeface="Alatsi"/>
                <a:sym typeface="Alatsi"/>
              </a:rPr>
              <a:t>os teisinės gynybos priemonės prieš neapykantos kalbą, nes teisėsaugos institucijos reikalauja,</a:t>
            </a:r>
            <a:r>
              <a:rPr lang="lt-LT" sz="2399" noProof="0" dirty="0">
                <a:solidFill>
                  <a:srgbClr val="000000"/>
                </a:solidFill>
                <a:latin typeface="Calibri" panose="020F0502020204030204" pitchFamily="34" charset="0"/>
                <a:ea typeface="Alatsi"/>
                <a:cs typeface="Alatsi"/>
                <a:sym typeface="Alatsi"/>
              </a:rPr>
              <a:t> kad</a:t>
            </a:r>
            <a:r>
              <a:rPr lang="lt-LT" sz="2399" u="none" noProof="0" dirty="0">
                <a:solidFill>
                  <a:srgbClr val="000000"/>
                </a:solidFill>
                <a:latin typeface="Calibri" panose="020F0502020204030204" pitchFamily="34" charset="0"/>
                <a:ea typeface="Alatsi"/>
                <a:cs typeface="Alatsi"/>
                <a:sym typeface="Alatsi"/>
              </a:rPr>
              <a:t> n</a:t>
            </a:r>
            <a:r>
              <a:rPr lang="lt-LT" sz="2399" noProof="0" dirty="0">
                <a:solidFill>
                  <a:srgbClr val="000000"/>
                </a:solidFill>
                <a:latin typeface="Calibri" panose="020F0502020204030204" pitchFamily="34" charset="0"/>
                <a:ea typeface="Alatsi"/>
                <a:cs typeface="Alatsi"/>
                <a:sym typeface="Alatsi"/>
              </a:rPr>
              <a:t>eapykantos kalba</a:t>
            </a:r>
            <a:r>
              <a:rPr lang="lt-LT" sz="2399" u="none" noProof="0" dirty="0">
                <a:solidFill>
                  <a:srgbClr val="000000"/>
                </a:solidFill>
                <a:latin typeface="Calibri" panose="020F0502020204030204" pitchFamily="34" charset="0"/>
                <a:ea typeface="Alatsi"/>
                <a:cs typeface="Alatsi"/>
                <a:sym typeface="Alatsi"/>
              </a:rPr>
              <a:t> būt</a:t>
            </a:r>
            <a:r>
              <a:rPr lang="lt-LT" sz="2399" noProof="0" dirty="0">
                <a:solidFill>
                  <a:srgbClr val="000000"/>
                </a:solidFill>
                <a:latin typeface="Calibri" panose="020F0502020204030204" pitchFamily="34" charset="0"/>
                <a:ea typeface="Alatsi"/>
                <a:cs typeface="Alatsi"/>
                <a:sym typeface="Alatsi"/>
              </a:rPr>
              <a:t>ų „</a:t>
            </a:r>
            <a:r>
              <a:rPr lang="lt-LT" sz="2399" u="none" noProof="0" dirty="0">
                <a:solidFill>
                  <a:srgbClr val="000000"/>
                </a:solidFill>
                <a:latin typeface="Calibri" panose="020F0502020204030204" pitchFamily="34" charset="0"/>
                <a:ea typeface="Alatsi"/>
                <a:cs typeface="Alatsi"/>
                <a:sym typeface="Alatsi"/>
              </a:rPr>
              <a:t>p</a:t>
            </a:r>
            <a:r>
              <a:rPr lang="lt-LT" sz="2399" noProof="0" dirty="0">
                <a:solidFill>
                  <a:srgbClr val="000000"/>
                </a:solidFill>
                <a:latin typeface="Calibri" panose="020F0502020204030204" pitchFamily="34" charset="0"/>
                <a:ea typeface="Alatsi"/>
                <a:cs typeface="Alatsi"/>
                <a:sym typeface="Alatsi"/>
              </a:rPr>
              <a:t>asikartojanti“ ir „sisteminga“, kad ją būtų galima kvalifikuoti kaip neteisėtą nusikalstamą veiklą </a:t>
            </a:r>
            <a:r>
              <a:rPr lang="lt-LT" sz="2399" noProof="0" dirty="0">
                <a:latin typeface="Calibri" panose="020F0502020204030204" pitchFamily="34" charset="0"/>
                <a:ea typeface="Alatsi"/>
                <a:cs typeface="Alatsi"/>
                <a:sym typeface="Alatsi"/>
              </a:rPr>
              <a:t>(</a:t>
            </a:r>
            <a:r>
              <a:rPr lang="lt-LT" sz="2399" u="sng" noProof="0" dirty="0">
                <a:solidFill>
                  <a:srgbClr val="38B6FF"/>
                </a:solidFill>
                <a:latin typeface="Calibri" panose="020F0502020204030204" pitchFamily="34" charset="0"/>
                <a:ea typeface="Alatsi"/>
                <a:cs typeface="Alatsi"/>
                <a:sym typeface="Alatsi"/>
                <a:hlinkClick r:id="rId4" tooltip="https://manoteises.lt/wp-content/uploads/2023/03/NEAPYKANTOS-KALBA-LIETUVOJE.pdf?utm_source=chatgpt.com"/>
              </a:rPr>
              <a:t>NEAPYKANTOS-KALBA-LIETUVOJE.pdf</a:t>
            </a:r>
            <a:r>
              <a:rPr lang="lt-LT" sz="2399" noProof="0" dirty="0">
                <a:latin typeface="Calibri" panose="020F0502020204030204" pitchFamily="34" charset="0"/>
                <a:ea typeface="Alatsi"/>
                <a:cs typeface="Alatsi"/>
                <a:sym typeface="Alatsi"/>
              </a:rPr>
              <a:t>).</a:t>
            </a:r>
          </a:p>
          <a:p>
            <a:pPr algn="just">
              <a:lnSpc>
                <a:spcPts val="3359"/>
              </a:lnSpc>
            </a:pPr>
            <a:r>
              <a:rPr lang="lt-LT" sz="2399" noProof="0" dirty="0">
                <a:solidFill>
                  <a:srgbClr val="000000"/>
                </a:solidFill>
                <a:latin typeface="Calibri" panose="020F0502020204030204" pitchFamily="34" charset="0"/>
                <a:ea typeface="Alatsi"/>
                <a:cs typeface="Alatsi"/>
                <a:sym typeface="Alatsi"/>
              </a:rPr>
              <a:t> Šis nematomumas veda prie klaidingo įsitikinimo, kad neapykantos kalba ir nusikaltimai lytinės orientacijos pagrindu nėra paplitę arba nėra reikšmingi. Iš tiesų, nacionaliniai tyrimai rodo priešingai – LGBTQ+ bendruomenės nariai dažnai patiria priešišką elgesį tiek viešojoje erdvėje, tiek internete.</a:t>
            </a:r>
          </a:p>
          <a:p>
            <a:pPr algn="just">
              <a:lnSpc>
                <a:spcPts val="3359"/>
              </a:lnSpc>
            </a:pPr>
            <a:r>
              <a:rPr lang="lt-LT" sz="2399" noProof="0" dirty="0">
                <a:solidFill>
                  <a:srgbClr val="000000"/>
                </a:solidFill>
                <a:latin typeface="Calibri" panose="020F0502020204030204" pitchFamily="34" charset="0"/>
                <a:ea typeface="Alatsi"/>
                <a:cs typeface="Alatsi"/>
                <a:sym typeface="Alatsi"/>
              </a:rPr>
              <a:t> </a:t>
            </a:r>
          </a:p>
          <a:p>
            <a:pPr algn="just">
              <a:lnSpc>
                <a:spcPts val="3359"/>
              </a:lnSpc>
            </a:pPr>
            <a:r>
              <a:rPr lang="lt-LT" sz="2399" noProof="0" dirty="0">
                <a:solidFill>
                  <a:srgbClr val="000000"/>
                </a:solidFill>
                <a:latin typeface="Calibri" panose="020F0502020204030204" pitchFamily="34" charset="0"/>
                <a:ea typeface="Alatsi"/>
                <a:cs typeface="Alatsi"/>
                <a:sym typeface="Alatsi"/>
              </a:rPr>
              <a:t> Svarbu pažymėti, kad atlikus analizę, nepavyko rasti informacijos apie Panevėžio miesto savivaldybės vykdomų tikslinių prevencinių veiklų ar mokymų šia tema, kas leidžia daryti prielaidą, j</a:t>
            </a:r>
            <a:r>
              <a:rPr lang="lt-LT" sz="2399" u="none" noProof="0" dirty="0">
                <a:solidFill>
                  <a:srgbClr val="000000"/>
                </a:solidFill>
                <a:latin typeface="Calibri" panose="020F0502020204030204" pitchFamily="34" charset="0"/>
                <a:ea typeface="Alatsi"/>
                <a:cs typeface="Alatsi"/>
                <a:sym typeface="Alatsi"/>
              </a:rPr>
              <a:t>o</a:t>
            </a:r>
            <a:r>
              <a:rPr lang="lt-LT" sz="2399" noProof="0" dirty="0">
                <a:solidFill>
                  <a:srgbClr val="000000"/>
                </a:solidFill>
                <a:latin typeface="Calibri" panose="020F0502020204030204" pitchFamily="34" charset="0"/>
                <a:ea typeface="Alatsi"/>
                <a:cs typeface="Alatsi"/>
                <a:sym typeface="Alatsi"/>
              </a:rPr>
              <a:t>g</a:t>
            </a:r>
            <a:r>
              <a:rPr lang="lt-LT" sz="2399" u="none" noProof="0" dirty="0">
                <a:solidFill>
                  <a:srgbClr val="000000"/>
                </a:solidFill>
                <a:latin typeface="Calibri" panose="020F0502020204030204" pitchFamily="34" charset="0"/>
                <a:ea typeface="Alatsi"/>
                <a:cs typeface="Alatsi"/>
                <a:sym typeface="Alatsi"/>
              </a:rPr>
              <a:t> </a:t>
            </a:r>
            <a:r>
              <a:rPr lang="lt-LT" sz="2399" noProof="0" dirty="0">
                <a:solidFill>
                  <a:srgbClr val="000000"/>
                </a:solidFill>
                <a:latin typeface="Calibri" panose="020F0502020204030204" pitchFamily="34" charset="0"/>
                <a:ea typeface="Alatsi"/>
                <a:cs typeface="Alatsi"/>
                <a:sym typeface="Alatsi"/>
              </a:rPr>
              <a:t>ši</a:t>
            </a:r>
            <a:r>
              <a:rPr lang="lt-LT" sz="2399" u="none" noProof="0" dirty="0">
                <a:solidFill>
                  <a:srgbClr val="000000"/>
                </a:solidFill>
                <a:latin typeface="Calibri" panose="020F0502020204030204" pitchFamily="34" charset="0"/>
                <a:ea typeface="Alatsi"/>
                <a:cs typeface="Alatsi"/>
                <a:sym typeface="Alatsi"/>
              </a:rPr>
              <a:t>ai </a:t>
            </a:r>
            <a:r>
              <a:rPr lang="lt-LT" sz="2399" noProof="0" dirty="0">
                <a:solidFill>
                  <a:srgbClr val="000000"/>
                </a:solidFill>
                <a:latin typeface="Calibri" panose="020F0502020204030204" pitchFamily="34" charset="0"/>
                <a:ea typeface="Alatsi"/>
                <a:cs typeface="Alatsi"/>
                <a:sym typeface="Alatsi"/>
              </a:rPr>
              <a:t>p</a:t>
            </a:r>
            <a:r>
              <a:rPr lang="lt-LT" sz="2399" u="none" noProof="0" dirty="0">
                <a:solidFill>
                  <a:srgbClr val="000000"/>
                </a:solidFill>
                <a:latin typeface="Calibri" panose="020F0502020204030204" pitchFamily="34" charset="0"/>
                <a:ea typeface="Alatsi"/>
                <a:cs typeface="Alatsi"/>
                <a:sym typeface="Alatsi"/>
              </a:rPr>
              <a:t>r</a:t>
            </a:r>
            <a:r>
              <a:rPr lang="lt-LT" sz="2399" noProof="0" dirty="0">
                <a:solidFill>
                  <a:srgbClr val="000000"/>
                </a:solidFill>
                <a:latin typeface="Calibri" panose="020F0502020204030204" pitchFamily="34" charset="0"/>
                <a:ea typeface="Alatsi"/>
                <a:cs typeface="Alatsi"/>
                <a:sym typeface="Alatsi"/>
              </a:rPr>
              <a:t>oble</a:t>
            </a:r>
            <a:r>
              <a:rPr lang="lt-LT" sz="2399" u="none" noProof="0" dirty="0">
                <a:solidFill>
                  <a:srgbClr val="000000"/>
                </a:solidFill>
                <a:latin typeface="Calibri" panose="020F0502020204030204" pitchFamily="34" charset="0"/>
                <a:ea typeface="Alatsi"/>
                <a:cs typeface="Alatsi"/>
                <a:sym typeface="Alatsi"/>
              </a:rPr>
              <a:t>m</a:t>
            </a:r>
            <a:r>
              <a:rPr lang="lt-LT" sz="2399" noProof="0" dirty="0">
                <a:solidFill>
                  <a:srgbClr val="000000"/>
                </a:solidFill>
                <a:latin typeface="Calibri" panose="020F0502020204030204" pitchFamily="34" charset="0"/>
                <a:ea typeface="Alatsi"/>
                <a:cs typeface="Alatsi"/>
                <a:sym typeface="Alatsi"/>
              </a:rPr>
              <a:t>ai</a:t>
            </a:r>
            <a:r>
              <a:rPr lang="lt-LT" sz="2399" u="none" noProof="0" dirty="0">
                <a:solidFill>
                  <a:srgbClr val="000000"/>
                </a:solidFill>
                <a:latin typeface="Calibri" panose="020F0502020204030204" pitchFamily="34" charset="0"/>
                <a:ea typeface="Alatsi"/>
                <a:cs typeface="Alatsi"/>
                <a:sym typeface="Alatsi"/>
              </a:rPr>
              <a:t> </a:t>
            </a:r>
            <a:r>
              <a:rPr lang="lt-LT" sz="2399" noProof="0" dirty="0">
                <a:solidFill>
                  <a:srgbClr val="000000"/>
                </a:solidFill>
                <a:latin typeface="Calibri" panose="020F0502020204030204" pitchFamily="34" charset="0"/>
                <a:ea typeface="Alatsi"/>
                <a:cs typeface="Alatsi"/>
                <a:sym typeface="Alatsi"/>
              </a:rPr>
              <a:t>š</a:t>
            </a:r>
            <a:r>
              <a:rPr lang="lt-LT" sz="2399" u="none" noProof="0" dirty="0">
                <a:solidFill>
                  <a:srgbClr val="000000"/>
                </a:solidFill>
                <a:latin typeface="Calibri" panose="020F0502020204030204" pitchFamily="34" charset="0"/>
                <a:ea typeface="Alatsi"/>
                <a:cs typeface="Alatsi"/>
                <a:sym typeface="Alatsi"/>
              </a:rPr>
              <a:t>iuo me</a:t>
            </a:r>
            <a:r>
              <a:rPr lang="lt-LT" sz="2399" noProof="0" dirty="0">
                <a:solidFill>
                  <a:srgbClr val="000000"/>
                </a:solidFill>
                <a:latin typeface="Calibri" panose="020F0502020204030204" pitchFamily="34" charset="0"/>
                <a:ea typeface="Alatsi"/>
                <a:cs typeface="Alatsi"/>
                <a:sym typeface="Alatsi"/>
              </a:rPr>
              <a:t>tu</a:t>
            </a:r>
            <a:r>
              <a:rPr lang="lt-LT" sz="2399" u="none" noProof="0" dirty="0">
                <a:solidFill>
                  <a:srgbClr val="000000"/>
                </a:solidFill>
                <a:latin typeface="Calibri" panose="020F0502020204030204" pitchFamily="34" charset="0"/>
                <a:ea typeface="Alatsi"/>
                <a:cs typeface="Alatsi"/>
                <a:sym typeface="Alatsi"/>
              </a:rPr>
              <a:t> </a:t>
            </a:r>
            <a:r>
              <a:rPr lang="lt-LT" sz="2399" noProof="0" dirty="0">
                <a:solidFill>
                  <a:srgbClr val="000000"/>
                </a:solidFill>
                <a:latin typeface="Calibri" panose="020F0502020204030204" pitchFamily="34" charset="0"/>
                <a:ea typeface="Alatsi"/>
                <a:cs typeface="Alatsi"/>
                <a:sym typeface="Alatsi"/>
              </a:rPr>
              <a:t>neski</a:t>
            </a:r>
            <a:r>
              <a:rPr lang="lt-LT" sz="2399" u="none" noProof="0" dirty="0">
                <a:solidFill>
                  <a:srgbClr val="000000"/>
                </a:solidFill>
                <a:latin typeface="Calibri" panose="020F0502020204030204" pitchFamily="34" charset="0"/>
                <a:ea typeface="Alatsi"/>
                <a:cs typeface="Alatsi"/>
                <a:sym typeface="Alatsi"/>
              </a:rPr>
              <a:t>r</a:t>
            </a:r>
            <a:r>
              <a:rPr lang="lt-LT" sz="2399" noProof="0" dirty="0">
                <a:solidFill>
                  <a:srgbClr val="000000"/>
                </a:solidFill>
                <a:latin typeface="Calibri" panose="020F0502020204030204" pitchFamily="34" charset="0"/>
                <a:ea typeface="Alatsi"/>
                <a:cs typeface="Alatsi"/>
                <a:sym typeface="Alatsi"/>
              </a:rPr>
              <a:t>iama pak</a:t>
            </a:r>
            <a:r>
              <a:rPr lang="lt-LT" sz="2399" u="none" noProof="0" dirty="0">
                <a:solidFill>
                  <a:srgbClr val="000000"/>
                </a:solidFill>
                <a:latin typeface="Calibri" panose="020F0502020204030204" pitchFamily="34" charset="0"/>
                <a:ea typeface="Alatsi"/>
                <a:cs typeface="Alatsi"/>
                <a:sym typeface="Alatsi"/>
              </a:rPr>
              <a:t>a</a:t>
            </a:r>
            <a:r>
              <a:rPr lang="lt-LT" sz="2399" noProof="0" dirty="0">
                <a:solidFill>
                  <a:srgbClr val="000000"/>
                </a:solidFill>
                <a:latin typeface="Calibri" panose="020F0502020204030204" pitchFamily="34" charset="0"/>
                <a:ea typeface="Alatsi"/>
                <a:cs typeface="Alatsi"/>
                <a:sym typeface="Alatsi"/>
              </a:rPr>
              <a:t>nkam</a:t>
            </a:r>
            <a:r>
              <a:rPr lang="lt-LT" sz="2399" u="none" noProof="0" dirty="0">
                <a:solidFill>
                  <a:srgbClr val="000000"/>
                </a:solidFill>
                <a:latin typeface="Calibri" panose="020F0502020204030204" pitchFamily="34" charset="0"/>
                <a:ea typeface="Alatsi"/>
                <a:cs typeface="Alatsi"/>
                <a:sym typeface="Alatsi"/>
              </a:rPr>
              <a:t>ai </a:t>
            </a:r>
            <a:r>
              <a:rPr lang="lt-LT" sz="2399" noProof="0" dirty="0">
                <a:solidFill>
                  <a:srgbClr val="000000"/>
                </a:solidFill>
                <a:latin typeface="Calibri" panose="020F0502020204030204" pitchFamily="34" charset="0"/>
                <a:ea typeface="Alatsi"/>
                <a:cs typeface="Alatsi"/>
                <a:sym typeface="Alatsi"/>
              </a:rPr>
              <a:t>dėmes</a:t>
            </a:r>
            <a:r>
              <a:rPr lang="lt-LT" sz="2399" u="none" noProof="0" dirty="0">
                <a:solidFill>
                  <a:srgbClr val="000000"/>
                </a:solidFill>
                <a:latin typeface="Calibri" panose="020F0502020204030204" pitchFamily="34" charset="0"/>
                <a:ea typeface="Alatsi"/>
                <a:cs typeface="Alatsi"/>
                <a:sym typeface="Alatsi"/>
              </a:rPr>
              <a:t>i</a:t>
            </a:r>
            <a:r>
              <a:rPr lang="lt-LT" sz="2399" noProof="0" dirty="0">
                <a:solidFill>
                  <a:srgbClr val="000000"/>
                </a:solidFill>
                <a:latin typeface="Calibri" panose="020F0502020204030204" pitchFamily="34" charset="0"/>
                <a:ea typeface="Alatsi"/>
                <a:cs typeface="Alatsi"/>
                <a:sym typeface="Alatsi"/>
              </a:rPr>
              <a:t>o</a:t>
            </a:r>
            <a:r>
              <a:rPr lang="lt-LT" sz="2399" u="none" noProof="0" dirty="0">
                <a:solidFill>
                  <a:srgbClr val="000000"/>
                </a:solidFill>
                <a:latin typeface="Calibri" panose="020F0502020204030204" pitchFamily="34" charset="0"/>
                <a:ea typeface="Alatsi"/>
                <a:cs typeface="Alatsi"/>
                <a:sym typeface="Alatsi"/>
              </a:rPr>
              <a:t> </a:t>
            </a:r>
            <a:r>
              <a:rPr lang="lt-LT" sz="2399" noProof="0" dirty="0">
                <a:solidFill>
                  <a:srgbClr val="000000"/>
                </a:solidFill>
                <a:latin typeface="Calibri" panose="020F0502020204030204" pitchFamily="34" charset="0"/>
                <a:ea typeface="Alatsi"/>
                <a:cs typeface="Alatsi"/>
                <a:sym typeface="Alatsi"/>
              </a:rPr>
              <a:t>vi</a:t>
            </a:r>
            <a:r>
              <a:rPr lang="lt-LT" sz="2399" u="none" noProof="0" dirty="0">
                <a:solidFill>
                  <a:srgbClr val="000000"/>
                </a:solidFill>
                <a:latin typeface="Calibri" panose="020F0502020204030204" pitchFamily="34" charset="0"/>
                <a:ea typeface="Alatsi"/>
                <a:cs typeface="Alatsi"/>
                <a:sym typeface="Alatsi"/>
              </a:rPr>
              <a:t>e</a:t>
            </a:r>
            <a:r>
              <a:rPr lang="lt-LT" sz="2399" noProof="0" dirty="0">
                <a:solidFill>
                  <a:srgbClr val="000000"/>
                </a:solidFill>
                <a:latin typeface="Calibri" panose="020F0502020204030204" pitchFamily="34" charset="0"/>
                <a:ea typeface="Alatsi"/>
                <a:cs typeface="Alatsi"/>
                <a:sym typeface="Alatsi"/>
              </a:rPr>
              <a:t>t</a:t>
            </a:r>
            <a:r>
              <a:rPr lang="lt-LT" sz="2399" u="none" noProof="0" dirty="0">
                <a:solidFill>
                  <a:srgbClr val="000000"/>
                </a:solidFill>
                <a:latin typeface="Calibri" panose="020F0502020204030204" pitchFamily="34" charset="0"/>
                <a:ea typeface="Alatsi"/>
                <a:cs typeface="Alatsi"/>
                <a:sym typeface="Alatsi"/>
              </a:rPr>
              <a:t>o</a:t>
            </a:r>
            <a:r>
              <a:rPr lang="lt-LT" sz="2399" noProof="0" dirty="0">
                <a:solidFill>
                  <a:srgbClr val="000000"/>
                </a:solidFill>
                <a:latin typeface="Calibri" panose="020F0502020204030204" pitchFamily="34" charset="0"/>
                <a:ea typeface="Alatsi"/>
                <a:cs typeface="Alatsi"/>
                <a:sym typeface="Alatsi"/>
              </a:rPr>
              <a:t>s lyg</a:t>
            </a:r>
            <a:r>
              <a:rPr lang="lt-LT" sz="2399" u="none" noProof="0" dirty="0">
                <a:solidFill>
                  <a:srgbClr val="000000"/>
                </a:solidFill>
                <a:latin typeface="Calibri" panose="020F0502020204030204" pitchFamily="34" charset="0"/>
                <a:ea typeface="Alatsi"/>
                <a:cs typeface="Alatsi"/>
                <a:sym typeface="Alatsi"/>
              </a:rPr>
              <a:t>meni</a:t>
            </a:r>
            <a:r>
              <a:rPr lang="lt-LT" sz="2399" noProof="0" dirty="0">
                <a:solidFill>
                  <a:srgbClr val="000000"/>
                </a:solidFill>
                <a:latin typeface="Calibri" panose="020F0502020204030204" pitchFamily="34" charset="0"/>
                <a:ea typeface="Alatsi"/>
                <a:cs typeface="Alatsi"/>
                <a:sym typeface="Alatsi"/>
              </a:rPr>
              <a:t>u.</a:t>
            </a:r>
          </a:p>
          <a:p>
            <a:pPr algn="just">
              <a:lnSpc>
                <a:spcPts val="3359"/>
              </a:lnSpc>
            </a:pPr>
            <a:r>
              <a:rPr lang="lt-LT" sz="2399" noProof="0" dirty="0">
                <a:solidFill>
                  <a:srgbClr val="000000"/>
                </a:solidFill>
                <a:latin typeface="Calibri" panose="020F0502020204030204" pitchFamily="34" charset="0"/>
                <a:ea typeface="Alatsi"/>
                <a:cs typeface="Alatsi"/>
                <a:sym typeface="Alatsi"/>
              </a:rPr>
              <a:t>Norint formuoti veiksmingą politiką ir prevencines priemones Panevėžio miesto savivaldybėje, būtina pradėti rinkti tikslius duomenis apie neapykantos kalbą ir nusikaltimus lytinės orientacijos pagrindu, bendradarbiaujant su teisėsaugos institucijomis, švietimo įstaigomis ir žmogaus teises ginančiomis nevyriausybinėmis organizacijomis.</a:t>
            </a:r>
          </a:p>
          <a:p>
            <a:pPr algn="just">
              <a:lnSpc>
                <a:spcPts val="3359"/>
              </a:lnSpc>
            </a:pPr>
            <a:endParaRPr lang="lt-LT" sz="2399" noProof="0" dirty="0">
              <a:solidFill>
                <a:srgbClr val="000000"/>
              </a:solidFill>
              <a:latin typeface="Calibri" panose="020F0502020204030204" pitchFamily="34" charset="0"/>
              <a:ea typeface="Alatsi"/>
              <a:cs typeface="Alatsi"/>
              <a:sym typeface="Alatsi"/>
            </a:endParaRPr>
          </a:p>
        </p:txBody>
      </p:sp>
      <p:sp>
        <p:nvSpPr>
          <p:cNvPr id="22" name="TextBox 22"/>
          <p:cNvSpPr txBox="1"/>
          <p:nvPr/>
        </p:nvSpPr>
        <p:spPr>
          <a:xfrm>
            <a:off x="1507639" y="572950"/>
            <a:ext cx="15272722" cy="1716925"/>
          </a:xfrm>
          <a:prstGeom prst="rect">
            <a:avLst/>
          </a:prstGeom>
        </p:spPr>
        <p:txBody>
          <a:bodyPr lIns="0" tIns="0" rIns="0" bIns="0" rtlCol="0" anchor="t">
            <a:spAutoFit/>
          </a:bodyPr>
          <a:lstStyle/>
          <a:p>
            <a:pPr algn="l">
              <a:lnSpc>
                <a:spcPts val="4591"/>
              </a:lnSpc>
            </a:pPr>
            <a:r>
              <a:rPr lang="lt-LT" sz="3279" noProof="0" dirty="0">
                <a:solidFill>
                  <a:srgbClr val="000000"/>
                </a:solidFill>
                <a:latin typeface="Calibri" panose="020F0502020204030204" pitchFamily="34" charset="0"/>
                <a:ea typeface="Alatsi"/>
                <a:cs typeface="Alatsi"/>
                <a:sym typeface="Alatsi"/>
              </a:rPr>
              <a:t>DUOMENŲ APIE NEAPYKANTOS KALBOS IR NEAPYKANTOS NUSIKALTIMUS LYTINĖS ORIENTACIJOS ASPEKTU TRŪKUMAS</a:t>
            </a:r>
          </a:p>
          <a:p>
            <a:pPr algn="l">
              <a:lnSpc>
                <a:spcPts val="4591"/>
              </a:lnSpc>
            </a:pPr>
            <a:endParaRPr lang="lt-LT" sz="3279" noProof="0" dirty="0">
              <a:solidFill>
                <a:srgbClr val="000000"/>
              </a:solidFill>
              <a:latin typeface="Calibri" panose="020F0502020204030204" pitchFamily="34" charset="0"/>
              <a:ea typeface="Alatsi"/>
              <a:cs typeface="Alatsi"/>
              <a:sym typeface="Alatsi"/>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rgbClr val="F6F3EB"/>
        </a:solidFill>
        <a:effectLst/>
      </p:bgPr>
    </p:bg>
    <p:spTree>
      <p:nvGrpSpPr>
        <p:cNvPr id="1" name=""/>
        <p:cNvGrpSpPr/>
        <p:nvPr/>
      </p:nvGrpSpPr>
      <p:grpSpPr>
        <a:xfrm>
          <a:off x="0" y="0"/>
          <a:ext cx="0" cy="0"/>
          <a:chOff x="0" y="0"/>
          <a:chExt cx="0" cy="0"/>
        </a:xfrm>
      </p:grpSpPr>
      <p:grpSp>
        <p:nvGrpSpPr>
          <p:cNvPr id="2" name="Group 2"/>
          <p:cNvGrpSpPr/>
          <p:nvPr/>
        </p:nvGrpSpPr>
        <p:grpSpPr>
          <a:xfrm>
            <a:off x="627362" y="0"/>
            <a:ext cx="937061" cy="10287000"/>
            <a:chOff x="0" y="0"/>
            <a:chExt cx="246798" cy="2709333"/>
          </a:xfrm>
        </p:grpSpPr>
        <p:sp>
          <p:nvSpPr>
            <p:cNvPr id="3" name="Freeform 3"/>
            <p:cNvSpPr/>
            <p:nvPr/>
          </p:nvSpPr>
          <p:spPr>
            <a:xfrm>
              <a:off x="0" y="0"/>
              <a:ext cx="246798" cy="2709333"/>
            </a:xfrm>
            <a:custGeom>
              <a:avLst/>
              <a:gdLst/>
              <a:ahLst/>
              <a:cxnLst/>
              <a:rect l="l" t="t" r="r" b="b"/>
              <a:pathLst>
                <a:path w="246798" h="2709333">
                  <a:moveTo>
                    <a:pt x="0" y="0"/>
                  </a:moveTo>
                  <a:lnTo>
                    <a:pt x="246798" y="0"/>
                  </a:lnTo>
                  <a:lnTo>
                    <a:pt x="246798" y="2709333"/>
                  </a:lnTo>
                  <a:lnTo>
                    <a:pt x="0" y="2709333"/>
                  </a:lnTo>
                  <a:close/>
                </a:path>
              </a:pathLst>
            </a:custGeom>
            <a:solidFill>
              <a:srgbClr val="F6F3EB"/>
            </a:solidFill>
          </p:spPr>
          <p:txBody>
            <a:bodyPr/>
            <a:lstStyle/>
            <a:p>
              <a:endParaRPr lang="lt-LT" noProof="0" dirty="0"/>
            </a:p>
          </p:txBody>
        </p:sp>
        <p:sp>
          <p:nvSpPr>
            <p:cNvPr id="4" name="TextBox 4"/>
            <p:cNvSpPr txBox="1"/>
            <p:nvPr/>
          </p:nvSpPr>
          <p:spPr>
            <a:xfrm>
              <a:off x="0" y="-38100"/>
              <a:ext cx="246798" cy="2747433"/>
            </a:xfrm>
            <a:prstGeom prst="rect">
              <a:avLst/>
            </a:prstGeom>
          </p:spPr>
          <p:txBody>
            <a:bodyPr lIns="50800" tIns="50800" rIns="50800" bIns="50800" rtlCol="0" anchor="ctr"/>
            <a:lstStyle/>
            <a:p>
              <a:pPr algn="ctr">
                <a:lnSpc>
                  <a:spcPts val="2659"/>
                </a:lnSpc>
              </a:pPr>
              <a:endParaRPr lang="lt-LT" noProof="0" dirty="0"/>
            </a:p>
          </p:txBody>
        </p:sp>
      </p:grpSp>
      <p:sp>
        <p:nvSpPr>
          <p:cNvPr id="5" name="AutoShape 5"/>
          <p:cNvSpPr/>
          <p:nvPr/>
        </p:nvSpPr>
        <p:spPr>
          <a:xfrm flipH="1" flipV="1">
            <a:off x="1085850" y="7289441"/>
            <a:ext cx="5403" cy="2997456"/>
          </a:xfrm>
          <a:prstGeom prst="line">
            <a:avLst/>
          </a:prstGeom>
          <a:ln w="114300" cap="flat">
            <a:solidFill>
              <a:srgbClr val="9FC3D0"/>
            </a:solidFill>
            <a:prstDash val="solid"/>
            <a:headEnd type="none" w="sm" len="sm"/>
            <a:tailEnd type="none" w="sm" len="sm"/>
          </a:ln>
        </p:spPr>
        <p:txBody>
          <a:bodyPr/>
          <a:lstStyle/>
          <a:p>
            <a:endParaRPr lang="lt-LT" noProof="0" dirty="0"/>
          </a:p>
        </p:txBody>
      </p:sp>
      <p:sp>
        <p:nvSpPr>
          <p:cNvPr id="6" name="AutoShape 6"/>
          <p:cNvSpPr/>
          <p:nvPr/>
        </p:nvSpPr>
        <p:spPr>
          <a:xfrm flipH="1" flipV="1">
            <a:off x="1090490" y="-104525"/>
            <a:ext cx="5403" cy="2997456"/>
          </a:xfrm>
          <a:prstGeom prst="line">
            <a:avLst/>
          </a:prstGeom>
          <a:ln w="114300" cap="flat">
            <a:solidFill>
              <a:srgbClr val="9FC3D0"/>
            </a:solidFill>
            <a:prstDash val="solid"/>
            <a:headEnd type="none" w="sm" len="sm"/>
            <a:tailEnd type="none" w="sm" len="sm"/>
          </a:ln>
        </p:spPr>
        <p:txBody>
          <a:bodyPr/>
          <a:lstStyle/>
          <a:p>
            <a:endParaRPr lang="lt-LT" noProof="0" dirty="0"/>
          </a:p>
        </p:txBody>
      </p:sp>
      <p:grpSp>
        <p:nvGrpSpPr>
          <p:cNvPr id="7" name="Group 7"/>
          <p:cNvGrpSpPr/>
          <p:nvPr/>
        </p:nvGrpSpPr>
        <p:grpSpPr>
          <a:xfrm>
            <a:off x="15859155" y="0"/>
            <a:ext cx="1562612" cy="1673225"/>
            <a:chOff x="0" y="0"/>
            <a:chExt cx="2083482" cy="2230967"/>
          </a:xfrm>
        </p:grpSpPr>
        <p:grpSp>
          <p:nvGrpSpPr>
            <p:cNvPr id="8" name="Group 8"/>
            <p:cNvGrpSpPr/>
            <p:nvPr/>
          </p:nvGrpSpPr>
          <p:grpSpPr>
            <a:xfrm>
              <a:off x="75599" y="0"/>
              <a:ext cx="1932284" cy="2230967"/>
              <a:chOff x="0" y="0"/>
              <a:chExt cx="703982" cy="812800"/>
            </a:xfrm>
          </p:grpSpPr>
          <p:sp>
            <p:nvSpPr>
              <p:cNvPr id="9" name="Freeform 9"/>
              <p:cNvSpPr/>
              <p:nvPr/>
            </p:nvSpPr>
            <p:spPr>
              <a:xfrm>
                <a:off x="0" y="0"/>
                <a:ext cx="703982" cy="812800"/>
              </a:xfrm>
              <a:custGeom>
                <a:avLst/>
                <a:gdLst/>
                <a:ahLst/>
                <a:cxnLst/>
                <a:rect l="l" t="t" r="r" b="b"/>
                <a:pathLst>
                  <a:path w="703982" h="812800">
                    <a:moveTo>
                      <a:pt x="234787" y="793731"/>
                    </a:moveTo>
                    <a:cubicBezTo>
                      <a:pt x="270879" y="805245"/>
                      <a:pt x="311910" y="812800"/>
                      <a:pt x="352180" y="812800"/>
                    </a:cubicBezTo>
                    <a:cubicBezTo>
                      <a:pt x="392452" y="812800"/>
                      <a:pt x="431204" y="806323"/>
                      <a:pt x="466915" y="794809"/>
                    </a:cubicBezTo>
                    <a:cubicBezTo>
                      <a:pt x="467675" y="794450"/>
                      <a:pt x="468435" y="794450"/>
                      <a:pt x="469194" y="794090"/>
                    </a:cubicBezTo>
                    <a:cubicBezTo>
                      <a:pt x="603304" y="748035"/>
                      <a:pt x="702082" y="626421"/>
                      <a:pt x="703982" y="484298"/>
                    </a:cubicBezTo>
                    <a:lnTo>
                      <a:pt x="703982" y="0"/>
                    </a:lnTo>
                    <a:lnTo>
                      <a:pt x="0" y="0"/>
                    </a:lnTo>
                    <a:lnTo>
                      <a:pt x="0" y="483939"/>
                    </a:lnTo>
                    <a:cubicBezTo>
                      <a:pt x="1900" y="627140"/>
                      <a:pt x="99158" y="748755"/>
                      <a:pt x="234787" y="793731"/>
                    </a:cubicBezTo>
                    <a:close/>
                  </a:path>
                </a:pathLst>
              </a:custGeom>
              <a:solidFill>
                <a:srgbClr val="9FC3D0"/>
              </a:solidFill>
            </p:spPr>
            <p:txBody>
              <a:bodyPr/>
              <a:lstStyle/>
              <a:p>
                <a:endParaRPr lang="lt-LT" noProof="0" dirty="0"/>
              </a:p>
            </p:txBody>
          </p:sp>
          <p:sp>
            <p:nvSpPr>
              <p:cNvPr id="10" name="TextBox 10"/>
              <p:cNvSpPr txBox="1"/>
              <p:nvPr/>
            </p:nvSpPr>
            <p:spPr>
              <a:xfrm>
                <a:off x="0" y="-47625"/>
                <a:ext cx="703982" cy="733425"/>
              </a:xfrm>
              <a:prstGeom prst="rect">
                <a:avLst/>
              </a:prstGeom>
            </p:spPr>
            <p:txBody>
              <a:bodyPr lIns="50800" tIns="50800" rIns="50800" bIns="50800" rtlCol="0" anchor="ctr"/>
              <a:lstStyle/>
              <a:p>
                <a:pPr algn="ctr">
                  <a:lnSpc>
                    <a:spcPts val="2659"/>
                  </a:lnSpc>
                </a:pPr>
                <a:endParaRPr lang="lt-LT" noProof="0" dirty="0"/>
              </a:p>
            </p:txBody>
          </p:sp>
        </p:grpSp>
        <p:sp>
          <p:nvSpPr>
            <p:cNvPr id="11" name="TextBox 11"/>
            <p:cNvSpPr txBox="1"/>
            <p:nvPr/>
          </p:nvSpPr>
          <p:spPr>
            <a:xfrm>
              <a:off x="0" y="437582"/>
              <a:ext cx="2083482" cy="1241504"/>
            </a:xfrm>
            <a:prstGeom prst="rect">
              <a:avLst/>
            </a:prstGeom>
          </p:spPr>
          <p:txBody>
            <a:bodyPr lIns="0" tIns="0" rIns="0" bIns="0" rtlCol="0" anchor="t">
              <a:spAutoFit/>
            </a:bodyPr>
            <a:lstStyle/>
            <a:p>
              <a:pPr algn="ctr">
                <a:lnSpc>
                  <a:spcPts val="7805"/>
                </a:lnSpc>
              </a:pPr>
              <a:r>
                <a:rPr lang="lt-LT" sz="5575" b="1" noProof="0" dirty="0">
                  <a:solidFill>
                    <a:srgbClr val="000000"/>
                  </a:solidFill>
                  <a:latin typeface="Open Sans Bold"/>
                  <a:ea typeface="Open Sans Bold"/>
                  <a:cs typeface="Open Sans Bold"/>
                  <a:sym typeface="Open Sans Bold"/>
                </a:rPr>
                <a:t>34</a:t>
              </a:r>
            </a:p>
          </p:txBody>
        </p:sp>
      </p:grpSp>
      <p:sp>
        <p:nvSpPr>
          <p:cNvPr id="12" name="Freeform 12"/>
          <p:cNvSpPr/>
          <p:nvPr/>
        </p:nvSpPr>
        <p:spPr>
          <a:xfrm>
            <a:off x="12508419" y="9258300"/>
            <a:ext cx="7315200" cy="2477783"/>
          </a:xfrm>
          <a:custGeom>
            <a:avLst/>
            <a:gdLst/>
            <a:ahLst/>
            <a:cxnLst/>
            <a:rect l="l" t="t" r="r" b="b"/>
            <a:pathLst>
              <a:path w="7315200" h="2477783">
                <a:moveTo>
                  <a:pt x="0" y="0"/>
                </a:moveTo>
                <a:lnTo>
                  <a:pt x="7315200" y="0"/>
                </a:lnTo>
                <a:lnTo>
                  <a:pt x="7315200" y="2477783"/>
                </a:lnTo>
                <a:lnTo>
                  <a:pt x="0" y="2477783"/>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lt-LT" noProof="0" dirty="0"/>
          </a:p>
        </p:txBody>
      </p:sp>
      <p:sp>
        <p:nvSpPr>
          <p:cNvPr id="13" name="Freeform 13"/>
          <p:cNvSpPr/>
          <p:nvPr/>
        </p:nvSpPr>
        <p:spPr>
          <a:xfrm>
            <a:off x="1564423" y="-1641171"/>
            <a:ext cx="7315200" cy="2477783"/>
          </a:xfrm>
          <a:custGeom>
            <a:avLst/>
            <a:gdLst/>
            <a:ahLst/>
            <a:cxnLst/>
            <a:rect l="l" t="t" r="r" b="b"/>
            <a:pathLst>
              <a:path w="7315200" h="2477783">
                <a:moveTo>
                  <a:pt x="0" y="0"/>
                </a:moveTo>
                <a:lnTo>
                  <a:pt x="7315200" y="0"/>
                </a:lnTo>
                <a:lnTo>
                  <a:pt x="7315200" y="2477784"/>
                </a:lnTo>
                <a:lnTo>
                  <a:pt x="0" y="2477784"/>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lt-LT" noProof="0" dirty="0"/>
          </a:p>
        </p:txBody>
      </p:sp>
      <p:grpSp>
        <p:nvGrpSpPr>
          <p:cNvPr id="14" name="Group 14"/>
          <p:cNvGrpSpPr/>
          <p:nvPr/>
        </p:nvGrpSpPr>
        <p:grpSpPr>
          <a:xfrm>
            <a:off x="12010794" y="6263971"/>
            <a:ext cx="5058006" cy="453741"/>
            <a:chOff x="0" y="0"/>
            <a:chExt cx="830867" cy="119504"/>
          </a:xfrm>
        </p:grpSpPr>
        <p:sp>
          <p:nvSpPr>
            <p:cNvPr id="15" name="Freeform 15"/>
            <p:cNvSpPr/>
            <p:nvPr/>
          </p:nvSpPr>
          <p:spPr>
            <a:xfrm>
              <a:off x="0" y="0"/>
              <a:ext cx="830867" cy="119504"/>
            </a:xfrm>
            <a:custGeom>
              <a:avLst/>
              <a:gdLst/>
              <a:ahLst/>
              <a:cxnLst/>
              <a:rect l="l" t="t" r="r" b="b"/>
              <a:pathLst>
                <a:path w="830867" h="119504">
                  <a:moveTo>
                    <a:pt x="59752" y="0"/>
                  </a:moveTo>
                  <a:lnTo>
                    <a:pt x="771115" y="0"/>
                  </a:lnTo>
                  <a:cubicBezTo>
                    <a:pt x="786962" y="0"/>
                    <a:pt x="802160" y="6295"/>
                    <a:pt x="813366" y="17501"/>
                  </a:cubicBezTo>
                  <a:cubicBezTo>
                    <a:pt x="824572" y="28707"/>
                    <a:pt x="830867" y="43905"/>
                    <a:pt x="830867" y="59752"/>
                  </a:cubicBezTo>
                  <a:lnTo>
                    <a:pt x="830867" y="59752"/>
                  </a:lnTo>
                  <a:cubicBezTo>
                    <a:pt x="830867" y="75599"/>
                    <a:pt x="824572" y="90797"/>
                    <a:pt x="813366" y="102003"/>
                  </a:cubicBezTo>
                  <a:cubicBezTo>
                    <a:pt x="802160" y="113208"/>
                    <a:pt x="786962" y="119504"/>
                    <a:pt x="771115" y="119504"/>
                  </a:cubicBezTo>
                  <a:lnTo>
                    <a:pt x="59752" y="119504"/>
                  </a:lnTo>
                  <a:cubicBezTo>
                    <a:pt x="43905" y="119504"/>
                    <a:pt x="28707" y="113208"/>
                    <a:pt x="17501" y="102003"/>
                  </a:cubicBezTo>
                  <a:cubicBezTo>
                    <a:pt x="6295" y="90797"/>
                    <a:pt x="0" y="75599"/>
                    <a:pt x="0" y="59752"/>
                  </a:cubicBezTo>
                  <a:lnTo>
                    <a:pt x="0" y="59752"/>
                  </a:lnTo>
                  <a:cubicBezTo>
                    <a:pt x="0" y="43905"/>
                    <a:pt x="6295" y="28707"/>
                    <a:pt x="17501" y="17501"/>
                  </a:cubicBezTo>
                  <a:cubicBezTo>
                    <a:pt x="28707" y="6295"/>
                    <a:pt x="43905" y="0"/>
                    <a:pt x="59752" y="0"/>
                  </a:cubicBezTo>
                  <a:close/>
                </a:path>
              </a:pathLst>
            </a:custGeom>
            <a:solidFill>
              <a:srgbClr val="9FC3D0"/>
            </a:solidFill>
          </p:spPr>
          <p:txBody>
            <a:bodyPr/>
            <a:lstStyle/>
            <a:p>
              <a:endParaRPr lang="lt-LT" noProof="0" dirty="0"/>
            </a:p>
          </p:txBody>
        </p:sp>
        <p:sp>
          <p:nvSpPr>
            <p:cNvPr id="16" name="TextBox 16"/>
            <p:cNvSpPr txBox="1"/>
            <p:nvPr/>
          </p:nvSpPr>
          <p:spPr>
            <a:xfrm>
              <a:off x="0" y="-38100"/>
              <a:ext cx="830867" cy="157604"/>
            </a:xfrm>
            <a:prstGeom prst="rect">
              <a:avLst/>
            </a:prstGeom>
          </p:spPr>
          <p:txBody>
            <a:bodyPr lIns="50800" tIns="50800" rIns="50800" bIns="50800" rtlCol="0" anchor="ctr"/>
            <a:lstStyle/>
            <a:p>
              <a:pPr algn="ctr">
                <a:lnSpc>
                  <a:spcPts val="2659"/>
                </a:lnSpc>
              </a:pPr>
              <a:endParaRPr lang="lt-LT" noProof="0" dirty="0"/>
            </a:p>
          </p:txBody>
        </p:sp>
      </p:grpSp>
      <p:sp>
        <p:nvSpPr>
          <p:cNvPr id="17" name="Freeform 17"/>
          <p:cNvSpPr/>
          <p:nvPr/>
        </p:nvSpPr>
        <p:spPr>
          <a:xfrm>
            <a:off x="1564423" y="3766253"/>
            <a:ext cx="10001337" cy="6413357"/>
          </a:xfrm>
          <a:custGeom>
            <a:avLst/>
            <a:gdLst/>
            <a:ahLst/>
            <a:cxnLst/>
            <a:rect l="l" t="t" r="r" b="b"/>
            <a:pathLst>
              <a:path w="10001337" h="6413357">
                <a:moveTo>
                  <a:pt x="0" y="0"/>
                </a:moveTo>
                <a:lnTo>
                  <a:pt x="10001337" y="0"/>
                </a:lnTo>
                <a:lnTo>
                  <a:pt x="10001337" y="6413357"/>
                </a:lnTo>
                <a:lnTo>
                  <a:pt x="0" y="6413357"/>
                </a:lnTo>
                <a:lnTo>
                  <a:pt x="0" y="0"/>
                </a:lnTo>
                <a:close/>
              </a:path>
            </a:pathLst>
          </a:custGeom>
          <a:blipFill>
            <a:blip r:embed="rId4"/>
            <a:stretch>
              <a:fillRect/>
            </a:stretch>
          </a:blipFill>
        </p:spPr>
        <p:txBody>
          <a:bodyPr/>
          <a:lstStyle/>
          <a:p>
            <a:endParaRPr lang="lt-LT" noProof="0" dirty="0"/>
          </a:p>
        </p:txBody>
      </p:sp>
      <p:sp>
        <p:nvSpPr>
          <p:cNvPr id="18" name="TextBox 18"/>
          <p:cNvSpPr txBox="1"/>
          <p:nvPr/>
        </p:nvSpPr>
        <p:spPr>
          <a:xfrm rot="-5400000">
            <a:off x="-2385484" y="4932362"/>
            <a:ext cx="6882108" cy="422275"/>
          </a:xfrm>
          <a:prstGeom prst="rect">
            <a:avLst/>
          </a:prstGeom>
        </p:spPr>
        <p:txBody>
          <a:bodyPr lIns="0" tIns="0" rIns="0" bIns="0" rtlCol="0" anchor="t">
            <a:spAutoFit/>
          </a:bodyPr>
          <a:lstStyle/>
          <a:p>
            <a:pPr algn="ctr">
              <a:lnSpc>
                <a:spcPts val="3499"/>
              </a:lnSpc>
            </a:pPr>
            <a:r>
              <a:rPr lang="lt-LT" sz="2499" noProof="0" dirty="0">
                <a:solidFill>
                  <a:srgbClr val="000000"/>
                </a:solidFill>
                <a:latin typeface="Calibri" panose="020F0502020204030204" pitchFamily="34" charset="0"/>
                <a:ea typeface="Alatsi"/>
                <a:cs typeface="Alatsi"/>
                <a:sym typeface="Alatsi"/>
              </a:rPr>
              <a:t>Panevėžio miesto savivaldybė</a:t>
            </a:r>
          </a:p>
        </p:txBody>
      </p:sp>
      <p:sp>
        <p:nvSpPr>
          <p:cNvPr id="19" name="TextBox 19"/>
          <p:cNvSpPr txBox="1"/>
          <p:nvPr/>
        </p:nvSpPr>
        <p:spPr>
          <a:xfrm>
            <a:off x="1377593" y="1670750"/>
            <a:ext cx="16044174" cy="2401107"/>
          </a:xfrm>
          <a:prstGeom prst="rect">
            <a:avLst/>
          </a:prstGeom>
        </p:spPr>
        <p:txBody>
          <a:bodyPr lIns="0" tIns="0" rIns="0" bIns="0" rtlCol="0" anchor="t">
            <a:spAutoFit/>
          </a:bodyPr>
          <a:lstStyle/>
          <a:p>
            <a:pPr algn="just">
              <a:lnSpc>
                <a:spcPts val="2659"/>
              </a:lnSpc>
            </a:pPr>
            <a:r>
              <a:rPr lang="lt-LT" sz="1899" noProof="0" dirty="0">
                <a:solidFill>
                  <a:srgbClr val="000000"/>
                </a:solidFill>
                <a:latin typeface="Calibri" panose="020F0502020204030204" pitchFamily="34" charset="0"/>
                <a:ea typeface="Alatsi"/>
                <a:cs typeface="Alatsi"/>
                <a:sym typeface="Alatsi"/>
              </a:rPr>
              <a:t>Nors išsamios statistikos apie neapykantos kalbos ir neapykantos nusikaltimų mastą Lietuvoje lytinės orientacijos pagrindu trūksta, vis dėlto tam tikri</a:t>
            </a:r>
            <a:r>
              <a:rPr lang="lt-LT" sz="1899" u="none" noProof="0" dirty="0">
                <a:solidFill>
                  <a:srgbClr val="000000"/>
                </a:solidFill>
                <a:latin typeface="Calibri" panose="020F0502020204030204" pitchFamily="34" charset="0"/>
                <a:ea typeface="Alatsi"/>
                <a:cs typeface="Alatsi"/>
                <a:sym typeface="Alatsi"/>
              </a:rPr>
              <a:t> duomenys ir tyrimų įžvalgos leidž</a:t>
            </a:r>
            <a:r>
              <a:rPr lang="lt-LT" sz="1899" noProof="0" dirty="0">
                <a:solidFill>
                  <a:srgbClr val="000000"/>
                </a:solidFill>
                <a:latin typeface="Calibri" panose="020F0502020204030204" pitchFamily="34" charset="0"/>
                <a:ea typeface="Alatsi"/>
                <a:cs typeface="Alatsi"/>
                <a:sym typeface="Alatsi"/>
              </a:rPr>
              <a:t>ia susidaryti preliminarų situacijos vaizdą. Pavyzdžiui „2020 m., siekiant didinti kovos su neapykantos nusikaltimais ir neapykantos kalba Lietuvoje veiksmingumą,</a:t>
            </a:r>
            <a:r>
              <a:rPr lang="lt-LT" sz="1899" u="none" noProof="0" dirty="0">
                <a:solidFill>
                  <a:srgbClr val="000000"/>
                </a:solidFill>
                <a:latin typeface="Calibri" panose="020F0502020204030204" pitchFamily="34" charset="0"/>
                <a:ea typeface="Alatsi"/>
                <a:cs typeface="Alatsi"/>
                <a:sym typeface="Alatsi"/>
              </a:rPr>
              <a:t> Lietuvos Respublikos vidaus reikalų ministro 2020 m. vasario 24</a:t>
            </a:r>
            <a:r>
              <a:rPr lang="lt-LT" sz="1899" noProof="0" dirty="0">
                <a:solidFill>
                  <a:srgbClr val="000000"/>
                </a:solidFill>
                <a:latin typeface="Calibri" panose="020F0502020204030204" pitchFamily="34" charset="0"/>
                <a:ea typeface="Alatsi"/>
                <a:cs typeface="Alatsi"/>
                <a:sym typeface="Alatsi"/>
              </a:rPr>
              <a:t> d.</a:t>
            </a:r>
            <a:r>
              <a:rPr lang="lt-LT" sz="1899" u="none" noProof="0" dirty="0">
                <a:solidFill>
                  <a:srgbClr val="000000"/>
                </a:solidFill>
                <a:latin typeface="Calibri" panose="020F0502020204030204" pitchFamily="34" charset="0"/>
                <a:ea typeface="Alatsi"/>
                <a:cs typeface="Alatsi"/>
                <a:sym typeface="Alatsi"/>
              </a:rPr>
              <a:t> įs</a:t>
            </a:r>
            <a:r>
              <a:rPr lang="lt-LT" sz="1899" noProof="0" dirty="0">
                <a:solidFill>
                  <a:srgbClr val="000000"/>
                </a:solidFill>
                <a:latin typeface="Calibri" panose="020F0502020204030204" pitchFamily="34" charset="0"/>
                <a:ea typeface="Alatsi"/>
                <a:cs typeface="Alatsi"/>
                <a:sym typeface="Alatsi"/>
              </a:rPr>
              <a:t>akymu Nr.</a:t>
            </a:r>
            <a:r>
              <a:rPr lang="lt-LT" sz="1899" u="none" noProof="0" dirty="0">
                <a:solidFill>
                  <a:srgbClr val="000000"/>
                </a:solidFill>
                <a:latin typeface="Calibri" panose="020F0502020204030204" pitchFamily="34" charset="0"/>
                <a:ea typeface="Alatsi"/>
                <a:cs typeface="Alatsi"/>
                <a:sym typeface="Alatsi"/>
              </a:rPr>
              <a:t> 1V-162</a:t>
            </a:r>
            <a:r>
              <a:rPr lang="lt-LT" sz="1899" noProof="0" dirty="0">
                <a:solidFill>
                  <a:srgbClr val="000000"/>
                </a:solidFill>
                <a:latin typeface="Calibri" panose="020F0502020204030204" pitchFamily="34" charset="0"/>
                <a:ea typeface="Alatsi"/>
                <a:cs typeface="Alatsi"/>
                <a:sym typeface="Alatsi"/>
              </a:rPr>
              <a:t> sudaryta darbo grupė veiksmingam atsakui į neapykantos nusikaltimus ir neapykantos kalbą Lietuvoje skatinti. Vienas iš šiai darbo grupei pavestų uždavinių – rengti ir viešai skelbti metinę ataskaitą apie neapykantos nusikaltimų</a:t>
            </a:r>
            <a:r>
              <a:rPr lang="lt-LT" sz="1899" u="none" noProof="0" dirty="0">
                <a:solidFill>
                  <a:srgbClr val="000000"/>
                </a:solidFill>
                <a:latin typeface="Calibri" panose="020F0502020204030204" pitchFamily="34" charset="0"/>
                <a:ea typeface="Alatsi"/>
                <a:cs typeface="Alatsi"/>
                <a:sym typeface="Alatsi"/>
              </a:rPr>
              <a:t> ir </a:t>
            </a:r>
            <a:r>
              <a:rPr lang="lt-LT" sz="1899" noProof="0" dirty="0">
                <a:solidFill>
                  <a:srgbClr val="000000"/>
                </a:solidFill>
                <a:latin typeface="Calibri" panose="020F0502020204030204" pitchFamily="34" charset="0"/>
                <a:ea typeface="Alatsi"/>
                <a:cs typeface="Alatsi"/>
                <a:sym typeface="Alatsi"/>
              </a:rPr>
              <a:t>neapyk</a:t>
            </a:r>
            <a:r>
              <a:rPr lang="lt-LT" sz="1899" u="none" noProof="0" dirty="0">
                <a:solidFill>
                  <a:srgbClr val="000000"/>
                </a:solidFill>
                <a:latin typeface="Calibri" panose="020F0502020204030204" pitchFamily="34" charset="0"/>
                <a:ea typeface="Alatsi"/>
                <a:cs typeface="Alatsi"/>
                <a:sym typeface="Alatsi"/>
              </a:rPr>
              <a:t>a</a:t>
            </a:r>
            <a:r>
              <a:rPr lang="lt-LT" sz="1899" noProof="0" dirty="0">
                <a:solidFill>
                  <a:srgbClr val="000000"/>
                </a:solidFill>
                <a:latin typeface="Calibri" panose="020F0502020204030204" pitchFamily="34" charset="0"/>
                <a:ea typeface="Alatsi"/>
                <a:cs typeface="Alatsi"/>
                <a:sym typeface="Alatsi"/>
              </a:rPr>
              <a:t>nt</a:t>
            </a:r>
            <a:r>
              <a:rPr lang="lt-LT" sz="1899" u="none" noProof="0" dirty="0">
                <a:solidFill>
                  <a:srgbClr val="000000"/>
                </a:solidFill>
                <a:latin typeface="Calibri" panose="020F0502020204030204" pitchFamily="34" charset="0"/>
                <a:ea typeface="Alatsi"/>
                <a:cs typeface="Alatsi"/>
                <a:sym typeface="Alatsi"/>
              </a:rPr>
              <a:t>o</a:t>
            </a:r>
            <a:r>
              <a:rPr lang="lt-LT" sz="1899" noProof="0" dirty="0">
                <a:solidFill>
                  <a:srgbClr val="000000"/>
                </a:solidFill>
                <a:latin typeface="Calibri" panose="020F0502020204030204" pitchFamily="34" charset="0"/>
                <a:ea typeface="Alatsi"/>
                <a:cs typeface="Alatsi"/>
                <a:sym typeface="Alatsi"/>
              </a:rPr>
              <a:t>s kalbos situaciją Lietuvoje“ </a:t>
            </a:r>
            <a:r>
              <a:rPr lang="lt-LT" sz="1899" noProof="0" dirty="0">
                <a:latin typeface="Calibri" panose="020F0502020204030204" pitchFamily="34" charset="0"/>
                <a:ea typeface="Alatsi"/>
                <a:cs typeface="Alatsi"/>
                <a:sym typeface="Alatsi"/>
              </a:rPr>
              <a:t>(</a:t>
            </a:r>
            <a:r>
              <a:rPr lang="lt-LT" sz="1899" u="sng" noProof="0" dirty="0">
                <a:solidFill>
                  <a:srgbClr val="0000FF"/>
                </a:solidFill>
                <a:latin typeface="Calibri" panose="020F0502020204030204" pitchFamily="34" charset="0"/>
                <a:ea typeface="Alatsi"/>
                <a:cs typeface="Alatsi"/>
                <a:sym typeface="Alatsi"/>
                <a:hlinkClick r:id="rId5" tooltip="https://vrm.lrv.lt/uploads/vrm/documents/files/LT_versija/Viesasis_saugumas/2020_2021%20ataskaita%20d%C4%97l%20neapykantos%20kalbos%20ir%20neapykantos%20nusikaltim%C5%B3.pdf?utm_source=chatgpt.com">
                  <a:extLst>
                    <a:ext uri="{A12FA001-AC4F-418D-AE19-62706E023703}">
                      <ahyp:hlinkClr xmlns:ahyp="http://schemas.microsoft.com/office/drawing/2018/hyperlinkcolor" val="tx"/>
                    </a:ext>
                  </a:extLst>
                </a:hlinkClick>
              </a:rPr>
              <a:t>2020_2021 ataskaita dėl neapykantos kalbos ir neapykantos nusikaltimų.pd</a:t>
            </a:r>
            <a:r>
              <a:rPr lang="lt-LT" sz="1899" u="sng" noProof="0" dirty="0">
                <a:latin typeface="Calibri" panose="020F0502020204030204" pitchFamily="34" charset="0"/>
                <a:ea typeface="Alatsi"/>
                <a:cs typeface="Alatsi"/>
                <a:sym typeface="Alatsi"/>
                <a:hlinkClick r:id="rId5" tooltip="https://vrm.lrv.lt/uploads/vrm/documents/files/LT_versija/Viesasis_saugumas/2020_2021%20ataskaita%20d%C4%97l%20neapykantos%20kalbos%20ir%20neapykantos%20nusikaltim%C5%B3.pdf?utm_source=chatgpt.com">
                  <a:extLst>
                    <a:ext uri="{A12FA001-AC4F-418D-AE19-62706E023703}">
                      <ahyp:hlinkClr xmlns:ahyp="http://schemas.microsoft.com/office/drawing/2018/hyperlinkcolor" val="tx"/>
                    </a:ext>
                  </a:extLst>
                </a:hlinkClick>
              </a:rPr>
              <a:t>f</a:t>
            </a:r>
            <a:r>
              <a:rPr lang="lt-LT" sz="1899" noProof="0" dirty="0">
                <a:latin typeface="Calibri" panose="020F0502020204030204" pitchFamily="34" charset="0"/>
                <a:ea typeface="Alatsi"/>
                <a:cs typeface="Alatsi"/>
                <a:sym typeface="Alatsi"/>
              </a:rPr>
              <a:t>). </a:t>
            </a:r>
            <a:r>
              <a:rPr lang="lt-LT" sz="1899" noProof="0" dirty="0">
                <a:solidFill>
                  <a:srgbClr val="000000"/>
                </a:solidFill>
                <a:latin typeface="Calibri" panose="020F0502020204030204" pitchFamily="34" charset="0"/>
                <a:ea typeface="Alatsi"/>
                <a:cs typeface="Alatsi"/>
                <a:sym typeface="Alatsi"/>
              </a:rPr>
              <a:t>Žemiau pateikiam informacija iš minėtos ataskaitos.</a:t>
            </a:r>
          </a:p>
          <a:p>
            <a:pPr algn="just">
              <a:lnSpc>
                <a:spcPts val="2659"/>
              </a:lnSpc>
            </a:pPr>
            <a:endParaRPr lang="lt-LT" sz="1899" noProof="0" dirty="0">
              <a:solidFill>
                <a:srgbClr val="000000"/>
              </a:solidFill>
              <a:latin typeface="Calibri" panose="020F0502020204030204" pitchFamily="34" charset="0"/>
              <a:ea typeface="Alatsi"/>
              <a:cs typeface="Alatsi"/>
              <a:sym typeface="Alatsi"/>
            </a:endParaRPr>
          </a:p>
        </p:txBody>
      </p:sp>
      <p:sp>
        <p:nvSpPr>
          <p:cNvPr id="20" name="TextBox 20"/>
          <p:cNvSpPr txBox="1"/>
          <p:nvPr/>
        </p:nvSpPr>
        <p:spPr>
          <a:xfrm>
            <a:off x="1507639" y="572950"/>
            <a:ext cx="15272722" cy="1135900"/>
          </a:xfrm>
          <a:prstGeom prst="rect">
            <a:avLst/>
          </a:prstGeom>
        </p:spPr>
        <p:txBody>
          <a:bodyPr lIns="0" tIns="0" rIns="0" bIns="0" rtlCol="0" anchor="t">
            <a:spAutoFit/>
          </a:bodyPr>
          <a:lstStyle/>
          <a:p>
            <a:pPr algn="l">
              <a:lnSpc>
                <a:spcPts val="4591"/>
              </a:lnSpc>
            </a:pPr>
            <a:r>
              <a:rPr lang="lt-LT" sz="3279" noProof="0" dirty="0">
                <a:solidFill>
                  <a:srgbClr val="000000"/>
                </a:solidFill>
                <a:latin typeface="Calibri" panose="020F0502020204030204" pitchFamily="34" charset="0"/>
                <a:ea typeface="Alatsi"/>
                <a:cs typeface="Alatsi"/>
                <a:sym typeface="Alatsi"/>
              </a:rPr>
              <a:t>LIETUVOS RESPUBLIKOS VIDAUS REIKALŲ MINISTERIJOS ATASKAITOS DUOMENYS</a:t>
            </a:r>
          </a:p>
          <a:p>
            <a:pPr algn="l">
              <a:lnSpc>
                <a:spcPts val="4591"/>
              </a:lnSpc>
            </a:pPr>
            <a:endParaRPr lang="lt-LT" sz="3279" noProof="0" dirty="0">
              <a:solidFill>
                <a:srgbClr val="000000"/>
              </a:solidFill>
              <a:latin typeface="Calibri" panose="020F0502020204030204" pitchFamily="34" charset="0"/>
              <a:ea typeface="Alatsi"/>
              <a:cs typeface="Alatsi"/>
              <a:sym typeface="Alatsi"/>
            </a:endParaRPr>
          </a:p>
        </p:txBody>
      </p:sp>
      <p:sp>
        <p:nvSpPr>
          <p:cNvPr id="21" name="TextBox 21"/>
          <p:cNvSpPr txBox="1"/>
          <p:nvPr/>
        </p:nvSpPr>
        <p:spPr>
          <a:xfrm>
            <a:off x="2480277" y="9374282"/>
            <a:ext cx="8696267" cy="349250"/>
          </a:xfrm>
          <a:prstGeom prst="rect">
            <a:avLst/>
          </a:prstGeom>
        </p:spPr>
        <p:txBody>
          <a:bodyPr lIns="0" tIns="0" rIns="0" bIns="0" rtlCol="0" anchor="t">
            <a:spAutoFit/>
          </a:bodyPr>
          <a:lstStyle/>
          <a:p>
            <a:pPr algn="just">
              <a:lnSpc>
                <a:spcPts val="2800"/>
              </a:lnSpc>
            </a:pPr>
            <a:r>
              <a:rPr lang="lt-LT" sz="2000" u="sng" noProof="0" dirty="0">
                <a:solidFill>
                  <a:srgbClr val="38B6FF"/>
                </a:solidFill>
                <a:latin typeface="Calibri" panose="020F0502020204030204" pitchFamily="34" charset="0"/>
                <a:ea typeface="Alatsi"/>
                <a:cs typeface="Alatsi"/>
                <a:sym typeface="Alatsi"/>
                <a:hlinkClick r:id="rId5" tooltip="https://vrm.lrv.lt/uploads/vrm/documents/files/LT_versija/Viesasis_saugumas/2020_2021%20ataskaita%20d%C4%97l%20neapykantos%20kalbos%20ir%20neapykantos%20nusikaltim%C5%B3.pdf?utm_source=chatgpt.com"/>
              </a:rPr>
              <a:t>2020_2021 ataskaita dėl neapykantos kalbos ir neapykantos nusikaltimų.pdf</a:t>
            </a:r>
          </a:p>
        </p:txBody>
      </p:sp>
      <p:grpSp>
        <p:nvGrpSpPr>
          <p:cNvPr id="25" name="Group 25"/>
          <p:cNvGrpSpPr/>
          <p:nvPr/>
        </p:nvGrpSpPr>
        <p:grpSpPr>
          <a:xfrm>
            <a:off x="12016656" y="5810230"/>
            <a:ext cx="5426912" cy="453741"/>
            <a:chOff x="0" y="0"/>
            <a:chExt cx="1375428" cy="119504"/>
          </a:xfrm>
        </p:grpSpPr>
        <p:sp>
          <p:nvSpPr>
            <p:cNvPr id="26" name="Freeform 26"/>
            <p:cNvSpPr/>
            <p:nvPr/>
          </p:nvSpPr>
          <p:spPr>
            <a:xfrm>
              <a:off x="0" y="0"/>
              <a:ext cx="1375428" cy="119504"/>
            </a:xfrm>
            <a:custGeom>
              <a:avLst/>
              <a:gdLst/>
              <a:ahLst/>
              <a:cxnLst/>
              <a:rect l="l" t="t" r="r" b="b"/>
              <a:pathLst>
                <a:path w="1375428" h="119504">
                  <a:moveTo>
                    <a:pt x="59752" y="0"/>
                  </a:moveTo>
                  <a:lnTo>
                    <a:pt x="1315676" y="0"/>
                  </a:lnTo>
                  <a:cubicBezTo>
                    <a:pt x="1331523" y="0"/>
                    <a:pt x="1346721" y="6295"/>
                    <a:pt x="1357927" y="17501"/>
                  </a:cubicBezTo>
                  <a:cubicBezTo>
                    <a:pt x="1369133" y="28707"/>
                    <a:pt x="1375428" y="43905"/>
                    <a:pt x="1375428" y="59752"/>
                  </a:cubicBezTo>
                  <a:lnTo>
                    <a:pt x="1375428" y="59752"/>
                  </a:lnTo>
                  <a:cubicBezTo>
                    <a:pt x="1375428" y="75599"/>
                    <a:pt x="1369133" y="90797"/>
                    <a:pt x="1357927" y="102003"/>
                  </a:cubicBezTo>
                  <a:cubicBezTo>
                    <a:pt x="1346721" y="113208"/>
                    <a:pt x="1331523" y="119504"/>
                    <a:pt x="1315676" y="119504"/>
                  </a:cubicBezTo>
                  <a:lnTo>
                    <a:pt x="59752" y="119504"/>
                  </a:lnTo>
                  <a:cubicBezTo>
                    <a:pt x="43905" y="119504"/>
                    <a:pt x="28707" y="113208"/>
                    <a:pt x="17501" y="102003"/>
                  </a:cubicBezTo>
                  <a:cubicBezTo>
                    <a:pt x="6295" y="90797"/>
                    <a:pt x="0" y="75599"/>
                    <a:pt x="0" y="59752"/>
                  </a:cubicBezTo>
                  <a:lnTo>
                    <a:pt x="0" y="59752"/>
                  </a:lnTo>
                  <a:cubicBezTo>
                    <a:pt x="0" y="43905"/>
                    <a:pt x="6295" y="28707"/>
                    <a:pt x="17501" y="17501"/>
                  </a:cubicBezTo>
                  <a:cubicBezTo>
                    <a:pt x="28707" y="6295"/>
                    <a:pt x="43905" y="0"/>
                    <a:pt x="59752" y="0"/>
                  </a:cubicBezTo>
                  <a:close/>
                </a:path>
              </a:pathLst>
            </a:custGeom>
            <a:solidFill>
              <a:srgbClr val="9FC3D0"/>
            </a:solidFill>
          </p:spPr>
          <p:txBody>
            <a:bodyPr/>
            <a:lstStyle/>
            <a:p>
              <a:endParaRPr lang="lt-LT" noProof="0" dirty="0"/>
            </a:p>
          </p:txBody>
        </p:sp>
        <p:sp>
          <p:nvSpPr>
            <p:cNvPr id="27" name="TextBox 27"/>
            <p:cNvSpPr txBox="1"/>
            <p:nvPr/>
          </p:nvSpPr>
          <p:spPr>
            <a:xfrm>
              <a:off x="0" y="-38100"/>
              <a:ext cx="1375428" cy="157604"/>
            </a:xfrm>
            <a:prstGeom prst="rect">
              <a:avLst/>
            </a:prstGeom>
          </p:spPr>
          <p:txBody>
            <a:bodyPr lIns="50800" tIns="50800" rIns="50800" bIns="50800" rtlCol="0" anchor="ctr"/>
            <a:lstStyle/>
            <a:p>
              <a:pPr algn="ctr">
                <a:lnSpc>
                  <a:spcPts val="2659"/>
                </a:lnSpc>
              </a:pPr>
              <a:endParaRPr lang="lt-LT" noProof="0" dirty="0"/>
            </a:p>
          </p:txBody>
        </p:sp>
      </p:grpSp>
      <p:sp>
        <p:nvSpPr>
          <p:cNvPr id="28" name="TextBox 28"/>
          <p:cNvSpPr txBox="1"/>
          <p:nvPr/>
        </p:nvSpPr>
        <p:spPr>
          <a:xfrm>
            <a:off x="12038930" y="3728153"/>
            <a:ext cx="5404638" cy="5474832"/>
          </a:xfrm>
          <a:prstGeom prst="rect">
            <a:avLst/>
          </a:prstGeom>
        </p:spPr>
        <p:txBody>
          <a:bodyPr wrap="square" lIns="0" tIns="0" rIns="0" bIns="0" rtlCol="0" anchor="t">
            <a:spAutoFit/>
          </a:bodyPr>
          <a:lstStyle/>
          <a:p>
            <a:pPr algn="just">
              <a:lnSpc>
                <a:spcPts val="3272"/>
              </a:lnSpc>
            </a:pPr>
            <a:r>
              <a:rPr lang="lt-LT" sz="2337" noProof="0" dirty="0">
                <a:solidFill>
                  <a:srgbClr val="000000"/>
                </a:solidFill>
                <a:latin typeface="Calibri" panose="020F0502020204030204" pitchFamily="34" charset="0"/>
                <a:ea typeface="Alatsi"/>
                <a:cs typeface="Alatsi"/>
                <a:sym typeface="Alatsi"/>
              </a:rPr>
              <a:t>Analizuojant paveikslėlyje nurodyta informacija galima teigti, kad 2017–2021 metais Li</a:t>
            </a:r>
            <a:r>
              <a:rPr lang="lt-LT" sz="2337" u="none" noProof="0" dirty="0">
                <a:solidFill>
                  <a:srgbClr val="000000"/>
                </a:solidFill>
                <a:latin typeface="Calibri" panose="020F0502020204030204" pitchFamily="34" charset="0"/>
                <a:ea typeface="Alatsi"/>
                <a:cs typeface="Alatsi"/>
                <a:sym typeface="Alatsi"/>
              </a:rPr>
              <a:t>etuvoje</a:t>
            </a:r>
            <a:r>
              <a:rPr lang="lt-LT" sz="2337" noProof="0" dirty="0">
                <a:solidFill>
                  <a:srgbClr val="000000"/>
                </a:solidFill>
                <a:latin typeface="Calibri" panose="020F0502020204030204" pitchFamily="34" charset="0"/>
                <a:ea typeface="Alatsi"/>
                <a:cs typeface="Alatsi"/>
                <a:sym typeface="Alatsi"/>
              </a:rPr>
              <a:t> pastebima auganti neapykantos nusikaltimų tendencija. Analizuojant nusikaltimų</a:t>
            </a:r>
            <a:r>
              <a:rPr lang="lt-LT" sz="2337" u="none" noProof="0" dirty="0">
                <a:solidFill>
                  <a:srgbClr val="000000"/>
                </a:solidFill>
                <a:latin typeface="Calibri" panose="020F0502020204030204" pitchFamily="34" charset="0"/>
                <a:ea typeface="Alatsi"/>
                <a:cs typeface="Alatsi"/>
                <a:sym typeface="Alatsi"/>
              </a:rPr>
              <a:t> motyvus, akivaiz</a:t>
            </a:r>
            <a:r>
              <a:rPr lang="lt-LT" sz="2337" noProof="0" dirty="0">
                <a:solidFill>
                  <a:srgbClr val="000000"/>
                </a:solidFill>
                <a:latin typeface="Calibri" panose="020F0502020204030204" pitchFamily="34" charset="0"/>
                <a:ea typeface="Alatsi"/>
                <a:cs typeface="Alatsi"/>
                <a:sym typeface="Alatsi"/>
              </a:rPr>
              <a:t>du,</a:t>
            </a:r>
            <a:r>
              <a:rPr lang="lt-LT" sz="2337" u="none" noProof="0" dirty="0">
                <a:solidFill>
                  <a:srgbClr val="000000"/>
                </a:solidFill>
                <a:latin typeface="Calibri" panose="020F0502020204030204" pitchFamily="34" charset="0"/>
                <a:ea typeface="Alatsi"/>
                <a:cs typeface="Alatsi"/>
                <a:sym typeface="Alatsi"/>
              </a:rPr>
              <a:t> ka</a:t>
            </a:r>
            <a:r>
              <a:rPr lang="lt-LT" sz="2337" noProof="0" dirty="0">
                <a:solidFill>
                  <a:srgbClr val="000000"/>
                </a:solidFill>
                <a:latin typeface="Calibri" panose="020F0502020204030204" pitchFamily="34" charset="0"/>
                <a:ea typeface="Alatsi"/>
                <a:cs typeface="Alatsi"/>
                <a:sym typeface="Alatsi"/>
              </a:rPr>
              <a:t>d dominuojantis neapykantos motyvo požymis yra seksualinė orientacija. Ši tendencija rodo didėjantį poreikį visuomenės sąmoningumui ir veiksmingoms priemonėms</a:t>
            </a:r>
            <a:r>
              <a:rPr lang="lt-LT" sz="2337" u="none" noProof="0" dirty="0">
                <a:solidFill>
                  <a:srgbClr val="000000"/>
                </a:solidFill>
                <a:latin typeface="Calibri" panose="020F0502020204030204" pitchFamily="34" charset="0"/>
                <a:ea typeface="Alatsi"/>
                <a:cs typeface="Alatsi"/>
                <a:sym typeface="Alatsi"/>
              </a:rPr>
              <a:t> </a:t>
            </a:r>
            <a:r>
              <a:rPr lang="lt-LT" sz="2337" noProof="0" dirty="0">
                <a:solidFill>
                  <a:srgbClr val="000000"/>
                </a:solidFill>
                <a:latin typeface="Calibri" panose="020F0502020204030204" pitchFamily="34" charset="0"/>
                <a:ea typeface="Alatsi"/>
                <a:cs typeface="Alatsi"/>
                <a:sym typeface="Alatsi"/>
              </a:rPr>
              <a:t>kovoj</a:t>
            </a:r>
            <a:r>
              <a:rPr lang="lt-LT" sz="2337" u="none" noProof="0" dirty="0">
                <a:solidFill>
                  <a:srgbClr val="000000"/>
                </a:solidFill>
                <a:latin typeface="Calibri" panose="020F0502020204030204" pitchFamily="34" charset="0"/>
                <a:ea typeface="Alatsi"/>
                <a:cs typeface="Alatsi"/>
                <a:sym typeface="Alatsi"/>
              </a:rPr>
              <a:t>a</a:t>
            </a:r>
            <a:r>
              <a:rPr lang="lt-LT" sz="2337" noProof="0" dirty="0">
                <a:solidFill>
                  <a:srgbClr val="000000"/>
                </a:solidFill>
                <a:latin typeface="Calibri" panose="020F0502020204030204" pitchFamily="34" charset="0"/>
                <a:ea typeface="Alatsi"/>
                <a:cs typeface="Alatsi"/>
                <a:sym typeface="Alatsi"/>
              </a:rPr>
              <a:t>nt su di</a:t>
            </a:r>
            <a:r>
              <a:rPr lang="lt-LT" sz="2337" u="none" noProof="0" dirty="0">
                <a:solidFill>
                  <a:srgbClr val="000000"/>
                </a:solidFill>
                <a:latin typeface="Calibri" panose="020F0502020204030204" pitchFamily="34" charset="0"/>
                <a:ea typeface="Alatsi"/>
                <a:cs typeface="Alatsi"/>
                <a:sym typeface="Alatsi"/>
              </a:rPr>
              <a:t>sk</a:t>
            </a:r>
            <a:r>
              <a:rPr lang="lt-LT" sz="2337" noProof="0" dirty="0">
                <a:solidFill>
                  <a:srgbClr val="000000"/>
                </a:solidFill>
                <a:latin typeface="Calibri" panose="020F0502020204030204" pitchFamily="34" charset="0"/>
                <a:ea typeface="Alatsi"/>
                <a:cs typeface="Alatsi"/>
                <a:sym typeface="Alatsi"/>
              </a:rPr>
              <a:t>r</a:t>
            </a:r>
            <a:r>
              <a:rPr lang="lt-LT" sz="2337" u="none" noProof="0" dirty="0">
                <a:solidFill>
                  <a:srgbClr val="000000"/>
                </a:solidFill>
                <a:latin typeface="Calibri" panose="020F0502020204030204" pitchFamily="34" charset="0"/>
                <a:ea typeface="Alatsi"/>
                <a:cs typeface="Alatsi"/>
                <a:sym typeface="Alatsi"/>
              </a:rPr>
              <a:t>i</a:t>
            </a:r>
            <a:r>
              <a:rPr lang="lt-LT" sz="2337" noProof="0" dirty="0">
                <a:solidFill>
                  <a:srgbClr val="000000"/>
                </a:solidFill>
                <a:latin typeface="Calibri" panose="020F0502020204030204" pitchFamily="34" charset="0"/>
                <a:ea typeface="Alatsi"/>
                <a:cs typeface="Alatsi"/>
                <a:sym typeface="Alatsi"/>
              </a:rPr>
              <a:t>mi</a:t>
            </a:r>
            <a:r>
              <a:rPr lang="lt-LT" sz="2337" u="none" noProof="0" dirty="0">
                <a:solidFill>
                  <a:srgbClr val="000000"/>
                </a:solidFill>
                <a:latin typeface="Calibri" panose="020F0502020204030204" pitchFamily="34" charset="0"/>
                <a:ea typeface="Alatsi"/>
                <a:cs typeface="Alatsi"/>
                <a:sym typeface="Alatsi"/>
              </a:rPr>
              <a:t>na</a:t>
            </a:r>
            <a:r>
              <a:rPr lang="lt-LT" sz="2337" noProof="0" dirty="0">
                <a:solidFill>
                  <a:srgbClr val="000000"/>
                </a:solidFill>
                <a:latin typeface="Calibri" panose="020F0502020204030204" pitchFamily="34" charset="0"/>
                <a:ea typeface="Alatsi"/>
                <a:cs typeface="Alatsi"/>
                <a:sym typeface="Alatsi"/>
              </a:rPr>
              <a:t>cij</a:t>
            </a:r>
            <a:r>
              <a:rPr lang="lt-LT" sz="2337" u="none" noProof="0" dirty="0">
                <a:solidFill>
                  <a:srgbClr val="000000"/>
                </a:solidFill>
                <a:latin typeface="Calibri" panose="020F0502020204030204" pitchFamily="34" charset="0"/>
                <a:ea typeface="Alatsi"/>
                <a:cs typeface="Alatsi"/>
                <a:sym typeface="Alatsi"/>
              </a:rPr>
              <a:t>a ir neapykant</a:t>
            </a:r>
            <a:r>
              <a:rPr lang="lt-LT" sz="2337" noProof="0" dirty="0">
                <a:solidFill>
                  <a:srgbClr val="000000"/>
                </a:solidFill>
                <a:latin typeface="Calibri" panose="020F0502020204030204" pitchFamily="34" charset="0"/>
                <a:ea typeface="Alatsi"/>
                <a:cs typeface="Alatsi"/>
                <a:sym typeface="Alatsi"/>
              </a:rPr>
              <a:t>a,</a:t>
            </a:r>
            <a:r>
              <a:rPr lang="lt-LT" sz="2337" u="none" noProof="0" dirty="0">
                <a:solidFill>
                  <a:srgbClr val="000000"/>
                </a:solidFill>
                <a:latin typeface="Calibri" panose="020F0502020204030204" pitchFamily="34" charset="0"/>
                <a:ea typeface="Alatsi"/>
                <a:cs typeface="Alatsi"/>
                <a:sym typeface="Alatsi"/>
              </a:rPr>
              <a:t> </a:t>
            </a:r>
            <a:r>
              <a:rPr lang="lt-LT" sz="2337" noProof="0" dirty="0">
                <a:solidFill>
                  <a:srgbClr val="000000"/>
                </a:solidFill>
                <a:latin typeface="Calibri" panose="020F0502020204030204" pitchFamily="34" charset="0"/>
                <a:ea typeface="Alatsi"/>
                <a:cs typeface="Alatsi"/>
                <a:sym typeface="Alatsi"/>
              </a:rPr>
              <a:t>yp</a:t>
            </a:r>
            <a:r>
              <a:rPr lang="lt-LT" sz="2337" u="none" noProof="0" dirty="0">
                <a:solidFill>
                  <a:srgbClr val="000000"/>
                </a:solidFill>
                <a:latin typeface="Calibri" panose="020F0502020204030204" pitchFamily="34" charset="0"/>
                <a:ea typeface="Alatsi"/>
                <a:cs typeface="Alatsi"/>
                <a:sym typeface="Alatsi"/>
              </a:rPr>
              <a:t>a</a:t>
            </a:r>
            <a:r>
              <a:rPr lang="lt-LT" sz="2337" noProof="0" dirty="0">
                <a:solidFill>
                  <a:srgbClr val="000000"/>
                </a:solidFill>
                <a:latin typeface="Calibri" panose="020F0502020204030204" pitchFamily="34" charset="0"/>
                <a:ea typeface="Alatsi"/>
                <a:cs typeface="Alatsi"/>
                <a:sym typeface="Alatsi"/>
              </a:rPr>
              <a:t>č LGBTQ+ bendruomenės atžvilgiu.</a:t>
            </a:r>
          </a:p>
          <a:p>
            <a:pPr algn="just">
              <a:lnSpc>
                <a:spcPts val="3272"/>
              </a:lnSpc>
            </a:pPr>
            <a:endParaRPr lang="lt-LT" sz="2337" noProof="0" dirty="0">
              <a:solidFill>
                <a:srgbClr val="000000"/>
              </a:solidFill>
              <a:latin typeface="Calibri" panose="020F0502020204030204" pitchFamily="34" charset="0"/>
              <a:ea typeface="Alatsi"/>
              <a:cs typeface="Alatsi"/>
              <a:sym typeface="Alatsi"/>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rgbClr val="F6F3EB"/>
        </a:solidFill>
        <a:effectLst/>
      </p:bgPr>
    </p:bg>
    <p:spTree>
      <p:nvGrpSpPr>
        <p:cNvPr id="1" name=""/>
        <p:cNvGrpSpPr/>
        <p:nvPr/>
      </p:nvGrpSpPr>
      <p:grpSpPr>
        <a:xfrm>
          <a:off x="0" y="0"/>
          <a:ext cx="0" cy="0"/>
          <a:chOff x="0" y="0"/>
          <a:chExt cx="0" cy="0"/>
        </a:xfrm>
      </p:grpSpPr>
      <p:grpSp>
        <p:nvGrpSpPr>
          <p:cNvPr id="2" name="Group 2"/>
          <p:cNvGrpSpPr/>
          <p:nvPr/>
        </p:nvGrpSpPr>
        <p:grpSpPr>
          <a:xfrm>
            <a:off x="627362" y="0"/>
            <a:ext cx="937061" cy="10287000"/>
            <a:chOff x="0" y="0"/>
            <a:chExt cx="246798" cy="2709333"/>
          </a:xfrm>
        </p:grpSpPr>
        <p:sp>
          <p:nvSpPr>
            <p:cNvPr id="3" name="Freeform 3"/>
            <p:cNvSpPr/>
            <p:nvPr/>
          </p:nvSpPr>
          <p:spPr>
            <a:xfrm>
              <a:off x="0" y="0"/>
              <a:ext cx="246798" cy="2709333"/>
            </a:xfrm>
            <a:custGeom>
              <a:avLst/>
              <a:gdLst/>
              <a:ahLst/>
              <a:cxnLst/>
              <a:rect l="l" t="t" r="r" b="b"/>
              <a:pathLst>
                <a:path w="246798" h="2709333">
                  <a:moveTo>
                    <a:pt x="0" y="0"/>
                  </a:moveTo>
                  <a:lnTo>
                    <a:pt x="246798" y="0"/>
                  </a:lnTo>
                  <a:lnTo>
                    <a:pt x="246798" y="2709333"/>
                  </a:lnTo>
                  <a:lnTo>
                    <a:pt x="0" y="2709333"/>
                  </a:lnTo>
                  <a:close/>
                </a:path>
              </a:pathLst>
            </a:custGeom>
            <a:solidFill>
              <a:srgbClr val="F6F3EB"/>
            </a:solidFill>
          </p:spPr>
          <p:txBody>
            <a:bodyPr/>
            <a:lstStyle/>
            <a:p>
              <a:endParaRPr lang="lt-LT" noProof="0" dirty="0"/>
            </a:p>
          </p:txBody>
        </p:sp>
        <p:sp>
          <p:nvSpPr>
            <p:cNvPr id="4" name="TextBox 4"/>
            <p:cNvSpPr txBox="1"/>
            <p:nvPr/>
          </p:nvSpPr>
          <p:spPr>
            <a:xfrm>
              <a:off x="0" y="-38100"/>
              <a:ext cx="246798" cy="2747433"/>
            </a:xfrm>
            <a:prstGeom prst="rect">
              <a:avLst/>
            </a:prstGeom>
          </p:spPr>
          <p:txBody>
            <a:bodyPr lIns="50800" tIns="50800" rIns="50800" bIns="50800" rtlCol="0" anchor="ctr"/>
            <a:lstStyle/>
            <a:p>
              <a:pPr algn="ctr">
                <a:lnSpc>
                  <a:spcPts val="2659"/>
                </a:lnSpc>
              </a:pPr>
              <a:endParaRPr lang="lt-LT" noProof="0" dirty="0"/>
            </a:p>
          </p:txBody>
        </p:sp>
      </p:grpSp>
      <p:sp>
        <p:nvSpPr>
          <p:cNvPr id="5" name="AutoShape 5"/>
          <p:cNvSpPr/>
          <p:nvPr/>
        </p:nvSpPr>
        <p:spPr>
          <a:xfrm flipH="1" flipV="1">
            <a:off x="1085850" y="7289441"/>
            <a:ext cx="5403" cy="2997456"/>
          </a:xfrm>
          <a:prstGeom prst="line">
            <a:avLst/>
          </a:prstGeom>
          <a:ln w="114300" cap="flat">
            <a:solidFill>
              <a:srgbClr val="9FC3D0"/>
            </a:solidFill>
            <a:prstDash val="solid"/>
            <a:headEnd type="none" w="sm" len="sm"/>
            <a:tailEnd type="none" w="sm" len="sm"/>
          </a:ln>
        </p:spPr>
        <p:txBody>
          <a:bodyPr/>
          <a:lstStyle/>
          <a:p>
            <a:endParaRPr lang="lt-LT" noProof="0" dirty="0"/>
          </a:p>
        </p:txBody>
      </p:sp>
      <p:sp>
        <p:nvSpPr>
          <p:cNvPr id="6" name="AutoShape 6"/>
          <p:cNvSpPr/>
          <p:nvPr/>
        </p:nvSpPr>
        <p:spPr>
          <a:xfrm flipH="1" flipV="1">
            <a:off x="1090490" y="-104525"/>
            <a:ext cx="5403" cy="2997456"/>
          </a:xfrm>
          <a:prstGeom prst="line">
            <a:avLst/>
          </a:prstGeom>
          <a:ln w="114300" cap="flat">
            <a:solidFill>
              <a:srgbClr val="9FC3D0"/>
            </a:solidFill>
            <a:prstDash val="solid"/>
            <a:headEnd type="none" w="sm" len="sm"/>
            <a:tailEnd type="none" w="sm" len="sm"/>
          </a:ln>
        </p:spPr>
        <p:txBody>
          <a:bodyPr/>
          <a:lstStyle/>
          <a:p>
            <a:endParaRPr lang="lt-LT" noProof="0" dirty="0"/>
          </a:p>
        </p:txBody>
      </p:sp>
      <p:grpSp>
        <p:nvGrpSpPr>
          <p:cNvPr id="7" name="Group 7"/>
          <p:cNvGrpSpPr/>
          <p:nvPr/>
        </p:nvGrpSpPr>
        <p:grpSpPr>
          <a:xfrm>
            <a:off x="15859155" y="0"/>
            <a:ext cx="1562612" cy="1673225"/>
            <a:chOff x="0" y="0"/>
            <a:chExt cx="2083482" cy="2230967"/>
          </a:xfrm>
        </p:grpSpPr>
        <p:grpSp>
          <p:nvGrpSpPr>
            <p:cNvPr id="8" name="Group 8"/>
            <p:cNvGrpSpPr/>
            <p:nvPr/>
          </p:nvGrpSpPr>
          <p:grpSpPr>
            <a:xfrm>
              <a:off x="75599" y="0"/>
              <a:ext cx="1932284" cy="2230967"/>
              <a:chOff x="0" y="0"/>
              <a:chExt cx="703982" cy="812800"/>
            </a:xfrm>
          </p:grpSpPr>
          <p:sp>
            <p:nvSpPr>
              <p:cNvPr id="9" name="Freeform 9"/>
              <p:cNvSpPr/>
              <p:nvPr/>
            </p:nvSpPr>
            <p:spPr>
              <a:xfrm>
                <a:off x="0" y="0"/>
                <a:ext cx="703982" cy="812800"/>
              </a:xfrm>
              <a:custGeom>
                <a:avLst/>
                <a:gdLst/>
                <a:ahLst/>
                <a:cxnLst/>
                <a:rect l="l" t="t" r="r" b="b"/>
                <a:pathLst>
                  <a:path w="703982" h="812800">
                    <a:moveTo>
                      <a:pt x="234787" y="793731"/>
                    </a:moveTo>
                    <a:cubicBezTo>
                      <a:pt x="270879" y="805245"/>
                      <a:pt x="311910" y="812800"/>
                      <a:pt x="352180" y="812800"/>
                    </a:cubicBezTo>
                    <a:cubicBezTo>
                      <a:pt x="392452" y="812800"/>
                      <a:pt x="431204" y="806323"/>
                      <a:pt x="466915" y="794809"/>
                    </a:cubicBezTo>
                    <a:cubicBezTo>
                      <a:pt x="467675" y="794450"/>
                      <a:pt x="468435" y="794450"/>
                      <a:pt x="469194" y="794090"/>
                    </a:cubicBezTo>
                    <a:cubicBezTo>
                      <a:pt x="603304" y="748035"/>
                      <a:pt x="702082" y="626421"/>
                      <a:pt x="703982" y="484298"/>
                    </a:cubicBezTo>
                    <a:lnTo>
                      <a:pt x="703982" y="0"/>
                    </a:lnTo>
                    <a:lnTo>
                      <a:pt x="0" y="0"/>
                    </a:lnTo>
                    <a:lnTo>
                      <a:pt x="0" y="483939"/>
                    </a:lnTo>
                    <a:cubicBezTo>
                      <a:pt x="1900" y="627140"/>
                      <a:pt x="99158" y="748755"/>
                      <a:pt x="234787" y="793731"/>
                    </a:cubicBezTo>
                    <a:close/>
                  </a:path>
                </a:pathLst>
              </a:custGeom>
              <a:solidFill>
                <a:srgbClr val="9FC3D0"/>
              </a:solidFill>
            </p:spPr>
            <p:txBody>
              <a:bodyPr/>
              <a:lstStyle/>
              <a:p>
                <a:endParaRPr lang="lt-LT" noProof="0" dirty="0"/>
              </a:p>
            </p:txBody>
          </p:sp>
          <p:sp>
            <p:nvSpPr>
              <p:cNvPr id="10" name="TextBox 10"/>
              <p:cNvSpPr txBox="1"/>
              <p:nvPr/>
            </p:nvSpPr>
            <p:spPr>
              <a:xfrm>
                <a:off x="0" y="-47625"/>
                <a:ext cx="703982" cy="733425"/>
              </a:xfrm>
              <a:prstGeom prst="rect">
                <a:avLst/>
              </a:prstGeom>
            </p:spPr>
            <p:txBody>
              <a:bodyPr lIns="50800" tIns="50800" rIns="50800" bIns="50800" rtlCol="0" anchor="ctr"/>
              <a:lstStyle/>
              <a:p>
                <a:pPr algn="ctr">
                  <a:lnSpc>
                    <a:spcPts val="2659"/>
                  </a:lnSpc>
                </a:pPr>
                <a:endParaRPr lang="lt-LT" noProof="0" dirty="0"/>
              </a:p>
            </p:txBody>
          </p:sp>
        </p:grpSp>
        <p:sp>
          <p:nvSpPr>
            <p:cNvPr id="11" name="TextBox 11"/>
            <p:cNvSpPr txBox="1"/>
            <p:nvPr/>
          </p:nvSpPr>
          <p:spPr>
            <a:xfrm>
              <a:off x="0" y="437582"/>
              <a:ext cx="2083482" cy="1241504"/>
            </a:xfrm>
            <a:prstGeom prst="rect">
              <a:avLst/>
            </a:prstGeom>
          </p:spPr>
          <p:txBody>
            <a:bodyPr lIns="0" tIns="0" rIns="0" bIns="0" rtlCol="0" anchor="t">
              <a:spAutoFit/>
            </a:bodyPr>
            <a:lstStyle/>
            <a:p>
              <a:pPr algn="ctr">
                <a:lnSpc>
                  <a:spcPts val="7805"/>
                </a:lnSpc>
              </a:pPr>
              <a:r>
                <a:rPr lang="lt-LT" sz="5575" b="1" noProof="0" dirty="0">
                  <a:solidFill>
                    <a:srgbClr val="000000"/>
                  </a:solidFill>
                  <a:latin typeface="Open Sans Bold"/>
                  <a:ea typeface="Open Sans Bold"/>
                  <a:cs typeface="Open Sans Bold"/>
                  <a:sym typeface="Open Sans Bold"/>
                </a:rPr>
                <a:t>35</a:t>
              </a:r>
            </a:p>
          </p:txBody>
        </p:sp>
      </p:grpSp>
      <p:sp>
        <p:nvSpPr>
          <p:cNvPr id="12" name="Freeform 12"/>
          <p:cNvSpPr/>
          <p:nvPr/>
        </p:nvSpPr>
        <p:spPr>
          <a:xfrm>
            <a:off x="12508419" y="9433980"/>
            <a:ext cx="7315200" cy="2477783"/>
          </a:xfrm>
          <a:custGeom>
            <a:avLst/>
            <a:gdLst/>
            <a:ahLst/>
            <a:cxnLst/>
            <a:rect l="l" t="t" r="r" b="b"/>
            <a:pathLst>
              <a:path w="7315200" h="2477783">
                <a:moveTo>
                  <a:pt x="0" y="0"/>
                </a:moveTo>
                <a:lnTo>
                  <a:pt x="7315200" y="0"/>
                </a:lnTo>
                <a:lnTo>
                  <a:pt x="7315200" y="2477783"/>
                </a:lnTo>
                <a:lnTo>
                  <a:pt x="0" y="2477783"/>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lt-LT" noProof="0" dirty="0"/>
          </a:p>
        </p:txBody>
      </p:sp>
      <p:sp>
        <p:nvSpPr>
          <p:cNvPr id="13" name="Freeform 13"/>
          <p:cNvSpPr/>
          <p:nvPr/>
        </p:nvSpPr>
        <p:spPr>
          <a:xfrm>
            <a:off x="1564423" y="-1641171"/>
            <a:ext cx="7315200" cy="2477783"/>
          </a:xfrm>
          <a:custGeom>
            <a:avLst/>
            <a:gdLst/>
            <a:ahLst/>
            <a:cxnLst/>
            <a:rect l="l" t="t" r="r" b="b"/>
            <a:pathLst>
              <a:path w="7315200" h="2477783">
                <a:moveTo>
                  <a:pt x="0" y="0"/>
                </a:moveTo>
                <a:lnTo>
                  <a:pt x="7315200" y="0"/>
                </a:lnTo>
                <a:lnTo>
                  <a:pt x="7315200" y="2477784"/>
                </a:lnTo>
                <a:lnTo>
                  <a:pt x="0" y="2477784"/>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lt-LT" noProof="0" dirty="0"/>
          </a:p>
        </p:txBody>
      </p:sp>
      <p:sp>
        <p:nvSpPr>
          <p:cNvPr id="14" name="TextBox 14"/>
          <p:cNvSpPr txBox="1"/>
          <p:nvPr/>
        </p:nvSpPr>
        <p:spPr>
          <a:xfrm rot="-5400000">
            <a:off x="-2385484" y="4932362"/>
            <a:ext cx="6882108" cy="422275"/>
          </a:xfrm>
          <a:prstGeom prst="rect">
            <a:avLst/>
          </a:prstGeom>
        </p:spPr>
        <p:txBody>
          <a:bodyPr lIns="0" tIns="0" rIns="0" bIns="0" rtlCol="0" anchor="t">
            <a:spAutoFit/>
          </a:bodyPr>
          <a:lstStyle/>
          <a:p>
            <a:pPr algn="ctr">
              <a:lnSpc>
                <a:spcPts val="3499"/>
              </a:lnSpc>
            </a:pPr>
            <a:r>
              <a:rPr lang="lt-LT" sz="2499" noProof="0" dirty="0">
                <a:solidFill>
                  <a:srgbClr val="000000"/>
                </a:solidFill>
                <a:latin typeface="Calibri" panose="020F0502020204030204" pitchFamily="34" charset="0"/>
                <a:ea typeface="Alatsi"/>
                <a:cs typeface="Alatsi"/>
                <a:sym typeface="Alatsi"/>
              </a:rPr>
              <a:t>Panevėžio miesto savivaldybė</a:t>
            </a:r>
          </a:p>
        </p:txBody>
      </p:sp>
      <p:sp>
        <p:nvSpPr>
          <p:cNvPr id="15" name="TextBox 15"/>
          <p:cNvSpPr txBox="1"/>
          <p:nvPr/>
        </p:nvSpPr>
        <p:spPr>
          <a:xfrm>
            <a:off x="1507639" y="1661225"/>
            <a:ext cx="15881707" cy="8691482"/>
          </a:xfrm>
          <a:prstGeom prst="rect">
            <a:avLst/>
          </a:prstGeom>
        </p:spPr>
        <p:txBody>
          <a:bodyPr lIns="0" tIns="0" rIns="0" bIns="0" rtlCol="0" anchor="t">
            <a:spAutoFit/>
          </a:bodyPr>
          <a:lstStyle/>
          <a:p>
            <a:pPr algn="just">
              <a:lnSpc>
                <a:spcPts val="3359"/>
              </a:lnSpc>
            </a:pPr>
            <a:r>
              <a:rPr lang="lt-LT" sz="2399" noProof="0" dirty="0">
                <a:solidFill>
                  <a:srgbClr val="000000"/>
                </a:solidFill>
                <a:latin typeface="Calibri" panose="020F0502020204030204" pitchFamily="34" charset="0"/>
                <a:ea typeface="Alatsi"/>
                <a:cs typeface="Alatsi"/>
                <a:sym typeface="Alatsi"/>
              </a:rPr>
              <a:t> Remiantis Lietuvos Respublikos Vidaus reikalų ministerijos ataskaita </a:t>
            </a:r>
            <a:r>
              <a:rPr lang="lt-LT" sz="2399" noProof="0" dirty="0">
                <a:latin typeface="Calibri" panose="020F0502020204030204" pitchFamily="34" charset="0"/>
                <a:ea typeface="Alatsi"/>
                <a:cs typeface="Alatsi"/>
                <a:sym typeface="Alatsi"/>
              </a:rPr>
              <a:t>(</a:t>
            </a:r>
            <a:r>
              <a:rPr lang="lt-LT" sz="2399" u="sng" noProof="0" dirty="0">
                <a:solidFill>
                  <a:srgbClr val="38B6FF"/>
                </a:solidFill>
                <a:latin typeface="Calibri" panose="020F0502020204030204" pitchFamily="34" charset="0"/>
                <a:ea typeface="Alatsi"/>
                <a:cs typeface="Alatsi"/>
                <a:sym typeface="Alatsi"/>
                <a:hlinkClick r:id="rId4" tooltip="https://vrm.lrv.lt/uploads/vrm/documents/files/LT_versija/Viesasis_saugumas/2020_2021%20ataskaita%20d%C4%97l%20neapykantos%20kalbos%20ir%20neapykantos%20nusikaltim%C5%B3.pdf?utm_source=chatgpt.com"/>
              </a:rPr>
              <a:t>2020_2021 ataskaita dėl neapykantos kalbos ir neapykantos nusikaltimų.pdf</a:t>
            </a:r>
            <a:r>
              <a:rPr lang="lt-LT" sz="2399" noProof="0" dirty="0">
                <a:latin typeface="Calibri" panose="020F0502020204030204" pitchFamily="34" charset="0"/>
                <a:ea typeface="Alatsi"/>
                <a:cs typeface="Alatsi"/>
                <a:sym typeface="Alatsi"/>
              </a:rPr>
              <a:t>), </a:t>
            </a:r>
            <a:r>
              <a:rPr lang="lt-LT" sz="2399" noProof="0" dirty="0">
                <a:solidFill>
                  <a:srgbClr val="000000"/>
                </a:solidFill>
                <a:latin typeface="Calibri" panose="020F0502020204030204" pitchFamily="34" charset="0"/>
                <a:ea typeface="Alatsi"/>
                <a:cs typeface="Alatsi"/>
                <a:sym typeface="Alatsi"/>
              </a:rPr>
              <a:t>2021 m. Lietuvoje buvo gauti 3 558 praneši</a:t>
            </a:r>
            <a:r>
              <a:rPr lang="lt-LT" sz="2399" u="none" noProof="0" dirty="0">
                <a:solidFill>
                  <a:srgbClr val="000000"/>
                </a:solidFill>
                <a:latin typeface="Calibri" panose="020F0502020204030204" pitchFamily="34" charset="0"/>
                <a:ea typeface="Alatsi"/>
                <a:cs typeface="Alatsi"/>
                <a:sym typeface="Alatsi"/>
              </a:rPr>
              <a:t>mai ap</a:t>
            </a:r>
            <a:r>
              <a:rPr lang="lt-LT" sz="2399" noProof="0" dirty="0">
                <a:solidFill>
                  <a:srgbClr val="000000"/>
                </a:solidFill>
                <a:latin typeface="Calibri" panose="020F0502020204030204" pitchFamily="34" charset="0"/>
                <a:ea typeface="Alatsi"/>
                <a:cs typeface="Alatsi"/>
                <a:sym typeface="Alatsi"/>
              </a:rPr>
              <a:t>ie galimus neapykantos nusikaltimus, iš kurių 40 susiję su neapykantos kalba. Tačiau nėra tiksliai nurodyta kiek iš minėtų atvejų yra susiję </a:t>
            </a:r>
            <a:r>
              <a:rPr lang="lt-LT" sz="2399" u="none" noProof="0" dirty="0">
                <a:solidFill>
                  <a:srgbClr val="000000"/>
                </a:solidFill>
                <a:latin typeface="Calibri" panose="020F0502020204030204" pitchFamily="34" charset="0"/>
                <a:ea typeface="Alatsi"/>
                <a:cs typeface="Alatsi"/>
                <a:sym typeface="Alatsi"/>
              </a:rPr>
              <a:t>su lytinė orientacija. Be to šie skaičiai gali neatspindėti tikrojo situacijos masto</a:t>
            </a:r>
            <a:r>
              <a:rPr lang="lt-LT" sz="2399" noProof="0" dirty="0">
                <a:solidFill>
                  <a:srgbClr val="000000"/>
                </a:solidFill>
                <a:latin typeface="Calibri" panose="020F0502020204030204" pitchFamily="34" charset="0"/>
                <a:ea typeface="Alatsi"/>
                <a:cs typeface="Alatsi"/>
                <a:sym typeface="Alatsi"/>
              </a:rPr>
              <a:t> dėl</a:t>
            </a:r>
            <a:r>
              <a:rPr lang="lt-LT" sz="2399" u="none" noProof="0" dirty="0">
                <a:solidFill>
                  <a:srgbClr val="000000"/>
                </a:solidFill>
                <a:latin typeface="Calibri" panose="020F0502020204030204" pitchFamily="34" charset="0"/>
                <a:ea typeface="Alatsi"/>
                <a:cs typeface="Alatsi"/>
                <a:sym typeface="Alatsi"/>
              </a:rPr>
              <a:t> n</a:t>
            </a:r>
            <a:r>
              <a:rPr lang="lt-LT" sz="2399" noProof="0" dirty="0">
                <a:solidFill>
                  <a:srgbClr val="000000"/>
                </a:solidFill>
                <a:latin typeface="Calibri" panose="020F0502020204030204" pitchFamily="34" charset="0"/>
                <a:ea typeface="Alatsi"/>
                <a:cs typeface="Alatsi"/>
                <a:sym typeface="Alatsi"/>
              </a:rPr>
              <a:t>epakankamo pranešimų skaičiaus</a:t>
            </a:r>
            <a:r>
              <a:rPr lang="lt-LT" sz="2399" u="none" noProof="0" dirty="0">
                <a:solidFill>
                  <a:srgbClr val="000000"/>
                </a:solidFill>
                <a:latin typeface="Calibri" panose="020F0502020204030204" pitchFamily="34" charset="0"/>
                <a:ea typeface="Alatsi"/>
                <a:cs typeface="Alatsi"/>
                <a:sym typeface="Alatsi"/>
              </a:rPr>
              <a:t> ir sunkum</a:t>
            </a:r>
            <a:r>
              <a:rPr lang="lt-LT" sz="2399" noProof="0" dirty="0">
                <a:solidFill>
                  <a:srgbClr val="000000"/>
                </a:solidFill>
                <a:latin typeface="Calibri" panose="020F0502020204030204" pitchFamily="34" charset="0"/>
                <a:ea typeface="Alatsi"/>
                <a:cs typeface="Alatsi"/>
                <a:sym typeface="Alatsi"/>
              </a:rPr>
              <a:t>ų at</a:t>
            </a:r>
            <a:r>
              <a:rPr lang="lt-LT" sz="2399" u="none" noProof="0" dirty="0">
                <a:solidFill>
                  <a:srgbClr val="000000"/>
                </a:solidFill>
                <a:latin typeface="Calibri" panose="020F0502020204030204" pitchFamily="34" charset="0"/>
                <a:ea typeface="Alatsi"/>
                <a:cs typeface="Alatsi"/>
                <a:sym typeface="Alatsi"/>
              </a:rPr>
              <a:t>p</a:t>
            </a:r>
            <a:r>
              <a:rPr lang="lt-LT" sz="2399" noProof="0" dirty="0">
                <a:solidFill>
                  <a:srgbClr val="000000"/>
                </a:solidFill>
                <a:latin typeface="Calibri" panose="020F0502020204030204" pitchFamily="34" charset="0"/>
                <a:ea typeface="Alatsi"/>
                <a:cs typeface="Alatsi"/>
                <a:sym typeface="Alatsi"/>
              </a:rPr>
              <a:t>ažįstant neapykantos nusikaltimus.</a:t>
            </a:r>
          </a:p>
          <a:p>
            <a:pPr algn="just">
              <a:lnSpc>
                <a:spcPts val="3359"/>
              </a:lnSpc>
            </a:pPr>
            <a:r>
              <a:rPr lang="lt-LT" sz="2399" noProof="0" dirty="0">
                <a:solidFill>
                  <a:srgbClr val="000000"/>
                </a:solidFill>
                <a:latin typeface="Calibri" panose="020F0502020204030204" pitchFamily="34" charset="0"/>
                <a:ea typeface="Alatsi"/>
                <a:cs typeface="Alatsi"/>
                <a:sym typeface="Alatsi"/>
              </a:rPr>
              <a:t> </a:t>
            </a:r>
          </a:p>
          <a:p>
            <a:pPr algn="just">
              <a:lnSpc>
                <a:spcPts val="3359"/>
              </a:lnSpc>
            </a:pPr>
            <a:r>
              <a:rPr lang="lt-LT" sz="2399" noProof="0" dirty="0">
                <a:solidFill>
                  <a:srgbClr val="000000"/>
                </a:solidFill>
                <a:latin typeface="Calibri" panose="020F0502020204030204" pitchFamily="34" charset="0"/>
                <a:ea typeface="Alatsi"/>
                <a:cs typeface="Alatsi"/>
                <a:sym typeface="Alatsi"/>
              </a:rPr>
              <a:t> Leidinyje „Neapykantos kalba Lietuvoje“ </a:t>
            </a:r>
            <a:r>
              <a:rPr lang="lt-LT" sz="2399" noProof="0" dirty="0">
                <a:latin typeface="Calibri" panose="020F0502020204030204" pitchFamily="34" charset="0"/>
                <a:ea typeface="Alatsi"/>
                <a:cs typeface="Alatsi"/>
                <a:sym typeface="Alatsi"/>
              </a:rPr>
              <a:t>(</a:t>
            </a:r>
            <a:r>
              <a:rPr lang="lt-LT" sz="2399" u="sng" noProof="0" dirty="0">
                <a:solidFill>
                  <a:srgbClr val="38B6FF"/>
                </a:solidFill>
                <a:latin typeface="Calibri" panose="020F0502020204030204" pitchFamily="34" charset="0"/>
                <a:ea typeface="Alatsi"/>
                <a:cs typeface="Alatsi"/>
                <a:sym typeface="Alatsi"/>
                <a:hlinkClick r:id="rId5" tooltip="https://manoteises.lt/wp-content/uploads/2023/03/NEAPYKANTOS-KALBA-LIETUVOJE.pdf?utm_source=chatgpt.com"/>
              </a:rPr>
              <a:t>NEAPYKANTOS-KALBA-LIETUVOJE.pdf</a:t>
            </a:r>
            <a:r>
              <a:rPr lang="lt-LT" sz="2399" noProof="0" dirty="0">
                <a:solidFill>
                  <a:srgbClr val="000000"/>
                </a:solidFill>
                <a:latin typeface="Calibri" panose="020F0502020204030204" pitchFamily="34" charset="0"/>
                <a:ea typeface="Alatsi"/>
                <a:cs typeface="Alatsi"/>
                <a:sym typeface="Alatsi"/>
              </a:rPr>
              <a:t>) nurodoma, kad „Be to, teisėsaugos pareigūnams trūksta gebėjimų ir (ar) noro atpažinti ir kvalifikuoti tam tikrus incidentus kaip neapykantos kurstymą. Manytina, jog Lietuvos visuomenėje vyraujančios neigiamos nuostatos tam tikrų socialinių grupių atžvilgiu veikia ir policijoje bei prokuratūroje dirbančius specialistus.“ Atsižvelgiant į tai, kad teisėsaugos pareigūnams dažnai trūksta žinių arba motyvacijos tinkamai atpažinti ir kv</a:t>
            </a:r>
            <a:r>
              <a:rPr lang="lt-LT" sz="2399" u="none" noProof="0" dirty="0">
                <a:solidFill>
                  <a:srgbClr val="000000"/>
                </a:solidFill>
                <a:latin typeface="Calibri" panose="020F0502020204030204" pitchFamily="34" charset="0"/>
                <a:ea typeface="Alatsi"/>
                <a:cs typeface="Alatsi"/>
                <a:sym typeface="Alatsi"/>
              </a:rPr>
              <a:t>a</a:t>
            </a:r>
            <a:r>
              <a:rPr lang="lt-LT" sz="2399" noProof="0" dirty="0">
                <a:solidFill>
                  <a:srgbClr val="000000"/>
                </a:solidFill>
                <a:latin typeface="Calibri" panose="020F0502020204030204" pitchFamily="34" charset="0"/>
                <a:ea typeface="Alatsi"/>
                <a:cs typeface="Alatsi"/>
                <a:sym typeface="Alatsi"/>
              </a:rPr>
              <a:t>lif</a:t>
            </a:r>
            <a:r>
              <a:rPr lang="lt-LT" sz="2399" u="none" noProof="0" dirty="0">
                <a:solidFill>
                  <a:srgbClr val="000000"/>
                </a:solidFill>
                <a:latin typeface="Calibri" panose="020F0502020204030204" pitchFamily="34" charset="0"/>
                <a:ea typeface="Alatsi"/>
                <a:cs typeface="Alatsi"/>
                <a:sym typeface="Alatsi"/>
              </a:rPr>
              <a:t>ikuo</a:t>
            </a:r>
            <a:r>
              <a:rPr lang="lt-LT" sz="2399" noProof="0" dirty="0">
                <a:solidFill>
                  <a:srgbClr val="000000"/>
                </a:solidFill>
                <a:latin typeface="Calibri" panose="020F0502020204030204" pitchFamily="34" charset="0"/>
                <a:ea typeface="Alatsi"/>
                <a:cs typeface="Alatsi"/>
                <a:sym typeface="Alatsi"/>
              </a:rPr>
              <a:t>ti</a:t>
            </a:r>
            <a:r>
              <a:rPr lang="lt-LT" sz="2399" u="none" noProof="0" dirty="0">
                <a:solidFill>
                  <a:srgbClr val="000000"/>
                </a:solidFill>
                <a:latin typeface="Calibri" panose="020F0502020204030204" pitchFamily="34" charset="0"/>
                <a:ea typeface="Alatsi"/>
                <a:cs typeface="Alatsi"/>
                <a:sym typeface="Alatsi"/>
              </a:rPr>
              <a:t> </a:t>
            </a:r>
            <a:r>
              <a:rPr lang="lt-LT" sz="2399" noProof="0" dirty="0">
                <a:solidFill>
                  <a:srgbClr val="000000"/>
                </a:solidFill>
                <a:latin typeface="Calibri" panose="020F0502020204030204" pitchFamily="34" charset="0"/>
                <a:ea typeface="Alatsi"/>
                <a:cs typeface="Alatsi"/>
                <a:sym typeface="Alatsi"/>
              </a:rPr>
              <a:t>neapyk</a:t>
            </a:r>
            <a:r>
              <a:rPr lang="lt-LT" sz="2399" u="none" noProof="0" dirty="0">
                <a:solidFill>
                  <a:srgbClr val="000000"/>
                </a:solidFill>
                <a:latin typeface="Calibri" panose="020F0502020204030204" pitchFamily="34" charset="0"/>
                <a:ea typeface="Alatsi"/>
                <a:cs typeface="Alatsi"/>
                <a:sym typeface="Alatsi"/>
              </a:rPr>
              <a:t>a</a:t>
            </a:r>
            <a:r>
              <a:rPr lang="lt-LT" sz="2399" noProof="0" dirty="0">
                <a:solidFill>
                  <a:srgbClr val="000000"/>
                </a:solidFill>
                <a:latin typeface="Calibri" panose="020F0502020204030204" pitchFamily="34" charset="0"/>
                <a:ea typeface="Alatsi"/>
                <a:cs typeface="Alatsi"/>
                <a:sym typeface="Alatsi"/>
              </a:rPr>
              <a:t>ntos kalbą</a:t>
            </a:r>
            <a:r>
              <a:rPr lang="lt-LT" sz="2399" u="none" noProof="0" dirty="0">
                <a:solidFill>
                  <a:srgbClr val="000000"/>
                </a:solidFill>
                <a:latin typeface="Calibri" panose="020F0502020204030204" pitchFamily="34" charset="0"/>
                <a:ea typeface="Alatsi"/>
                <a:cs typeface="Alatsi"/>
                <a:sym typeface="Alatsi"/>
              </a:rPr>
              <a:t> b</a:t>
            </a:r>
            <a:r>
              <a:rPr lang="lt-LT" sz="2399" noProof="0" dirty="0">
                <a:solidFill>
                  <a:srgbClr val="000000"/>
                </a:solidFill>
                <a:latin typeface="Calibri" panose="020F0502020204030204" pitchFamily="34" charset="0"/>
                <a:ea typeface="Alatsi"/>
                <a:cs typeface="Alatsi"/>
                <a:sym typeface="Alatsi"/>
              </a:rPr>
              <a:t>e</a:t>
            </a:r>
            <a:r>
              <a:rPr lang="lt-LT" sz="2399" u="none" noProof="0" dirty="0">
                <a:solidFill>
                  <a:srgbClr val="000000"/>
                </a:solidFill>
                <a:latin typeface="Calibri" panose="020F0502020204030204" pitchFamily="34" charset="0"/>
                <a:ea typeface="Alatsi"/>
                <a:cs typeface="Alatsi"/>
                <a:sym typeface="Alatsi"/>
              </a:rPr>
              <a:t>i n</a:t>
            </a:r>
            <a:r>
              <a:rPr lang="lt-LT" sz="2399" noProof="0" dirty="0">
                <a:solidFill>
                  <a:srgbClr val="000000"/>
                </a:solidFill>
                <a:latin typeface="Calibri" panose="020F0502020204030204" pitchFamily="34" charset="0"/>
                <a:ea typeface="Alatsi"/>
                <a:cs typeface="Alatsi"/>
                <a:sym typeface="Alatsi"/>
              </a:rPr>
              <a:t>usikaltimus reikėtų stiprinti jų kompetencijas šioje srityje. Reguliarūs mokymai, paremti žmogaus teisių principais ir praktiniais pavyzdžiais, galėtų padėti didinti jautrumą LGBTQ+ bendruomenės atžvilgiu ir užtikrinti veiksmingesnį teisinį reagavimą į diskriminacinius incidentus.</a:t>
            </a:r>
          </a:p>
          <a:p>
            <a:pPr algn="just">
              <a:lnSpc>
                <a:spcPts val="3359"/>
              </a:lnSpc>
            </a:pPr>
            <a:endParaRPr lang="lt-LT" sz="2399" noProof="0" dirty="0">
              <a:solidFill>
                <a:srgbClr val="000000"/>
              </a:solidFill>
              <a:latin typeface="Calibri" panose="020F0502020204030204" pitchFamily="34" charset="0"/>
              <a:ea typeface="Alatsi"/>
              <a:cs typeface="Alatsi"/>
              <a:sym typeface="Alatsi"/>
            </a:endParaRPr>
          </a:p>
          <a:p>
            <a:pPr algn="just">
              <a:lnSpc>
                <a:spcPts val="3359"/>
              </a:lnSpc>
            </a:pPr>
            <a:r>
              <a:rPr lang="lt-LT" sz="2399" noProof="0" dirty="0">
                <a:solidFill>
                  <a:srgbClr val="000000"/>
                </a:solidFill>
                <a:latin typeface="Calibri" panose="020F0502020204030204" pitchFamily="34" charset="0"/>
                <a:ea typeface="Alatsi"/>
                <a:cs typeface="Alatsi"/>
                <a:sym typeface="Alatsi"/>
              </a:rPr>
              <a:t> Nors specifinių duomenų apie neapykantos kalbos ir neapykantos nusikaltimų atvejus lytinės orientacijos pagrindu Panevėžio miesto savivaldybėje trūksta, anksčiau aptarti nacionaliniai duomenys leidžia pagrįstai manyti, kad ir ši savivaldybė susiduria su panašiomis problemomis kaip ir visa Lietuva – duomenų rinkimo stoka bei visuomenėje vyraujančios neigiamos nuostatos tam tikrų socialinių grupių atžvilgiu, kurios gali turėti įtakos ir teisėsaugos institucijų (policijos, prokuratūros) veikimui.</a:t>
            </a:r>
          </a:p>
          <a:p>
            <a:pPr algn="just">
              <a:lnSpc>
                <a:spcPts val="3359"/>
              </a:lnSpc>
            </a:pPr>
            <a:endParaRPr lang="lt-LT" sz="2399" noProof="0" dirty="0">
              <a:solidFill>
                <a:srgbClr val="000000"/>
              </a:solidFill>
              <a:latin typeface="Calibri" panose="020F0502020204030204" pitchFamily="34" charset="0"/>
              <a:ea typeface="Alatsi"/>
              <a:cs typeface="Alatsi"/>
              <a:sym typeface="Alatsi"/>
            </a:endParaRPr>
          </a:p>
          <a:p>
            <a:pPr algn="just">
              <a:lnSpc>
                <a:spcPts val="3359"/>
              </a:lnSpc>
            </a:pPr>
            <a:endParaRPr lang="lt-LT" sz="2399" noProof="0" dirty="0">
              <a:solidFill>
                <a:srgbClr val="000000"/>
              </a:solidFill>
              <a:latin typeface="Calibri" panose="020F0502020204030204" pitchFamily="34" charset="0"/>
              <a:ea typeface="Alatsi"/>
              <a:cs typeface="Alatsi"/>
              <a:sym typeface="Alatsi"/>
            </a:endParaRPr>
          </a:p>
        </p:txBody>
      </p:sp>
      <p:sp>
        <p:nvSpPr>
          <p:cNvPr id="16" name="TextBox 16"/>
          <p:cNvSpPr txBox="1"/>
          <p:nvPr/>
        </p:nvSpPr>
        <p:spPr>
          <a:xfrm>
            <a:off x="1564423" y="240088"/>
            <a:ext cx="15272722" cy="1135900"/>
          </a:xfrm>
          <a:prstGeom prst="rect">
            <a:avLst/>
          </a:prstGeom>
        </p:spPr>
        <p:txBody>
          <a:bodyPr lIns="0" tIns="0" rIns="0" bIns="0" rtlCol="0" anchor="t">
            <a:spAutoFit/>
          </a:bodyPr>
          <a:lstStyle/>
          <a:p>
            <a:pPr algn="l">
              <a:lnSpc>
                <a:spcPts val="4591"/>
              </a:lnSpc>
            </a:pPr>
            <a:r>
              <a:rPr lang="lt-LT" sz="3279" noProof="0" dirty="0">
                <a:solidFill>
                  <a:srgbClr val="000000"/>
                </a:solidFill>
                <a:latin typeface="Calibri" panose="020F0502020204030204" pitchFamily="34" charset="0"/>
                <a:ea typeface="Alatsi"/>
                <a:cs typeface="Alatsi"/>
                <a:sym typeface="Alatsi"/>
              </a:rPr>
              <a:t>NEAPYKANTOS KALBOS IR NEAPYKANTOS NUSIKALTIMAI LYTINĖS ORIENTACIJOS ASPEKTU NACIONALINIAME KONTEKSTE</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rgbClr val="F6F3EB"/>
        </a:solidFill>
        <a:effectLst/>
      </p:bgPr>
    </p:bg>
    <p:spTree>
      <p:nvGrpSpPr>
        <p:cNvPr id="1" name=""/>
        <p:cNvGrpSpPr/>
        <p:nvPr/>
      </p:nvGrpSpPr>
      <p:grpSpPr>
        <a:xfrm>
          <a:off x="0" y="0"/>
          <a:ext cx="0" cy="0"/>
          <a:chOff x="0" y="0"/>
          <a:chExt cx="0" cy="0"/>
        </a:xfrm>
      </p:grpSpPr>
      <p:grpSp>
        <p:nvGrpSpPr>
          <p:cNvPr id="2" name="Group 2"/>
          <p:cNvGrpSpPr/>
          <p:nvPr/>
        </p:nvGrpSpPr>
        <p:grpSpPr>
          <a:xfrm>
            <a:off x="627362" y="0"/>
            <a:ext cx="937061" cy="10287000"/>
            <a:chOff x="0" y="0"/>
            <a:chExt cx="246798" cy="2709333"/>
          </a:xfrm>
        </p:grpSpPr>
        <p:sp>
          <p:nvSpPr>
            <p:cNvPr id="3" name="Freeform 3"/>
            <p:cNvSpPr/>
            <p:nvPr/>
          </p:nvSpPr>
          <p:spPr>
            <a:xfrm>
              <a:off x="0" y="0"/>
              <a:ext cx="246798" cy="2709333"/>
            </a:xfrm>
            <a:custGeom>
              <a:avLst/>
              <a:gdLst/>
              <a:ahLst/>
              <a:cxnLst/>
              <a:rect l="l" t="t" r="r" b="b"/>
              <a:pathLst>
                <a:path w="246798" h="2709333">
                  <a:moveTo>
                    <a:pt x="0" y="0"/>
                  </a:moveTo>
                  <a:lnTo>
                    <a:pt x="246798" y="0"/>
                  </a:lnTo>
                  <a:lnTo>
                    <a:pt x="246798" y="2709333"/>
                  </a:lnTo>
                  <a:lnTo>
                    <a:pt x="0" y="2709333"/>
                  </a:lnTo>
                  <a:close/>
                </a:path>
              </a:pathLst>
            </a:custGeom>
            <a:solidFill>
              <a:srgbClr val="F6F3EB"/>
            </a:solidFill>
          </p:spPr>
          <p:txBody>
            <a:bodyPr/>
            <a:lstStyle/>
            <a:p>
              <a:endParaRPr lang="lt-LT" noProof="0" dirty="0"/>
            </a:p>
          </p:txBody>
        </p:sp>
        <p:sp>
          <p:nvSpPr>
            <p:cNvPr id="4" name="TextBox 4"/>
            <p:cNvSpPr txBox="1"/>
            <p:nvPr/>
          </p:nvSpPr>
          <p:spPr>
            <a:xfrm>
              <a:off x="0" y="-38100"/>
              <a:ext cx="246798" cy="2747433"/>
            </a:xfrm>
            <a:prstGeom prst="rect">
              <a:avLst/>
            </a:prstGeom>
          </p:spPr>
          <p:txBody>
            <a:bodyPr lIns="50800" tIns="50800" rIns="50800" bIns="50800" rtlCol="0" anchor="ctr"/>
            <a:lstStyle/>
            <a:p>
              <a:pPr algn="ctr">
                <a:lnSpc>
                  <a:spcPts val="2659"/>
                </a:lnSpc>
              </a:pPr>
              <a:endParaRPr lang="lt-LT" noProof="0" dirty="0"/>
            </a:p>
          </p:txBody>
        </p:sp>
      </p:grpSp>
      <p:grpSp>
        <p:nvGrpSpPr>
          <p:cNvPr id="5" name="Group 5"/>
          <p:cNvGrpSpPr/>
          <p:nvPr/>
        </p:nvGrpSpPr>
        <p:grpSpPr>
          <a:xfrm>
            <a:off x="1468637" y="3376218"/>
            <a:ext cx="503827" cy="503827"/>
            <a:chOff x="0" y="0"/>
            <a:chExt cx="812800" cy="812800"/>
          </a:xfrm>
        </p:grpSpPr>
        <p:sp>
          <p:nvSpPr>
            <p:cNvPr id="6" name="Freeform 6"/>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000000"/>
            </a:solidFill>
          </p:spPr>
          <p:txBody>
            <a:bodyPr/>
            <a:lstStyle/>
            <a:p>
              <a:endParaRPr lang="lt-LT" noProof="0" dirty="0"/>
            </a:p>
          </p:txBody>
        </p:sp>
        <p:sp>
          <p:nvSpPr>
            <p:cNvPr id="7" name="TextBox 7"/>
            <p:cNvSpPr txBox="1"/>
            <p:nvPr/>
          </p:nvSpPr>
          <p:spPr>
            <a:xfrm>
              <a:off x="76200" y="38100"/>
              <a:ext cx="660400" cy="698500"/>
            </a:xfrm>
            <a:prstGeom prst="rect">
              <a:avLst/>
            </a:prstGeom>
          </p:spPr>
          <p:txBody>
            <a:bodyPr lIns="50800" tIns="50800" rIns="50800" bIns="50800" rtlCol="0" anchor="ctr"/>
            <a:lstStyle/>
            <a:p>
              <a:pPr algn="ctr">
                <a:lnSpc>
                  <a:spcPts val="2659"/>
                </a:lnSpc>
              </a:pPr>
              <a:endParaRPr lang="lt-LT" noProof="0" dirty="0"/>
            </a:p>
          </p:txBody>
        </p:sp>
      </p:grpSp>
      <p:sp>
        <p:nvSpPr>
          <p:cNvPr id="8" name="TextBox 8"/>
          <p:cNvSpPr txBox="1"/>
          <p:nvPr/>
        </p:nvSpPr>
        <p:spPr>
          <a:xfrm>
            <a:off x="2679116" y="729075"/>
            <a:ext cx="13180039" cy="1450976"/>
          </a:xfrm>
          <a:prstGeom prst="rect">
            <a:avLst/>
          </a:prstGeom>
        </p:spPr>
        <p:txBody>
          <a:bodyPr lIns="0" tIns="0" rIns="0" bIns="0" rtlCol="0" anchor="t">
            <a:spAutoFit/>
          </a:bodyPr>
          <a:lstStyle/>
          <a:p>
            <a:pPr algn="ctr">
              <a:lnSpc>
                <a:spcPts val="11899"/>
              </a:lnSpc>
            </a:pPr>
            <a:r>
              <a:rPr lang="lt-LT" sz="8499" noProof="0" dirty="0">
                <a:solidFill>
                  <a:srgbClr val="000000"/>
                </a:solidFill>
                <a:latin typeface="Calibri" panose="020F0502020204030204" pitchFamily="34" charset="0"/>
                <a:ea typeface="Alatsi"/>
                <a:cs typeface="Alatsi"/>
                <a:sym typeface="Alatsi"/>
              </a:rPr>
              <a:t>IŠVADOS</a:t>
            </a:r>
          </a:p>
        </p:txBody>
      </p:sp>
      <p:grpSp>
        <p:nvGrpSpPr>
          <p:cNvPr id="9" name="Group 9"/>
          <p:cNvGrpSpPr/>
          <p:nvPr/>
        </p:nvGrpSpPr>
        <p:grpSpPr>
          <a:xfrm>
            <a:off x="2174393" y="2429588"/>
            <a:ext cx="15247374" cy="441914"/>
            <a:chOff x="0" y="0"/>
            <a:chExt cx="4015769" cy="116389"/>
          </a:xfrm>
        </p:grpSpPr>
        <p:sp>
          <p:nvSpPr>
            <p:cNvPr id="10" name="Freeform 10"/>
            <p:cNvSpPr/>
            <p:nvPr/>
          </p:nvSpPr>
          <p:spPr>
            <a:xfrm>
              <a:off x="0" y="0"/>
              <a:ext cx="4015769" cy="116389"/>
            </a:xfrm>
            <a:custGeom>
              <a:avLst/>
              <a:gdLst/>
              <a:ahLst/>
              <a:cxnLst/>
              <a:rect l="l" t="t" r="r" b="b"/>
              <a:pathLst>
                <a:path w="4015769" h="116389">
                  <a:moveTo>
                    <a:pt x="25895" y="0"/>
                  </a:moveTo>
                  <a:lnTo>
                    <a:pt x="3989874" y="0"/>
                  </a:lnTo>
                  <a:cubicBezTo>
                    <a:pt x="3996742" y="0"/>
                    <a:pt x="4003328" y="2728"/>
                    <a:pt x="4008185" y="7585"/>
                  </a:cubicBezTo>
                  <a:cubicBezTo>
                    <a:pt x="4013041" y="12441"/>
                    <a:pt x="4015769" y="19028"/>
                    <a:pt x="4015769" y="25895"/>
                  </a:cubicBezTo>
                  <a:lnTo>
                    <a:pt x="4015769" y="90494"/>
                  </a:lnTo>
                  <a:cubicBezTo>
                    <a:pt x="4015769" y="97361"/>
                    <a:pt x="4013041" y="103948"/>
                    <a:pt x="4008185" y="108804"/>
                  </a:cubicBezTo>
                  <a:cubicBezTo>
                    <a:pt x="4003328" y="113661"/>
                    <a:pt x="3996742" y="116389"/>
                    <a:pt x="3989874" y="116389"/>
                  </a:cubicBezTo>
                  <a:lnTo>
                    <a:pt x="25895" y="116389"/>
                  </a:lnTo>
                  <a:cubicBezTo>
                    <a:pt x="19028" y="116389"/>
                    <a:pt x="12441" y="113661"/>
                    <a:pt x="7585" y="108804"/>
                  </a:cubicBezTo>
                  <a:cubicBezTo>
                    <a:pt x="2728" y="103948"/>
                    <a:pt x="0" y="97361"/>
                    <a:pt x="0" y="90494"/>
                  </a:cubicBezTo>
                  <a:lnTo>
                    <a:pt x="0" y="25895"/>
                  </a:lnTo>
                  <a:cubicBezTo>
                    <a:pt x="0" y="19028"/>
                    <a:pt x="2728" y="12441"/>
                    <a:pt x="7585" y="7585"/>
                  </a:cubicBezTo>
                  <a:cubicBezTo>
                    <a:pt x="12441" y="2728"/>
                    <a:pt x="19028" y="0"/>
                    <a:pt x="25895" y="0"/>
                  </a:cubicBezTo>
                  <a:close/>
                </a:path>
              </a:pathLst>
            </a:custGeom>
            <a:solidFill>
              <a:srgbClr val="9FC3D0"/>
            </a:solidFill>
          </p:spPr>
          <p:txBody>
            <a:bodyPr/>
            <a:lstStyle/>
            <a:p>
              <a:endParaRPr lang="lt-LT" noProof="0" dirty="0"/>
            </a:p>
          </p:txBody>
        </p:sp>
        <p:sp>
          <p:nvSpPr>
            <p:cNvPr id="11" name="TextBox 11"/>
            <p:cNvSpPr txBox="1"/>
            <p:nvPr/>
          </p:nvSpPr>
          <p:spPr>
            <a:xfrm>
              <a:off x="0" y="-38100"/>
              <a:ext cx="4015769" cy="154489"/>
            </a:xfrm>
            <a:prstGeom prst="rect">
              <a:avLst/>
            </a:prstGeom>
          </p:spPr>
          <p:txBody>
            <a:bodyPr lIns="50800" tIns="50800" rIns="50800" bIns="50800" rtlCol="0" anchor="ctr"/>
            <a:lstStyle/>
            <a:p>
              <a:pPr algn="ctr">
                <a:lnSpc>
                  <a:spcPts val="2659"/>
                </a:lnSpc>
              </a:pPr>
              <a:endParaRPr lang="lt-LT" noProof="0" dirty="0"/>
            </a:p>
          </p:txBody>
        </p:sp>
      </p:grpSp>
      <p:grpSp>
        <p:nvGrpSpPr>
          <p:cNvPr id="12" name="Group 12"/>
          <p:cNvGrpSpPr/>
          <p:nvPr/>
        </p:nvGrpSpPr>
        <p:grpSpPr>
          <a:xfrm>
            <a:off x="2174393" y="2778245"/>
            <a:ext cx="11617807" cy="615512"/>
            <a:chOff x="0" y="0"/>
            <a:chExt cx="3540847" cy="162110"/>
          </a:xfrm>
        </p:grpSpPr>
        <p:sp>
          <p:nvSpPr>
            <p:cNvPr id="13" name="Freeform 13"/>
            <p:cNvSpPr/>
            <p:nvPr/>
          </p:nvSpPr>
          <p:spPr>
            <a:xfrm>
              <a:off x="0" y="0"/>
              <a:ext cx="3540847" cy="162110"/>
            </a:xfrm>
            <a:custGeom>
              <a:avLst/>
              <a:gdLst/>
              <a:ahLst/>
              <a:cxnLst/>
              <a:rect l="l" t="t" r="r" b="b"/>
              <a:pathLst>
                <a:path w="3540847" h="162110">
                  <a:moveTo>
                    <a:pt x="29369" y="0"/>
                  </a:moveTo>
                  <a:lnTo>
                    <a:pt x="3511479" y="0"/>
                  </a:lnTo>
                  <a:cubicBezTo>
                    <a:pt x="3519268" y="0"/>
                    <a:pt x="3526738" y="3094"/>
                    <a:pt x="3532246" y="8602"/>
                  </a:cubicBezTo>
                  <a:cubicBezTo>
                    <a:pt x="3537753" y="14110"/>
                    <a:pt x="3540847" y="21580"/>
                    <a:pt x="3540847" y="29369"/>
                  </a:cubicBezTo>
                  <a:lnTo>
                    <a:pt x="3540847" y="132741"/>
                  </a:lnTo>
                  <a:cubicBezTo>
                    <a:pt x="3540847" y="148961"/>
                    <a:pt x="3527699" y="162110"/>
                    <a:pt x="3511479" y="162110"/>
                  </a:cubicBezTo>
                  <a:lnTo>
                    <a:pt x="29369" y="162110"/>
                  </a:lnTo>
                  <a:cubicBezTo>
                    <a:pt x="13149" y="162110"/>
                    <a:pt x="0" y="148961"/>
                    <a:pt x="0" y="132741"/>
                  </a:cubicBezTo>
                  <a:lnTo>
                    <a:pt x="0" y="29369"/>
                  </a:lnTo>
                  <a:cubicBezTo>
                    <a:pt x="0" y="13149"/>
                    <a:pt x="13149" y="0"/>
                    <a:pt x="29369" y="0"/>
                  </a:cubicBezTo>
                  <a:close/>
                </a:path>
              </a:pathLst>
            </a:custGeom>
            <a:solidFill>
              <a:srgbClr val="9FC3D0"/>
            </a:solidFill>
          </p:spPr>
          <p:txBody>
            <a:bodyPr/>
            <a:lstStyle/>
            <a:p>
              <a:endParaRPr lang="lt-LT" noProof="0" dirty="0"/>
            </a:p>
          </p:txBody>
        </p:sp>
        <p:sp>
          <p:nvSpPr>
            <p:cNvPr id="14" name="TextBox 14"/>
            <p:cNvSpPr txBox="1"/>
            <p:nvPr/>
          </p:nvSpPr>
          <p:spPr>
            <a:xfrm>
              <a:off x="0" y="-38100"/>
              <a:ext cx="3540847" cy="200210"/>
            </a:xfrm>
            <a:prstGeom prst="rect">
              <a:avLst/>
            </a:prstGeom>
          </p:spPr>
          <p:txBody>
            <a:bodyPr lIns="50800" tIns="50800" rIns="50800" bIns="50800" rtlCol="0" anchor="ctr"/>
            <a:lstStyle/>
            <a:p>
              <a:pPr algn="ctr">
                <a:lnSpc>
                  <a:spcPts val="2659"/>
                </a:lnSpc>
              </a:pPr>
              <a:endParaRPr lang="lt-LT" noProof="0" dirty="0"/>
            </a:p>
          </p:txBody>
        </p:sp>
      </p:grpSp>
      <p:sp>
        <p:nvSpPr>
          <p:cNvPr id="15" name="TextBox 15"/>
          <p:cNvSpPr txBox="1"/>
          <p:nvPr/>
        </p:nvSpPr>
        <p:spPr>
          <a:xfrm>
            <a:off x="2174393" y="2411478"/>
            <a:ext cx="15247374" cy="2893421"/>
          </a:xfrm>
          <a:prstGeom prst="rect">
            <a:avLst/>
          </a:prstGeom>
        </p:spPr>
        <p:txBody>
          <a:bodyPr wrap="square" lIns="0" tIns="0" rIns="0" bIns="0" rtlCol="0" anchor="t">
            <a:spAutoFit/>
          </a:bodyPr>
          <a:lstStyle/>
          <a:p>
            <a:pPr algn="just">
              <a:lnSpc>
                <a:spcPts val="3779"/>
              </a:lnSpc>
            </a:pPr>
            <a:r>
              <a:rPr lang="lt-LT" sz="2699" noProof="0" dirty="0">
                <a:solidFill>
                  <a:srgbClr val="000000"/>
                </a:solidFill>
                <a:latin typeface="Calibri" panose="020F0502020204030204" pitchFamily="34" charset="0"/>
                <a:ea typeface="Alatsi"/>
                <a:cs typeface="Alatsi"/>
                <a:sym typeface="Alatsi"/>
              </a:rPr>
              <a:t> Panevėžio miesto savivaldybėje, kaip ir visoje Lietuvoje, susiduriama su akivaizdžiu duomenų trūkumu apie neapykantos kalbos ir neapykantos nusikaltimų atvejus lytinės orientacijos pagrindu.</a:t>
            </a:r>
          </a:p>
          <a:p>
            <a:pPr algn="just">
              <a:lnSpc>
                <a:spcPts val="3779"/>
              </a:lnSpc>
            </a:pPr>
            <a:r>
              <a:rPr lang="lt-LT" sz="2699" noProof="0" dirty="0">
                <a:solidFill>
                  <a:srgbClr val="000000"/>
                </a:solidFill>
                <a:latin typeface="Calibri" panose="020F0502020204030204" pitchFamily="34" charset="0"/>
                <a:ea typeface="Alatsi"/>
                <a:cs typeface="Alatsi"/>
                <a:sym typeface="Alatsi"/>
              </a:rPr>
              <a:t>Nors nėra viešai prieinamų duomenų, susijusių su šiais incidentais konkrečiai Panevėžyje, nacionaliniai tyrimai ir teisinių institucijų praktika rodo, kad tokie atvejai dažnai lieka neidentifikuoti ir nepranešti. Tai rodo sisteminį nematomumą ir būtinybę savivaldybės lygmeniu pradėti rinkti tikslingus duomenis.</a:t>
            </a:r>
          </a:p>
          <a:p>
            <a:pPr algn="just">
              <a:lnSpc>
                <a:spcPts val="3779"/>
              </a:lnSpc>
            </a:pPr>
            <a:endParaRPr lang="lt-LT" sz="2699" noProof="0" dirty="0">
              <a:solidFill>
                <a:srgbClr val="000000"/>
              </a:solidFill>
              <a:latin typeface="Calibri" panose="020F0502020204030204" pitchFamily="34" charset="0"/>
              <a:ea typeface="Alatsi"/>
              <a:cs typeface="Alatsi"/>
              <a:sym typeface="Alatsi"/>
            </a:endParaRPr>
          </a:p>
        </p:txBody>
      </p:sp>
      <p:sp>
        <p:nvSpPr>
          <p:cNvPr id="16" name="AutoShape 16"/>
          <p:cNvSpPr/>
          <p:nvPr/>
        </p:nvSpPr>
        <p:spPr>
          <a:xfrm flipH="1" flipV="1">
            <a:off x="1085850" y="7289441"/>
            <a:ext cx="5403" cy="2997456"/>
          </a:xfrm>
          <a:prstGeom prst="line">
            <a:avLst/>
          </a:prstGeom>
          <a:ln w="114300" cap="flat">
            <a:solidFill>
              <a:srgbClr val="9FC3D0"/>
            </a:solidFill>
            <a:prstDash val="solid"/>
            <a:headEnd type="none" w="sm" len="sm"/>
            <a:tailEnd type="none" w="sm" len="sm"/>
          </a:ln>
        </p:spPr>
        <p:txBody>
          <a:bodyPr/>
          <a:lstStyle/>
          <a:p>
            <a:endParaRPr lang="lt-LT" noProof="0" dirty="0"/>
          </a:p>
        </p:txBody>
      </p:sp>
      <p:sp>
        <p:nvSpPr>
          <p:cNvPr id="17" name="AutoShape 17"/>
          <p:cNvSpPr/>
          <p:nvPr/>
        </p:nvSpPr>
        <p:spPr>
          <a:xfrm flipH="1" flipV="1">
            <a:off x="1090490" y="-104525"/>
            <a:ext cx="5403" cy="2997456"/>
          </a:xfrm>
          <a:prstGeom prst="line">
            <a:avLst/>
          </a:prstGeom>
          <a:ln w="114300" cap="flat">
            <a:solidFill>
              <a:srgbClr val="9FC3D0"/>
            </a:solidFill>
            <a:prstDash val="solid"/>
            <a:headEnd type="none" w="sm" len="sm"/>
            <a:tailEnd type="none" w="sm" len="sm"/>
          </a:ln>
        </p:spPr>
        <p:txBody>
          <a:bodyPr/>
          <a:lstStyle/>
          <a:p>
            <a:endParaRPr lang="lt-LT" noProof="0" dirty="0"/>
          </a:p>
        </p:txBody>
      </p:sp>
      <p:grpSp>
        <p:nvGrpSpPr>
          <p:cNvPr id="18" name="Group 18"/>
          <p:cNvGrpSpPr/>
          <p:nvPr/>
        </p:nvGrpSpPr>
        <p:grpSpPr>
          <a:xfrm>
            <a:off x="15859155" y="0"/>
            <a:ext cx="1562612" cy="1673225"/>
            <a:chOff x="0" y="0"/>
            <a:chExt cx="2083482" cy="2230967"/>
          </a:xfrm>
        </p:grpSpPr>
        <p:grpSp>
          <p:nvGrpSpPr>
            <p:cNvPr id="19" name="Group 19"/>
            <p:cNvGrpSpPr/>
            <p:nvPr/>
          </p:nvGrpSpPr>
          <p:grpSpPr>
            <a:xfrm>
              <a:off x="75599" y="0"/>
              <a:ext cx="1932284" cy="2230967"/>
              <a:chOff x="0" y="0"/>
              <a:chExt cx="703982" cy="812800"/>
            </a:xfrm>
          </p:grpSpPr>
          <p:sp>
            <p:nvSpPr>
              <p:cNvPr id="20" name="Freeform 20"/>
              <p:cNvSpPr/>
              <p:nvPr/>
            </p:nvSpPr>
            <p:spPr>
              <a:xfrm>
                <a:off x="0" y="0"/>
                <a:ext cx="703982" cy="812800"/>
              </a:xfrm>
              <a:custGeom>
                <a:avLst/>
                <a:gdLst/>
                <a:ahLst/>
                <a:cxnLst/>
                <a:rect l="l" t="t" r="r" b="b"/>
                <a:pathLst>
                  <a:path w="703982" h="812800">
                    <a:moveTo>
                      <a:pt x="234787" y="793731"/>
                    </a:moveTo>
                    <a:cubicBezTo>
                      <a:pt x="270879" y="805245"/>
                      <a:pt x="311910" y="812800"/>
                      <a:pt x="352180" y="812800"/>
                    </a:cubicBezTo>
                    <a:cubicBezTo>
                      <a:pt x="392452" y="812800"/>
                      <a:pt x="431204" y="806323"/>
                      <a:pt x="466915" y="794809"/>
                    </a:cubicBezTo>
                    <a:cubicBezTo>
                      <a:pt x="467675" y="794450"/>
                      <a:pt x="468435" y="794450"/>
                      <a:pt x="469194" y="794090"/>
                    </a:cubicBezTo>
                    <a:cubicBezTo>
                      <a:pt x="603304" y="748035"/>
                      <a:pt x="702082" y="626421"/>
                      <a:pt x="703982" y="484298"/>
                    </a:cubicBezTo>
                    <a:lnTo>
                      <a:pt x="703982" y="0"/>
                    </a:lnTo>
                    <a:lnTo>
                      <a:pt x="0" y="0"/>
                    </a:lnTo>
                    <a:lnTo>
                      <a:pt x="0" y="483939"/>
                    </a:lnTo>
                    <a:cubicBezTo>
                      <a:pt x="1900" y="627140"/>
                      <a:pt x="99158" y="748755"/>
                      <a:pt x="234787" y="793731"/>
                    </a:cubicBezTo>
                    <a:close/>
                  </a:path>
                </a:pathLst>
              </a:custGeom>
              <a:solidFill>
                <a:srgbClr val="9FC3D0"/>
              </a:solidFill>
            </p:spPr>
            <p:txBody>
              <a:bodyPr/>
              <a:lstStyle/>
              <a:p>
                <a:endParaRPr lang="lt-LT" noProof="0" dirty="0"/>
              </a:p>
            </p:txBody>
          </p:sp>
          <p:sp>
            <p:nvSpPr>
              <p:cNvPr id="21" name="TextBox 21"/>
              <p:cNvSpPr txBox="1"/>
              <p:nvPr/>
            </p:nvSpPr>
            <p:spPr>
              <a:xfrm>
                <a:off x="0" y="-47625"/>
                <a:ext cx="703982" cy="733425"/>
              </a:xfrm>
              <a:prstGeom prst="rect">
                <a:avLst/>
              </a:prstGeom>
            </p:spPr>
            <p:txBody>
              <a:bodyPr lIns="50800" tIns="50800" rIns="50800" bIns="50800" rtlCol="0" anchor="ctr"/>
              <a:lstStyle/>
              <a:p>
                <a:pPr algn="ctr">
                  <a:lnSpc>
                    <a:spcPts val="2659"/>
                  </a:lnSpc>
                </a:pPr>
                <a:endParaRPr lang="lt-LT" noProof="0" dirty="0"/>
              </a:p>
            </p:txBody>
          </p:sp>
        </p:grpSp>
        <p:sp>
          <p:nvSpPr>
            <p:cNvPr id="22" name="TextBox 22"/>
            <p:cNvSpPr txBox="1"/>
            <p:nvPr/>
          </p:nvSpPr>
          <p:spPr>
            <a:xfrm>
              <a:off x="0" y="437582"/>
              <a:ext cx="2083482" cy="1241504"/>
            </a:xfrm>
            <a:prstGeom prst="rect">
              <a:avLst/>
            </a:prstGeom>
          </p:spPr>
          <p:txBody>
            <a:bodyPr lIns="0" tIns="0" rIns="0" bIns="0" rtlCol="0" anchor="t">
              <a:spAutoFit/>
            </a:bodyPr>
            <a:lstStyle/>
            <a:p>
              <a:pPr algn="ctr">
                <a:lnSpc>
                  <a:spcPts val="7805"/>
                </a:lnSpc>
              </a:pPr>
              <a:r>
                <a:rPr lang="lt-LT" sz="5575" b="1" noProof="0" dirty="0">
                  <a:solidFill>
                    <a:srgbClr val="000000"/>
                  </a:solidFill>
                  <a:latin typeface="Open Sans Bold"/>
                  <a:ea typeface="Open Sans Bold"/>
                  <a:cs typeface="Open Sans Bold"/>
                  <a:sym typeface="Open Sans Bold"/>
                </a:rPr>
                <a:t>36</a:t>
              </a:r>
            </a:p>
          </p:txBody>
        </p:sp>
      </p:grpSp>
      <p:sp>
        <p:nvSpPr>
          <p:cNvPr id="23" name="Freeform 23"/>
          <p:cNvSpPr/>
          <p:nvPr/>
        </p:nvSpPr>
        <p:spPr>
          <a:xfrm>
            <a:off x="627362" y="-1042037"/>
            <a:ext cx="7315200" cy="2477783"/>
          </a:xfrm>
          <a:custGeom>
            <a:avLst/>
            <a:gdLst/>
            <a:ahLst/>
            <a:cxnLst/>
            <a:rect l="l" t="t" r="r" b="b"/>
            <a:pathLst>
              <a:path w="7315200" h="2477783">
                <a:moveTo>
                  <a:pt x="0" y="0"/>
                </a:moveTo>
                <a:lnTo>
                  <a:pt x="7315200" y="0"/>
                </a:lnTo>
                <a:lnTo>
                  <a:pt x="7315200" y="2477783"/>
                </a:lnTo>
                <a:lnTo>
                  <a:pt x="0" y="2477783"/>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lt-LT" noProof="0" dirty="0"/>
          </a:p>
        </p:txBody>
      </p:sp>
      <p:sp>
        <p:nvSpPr>
          <p:cNvPr id="24" name="Freeform 24"/>
          <p:cNvSpPr/>
          <p:nvPr/>
        </p:nvSpPr>
        <p:spPr>
          <a:xfrm>
            <a:off x="11804788" y="9258300"/>
            <a:ext cx="7315200" cy="2477783"/>
          </a:xfrm>
          <a:custGeom>
            <a:avLst/>
            <a:gdLst/>
            <a:ahLst/>
            <a:cxnLst/>
            <a:rect l="l" t="t" r="r" b="b"/>
            <a:pathLst>
              <a:path w="7315200" h="2477783">
                <a:moveTo>
                  <a:pt x="0" y="0"/>
                </a:moveTo>
                <a:lnTo>
                  <a:pt x="7315200" y="0"/>
                </a:lnTo>
                <a:lnTo>
                  <a:pt x="7315200" y="2477783"/>
                </a:lnTo>
                <a:lnTo>
                  <a:pt x="0" y="2477783"/>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lt-LT" noProof="0" dirty="0"/>
          </a:p>
        </p:txBody>
      </p:sp>
      <p:sp>
        <p:nvSpPr>
          <p:cNvPr id="25" name="TextBox 25"/>
          <p:cNvSpPr txBox="1"/>
          <p:nvPr/>
        </p:nvSpPr>
        <p:spPr>
          <a:xfrm rot="-5400000">
            <a:off x="-2385484" y="4932362"/>
            <a:ext cx="6882108" cy="422275"/>
          </a:xfrm>
          <a:prstGeom prst="rect">
            <a:avLst/>
          </a:prstGeom>
        </p:spPr>
        <p:txBody>
          <a:bodyPr lIns="0" tIns="0" rIns="0" bIns="0" rtlCol="0" anchor="t">
            <a:spAutoFit/>
          </a:bodyPr>
          <a:lstStyle/>
          <a:p>
            <a:pPr algn="ctr">
              <a:lnSpc>
                <a:spcPts val="3499"/>
              </a:lnSpc>
            </a:pPr>
            <a:r>
              <a:rPr lang="lt-LT" sz="2499" noProof="0" dirty="0">
                <a:solidFill>
                  <a:srgbClr val="000000"/>
                </a:solidFill>
                <a:latin typeface="Calibri" panose="020F0502020204030204" pitchFamily="34" charset="0"/>
                <a:ea typeface="Alatsi"/>
                <a:cs typeface="Alatsi"/>
                <a:sym typeface="Alatsi"/>
              </a:rPr>
              <a:t>Panevėžio miesto savivaldybė</a:t>
            </a:r>
          </a:p>
        </p:txBody>
      </p:sp>
      <p:grpSp>
        <p:nvGrpSpPr>
          <p:cNvPr id="26" name="Group 26"/>
          <p:cNvGrpSpPr/>
          <p:nvPr/>
        </p:nvGrpSpPr>
        <p:grpSpPr>
          <a:xfrm>
            <a:off x="2174393" y="5635141"/>
            <a:ext cx="6283807" cy="556780"/>
            <a:chOff x="0" y="0"/>
            <a:chExt cx="1835617" cy="146642"/>
          </a:xfrm>
        </p:grpSpPr>
        <p:sp>
          <p:nvSpPr>
            <p:cNvPr id="27" name="Freeform 27"/>
            <p:cNvSpPr/>
            <p:nvPr/>
          </p:nvSpPr>
          <p:spPr>
            <a:xfrm>
              <a:off x="0" y="0"/>
              <a:ext cx="1835617" cy="146642"/>
            </a:xfrm>
            <a:custGeom>
              <a:avLst/>
              <a:gdLst/>
              <a:ahLst/>
              <a:cxnLst/>
              <a:rect l="l" t="t" r="r" b="b"/>
              <a:pathLst>
                <a:path w="1835617" h="146642">
                  <a:moveTo>
                    <a:pt x="56651" y="0"/>
                  </a:moveTo>
                  <a:lnTo>
                    <a:pt x="1778965" y="0"/>
                  </a:lnTo>
                  <a:cubicBezTo>
                    <a:pt x="1810253" y="0"/>
                    <a:pt x="1835617" y="25364"/>
                    <a:pt x="1835617" y="56651"/>
                  </a:cubicBezTo>
                  <a:lnTo>
                    <a:pt x="1835617" y="89990"/>
                  </a:lnTo>
                  <a:cubicBezTo>
                    <a:pt x="1835617" y="105015"/>
                    <a:pt x="1829648" y="119425"/>
                    <a:pt x="1819024" y="130049"/>
                  </a:cubicBezTo>
                  <a:cubicBezTo>
                    <a:pt x="1808400" y="140673"/>
                    <a:pt x="1793990" y="146642"/>
                    <a:pt x="1778965" y="146642"/>
                  </a:cubicBezTo>
                  <a:lnTo>
                    <a:pt x="56651" y="146642"/>
                  </a:lnTo>
                  <a:cubicBezTo>
                    <a:pt x="25364" y="146642"/>
                    <a:pt x="0" y="121278"/>
                    <a:pt x="0" y="89990"/>
                  </a:cubicBezTo>
                  <a:lnTo>
                    <a:pt x="0" y="56651"/>
                  </a:lnTo>
                  <a:cubicBezTo>
                    <a:pt x="0" y="25364"/>
                    <a:pt x="25364" y="0"/>
                    <a:pt x="56651" y="0"/>
                  </a:cubicBezTo>
                  <a:close/>
                </a:path>
              </a:pathLst>
            </a:custGeom>
            <a:solidFill>
              <a:srgbClr val="9FC3D0"/>
            </a:solidFill>
          </p:spPr>
          <p:txBody>
            <a:bodyPr/>
            <a:lstStyle/>
            <a:p>
              <a:endParaRPr lang="lt-LT" noProof="0" dirty="0"/>
            </a:p>
          </p:txBody>
        </p:sp>
        <p:sp>
          <p:nvSpPr>
            <p:cNvPr id="28" name="TextBox 28"/>
            <p:cNvSpPr txBox="1"/>
            <p:nvPr/>
          </p:nvSpPr>
          <p:spPr>
            <a:xfrm>
              <a:off x="0" y="-38100"/>
              <a:ext cx="1835617" cy="184742"/>
            </a:xfrm>
            <a:prstGeom prst="rect">
              <a:avLst/>
            </a:prstGeom>
          </p:spPr>
          <p:txBody>
            <a:bodyPr lIns="50800" tIns="50800" rIns="50800" bIns="50800" rtlCol="0" anchor="ctr"/>
            <a:lstStyle/>
            <a:p>
              <a:pPr algn="ctr">
                <a:lnSpc>
                  <a:spcPts val="2659"/>
                </a:lnSpc>
              </a:pPr>
              <a:endParaRPr lang="lt-LT" noProof="0" dirty="0"/>
            </a:p>
          </p:txBody>
        </p:sp>
      </p:grpSp>
      <p:grpSp>
        <p:nvGrpSpPr>
          <p:cNvPr id="29" name="Group 29"/>
          <p:cNvGrpSpPr/>
          <p:nvPr/>
        </p:nvGrpSpPr>
        <p:grpSpPr>
          <a:xfrm>
            <a:off x="2174393" y="5257548"/>
            <a:ext cx="15302621" cy="530304"/>
            <a:chOff x="0" y="0"/>
            <a:chExt cx="4030320" cy="139668"/>
          </a:xfrm>
        </p:grpSpPr>
        <p:sp>
          <p:nvSpPr>
            <p:cNvPr id="30" name="Freeform 30"/>
            <p:cNvSpPr/>
            <p:nvPr/>
          </p:nvSpPr>
          <p:spPr>
            <a:xfrm>
              <a:off x="0" y="0"/>
              <a:ext cx="4030320" cy="139668"/>
            </a:xfrm>
            <a:custGeom>
              <a:avLst/>
              <a:gdLst/>
              <a:ahLst/>
              <a:cxnLst/>
              <a:rect l="l" t="t" r="r" b="b"/>
              <a:pathLst>
                <a:path w="4030320" h="139668">
                  <a:moveTo>
                    <a:pt x="25802" y="0"/>
                  </a:moveTo>
                  <a:lnTo>
                    <a:pt x="4004518" y="0"/>
                  </a:lnTo>
                  <a:cubicBezTo>
                    <a:pt x="4011361" y="0"/>
                    <a:pt x="4017924" y="2718"/>
                    <a:pt x="4022763" y="7557"/>
                  </a:cubicBezTo>
                  <a:cubicBezTo>
                    <a:pt x="4027601" y="12396"/>
                    <a:pt x="4030320" y="18959"/>
                    <a:pt x="4030320" y="25802"/>
                  </a:cubicBezTo>
                  <a:lnTo>
                    <a:pt x="4030320" y="113866"/>
                  </a:lnTo>
                  <a:cubicBezTo>
                    <a:pt x="4030320" y="120710"/>
                    <a:pt x="4027601" y="127272"/>
                    <a:pt x="4022763" y="132111"/>
                  </a:cubicBezTo>
                  <a:cubicBezTo>
                    <a:pt x="4017924" y="136950"/>
                    <a:pt x="4011361" y="139668"/>
                    <a:pt x="4004518" y="139668"/>
                  </a:cubicBezTo>
                  <a:lnTo>
                    <a:pt x="25802" y="139668"/>
                  </a:lnTo>
                  <a:cubicBezTo>
                    <a:pt x="18959" y="139668"/>
                    <a:pt x="12396" y="136950"/>
                    <a:pt x="7557" y="132111"/>
                  </a:cubicBezTo>
                  <a:cubicBezTo>
                    <a:pt x="2718" y="127272"/>
                    <a:pt x="0" y="120710"/>
                    <a:pt x="0" y="113866"/>
                  </a:cubicBezTo>
                  <a:lnTo>
                    <a:pt x="0" y="25802"/>
                  </a:lnTo>
                  <a:cubicBezTo>
                    <a:pt x="0" y="18959"/>
                    <a:pt x="2718" y="12396"/>
                    <a:pt x="7557" y="7557"/>
                  </a:cubicBezTo>
                  <a:cubicBezTo>
                    <a:pt x="12396" y="2718"/>
                    <a:pt x="18959" y="0"/>
                    <a:pt x="25802" y="0"/>
                  </a:cubicBezTo>
                  <a:close/>
                </a:path>
              </a:pathLst>
            </a:custGeom>
            <a:solidFill>
              <a:srgbClr val="9FC3D0"/>
            </a:solidFill>
          </p:spPr>
          <p:txBody>
            <a:bodyPr/>
            <a:lstStyle/>
            <a:p>
              <a:endParaRPr lang="lt-LT" noProof="0" dirty="0"/>
            </a:p>
          </p:txBody>
        </p:sp>
        <p:sp>
          <p:nvSpPr>
            <p:cNvPr id="31" name="TextBox 31"/>
            <p:cNvSpPr txBox="1"/>
            <p:nvPr/>
          </p:nvSpPr>
          <p:spPr>
            <a:xfrm>
              <a:off x="0" y="-38100"/>
              <a:ext cx="4030320" cy="177768"/>
            </a:xfrm>
            <a:prstGeom prst="rect">
              <a:avLst/>
            </a:prstGeom>
          </p:spPr>
          <p:txBody>
            <a:bodyPr lIns="50800" tIns="50800" rIns="50800" bIns="50800" rtlCol="0" anchor="ctr"/>
            <a:lstStyle/>
            <a:p>
              <a:pPr algn="ctr">
                <a:lnSpc>
                  <a:spcPts val="2659"/>
                </a:lnSpc>
              </a:pPr>
              <a:endParaRPr lang="lt-LT" noProof="0" dirty="0"/>
            </a:p>
          </p:txBody>
        </p:sp>
      </p:grpSp>
      <p:grpSp>
        <p:nvGrpSpPr>
          <p:cNvPr id="32" name="Group 32"/>
          <p:cNvGrpSpPr/>
          <p:nvPr/>
        </p:nvGrpSpPr>
        <p:grpSpPr>
          <a:xfrm>
            <a:off x="1468637" y="6876345"/>
            <a:ext cx="503827" cy="503827"/>
            <a:chOff x="0" y="0"/>
            <a:chExt cx="812800" cy="812800"/>
          </a:xfrm>
        </p:grpSpPr>
        <p:sp>
          <p:nvSpPr>
            <p:cNvPr id="33" name="Freeform 33"/>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000000"/>
            </a:solidFill>
          </p:spPr>
          <p:txBody>
            <a:bodyPr/>
            <a:lstStyle/>
            <a:p>
              <a:endParaRPr lang="lt-LT" noProof="0" dirty="0"/>
            </a:p>
          </p:txBody>
        </p:sp>
        <p:sp>
          <p:nvSpPr>
            <p:cNvPr id="34" name="TextBox 34"/>
            <p:cNvSpPr txBox="1"/>
            <p:nvPr/>
          </p:nvSpPr>
          <p:spPr>
            <a:xfrm>
              <a:off x="76200" y="38100"/>
              <a:ext cx="660400" cy="698500"/>
            </a:xfrm>
            <a:prstGeom prst="rect">
              <a:avLst/>
            </a:prstGeom>
          </p:spPr>
          <p:txBody>
            <a:bodyPr lIns="50800" tIns="50800" rIns="50800" bIns="50800" rtlCol="0" anchor="ctr"/>
            <a:lstStyle/>
            <a:p>
              <a:pPr algn="ctr">
                <a:lnSpc>
                  <a:spcPts val="2659"/>
                </a:lnSpc>
              </a:pPr>
              <a:endParaRPr lang="lt-LT" noProof="0" dirty="0"/>
            </a:p>
          </p:txBody>
        </p:sp>
      </p:grpSp>
      <p:sp>
        <p:nvSpPr>
          <p:cNvPr id="35" name="TextBox 35"/>
          <p:cNvSpPr txBox="1"/>
          <p:nvPr/>
        </p:nvSpPr>
        <p:spPr>
          <a:xfrm>
            <a:off x="2174393" y="5200398"/>
            <a:ext cx="15302621" cy="3868047"/>
          </a:xfrm>
          <a:prstGeom prst="rect">
            <a:avLst/>
          </a:prstGeom>
        </p:spPr>
        <p:txBody>
          <a:bodyPr wrap="square" lIns="0" tIns="0" rIns="0" bIns="0" rtlCol="0" anchor="t">
            <a:spAutoFit/>
          </a:bodyPr>
          <a:lstStyle/>
          <a:p>
            <a:pPr algn="just">
              <a:lnSpc>
                <a:spcPts val="3779"/>
              </a:lnSpc>
            </a:pPr>
            <a:r>
              <a:rPr lang="lt-LT" sz="2699" noProof="0" dirty="0">
                <a:solidFill>
                  <a:srgbClr val="000000"/>
                </a:solidFill>
                <a:latin typeface="Calibri" panose="020F0502020204030204" pitchFamily="34" charset="0"/>
                <a:ea typeface="Alatsi"/>
                <a:cs typeface="Alatsi"/>
                <a:sym typeface="Alatsi"/>
              </a:rPr>
              <a:t>Efektyvios prevencijos priemonės Panevėžio miesto savivaldybėje nebus įgyvendinamos be institucinio bendradarbiavimo ir žmogaus teisių švietimo.</a:t>
            </a:r>
          </a:p>
          <a:p>
            <a:pPr algn="just">
              <a:lnSpc>
                <a:spcPts val="3779"/>
              </a:lnSpc>
            </a:pPr>
            <a:r>
              <a:rPr lang="lt-LT" sz="2699" noProof="0" dirty="0">
                <a:solidFill>
                  <a:srgbClr val="000000"/>
                </a:solidFill>
                <a:latin typeface="Calibri" panose="020F0502020204030204" pitchFamily="34" charset="0"/>
                <a:ea typeface="Alatsi"/>
                <a:cs typeface="Alatsi"/>
                <a:sym typeface="Alatsi"/>
              </a:rPr>
              <a:t>Kadangi neapykantos kalba ir nusikaltimai lytinės orientacijos pagrindu turi ilgalaikį neigiamą poveikį tiek aukoms, tiek visai bendruomenei, Panevėžio miesto savivaldybė turėtų bendradarbiauti su NVO, švietimo įstaigomis ir teisėsauga, siekdama ugdyti bendruomenės toleranciją ir stiprinti pasitikėjimą institucijomis. Atlikus analizę, nepavyko rasti informacijos apie Panevėžio miesto savivaldybės vykdomų tikslinių prevencinių veiklų ar mokymų šia tema, kas leidžia daryti prielaidą, jog šiai problemai šiuo metu neskiriama pakankamai dėmesio vietos lygmeniu.</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solidFill>
          <a:srgbClr val="F6F3EB"/>
        </a:solidFill>
        <a:effectLst/>
      </p:bgPr>
    </p:bg>
    <p:spTree>
      <p:nvGrpSpPr>
        <p:cNvPr id="1" name=""/>
        <p:cNvGrpSpPr/>
        <p:nvPr/>
      </p:nvGrpSpPr>
      <p:grpSpPr>
        <a:xfrm>
          <a:off x="0" y="0"/>
          <a:ext cx="0" cy="0"/>
          <a:chOff x="0" y="0"/>
          <a:chExt cx="0" cy="0"/>
        </a:xfrm>
      </p:grpSpPr>
      <p:grpSp>
        <p:nvGrpSpPr>
          <p:cNvPr id="2" name="Group 2"/>
          <p:cNvGrpSpPr/>
          <p:nvPr/>
        </p:nvGrpSpPr>
        <p:grpSpPr>
          <a:xfrm>
            <a:off x="627362" y="0"/>
            <a:ext cx="937061" cy="10287000"/>
            <a:chOff x="0" y="0"/>
            <a:chExt cx="246798" cy="2709333"/>
          </a:xfrm>
        </p:grpSpPr>
        <p:sp>
          <p:nvSpPr>
            <p:cNvPr id="3" name="Freeform 3"/>
            <p:cNvSpPr/>
            <p:nvPr/>
          </p:nvSpPr>
          <p:spPr>
            <a:xfrm>
              <a:off x="0" y="0"/>
              <a:ext cx="246798" cy="2709333"/>
            </a:xfrm>
            <a:custGeom>
              <a:avLst/>
              <a:gdLst/>
              <a:ahLst/>
              <a:cxnLst/>
              <a:rect l="l" t="t" r="r" b="b"/>
              <a:pathLst>
                <a:path w="246798" h="2709333">
                  <a:moveTo>
                    <a:pt x="0" y="0"/>
                  </a:moveTo>
                  <a:lnTo>
                    <a:pt x="246798" y="0"/>
                  </a:lnTo>
                  <a:lnTo>
                    <a:pt x="246798" y="2709333"/>
                  </a:lnTo>
                  <a:lnTo>
                    <a:pt x="0" y="2709333"/>
                  </a:lnTo>
                  <a:close/>
                </a:path>
              </a:pathLst>
            </a:custGeom>
            <a:solidFill>
              <a:srgbClr val="F6F3EB"/>
            </a:solidFill>
          </p:spPr>
          <p:txBody>
            <a:bodyPr/>
            <a:lstStyle/>
            <a:p>
              <a:endParaRPr lang="lt-LT" noProof="0" dirty="0"/>
            </a:p>
          </p:txBody>
        </p:sp>
        <p:sp>
          <p:nvSpPr>
            <p:cNvPr id="4" name="TextBox 4"/>
            <p:cNvSpPr txBox="1"/>
            <p:nvPr/>
          </p:nvSpPr>
          <p:spPr>
            <a:xfrm>
              <a:off x="0" y="-38100"/>
              <a:ext cx="246798" cy="2747433"/>
            </a:xfrm>
            <a:prstGeom prst="rect">
              <a:avLst/>
            </a:prstGeom>
          </p:spPr>
          <p:txBody>
            <a:bodyPr lIns="50800" tIns="50800" rIns="50800" bIns="50800" rtlCol="0" anchor="ctr"/>
            <a:lstStyle/>
            <a:p>
              <a:pPr algn="ctr">
                <a:lnSpc>
                  <a:spcPts val="2659"/>
                </a:lnSpc>
              </a:pPr>
              <a:endParaRPr lang="lt-LT" noProof="0" dirty="0"/>
            </a:p>
          </p:txBody>
        </p:sp>
      </p:grpSp>
      <p:sp>
        <p:nvSpPr>
          <p:cNvPr id="5" name="TextBox 5"/>
          <p:cNvSpPr txBox="1"/>
          <p:nvPr/>
        </p:nvSpPr>
        <p:spPr>
          <a:xfrm>
            <a:off x="2733975" y="457200"/>
            <a:ext cx="13180039" cy="1450976"/>
          </a:xfrm>
          <a:prstGeom prst="rect">
            <a:avLst/>
          </a:prstGeom>
        </p:spPr>
        <p:txBody>
          <a:bodyPr lIns="0" tIns="0" rIns="0" bIns="0" rtlCol="0" anchor="t">
            <a:spAutoFit/>
          </a:bodyPr>
          <a:lstStyle/>
          <a:p>
            <a:pPr algn="ctr">
              <a:lnSpc>
                <a:spcPts val="11899"/>
              </a:lnSpc>
            </a:pPr>
            <a:r>
              <a:rPr lang="lt-LT" sz="8499" noProof="0" dirty="0">
                <a:solidFill>
                  <a:srgbClr val="000000"/>
                </a:solidFill>
                <a:latin typeface="Calibri" panose="020F0502020204030204" pitchFamily="34" charset="0"/>
                <a:ea typeface="Alatsi"/>
                <a:cs typeface="Alatsi"/>
                <a:sym typeface="Alatsi"/>
              </a:rPr>
              <a:t>REKOMENDACIJOS</a:t>
            </a:r>
          </a:p>
        </p:txBody>
      </p:sp>
      <p:sp>
        <p:nvSpPr>
          <p:cNvPr id="6" name="AutoShape 6"/>
          <p:cNvSpPr/>
          <p:nvPr/>
        </p:nvSpPr>
        <p:spPr>
          <a:xfrm flipH="1" flipV="1">
            <a:off x="1085850" y="7289441"/>
            <a:ext cx="5403" cy="2997456"/>
          </a:xfrm>
          <a:prstGeom prst="line">
            <a:avLst/>
          </a:prstGeom>
          <a:ln w="114300" cap="flat">
            <a:solidFill>
              <a:srgbClr val="9FC3D0"/>
            </a:solidFill>
            <a:prstDash val="solid"/>
            <a:headEnd type="none" w="sm" len="sm"/>
            <a:tailEnd type="none" w="sm" len="sm"/>
          </a:ln>
        </p:spPr>
        <p:txBody>
          <a:bodyPr/>
          <a:lstStyle/>
          <a:p>
            <a:endParaRPr lang="lt-LT" noProof="0" dirty="0"/>
          </a:p>
        </p:txBody>
      </p:sp>
      <p:sp>
        <p:nvSpPr>
          <p:cNvPr id="7" name="AutoShape 7"/>
          <p:cNvSpPr/>
          <p:nvPr/>
        </p:nvSpPr>
        <p:spPr>
          <a:xfrm flipH="1" flipV="1">
            <a:off x="1090490" y="-104525"/>
            <a:ext cx="5403" cy="2997456"/>
          </a:xfrm>
          <a:prstGeom prst="line">
            <a:avLst/>
          </a:prstGeom>
          <a:ln w="114300" cap="flat">
            <a:solidFill>
              <a:srgbClr val="9FC3D0"/>
            </a:solidFill>
            <a:prstDash val="solid"/>
            <a:headEnd type="none" w="sm" len="sm"/>
            <a:tailEnd type="none" w="sm" len="sm"/>
          </a:ln>
        </p:spPr>
        <p:txBody>
          <a:bodyPr/>
          <a:lstStyle/>
          <a:p>
            <a:endParaRPr lang="lt-LT" noProof="0" dirty="0"/>
          </a:p>
        </p:txBody>
      </p:sp>
      <p:grpSp>
        <p:nvGrpSpPr>
          <p:cNvPr id="8" name="Group 8"/>
          <p:cNvGrpSpPr/>
          <p:nvPr/>
        </p:nvGrpSpPr>
        <p:grpSpPr>
          <a:xfrm>
            <a:off x="15859155" y="0"/>
            <a:ext cx="1562612" cy="1673225"/>
            <a:chOff x="0" y="0"/>
            <a:chExt cx="2083482" cy="2230967"/>
          </a:xfrm>
        </p:grpSpPr>
        <p:grpSp>
          <p:nvGrpSpPr>
            <p:cNvPr id="9" name="Group 9"/>
            <p:cNvGrpSpPr/>
            <p:nvPr/>
          </p:nvGrpSpPr>
          <p:grpSpPr>
            <a:xfrm>
              <a:off x="75599" y="0"/>
              <a:ext cx="1932284" cy="2230967"/>
              <a:chOff x="0" y="0"/>
              <a:chExt cx="703982" cy="812800"/>
            </a:xfrm>
          </p:grpSpPr>
          <p:sp>
            <p:nvSpPr>
              <p:cNvPr id="10" name="Freeform 10"/>
              <p:cNvSpPr/>
              <p:nvPr/>
            </p:nvSpPr>
            <p:spPr>
              <a:xfrm>
                <a:off x="0" y="0"/>
                <a:ext cx="703982" cy="812800"/>
              </a:xfrm>
              <a:custGeom>
                <a:avLst/>
                <a:gdLst/>
                <a:ahLst/>
                <a:cxnLst/>
                <a:rect l="l" t="t" r="r" b="b"/>
                <a:pathLst>
                  <a:path w="703982" h="812800">
                    <a:moveTo>
                      <a:pt x="234787" y="793731"/>
                    </a:moveTo>
                    <a:cubicBezTo>
                      <a:pt x="270879" y="805245"/>
                      <a:pt x="311910" y="812800"/>
                      <a:pt x="352180" y="812800"/>
                    </a:cubicBezTo>
                    <a:cubicBezTo>
                      <a:pt x="392452" y="812800"/>
                      <a:pt x="431204" y="806323"/>
                      <a:pt x="466915" y="794809"/>
                    </a:cubicBezTo>
                    <a:cubicBezTo>
                      <a:pt x="467675" y="794450"/>
                      <a:pt x="468435" y="794450"/>
                      <a:pt x="469194" y="794090"/>
                    </a:cubicBezTo>
                    <a:cubicBezTo>
                      <a:pt x="603304" y="748035"/>
                      <a:pt x="702082" y="626421"/>
                      <a:pt x="703982" y="484298"/>
                    </a:cubicBezTo>
                    <a:lnTo>
                      <a:pt x="703982" y="0"/>
                    </a:lnTo>
                    <a:lnTo>
                      <a:pt x="0" y="0"/>
                    </a:lnTo>
                    <a:lnTo>
                      <a:pt x="0" y="483939"/>
                    </a:lnTo>
                    <a:cubicBezTo>
                      <a:pt x="1900" y="627140"/>
                      <a:pt x="99158" y="748755"/>
                      <a:pt x="234787" y="793731"/>
                    </a:cubicBezTo>
                    <a:close/>
                  </a:path>
                </a:pathLst>
              </a:custGeom>
              <a:solidFill>
                <a:srgbClr val="9FC3D0"/>
              </a:solidFill>
            </p:spPr>
            <p:txBody>
              <a:bodyPr/>
              <a:lstStyle/>
              <a:p>
                <a:endParaRPr lang="lt-LT" noProof="0" dirty="0"/>
              </a:p>
            </p:txBody>
          </p:sp>
          <p:sp>
            <p:nvSpPr>
              <p:cNvPr id="11" name="TextBox 11"/>
              <p:cNvSpPr txBox="1"/>
              <p:nvPr/>
            </p:nvSpPr>
            <p:spPr>
              <a:xfrm>
                <a:off x="0" y="-47625"/>
                <a:ext cx="703982" cy="733425"/>
              </a:xfrm>
              <a:prstGeom prst="rect">
                <a:avLst/>
              </a:prstGeom>
            </p:spPr>
            <p:txBody>
              <a:bodyPr lIns="50800" tIns="50800" rIns="50800" bIns="50800" rtlCol="0" anchor="ctr"/>
              <a:lstStyle/>
              <a:p>
                <a:pPr algn="ctr">
                  <a:lnSpc>
                    <a:spcPts val="2659"/>
                  </a:lnSpc>
                </a:pPr>
                <a:endParaRPr lang="lt-LT" noProof="0" dirty="0"/>
              </a:p>
            </p:txBody>
          </p:sp>
        </p:grpSp>
        <p:sp>
          <p:nvSpPr>
            <p:cNvPr id="12" name="TextBox 12"/>
            <p:cNvSpPr txBox="1"/>
            <p:nvPr/>
          </p:nvSpPr>
          <p:spPr>
            <a:xfrm>
              <a:off x="0" y="437582"/>
              <a:ext cx="2083482" cy="1241504"/>
            </a:xfrm>
            <a:prstGeom prst="rect">
              <a:avLst/>
            </a:prstGeom>
          </p:spPr>
          <p:txBody>
            <a:bodyPr lIns="0" tIns="0" rIns="0" bIns="0" rtlCol="0" anchor="t">
              <a:spAutoFit/>
            </a:bodyPr>
            <a:lstStyle/>
            <a:p>
              <a:pPr algn="ctr">
                <a:lnSpc>
                  <a:spcPts val="7805"/>
                </a:lnSpc>
              </a:pPr>
              <a:r>
                <a:rPr lang="lt-LT" sz="5575" b="1" noProof="0" dirty="0">
                  <a:solidFill>
                    <a:srgbClr val="000000"/>
                  </a:solidFill>
                  <a:latin typeface="Open Sans Bold"/>
                  <a:ea typeface="Open Sans Bold"/>
                  <a:cs typeface="Open Sans Bold"/>
                  <a:sym typeface="Open Sans Bold"/>
                </a:rPr>
                <a:t>37</a:t>
              </a:r>
            </a:p>
          </p:txBody>
        </p:sp>
      </p:grpSp>
      <p:sp>
        <p:nvSpPr>
          <p:cNvPr id="13" name="Freeform 13"/>
          <p:cNvSpPr/>
          <p:nvPr/>
        </p:nvSpPr>
        <p:spPr>
          <a:xfrm>
            <a:off x="1263762" y="-1458608"/>
            <a:ext cx="7315200" cy="2477783"/>
          </a:xfrm>
          <a:custGeom>
            <a:avLst/>
            <a:gdLst/>
            <a:ahLst/>
            <a:cxnLst/>
            <a:rect l="l" t="t" r="r" b="b"/>
            <a:pathLst>
              <a:path w="7315200" h="2477783">
                <a:moveTo>
                  <a:pt x="0" y="0"/>
                </a:moveTo>
                <a:lnTo>
                  <a:pt x="7315200" y="0"/>
                </a:lnTo>
                <a:lnTo>
                  <a:pt x="7315200" y="2477783"/>
                </a:lnTo>
                <a:lnTo>
                  <a:pt x="0" y="2477783"/>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lt-LT" noProof="0" dirty="0"/>
          </a:p>
        </p:txBody>
      </p:sp>
      <p:sp>
        <p:nvSpPr>
          <p:cNvPr id="14" name="Freeform 14"/>
          <p:cNvSpPr/>
          <p:nvPr/>
        </p:nvSpPr>
        <p:spPr>
          <a:xfrm>
            <a:off x="11589741" y="9258300"/>
            <a:ext cx="7315200" cy="2477783"/>
          </a:xfrm>
          <a:custGeom>
            <a:avLst/>
            <a:gdLst/>
            <a:ahLst/>
            <a:cxnLst/>
            <a:rect l="l" t="t" r="r" b="b"/>
            <a:pathLst>
              <a:path w="7315200" h="2477783">
                <a:moveTo>
                  <a:pt x="0" y="0"/>
                </a:moveTo>
                <a:lnTo>
                  <a:pt x="7315200" y="0"/>
                </a:lnTo>
                <a:lnTo>
                  <a:pt x="7315200" y="2477783"/>
                </a:lnTo>
                <a:lnTo>
                  <a:pt x="0" y="2477783"/>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lt-LT" noProof="0" dirty="0"/>
          </a:p>
        </p:txBody>
      </p:sp>
      <p:sp>
        <p:nvSpPr>
          <p:cNvPr id="15" name="TextBox 15"/>
          <p:cNvSpPr txBox="1"/>
          <p:nvPr/>
        </p:nvSpPr>
        <p:spPr>
          <a:xfrm rot="-5400000">
            <a:off x="-2385484" y="4932362"/>
            <a:ext cx="6882108" cy="422275"/>
          </a:xfrm>
          <a:prstGeom prst="rect">
            <a:avLst/>
          </a:prstGeom>
        </p:spPr>
        <p:txBody>
          <a:bodyPr lIns="0" tIns="0" rIns="0" bIns="0" rtlCol="0" anchor="t">
            <a:spAutoFit/>
          </a:bodyPr>
          <a:lstStyle/>
          <a:p>
            <a:pPr algn="ctr">
              <a:lnSpc>
                <a:spcPts val="3499"/>
              </a:lnSpc>
            </a:pPr>
            <a:r>
              <a:rPr lang="lt-LT" sz="2499" noProof="0" dirty="0">
                <a:solidFill>
                  <a:srgbClr val="000000"/>
                </a:solidFill>
                <a:latin typeface="Calibri" panose="020F0502020204030204" pitchFamily="34" charset="0"/>
                <a:ea typeface="Alatsi"/>
                <a:cs typeface="Alatsi"/>
                <a:sym typeface="Alatsi"/>
              </a:rPr>
              <a:t>Panevėžio miesto savivaldybė</a:t>
            </a:r>
          </a:p>
        </p:txBody>
      </p:sp>
      <p:grpSp>
        <p:nvGrpSpPr>
          <p:cNvPr id="16" name="Group 16"/>
          <p:cNvGrpSpPr/>
          <p:nvPr/>
        </p:nvGrpSpPr>
        <p:grpSpPr>
          <a:xfrm>
            <a:off x="2873025" y="3071729"/>
            <a:ext cx="6450970" cy="2573239"/>
            <a:chOff x="0" y="0"/>
            <a:chExt cx="1699021" cy="677726"/>
          </a:xfrm>
        </p:grpSpPr>
        <p:sp>
          <p:nvSpPr>
            <p:cNvPr id="17" name="Freeform 17"/>
            <p:cNvSpPr/>
            <p:nvPr/>
          </p:nvSpPr>
          <p:spPr>
            <a:xfrm>
              <a:off x="0" y="0"/>
              <a:ext cx="1699021" cy="677725"/>
            </a:xfrm>
            <a:custGeom>
              <a:avLst/>
              <a:gdLst/>
              <a:ahLst/>
              <a:cxnLst/>
              <a:rect l="l" t="t" r="r" b="b"/>
              <a:pathLst>
                <a:path w="1699021" h="677725">
                  <a:moveTo>
                    <a:pt x="61206" y="0"/>
                  </a:moveTo>
                  <a:lnTo>
                    <a:pt x="1637815" y="0"/>
                  </a:lnTo>
                  <a:cubicBezTo>
                    <a:pt x="1654047" y="0"/>
                    <a:pt x="1669616" y="6448"/>
                    <a:pt x="1681094" y="17927"/>
                  </a:cubicBezTo>
                  <a:cubicBezTo>
                    <a:pt x="1692572" y="29405"/>
                    <a:pt x="1699021" y="44973"/>
                    <a:pt x="1699021" y="61206"/>
                  </a:cubicBezTo>
                  <a:lnTo>
                    <a:pt x="1699021" y="616519"/>
                  </a:lnTo>
                  <a:cubicBezTo>
                    <a:pt x="1699021" y="632752"/>
                    <a:pt x="1692572" y="648320"/>
                    <a:pt x="1681094" y="659799"/>
                  </a:cubicBezTo>
                  <a:cubicBezTo>
                    <a:pt x="1669616" y="671277"/>
                    <a:pt x="1654047" y="677725"/>
                    <a:pt x="1637815" y="677725"/>
                  </a:cubicBezTo>
                  <a:lnTo>
                    <a:pt x="61206" y="677725"/>
                  </a:lnTo>
                  <a:cubicBezTo>
                    <a:pt x="27403" y="677725"/>
                    <a:pt x="0" y="650323"/>
                    <a:pt x="0" y="616519"/>
                  </a:cubicBezTo>
                  <a:lnTo>
                    <a:pt x="0" y="61206"/>
                  </a:lnTo>
                  <a:cubicBezTo>
                    <a:pt x="0" y="44973"/>
                    <a:pt x="6448" y="29405"/>
                    <a:pt x="17927" y="17927"/>
                  </a:cubicBezTo>
                  <a:cubicBezTo>
                    <a:pt x="29405" y="6448"/>
                    <a:pt x="44973" y="0"/>
                    <a:pt x="61206" y="0"/>
                  </a:cubicBezTo>
                  <a:close/>
                </a:path>
              </a:pathLst>
            </a:custGeom>
            <a:solidFill>
              <a:srgbClr val="E9C7C6"/>
            </a:solidFill>
          </p:spPr>
          <p:txBody>
            <a:bodyPr/>
            <a:lstStyle/>
            <a:p>
              <a:endParaRPr lang="lt-LT" noProof="0" dirty="0"/>
            </a:p>
          </p:txBody>
        </p:sp>
        <p:sp>
          <p:nvSpPr>
            <p:cNvPr id="18" name="TextBox 18"/>
            <p:cNvSpPr txBox="1"/>
            <p:nvPr/>
          </p:nvSpPr>
          <p:spPr>
            <a:xfrm>
              <a:off x="0" y="-38100"/>
              <a:ext cx="1699021" cy="715826"/>
            </a:xfrm>
            <a:prstGeom prst="rect">
              <a:avLst/>
            </a:prstGeom>
          </p:spPr>
          <p:txBody>
            <a:bodyPr lIns="50800" tIns="50800" rIns="50800" bIns="50800" rtlCol="0" anchor="ctr"/>
            <a:lstStyle/>
            <a:p>
              <a:pPr algn="ctr">
                <a:lnSpc>
                  <a:spcPts val="2659"/>
                </a:lnSpc>
              </a:pPr>
              <a:endParaRPr lang="lt-LT" noProof="0" dirty="0"/>
            </a:p>
          </p:txBody>
        </p:sp>
      </p:grpSp>
      <p:grpSp>
        <p:nvGrpSpPr>
          <p:cNvPr id="19" name="Group 19"/>
          <p:cNvGrpSpPr/>
          <p:nvPr/>
        </p:nvGrpSpPr>
        <p:grpSpPr>
          <a:xfrm>
            <a:off x="2047579" y="2184219"/>
            <a:ext cx="4311901" cy="1354154"/>
            <a:chOff x="0" y="0"/>
            <a:chExt cx="1135645" cy="356650"/>
          </a:xfrm>
        </p:grpSpPr>
        <p:sp>
          <p:nvSpPr>
            <p:cNvPr id="20" name="Freeform 20"/>
            <p:cNvSpPr/>
            <p:nvPr/>
          </p:nvSpPr>
          <p:spPr>
            <a:xfrm>
              <a:off x="0" y="0"/>
              <a:ext cx="1135645" cy="356650"/>
            </a:xfrm>
            <a:custGeom>
              <a:avLst/>
              <a:gdLst/>
              <a:ahLst/>
              <a:cxnLst/>
              <a:rect l="l" t="t" r="r" b="b"/>
              <a:pathLst>
                <a:path w="1135645" h="356650">
                  <a:moveTo>
                    <a:pt x="91569" y="0"/>
                  </a:moveTo>
                  <a:lnTo>
                    <a:pt x="1044076" y="0"/>
                  </a:lnTo>
                  <a:cubicBezTo>
                    <a:pt x="1094648" y="0"/>
                    <a:pt x="1135645" y="40997"/>
                    <a:pt x="1135645" y="91569"/>
                  </a:cubicBezTo>
                  <a:lnTo>
                    <a:pt x="1135645" y="265080"/>
                  </a:lnTo>
                  <a:cubicBezTo>
                    <a:pt x="1135645" y="289366"/>
                    <a:pt x="1125997" y="312657"/>
                    <a:pt x="1108825" y="329830"/>
                  </a:cubicBezTo>
                  <a:cubicBezTo>
                    <a:pt x="1091652" y="347002"/>
                    <a:pt x="1068361" y="356650"/>
                    <a:pt x="1044076" y="356650"/>
                  </a:cubicBezTo>
                  <a:lnTo>
                    <a:pt x="91569" y="356650"/>
                  </a:lnTo>
                  <a:cubicBezTo>
                    <a:pt x="40997" y="356650"/>
                    <a:pt x="0" y="315653"/>
                    <a:pt x="0" y="265080"/>
                  </a:cubicBezTo>
                  <a:lnTo>
                    <a:pt x="0" y="91569"/>
                  </a:lnTo>
                  <a:cubicBezTo>
                    <a:pt x="0" y="40997"/>
                    <a:pt x="40997" y="0"/>
                    <a:pt x="91569" y="0"/>
                  </a:cubicBezTo>
                  <a:close/>
                </a:path>
              </a:pathLst>
            </a:custGeom>
            <a:solidFill>
              <a:srgbClr val="9FC3D0"/>
            </a:solidFill>
          </p:spPr>
          <p:txBody>
            <a:bodyPr/>
            <a:lstStyle/>
            <a:p>
              <a:endParaRPr lang="lt-LT" noProof="0" dirty="0"/>
            </a:p>
          </p:txBody>
        </p:sp>
        <p:sp>
          <p:nvSpPr>
            <p:cNvPr id="21" name="TextBox 21"/>
            <p:cNvSpPr txBox="1"/>
            <p:nvPr/>
          </p:nvSpPr>
          <p:spPr>
            <a:xfrm>
              <a:off x="0" y="-38100"/>
              <a:ext cx="1135645" cy="394750"/>
            </a:xfrm>
            <a:prstGeom prst="rect">
              <a:avLst/>
            </a:prstGeom>
          </p:spPr>
          <p:txBody>
            <a:bodyPr lIns="50800" tIns="50800" rIns="50800" bIns="50800" rtlCol="0" anchor="ctr"/>
            <a:lstStyle/>
            <a:p>
              <a:pPr algn="ctr">
                <a:lnSpc>
                  <a:spcPts val="2659"/>
                </a:lnSpc>
              </a:pPr>
              <a:endParaRPr lang="lt-LT" noProof="0" dirty="0"/>
            </a:p>
          </p:txBody>
        </p:sp>
      </p:grpSp>
      <p:sp>
        <p:nvSpPr>
          <p:cNvPr id="22" name="TextBox 22"/>
          <p:cNvSpPr txBox="1"/>
          <p:nvPr/>
        </p:nvSpPr>
        <p:spPr>
          <a:xfrm>
            <a:off x="2206679" y="2365030"/>
            <a:ext cx="4020444" cy="1060355"/>
          </a:xfrm>
          <a:prstGeom prst="rect">
            <a:avLst/>
          </a:prstGeom>
        </p:spPr>
        <p:txBody>
          <a:bodyPr lIns="0" tIns="0" rIns="0" bIns="0" rtlCol="0" anchor="t">
            <a:spAutoFit/>
          </a:bodyPr>
          <a:lstStyle/>
          <a:p>
            <a:pPr algn="ctr">
              <a:lnSpc>
                <a:spcPts val="2100"/>
              </a:lnSpc>
            </a:pPr>
            <a:r>
              <a:rPr lang="lt-LT" sz="1500" noProof="0" dirty="0">
                <a:solidFill>
                  <a:srgbClr val="000000"/>
                </a:solidFill>
                <a:latin typeface="Calibri" panose="020F0502020204030204" pitchFamily="34" charset="0"/>
                <a:ea typeface="Alatsi"/>
                <a:cs typeface="Alatsi"/>
                <a:sym typeface="Alatsi"/>
              </a:rPr>
              <a:t>Pradėti rinkti duomenis apie neapykantos kalbos ir neapykantos nusikaltimų lytinės orientacijos pagrindu atvejus Panevėžio miesto savivaldybėje.</a:t>
            </a:r>
          </a:p>
          <a:p>
            <a:pPr algn="ctr">
              <a:lnSpc>
                <a:spcPts val="2100"/>
              </a:lnSpc>
            </a:pPr>
            <a:endParaRPr lang="lt-LT" sz="1500" noProof="0" dirty="0">
              <a:solidFill>
                <a:srgbClr val="000000"/>
              </a:solidFill>
              <a:latin typeface="Calibri" panose="020F0502020204030204" pitchFamily="34" charset="0"/>
              <a:ea typeface="Alatsi"/>
              <a:cs typeface="Alatsi"/>
              <a:sym typeface="Alatsi"/>
            </a:endParaRPr>
          </a:p>
        </p:txBody>
      </p:sp>
      <p:grpSp>
        <p:nvGrpSpPr>
          <p:cNvPr id="23" name="Group 23"/>
          <p:cNvGrpSpPr/>
          <p:nvPr/>
        </p:nvGrpSpPr>
        <p:grpSpPr>
          <a:xfrm>
            <a:off x="2831232" y="7051885"/>
            <a:ext cx="6450970" cy="2573239"/>
            <a:chOff x="0" y="0"/>
            <a:chExt cx="1699021" cy="677726"/>
          </a:xfrm>
        </p:grpSpPr>
        <p:sp>
          <p:nvSpPr>
            <p:cNvPr id="24" name="Freeform 24"/>
            <p:cNvSpPr/>
            <p:nvPr/>
          </p:nvSpPr>
          <p:spPr>
            <a:xfrm>
              <a:off x="0" y="0"/>
              <a:ext cx="1699021" cy="677725"/>
            </a:xfrm>
            <a:custGeom>
              <a:avLst/>
              <a:gdLst/>
              <a:ahLst/>
              <a:cxnLst/>
              <a:rect l="l" t="t" r="r" b="b"/>
              <a:pathLst>
                <a:path w="1699021" h="677725">
                  <a:moveTo>
                    <a:pt x="61206" y="0"/>
                  </a:moveTo>
                  <a:lnTo>
                    <a:pt x="1637815" y="0"/>
                  </a:lnTo>
                  <a:cubicBezTo>
                    <a:pt x="1654047" y="0"/>
                    <a:pt x="1669616" y="6448"/>
                    <a:pt x="1681094" y="17927"/>
                  </a:cubicBezTo>
                  <a:cubicBezTo>
                    <a:pt x="1692572" y="29405"/>
                    <a:pt x="1699021" y="44973"/>
                    <a:pt x="1699021" y="61206"/>
                  </a:cubicBezTo>
                  <a:lnTo>
                    <a:pt x="1699021" y="616519"/>
                  </a:lnTo>
                  <a:cubicBezTo>
                    <a:pt x="1699021" y="632752"/>
                    <a:pt x="1692572" y="648320"/>
                    <a:pt x="1681094" y="659799"/>
                  </a:cubicBezTo>
                  <a:cubicBezTo>
                    <a:pt x="1669616" y="671277"/>
                    <a:pt x="1654047" y="677725"/>
                    <a:pt x="1637815" y="677725"/>
                  </a:cubicBezTo>
                  <a:lnTo>
                    <a:pt x="61206" y="677725"/>
                  </a:lnTo>
                  <a:cubicBezTo>
                    <a:pt x="27403" y="677725"/>
                    <a:pt x="0" y="650323"/>
                    <a:pt x="0" y="616519"/>
                  </a:cubicBezTo>
                  <a:lnTo>
                    <a:pt x="0" y="61206"/>
                  </a:lnTo>
                  <a:cubicBezTo>
                    <a:pt x="0" y="44973"/>
                    <a:pt x="6448" y="29405"/>
                    <a:pt x="17927" y="17927"/>
                  </a:cubicBezTo>
                  <a:cubicBezTo>
                    <a:pt x="29405" y="6448"/>
                    <a:pt x="44973" y="0"/>
                    <a:pt x="61206" y="0"/>
                  </a:cubicBezTo>
                  <a:close/>
                </a:path>
              </a:pathLst>
            </a:custGeom>
            <a:solidFill>
              <a:srgbClr val="E9C7C6"/>
            </a:solidFill>
          </p:spPr>
          <p:txBody>
            <a:bodyPr/>
            <a:lstStyle/>
            <a:p>
              <a:endParaRPr lang="lt-LT" noProof="0" dirty="0"/>
            </a:p>
          </p:txBody>
        </p:sp>
        <p:sp>
          <p:nvSpPr>
            <p:cNvPr id="25" name="TextBox 25"/>
            <p:cNvSpPr txBox="1"/>
            <p:nvPr/>
          </p:nvSpPr>
          <p:spPr>
            <a:xfrm>
              <a:off x="0" y="-38100"/>
              <a:ext cx="1699021" cy="715826"/>
            </a:xfrm>
            <a:prstGeom prst="rect">
              <a:avLst/>
            </a:prstGeom>
          </p:spPr>
          <p:txBody>
            <a:bodyPr lIns="50800" tIns="50800" rIns="50800" bIns="50800" rtlCol="0" anchor="ctr"/>
            <a:lstStyle/>
            <a:p>
              <a:pPr algn="ctr">
                <a:lnSpc>
                  <a:spcPts val="2659"/>
                </a:lnSpc>
              </a:pPr>
              <a:endParaRPr lang="lt-LT" noProof="0" dirty="0"/>
            </a:p>
          </p:txBody>
        </p:sp>
      </p:grpSp>
      <p:grpSp>
        <p:nvGrpSpPr>
          <p:cNvPr id="26" name="Group 26"/>
          <p:cNvGrpSpPr/>
          <p:nvPr/>
        </p:nvGrpSpPr>
        <p:grpSpPr>
          <a:xfrm>
            <a:off x="11191461" y="3004353"/>
            <a:ext cx="6450970" cy="2573239"/>
            <a:chOff x="0" y="0"/>
            <a:chExt cx="1699021" cy="677726"/>
          </a:xfrm>
        </p:grpSpPr>
        <p:sp>
          <p:nvSpPr>
            <p:cNvPr id="27" name="Freeform 27"/>
            <p:cNvSpPr/>
            <p:nvPr/>
          </p:nvSpPr>
          <p:spPr>
            <a:xfrm>
              <a:off x="0" y="0"/>
              <a:ext cx="1699021" cy="677725"/>
            </a:xfrm>
            <a:custGeom>
              <a:avLst/>
              <a:gdLst/>
              <a:ahLst/>
              <a:cxnLst/>
              <a:rect l="l" t="t" r="r" b="b"/>
              <a:pathLst>
                <a:path w="1699021" h="677725">
                  <a:moveTo>
                    <a:pt x="61206" y="0"/>
                  </a:moveTo>
                  <a:lnTo>
                    <a:pt x="1637815" y="0"/>
                  </a:lnTo>
                  <a:cubicBezTo>
                    <a:pt x="1654047" y="0"/>
                    <a:pt x="1669616" y="6448"/>
                    <a:pt x="1681094" y="17927"/>
                  </a:cubicBezTo>
                  <a:cubicBezTo>
                    <a:pt x="1692572" y="29405"/>
                    <a:pt x="1699021" y="44973"/>
                    <a:pt x="1699021" y="61206"/>
                  </a:cubicBezTo>
                  <a:lnTo>
                    <a:pt x="1699021" y="616519"/>
                  </a:lnTo>
                  <a:cubicBezTo>
                    <a:pt x="1699021" y="632752"/>
                    <a:pt x="1692572" y="648320"/>
                    <a:pt x="1681094" y="659799"/>
                  </a:cubicBezTo>
                  <a:cubicBezTo>
                    <a:pt x="1669616" y="671277"/>
                    <a:pt x="1654047" y="677725"/>
                    <a:pt x="1637815" y="677725"/>
                  </a:cubicBezTo>
                  <a:lnTo>
                    <a:pt x="61206" y="677725"/>
                  </a:lnTo>
                  <a:cubicBezTo>
                    <a:pt x="27403" y="677725"/>
                    <a:pt x="0" y="650323"/>
                    <a:pt x="0" y="616519"/>
                  </a:cubicBezTo>
                  <a:lnTo>
                    <a:pt x="0" y="61206"/>
                  </a:lnTo>
                  <a:cubicBezTo>
                    <a:pt x="0" y="44973"/>
                    <a:pt x="6448" y="29405"/>
                    <a:pt x="17927" y="17927"/>
                  </a:cubicBezTo>
                  <a:cubicBezTo>
                    <a:pt x="29405" y="6448"/>
                    <a:pt x="44973" y="0"/>
                    <a:pt x="61206" y="0"/>
                  </a:cubicBezTo>
                  <a:close/>
                </a:path>
              </a:pathLst>
            </a:custGeom>
            <a:solidFill>
              <a:srgbClr val="E9C7C6"/>
            </a:solidFill>
          </p:spPr>
          <p:txBody>
            <a:bodyPr/>
            <a:lstStyle/>
            <a:p>
              <a:endParaRPr lang="lt-LT" noProof="0" dirty="0"/>
            </a:p>
          </p:txBody>
        </p:sp>
        <p:sp>
          <p:nvSpPr>
            <p:cNvPr id="28" name="TextBox 28"/>
            <p:cNvSpPr txBox="1"/>
            <p:nvPr/>
          </p:nvSpPr>
          <p:spPr>
            <a:xfrm>
              <a:off x="0" y="-38100"/>
              <a:ext cx="1699021" cy="715826"/>
            </a:xfrm>
            <a:prstGeom prst="rect">
              <a:avLst/>
            </a:prstGeom>
          </p:spPr>
          <p:txBody>
            <a:bodyPr lIns="50800" tIns="50800" rIns="50800" bIns="50800" rtlCol="0" anchor="ctr"/>
            <a:lstStyle/>
            <a:p>
              <a:pPr algn="ctr">
                <a:lnSpc>
                  <a:spcPts val="2659"/>
                </a:lnSpc>
              </a:pPr>
              <a:endParaRPr lang="lt-LT" noProof="0" dirty="0"/>
            </a:p>
          </p:txBody>
        </p:sp>
      </p:grpSp>
      <p:sp>
        <p:nvSpPr>
          <p:cNvPr id="29" name="TextBox 29"/>
          <p:cNvSpPr txBox="1"/>
          <p:nvPr/>
        </p:nvSpPr>
        <p:spPr>
          <a:xfrm>
            <a:off x="3083517" y="3588508"/>
            <a:ext cx="6029985" cy="2026645"/>
          </a:xfrm>
          <a:prstGeom prst="rect">
            <a:avLst/>
          </a:prstGeom>
        </p:spPr>
        <p:txBody>
          <a:bodyPr lIns="0" tIns="0" rIns="0" bIns="0" rtlCol="0" anchor="t">
            <a:spAutoFit/>
          </a:bodyPr>
          <a:lstStyle/>
          <a:p>
            <a:pPr algn="just">
              <a:lnSpc>
                <a:spcPts val="3219"/>
              </a:lnSpc>
            </a:pPr>
            <a:r>
              <a:rPr lang="lt-LT" sz="2299" noProof="0" dirty="0">
                <a:solidFill>
                  <a:srgbClr val="000000"/>
                </a:solidFill>
                <a:latin typeface="Calibri" panose="020F0502020204030204" pitchFamily="34" charset="0"/>
                <a:ea typeface="Alatsi"/>
                <a:cs typeface="Alatsi"/>
                <a:sym typeface="Alatsi"/>
              </a:rPr>
              <a:t>Bendradarbiauti su policija, mokyklomis ir bendruomeninėmis organizacijomis, kad būtų nustatyta, kiek ir kokių incidentų vyksta, ypač lytinės orientacijos pagrindu.</a:t>
            </a:r>
          </a:p>
          <a:p>
            <a:pPr algn="just">
              <a:lnSpc>
                <a:spcPts val="3219"/>
              </a:lnSpc>
            </a:pPr>
            <a:endParaRPr lang="lt-LT" sz="2299" noProof="0" dirty="0">
              <a:solidFill>
                <a:srgbClr val="000000"/>
              </a:solidFill>
              <a:latin typeface="Calibri" panose="020F0502020204030204" pitchFamily="34" charset="0"/>
              <a:ea typeface="Alatsi"/>
              <a:cs typeface="Alatsi"/>
              <a:sym typeface="Alatsi"/>
            </a:endParaRPr>
          </a:p>
        </p:txBody>
      </p:sp>
      <p:grpSp>
        <p:nvGrpSpPr>
          <p:cNvPr id="30" name="Group 30"/>
          <p:cNvGrpSpPr/>
          <p:nvPr/>
        </p:nvGrpSpPr>
        <p:grpSpPr>
          <a:xfrm>
            <a:off x="2185781" y="6166031"/>
            <a:ext cx="4311901" cy="1354154"/>
            <a:chOff x="0" y="0"/>
            <a:chExt cx="1135645" cy="356650"/>
          </a:xfrm>
        </p:grpSpPr>
        <p:sp>
          <p:nvSpPr>
            <p:cNvPr id="31" name="Freeform 31"/>
            <p:cNvSpPr/>
            <p:nvPr/>
          </p:nvSpPr>
          <p:spPr>
            <a:xfrm>
              <a:off x="0" y="0"/>
              <a:ext cx="1135645" cy="356650"/>
            </a:xfrm>
            <a:custGeom>
              <a:avLst/>
              <a:gdLst/>
              <a:ahLst/>
              <a:cxnLst/>
              <a:rect l="l" t="t" r="r" b="b"/>
              <a:pathLst>
                <a:path w="1135645" h="356650">
                  <a:moveTo>
                    <a:pt x="91569" y="0"/>
                  </a:moveTo>
                  <a:lnTo>
                    <a:pt x="1044076" y="0"/>
                  </a:lnTo>
                  <a:cubicBezTo>
                    <a:pt x="1094648" y="0"/>
                    <a:pt x="1135645" y="40997"/>
                    <a:pt x="1135645" y="91569"/>
                  </a:cubicBezTo>
                  <a:lnTo>
                    <a:pt x="1135645" y="265080"/>
                  </a:lnTo>
                  <a:cubicBezTo>
                    <a:pt x="1135645" y="289366"/>
                    <a:pt x="1125997" y="312657"/>
                    <a:pt x="1108825" y="329830"/>
                  </a:cubicBezTo>
                  <a:cubicBezTo>
                    <a:pt x="1091652" y="347002"/>
                    <a:pt x="1068361" y="356650"/>
                    <a:pt x="1044076" y="356650"/>
                  </a:cubicBezTo>
                  <a:lnTo>
                    <a:pt x="91569" y="356650"/>
                  </a:lnTo>
                  <a:cubicBezTo>
                    <a:pt x="40997" y="356650"/>
                    <a:pt x="0" y="315653"/>
                    <a:pt x="0" y="265080"/>
                  </a:cubicBezTo>
                  <a:lnTo>
                    <a:pt x="0" y="91569"/>
                  </a:lnTo>
                  <a:cubicBezTo>
                    <a:pt x="0" y="40997"/>
                    <a:pt x="40997" y="0"/>
                    <a:pt x="91569" y="0"/>
                  </a:cubicBezTo>
                  <a:close/>
                </a:path>
              </a:pathLst>
            </a:custGeom>
            <a:solidFill>
              <a:srgbClr val="9FC3D0"/>
            </a:solidFill>
          </p:spPr>
          <p:txBody>
            <a:bodyPr/>
            <a:lstStyle/>
            <a:p>
              <a:endParaRPr lang="lt-LT" noProof="0" dirty="0"/>
            </a:p>
          </p:txBody>
        </p:sp>
        <p:sp>
          <p:nvSpPr>
            <p:cNvPr id="32" name="TextBox 32"/>
            <p:cNvSpPr txBox="1"/>
            <p:nvPr/>
          </p:nvSpPr>
          <p:spPr>
            <a:xfrm>
              <a:off x="0" y="-38100"/>
              <a:ext cx="1135645" cy="394750"/>
            </a:xfrm>
            <a:prstGeom prst="rect">
              <a:avLst/>
            </a:prstGeom>
          </p:spPr>
          <p:txBody>
            <a:bodyPr lIns="50800" tIns="50800" rIns="50800" bIns="50800" rtlCol="0" anchor="ctr"/>
            <a:lstStyle/>
            <a:p>
              <a:pPr algn="ctr">
                <a:lnSpc>
                  <a:spcPts val="2659"/>
                </a:lnSpc>
              </a:pPr>
              <a:endParaRPr lang="lt-LT" noProof="0" dirty="0"/>
            </a:p>
          </p:txBody>
        </p:sp>
      </p:grpSp>
      <p:sp>
        <p:nvSpPr>
          <p:cNvPr id="33" name="TextBox 33"/>
          <p:cNvSpPr txBox="1"/>
          <p:nvPr/>
        </p:nvSpPr>
        <p:spPr>
          <a:xfrm>
            <a:off x="2344881" y="6391971"/>
            <a:ext cx="4020444" cy="1262846"/>
          </a:xfrm>
          <a:prstGeom prst="rect">
            <a:avLst/>
          </a:prstGeom>
        </p:spPr>
        <p:txBody>
          <a:bodyPr lIns="0" tIns="0" rIns="0" bIns="0" rtlCol="0" anchor="t">
            <a:spAutoFit/>
          </a:bodyPr>
          <a:lstStyle/>
          <a:p>
            <a:pPr algn="ctr">
              <a:lnSpc>
                <a:spcPts val="2520"/>
              </a:lnSpc>
            </a:pPr>
            <a:r>
              <a:rPr lang="lt-LT" sz="1800" noProof="0" dirty="0">
                <a:solidFill>
                  <a:srgbClr val="000000"/>
                </a:solidFill>
                <a:latin typeface="Calibri" panose="020F0502020204030204" pitchFamily="34" charset="0"/>
                <a:ea typeface="Alatsi"/>
                <a:cs typeface="Alatsi"/>
                <a:sym typeface="Alatsi"/>
              </a:rPr>
              <a:t>Organizuoti mokymus Panevėžio miesto savivaldybės, švietimo ir teisėsaugos darbuotojams.</a:t>
            </a:r>
          </a:p>
          <a:p>
            <a:pPr algn="ctr">
              <a:lnSpc>
                <a:spcPts val="2520"/>
              </a:lnSpc>
            </a:pPr>
            <a:endParaRPr lang="lt-LT" sz="1800" noProof="0" dirty="0">
              <a:solidFill>
                <a:srgbClr val="000000"/>
              </a:solidFill>
              <a:latin typeface="Calibri" panose="020F0502020204030204" pitchFamily="34" charset="0"/>
              <a:ea typeface="Alatsi"/>
              <a:cs typeface="Alatsi"/>
              <a:sym typeface="Alatsi"/>
            </a:endParaRPr>
          </a:p>
        </p:txBody>
      </p:sp>
      <p:sp>
        <p:nvSpPr>
          <p:cNvPr id="34" name="TextBox 34"/>
          <p:cNvSpPr txBox="1"/>
          <p:nvPr/>
        </p:nvSpPr>
        <p:spPr>
          <a:xfrm>
            <a:off x="3046336" y="7584501"/>
            <a:ext cx="6020761" cy="2026645"/>
          </a:xfrm>
          <a:prstGeom prst="rect">
            <a:avLst/>
          </a:prstGeom>
        </p:spPr>
        <p:txBody>
          <a:bodyPr lIns="0" tIns="0" rIns="0" bIns="0" rtlCol="0" anchor="t">
            <a:spAutoFit/>
          </a:bodyPr>
          <a:lstStyle/>
          <a:p>
            <a:pPr algn="just">
              <a:lnSpc>
                <a:spcPts val="3220"/>
              </a:lnSpc>
            </a:pPr>
            <a:r>
              <a:rPr lang="lt-LT" sz="2300" noProof="0" dirty="0">
                <a:solidFill>
                  <a:srgbClr val="000000"/>
                </a:solidFill>
                <a:latin typeface="Calibri" panose="020F0502020204030204" pitchFamily="34" charset="0"/>
                <a:ea typeface="Alatsi"/>
                <a:cs typeface="Alatsi"/>
                <a:sym typeface="Alatsi"/>
              </a:rPr>
              <a:t>Į mokymus įtraukti temas apie LGBTQ+ teises, diskriminacijos atpažinimą ir reagavimo būdus. Tai padės geriau suprasti ir spręsti su neapykanta susijusias situacijas.</a:t>
            </a:r>
          </a:p>
          <a:p>
            <a:pPr algn="just">
              <a:lnSpc>
                <a:spcPts val="3220"/>
              </a:lnSpc>
            </a:pPr>
            <a:endParaRPr lang="lt-LT" sz="2300" noProof="0" dirty="0">
              <a:solidFill>
                <a:srgbClr val="000000"/>
              </a:solidFill>
              <a:latin typeface="Calibri" panose="020F0502020204030204" pitchFamily="34" charset="0"/>
              <a:ea typeface="Alatsi"/>
              <a:cs typeface="Alatsi"/>
              <a:sym typeface="Alatsi"/>
            </a:endParaRPr>
          </a:p>
        </p:txBody>
      </p:sp>
      <p:grpSp>
        <p:nvGrpSpPr>
          <p:cNvPr id="35" name="Group 35"/>
          <p:cNvGrpSpPr/>
          <p:nvPr/>
        </p:nvGrpSpPr>
        <p:grpSpPr>
          <a:xfrm>
            <a:off x="10105044" y="2327276"/>
            <a:ext cx="4311901" cy="1354154"/>
            <a:chOff x="0" y="0"/>
            <a:chExt cx="1135645" cy="356650"/>
          </a:xfrm>
        </p:grpSpPr>
        <p:sp>
          <p:nvSpPr>
            <p:cNvPr id="36" name="Freeform 36"/>
            <p:cNvSpPr/>
            <p:nvPr/>
          </p:nvSpPr>
          <p:spPr>
            <a:xfrm>
              <a:off x="0" y="0"/>
              <a:ext cx="1135645" cy="356650"/>
            </a:xfrm>
            <a:custGeom>
              <a:avLst/>
              <a:gdLst/>
              <a:ahLst/>
              <a:cxnLst/>
              <a:rect l="l" t="t" r="r" b="b"/>
              <a:pathLst>
                <a:path w="1135645" h="356650">
                  <a:moveTo>
                    <a:pt x="91569" y="0"/>
                  </a:moveTo>
                  <a:lnTo>
                    <a:pt x="1044076" y="0"/>
                  </a:lnTo>
                  <a:cubicBezTo>
                    <a:pt x="1094648" y="0"/>
                    <a:pt x="1135645" y="40997"/>
                    <a:pt x="1135645" y="91569"/>
                  </a:cubicBezTo>
                  <a:lnTo>
                    <a:pt x="1135645" y="265080"/>
                  </a:lnTo>
                  <a:cubicBezTo>
                    <a:pt x="1135645" y="289366"/>
                    <a:pt x="1125997" y="312657"/>
                    <a:pt x="1108825" y="329830"/>
                  </a:cubicBezTo>
                  <a:cubicBezTo>
                    <a:pt x="1091652" y="347002"/>
                    <a:pt x="1068361" y="356650"/>
                    <a:pt x="1044076" y="356650"/>
                  </a:cubicBezTo>
                  <a:lnTo>
                    <a:pt x="91569" y="356650"/>
                  </a:lnTo>
                  <a:cubicBezTo>
                    <a:pt x="40997" y="356650"/>
                    <a:pt x="0" y="315653"/>
                    <a:pt x="0" y="265080"/>
                  </a:cubicBezTo>
                  <a:lnTo>
                    <a:pt x="0" y="91569"/>
                  </a:lnTo>
                  <a:cubicBezTo>
                    <a:pt x="0" y="40997"/>
                    <a:pt x="40997" y="0"/>
                    <a:pt x="91569" y="0"/>
                  </a:cubicBezTo>
                  <a:close/>
                </a:path>
              </a:pathLst>
            </a:custGeom>
            <a:solidFill>
              <a:srgbClr val="9FC3D0"/>
            </a:solidFill>
          </p:spPr>
          <p:txBody>
            <a:bodyPr/>
            <a:lstStyle/>
            <a:p>
              <a:endParaRPr lang="lt-LT" noProof="0" dirty="0"/>
            </a:p>
          </p:txBody>
        </p:sp>
        <p:sp>
          <p:nvSpPr>
            <p:cNvPr id="37" name="TextBox 37"/>
            <p:cNvSpPr txBox="1"/>
            <p:nvPr/>
          </p:nvSpPr>
          <p:spPr>
            <a:xfrm>
              <a:off x="0" y="-38100"/>
              <a:ext cx="1135645" cy="394750"/>
            </a:xfrm>
            <a:prstGeom prst="rect">
              <a:avLst/>
            </a:prstGeom>
          </p:spPr>
          <p:txBody>
            <a:bodyPr lIns="50800" tIns="50800" rIns="50800" bIns="50800" rtlCol="0" anchor="ctr"/>
            <a:lstStyle/>
            <a:p>
              <a:pPr algn="ctr">
                <a:lnSpc>
                  <a:spcPts val="2659"/>
                </a:lnSpc>
              </a:pPr>
              <a:endParaRPr lang="lt-LT" noProof="0" dirty="0"/>
            </a:p>
          </p:txBody>
        </p:sp>
      </p:grpSp>
      <p:sp>
        <p:nvSpPr>
          <p:cNvPr id="38" name="TextBox 38"/>
          <p:cNvSpPr txBox="1"/>
          <p:nvPr/>
        </p:nvSpPr>
        <p:spPr>
          <a:xfrm>
            <a:off x="10250772" y="2575677"/>
            <a:ext cx="4020444" cy="1093184"/>
          </a:xfrm>
          <a:prstGeom prst="rect">
            <a:avLst/>
          </a:prstGeom>
        </p:spPr>
        <p:txBody>
          <a:bodyPr lIns="0" tIns="0" rIns="0" bIns="0" rtlCol="0" anchor="t">
            <a:spAutoFit/>
          </a:bodyPr>
          <a:lstStyle/>
          <a:p>
            <a:pPr algn="ctr">
              <a:lnSpc>
                <a:spcPts val="2931"/>
              </a:lnSpc>
            </a:pPr>
            <a:r>
              <a:rPr lang="lt-LT" sz="2093" noProof="0" dirty="0">
                <a:solidFill>
                  <a:srgbClr val="000000"/>
                </a:solidFill>
                <a:latin typeface="Calibri" panose="020F0502020204030204" pitchFamily="34" charset="0"/>
                <a:ea typeface="Alatsi"/>
                <a:cs typeface="Alatsi"/>
                <a:sym typeface="Alatsi"/>
              </a:rPr>
              <a:t>Stiprinti bendradarbiavimą su nevyriausybinėmis organizacijomis.</a:t>
            </a:r>
          </a:p>
          <a:p>
            <a:pPr algn="ctr">
              <a:lnSpc>
                <a:spcPts val="2931"/>
              </a:lnSpc>
            </a:pPr>
            <a:endParaRPr lang="lt-LT" sz="2093" noProof="0" dirty="0">
              <a:solidFill>
                <a:srgbClr val="000000"/>
              </a:solidFill>
              <a:latin typeface="Calibri" panose="020F0502020204030204" pitchFamily="34" charset="0"/>
              <a:ea typeface="Alatsi"/>
              <a:cs typeface="Alatsi"/>
              <a:sym typeface="Alatsi"/>
            </a:endParaRPr>
          </a:p>
        </p:txBody>
      </p:sp>
      <p:sp>
        <p:nvSpPr>
          <p:cNvPr id="39" name="TextBox 39"/>
          <p:cNvSpPr txBox="1"/>
          <p:nvPr/>
        </p:nvSpPr>
        <p:spPr>
          <a:xfrm>
            <a:off x="11523632" y="3728128"/>
            <a:ext cx="5786627" cy="2026645"/>
          </a:xfrm>
          <a:prstGeom prst="rect">
            <a:avLst/>
          </a:prstGeom>
        </p:spPr>
        <p:txBody>
          <a:bodyPr lIns="0" tIns="0" rIns="0" bIns="0" rtlCol="0" anchor="t">
            <a:spAutoFit/>
          </a:bodyPr>
          <a:lstStyle/>
          <a:p>
            <a:pPr algn="just">
              <a:lnSpc>
                <a:spcPts val="3220"/>
              </a:lnSpc>
            </a:pPr>
            <a:r>
              <a:rPr lang="lt-LT" sz="2300" noProof="0" dirty="0">
                <a:solidFill>
                  <a:srgbClr val="000000"/>
                </a:solidFill>
                <a:latin typeface="Calibri" panose="020F0502020204030204" pitchFamily="34" charset="0"/>
                <a:ea typeface="Alatsi"/>
                <a:cs typeface="Alatsi"/>
                <a:sym typeface="Alatsi"/>
              </a:rPr>
              <a:t>Pasitelkti organizacijas, dirbančias žmogaus teisių srityje (pvz., LGL), siekiant organizuoti renginius, diskusijas ar prevencines kampanijas apie pagarbą įvairovei.</a:t>
            </a:r>
          </a:p>
          <a:p>
            <a:pPr algn="just">
              <a:lnSpc>
                <a:spcPts val="3220"/>
              </a:lnSpc>
            </a:pPr>
            <a:endParaRPr lang="lt-LT" sz="2300" noProof="0" dirty="0">
              <a:solidFill>
                <a:srgbClr val="000000"/>
              </a:solidFill>
              <a:latin typeface="Calibri" panose="020F0502020204030204" pitchFamily="34" charset="0"/>
              <a:ea typeface="Alatsi"/>
              <a:cs typeface="Alatsi"/>
              <a:sym typeface="Alatsi"/>
            </a:endParaRPr>
          </a:p>
        </p:txBody>
      </p:sp>
      <p:grpSp>
        <p:nvGrpSpPr>
          <p:cNvPr id="40" name="Group 40"/>
          <p:cNvGrpSpPr/>
          <p:nvPr/>
        </p:nvGrpSpPr>
        <p:grpSpPr>
          <a:xfrm>
            <a:off x="11287692" y="7051885"/>
            <a:ext cx="6450970" cy="2573239"/>
            <a:chOff x="0" y="0"/>
            <a:chExt cx="1699021" cy="677726"/>
          </a:xfrm>
        </p:grpSpPr>
        <p:sp>
          <p:nvSpPr>
            <p:cNvPr id="41" name="Freeform 41"/>
            <p:cNvSpPr/>
            <p:nvPr/>
          </p:nvSpPr>
          <p:spPr>
            <a:xfrm>
              <a:off x="0" y="0"/>
              <a:ext cx="1699021" cy="677725"/>
            </a:xfrm>
            <a:custGeom>
              <a:avLst/>
              <a:gdLst/>
              <a:ahLst/>
              <a:cxnLst/>
              <a:rect l="l" t="t" r="r" b="b"/>
              <a:pathLst>
                <a:path w="1699021" h="677725">
                  <a:moveTo>
                    <a:pt x="61206" y="0"/>
                  </a:moveTo>
                  <a:lnTo>
                    <a:pt x="1637815" y="0"/>
                  </a:lnTo>
                  <a:cubicBezTo>
                    <a:pt x="1654047" y="0"/>
                    <a:pt x="1669616" y="6448"/>
                    <a:pt x="1681094" y="17927"/>
                  </a:cubicBezTo>
                  <a:cubicBezTo>
                    <a:pt x="1692572" y="29405"/>
                    <a:pt x="1699021" y="44973"/>
                    <a:pt x="1699021" y="61206"/>
                  </a:cubicBezTo>
                  <a:lnTo>
                    <a:pt x="1699021" y="616519"/>
                  </a:lnTo>
                  <a:cubicBezTo>
                    <a:pt x="1699021" y="632752"/>
                    <a:pt x="1692572" y="648320"/>
                    <a:pt x="1681094" y="659799"/>
                  </a:cubicBezTo>
                  <a:cubicBezTo>
                    <a:pt x="1669616" y="671277"/>
                    <a:pt x="1654047" y="677725"/>
                    <a:pt x="1637815" y="677725"/>
                  </a:cubicBezTo>
                  <a:lnTo>
                    <a:pt x="61206" y="677725"/>
                  </a:lnTo>
                  <a:cubicBezTo>
                    <a:pt x="27403" y="677725"/>
                    <a:pt x="0" y="650323"/>
                    <a:pt x="0" y="616519"/>
                  </a:cubicBezTo>
                  <a:lnTo>
                    <a:pt x="0" y="61206"/>
                  </a:lnTo>
                  <a:cubicBezTo>
                    <a:pt x="0" y="44973"/>
                    <a:pt x="6448" y="29405"/>
                    <a:pt x="17927" y="17927"/>
                  </a:cubicBezTo>
                  <a:cubicBezTo>
                    <a:pt x="29405" y="6448"/>
                    <a:pt x="44973" y="0"/>
                    <a:pt x="61206" y="0"/>
                  </a:cubicBezTo>
                  <a:close/>
                </a:path>
              </a:pathLst>
            </a:custGeom>
            <a:solidFill>
              <a:srgbClr val="E9C7C6"/>
            </a:solidFill>
          </p:spPr>
          <p:txBody>
            <a:bodyPr/>
            <a:lstStyle/>
            <a:p>
              <a:endParaRPr lang="lt-LT" noProof="0" dirty="0"/>
            </a:p>
          </p:txBody>
        </p:sp>
        <p:sp>
          <p:nvSpPr>
            <p:cNvPr id="42" name="TextBox 42"/>
            <p:cNvSpPr txBox="1"/>
            <p:nvPr/>
          </p:nvSpPr>
          <p:spPr>
            <a:xfrm>
              <a:off x="0" y="-38100"/>
              <a:ext cx="1699021" cy="715826"/>
            </a:xfrm>
            <a:prstGeom prst="rect">
              <a:avLst/>
            </a:prstGeom>
          </p:spPr>
          <p:txBody>
            <a:bodyPr lIns="50800" tIns="50800" rIns="50800" bIns="50800" rtlCol="0" anchor="ctr"/>
            <a:lstStyle/>
            <a:p>
              <a:pPr algn="ctr">
                <a:lnSpc>
                  <a:spcPts val="2659"/>
                </a:lnSpc>
              </a:pPr>
              <a:endParaRPr lang="lt-LT" noProof="0" dirty="0"/>
            </a:p>
          </p:txBody>
        </p:sp>
      </p:grpSp>
      <p:grpSp>
        <p:nvGrpSpPr>
          <p:cNvPr id="43" name="Group 43"/>
          <p:cNvGrpSpPr/>
          <p:nvPr/>
        </p:nvGrpSpPr>
        <p:grpSpPr>
          <a:xfrm>
            <a:off x="10201275" y="6374808"/>
            <a:ext cx="4311901" cy="1354154"/>
            <a:chOff x="0" y="0"/>
            <a:chExt cx="1135645" cy="356650"/>
          </a:xfrm>
        </p:grpSpPr>
        <p:sp>
          <p:nvSpPr>
            <p:cNvPr id="44" name="Freeform 44"/>
            <p:cNvSpPr/>
            <p:nvPr/>
          </p:nvSpPr>
          <p:spPr>
            <a:xfrm>
              <a:off x="0" y="0"/>
              <a:ext cx="1135645" cy="356650"/>
            </a:xfrm>
            <a:custGeom>
              <a:avLst/>
              <a:gdLst/>
              <a:ahLst/>
              <a:cxnLst/>
              <a:rect l="l" t="t" r="r" b="b"/>
              <a:pathLst>
                <a:path w="1135645" h="356650">
                  <a:moveTo>
                    <a:pt x="91569" y="0"/>
                  </a:moveTo>
                  <a:lnTo>
                    <a:pt x="1044076" y="0"/>
                  </a:lnTo>
                  <a:cubicBezTo>
                    <a:pt x="1094648" y="0"/>
                    <a:pt x="1135645" y="40997"/>
                    <a:pt x="1135645" y="91569"/>
                  </a:cubicBezTo>
                  <a:lnTo>
                    <a:pt x="1135645" y="265080"/>
                  </a:lnTo>
                  <a:cubicBezTo>
                    <a:pt x="1135645" y="289366"/>
                    <a:pt x="1125997" y="312657"/>
                    <a:pt x="1108825" y="329830"/>
                  </a:cubicBezTo>
                  <a:cubicBezTo>
                    <a:pt x="1091652" y="347002"/>
                    <a:pt x="1068361" y="356650"/>
                    <a:pt x="1044076" y="356650"/>
                  </a:cubicBezTo>
                  <a:lnTo>
                    <a:pt x="91569" y="356650"/>
                  </a:lnTo>
                  <a:cubicBezTo>
                    <a:pt x="40997" y="356650"/>
                    <a:pt x="0" y="315653"/>
                    <a:pt x="0" y="265080"/>
                  </a:cubicBezTo>
                  <a:lnTo>
                    <a:pt x="0" y="91569"/>
                  </a:lnTo>
                  <a:cubicBezTo>
                    <a:pt x="0" y="40997"/>
                    <a:pt x="40997" y="0"/>
                    <a:pt x="91569" y="0"/>
                  </a:cubicBezTo>
                  <a:close/>
                </a:path>
              </a:pathLst>
            </a:custGeom>
            <a:solidFill>
              <a:srgbClr val="9FC3D0"/>
            </a:solidFill>
          </p:spPr>
          <p:txBody>
            <a:bodyPr/>
            <a:lstStyle/>
            <a:p>
              <a:endParaRPr lang="lt-LT" noProof="0" dirty="0"/>
            </a:p>
          </p:txBody>
        </p:sp>
        <p:sp>
          <p:nvSpPr>
            <p:cNvPr id="45" name="TextBox 45"/>
            <p:cNvSpPr txBox="1"/>
            <p:nvPr/>
          </p:nvSpPr>
          <p:spPr>
            <a:xfrm>
              <a:off x="0" y="-38100"/>
              <a:ext cx="1135645" cy="394750"/>
            </a:xfrm>
            <a:prstGeom prst="rect">
              <a:avLst/>
            </a:prstGeom>
          </p:spPr>
          <p:txBody>
            <a:bodyPr lIns="50800" tIns="50800" rIns="50800" bIns="50800" rtlCol="0" anchor="ctr"/>
            <a:lstStyle/>
            <a:p>
              <a:pPr algn="ctr">
                <a:lnSpc>
                  <a:spcPts val="2659"/>
                </a:lnSpc>
              </a:pPr>
              <a:endParaRPr lang="lt-LT" noProof="0" dirty="0"/>
            </a:p>
          </p:txBody>
        </p:sp>
      </p:grpSp>
      <p:sp>
        <p:nvSpPr>
          <p:cNvPr id="46" name="TextBox 46"/>
          <p:cNvSpPr txBox="1"/>
          <p:nvPr/>
        </p:nvSpPr>
        <p:spPr>
          <a:xfrm>
            <a:off x="10347004" y="6602471"/>
            <a:ext cx="4020444" cy="1108873"/>
          </a:xfrm>
          <a:prstGeom prst="rect">
            <a:avLst/>
          </a:prstGeom>
        </p:spPr>
        <p:txBody>
          <a:bodyPr lIns="0" tIns="0" rIns="0" bIns="0" rtlCol="0" anchor="t">
            <a:spAutoFit/>
          </a:bodyPr>
          <a:lstStyle/>
          <a:p>
            <a:pPr algn="ctr">
              <a:lnSpc>
                <a:spcPts val="2931"/>
              </a:lnSpc>
            </a:pPr>
            <a:r>
              <a:rPr lang="lt-LT" sz="2093" noProof="0" dirty="0">
                <a:solidFill>
                  <a:srgbClr val="000000"/>
                </a:solidFill>
                <a:latin typeface="Calibri" panose="020F0502020204030204" pitchFamily="34" charset="0"/>
                <a:ea typeface="Alatsi"/>
                <a:cs typeface="Alatsi"/>
                <a:sym typeface="Alatsi"/>
              </a:rPr>
              <a:t>Parengti informacinę medžiagą ir sklaidos priemones visuomenei.</a:t>
            </a:r>
          </a:p>
          <a:p>
            <a:pPr algn="ctr">
              <a:lnSpc>
                <a:spcPts val="2931"/>
              </a:lnSpc>
            </a:pPr>
            <a:endParaRPr lang="lt-LT" sz="2093" noProof="0" dirty="0">
              <a:solidFill>
                <a:srgbClr val="000000"/>
              </a:solidFill>
              <a:latin typeface="Calibri" panose="020F0502020204030204" pitchFamily="34" charset="0"/>
              <a:ea typeface="Alatsi"/>
              <a:cs typeface="Alatsi"/>
              <a:sym typeface="Alatsi"/>
            </a:endParaRPr>
          </a:p>
        </p:txBody>
      </p:sp>
      <p:sp>
        <p:nvSpPr>
          <p:cNvPr id="47" name="TextBox 47"/>
          <p:cNvSpPr txBox="1"/>
          <p:nvPr/>
        </p:nvSpPr>
        <p:spPr>
          <a:xfrm>
            <a:off x="11619863" y="7775660"/>
            <a:ext cx="5786627" cy="2026645"/>
          </a:xfrm>
          <a:prstGeom prst="rect">
            <a:avLst/>
          </a:prstGeom>
        </p:spPr>
        <p:txBody>
          <a:bodyPr lIns="0" tIns="0" rIns="0" bIns="0" rtlCol="0" anchor="t">
            <a:spAutoFit/>
          </a:bodyPr>
          <a:lstStyle/>
          <a:p>
            <a:pPr algn="just">
              <a:lnSpc>
                <a:spcPts val="3220"/>
              </a:lnSpc>
            </a:pPr>
            <a:r>
              <a:rPr lang="lt-LT" sz="2300" noProof="0" dirty="0">
                <a:solidFill>
                  <a:srgbClr val="000000"/>
                </a:solidFill>
                <a:latin typeface="Calibri" panose="020F0502020204030204" pitchFamily="34" charset="0"/>
                <a:ea typeface="Alatsi"/>
                <a:cs typeface="Alatsi"/>
                <a:sym typeface="Alatsi"/>
              </a:rPr>
              <a:t>Sukurti paprastą informacinę medžiagą (lankstinukus, plakatus, skaitmeninę informaciją), kurioje būtų paaiškinta, kas yra neapykantos kalba ir kur kreiptis pagalbos.</a:t>
            </a:r>
          </a:p>
          <a:p>
            <a:pPr algn="just">
              <a:lnSpc>
                <a:spcPts val="3220"/>
              </a:lnSpc>
            </a:pPr>
            <a:endParaRPr lang="lt-LT" sz="2300" noProof="0" dirty="0">
              <a:solidFill>
                <a:srgbClr val="000000"/>
              </a:solidFill>
              <a:latin typeface="Calibri" panose="020F0502020204030204" pitchFamily="34" charset="0"/>
              <a:ea typeface="Alatsi"/>
              <a:cs typeface="Alatsi"/>
              <a:sym typeface="Alatsi"/>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6F3EB"/>
        </a:solidFill>
        <a:effectLst/>
      </p:bgPr>
    </p:bg>
    <p:spTree>
      <p:nvGrpSpPr>
        <p:cNvPr id="1" name=""/>
        <p:cNvGrpSpPr/>
        <p:nvPr/>
      </p:nvGrpSpPr>
      <p:grpSpPr>
        <a:xfrm>
          <a:off x="0" y="0"/>
          <a:ext cx="0" cy="0"/>
          <a:chOff x="0" y="0"/>
          <a:chExt cx="0" cy="0"/>
        </a:xfrm>
      </p:grpSpPr>
      <p:sp>
        <p:nvSpPr>
          <p:cNvPr id="2" name="TextBox 2"/>
          <p:cNvSpPr txBox="1"/>
          <p:nvPr/>
        </p:nvSpPr>
        <p:spPr>
          <a:xfrm>
            <a:off x="1496819" y="76417"/>
            <a:ext cx="13180039" cy="1450976"/>
          </a:xfrm>
          <a:prstGeom prst="rect">
            <a:avLst/>
          </a:prstGeom>
        </p:spPr>
        <p:txBody>
          <a:bodyPr lIns="0" tIns="0" rIns="0" bIns="0" rtlCol="0" anchor="t">
            <a:spAutoFit/>
          </a:bodyPr>
          <a:lstStyle/>
          <a:p>
            <a:pPr algn="ctr">
              <a:lnSpc>
                <a:spcPts val="11899"/>
              </a:lnSpc>
            </a:pPr>
            <a:r>
              <a:rPr lang="lt-LT" sz="8499" noProof="0" dirty="0">
                <a:solidFill>
                  <a:srgbClr val="000000"/>
                </a:solidFill>
                <a:latin typeface="Calibri" panose="020F0502020204030204" pitchFamily="34" charset="0"/>
                <a:ea typeface="Alatsi"/>
                <a:cs typeface="Alatsi"/>
                <a:sym typeface="Alatsi"/>
              </a:rPr>
              <a:t>TURINYS:</a:t>
            </a:r>
          </a:p>
        </p:txBody>
      </p:sp>
      <p:sp>
        <p:nvSpPr>
          <p:cNvPr id="3" name="AutoShape 3"/>
          <p:cNvSpPr/>
          <p:nvPr/>
        </p:nvSpPr>
        <p:spPr>
          <a:xfrm>
            <a:off x="-94865" y="9785644"/>
            <a:ext cx="7105264" cy="19050"/>
          </a:xfrm>
          <a:prstGeom prst="line">
            <a:avLst/>
          </a:prstGeom>
          <a:ln w="114300" cap="flat">
            <a:solidFill>
              <a:srgbClr val="9FC3D0"/>
            </a:solidFill>
            <a:prstDash val="solid"/>
            <a:headEnd type="none" w="sm" len="sm"/>
            <a:tailEnd type="none" w="sm" len="sm"/>
          </a:ln>
        </p:spPr>
        <p:txBody>
          <a:bodyPr/>
          <a:lstStyle/>
          <a:p>
            <a:endParaRPr lang="lt-LT" noProof="0" dirty="0"/>
          </a:p>
        </p:txBody>
      </p:sp>
      <p:sp>
        <p:nvSpPr>
          <p:cNvPr id="4" name="AutoShape 4"/>
          <p:cNvSpPr/>
          <p:nvPr/>
        </p:nvSpPr>
        <p:spPr>
          <a:xfrm>
            <a:off x="11277603" y="9808627"/>
            <a:ext cx="7105264" cy="19050"/>
          </a:xfrm>
          <a:prstGeom prst="line">
            <a:avLst/>
          </a:prstGeom>
          <a:ln w="114300" cap="flat">
            <a:solidFill>
              <a:srgbClr val="9FC3D0"/>
            </a:solidFill>
            <a:prstDash val="solid"/>
            <a:headEnd type="none" w="sm" len="sm"/>
            <a:tailEnd type="none" w="sm" len="sm"/>
          </a:ln>
        </p:spPr>
        <p:txBody>
          <a:bodyPr/>
          <a:lstStyle/>
          <a:p>
            <a:endParaRPr lang="lt-LT" noProof="0" dirty="0"/>
          </a:p>
        </p:txBody>
      </p:sp>
      <p:grpSp>
        <p:nvGrpSpPr>
          <p:cNvPr id="5" name="Group 5"/>
          <p:cNvGrpSpPr/>
          <p:nvPr/>
        </p:nvGrpSpPr>
        <p:grpSpPr>
          <a:xfrm>
            <a:off x="15859155" y="0"/>
            <a:ext cx="1562612" cy="1673225"/>
            <a:chOff x="0" y="0"/>
            <a:chExt cx="2083482" cy="2230967"/>
          </a:xfrm>
        </p:grpSpPr>
        <p:grpSp>
          <p:nvGrpSpPr>
            <p:cNvPr id="6" name="Group 6"/>
            <p:cNvGrpSpPr/>
            <p:nvPr/>
          </p:nvGrpSpPr>
          <p:grpSpPr>
            <a:xfrm>
              <a:off x="75599" y="0"/>
              <a:ext cx="1932284" cy="2230967"/>
              <a:chOff x="0" y="0"/>
              <a:chExt cx="703982" cy="812800"/>
            </a:xfrm>
          </p:grpSpPr>
          <p:sp>
            <p:nvSpPr>
              <p:cNvPr id="7" name="Freeform 7"/>
              <p:cNvSpPr/>
              <p:nvPr/>
            </p:nvSpPr>
            <p:spPr>
              <a:xfrm>
                <a:off x="0" y="0"/>
                <a:ext cx="703982" cy="812800"/>
              </a:xfrm>
              <a:custGeom>
                <a:avLst/>
                <a:gdLst/>
                <a:ahLst/>
                <a:cxnLst/>
                <a:rect l="l" t="t" r="r" b="b"/>
                <a:pathLst>
                  <a:path w="703982" h="812800">
                    <a:moveTo>
                      <a:pt x="234787" y="793731"/>
                    </a:moveTo>
                    <a:cubicBezTo>
                      <a:pt x="270879" y="805245"/>
                      <a:pt x="311910" y="812800"/>
                      <a:pt x="352180" y="812800"/>
                    </a:cubicBezTo>
                    <a:cubicBezTo>
                      <a:pt x="392452" y="812800"/>
                      <a:pt x="431204" y="806323"/>
                      <a:pt x="466915" y="794809"/>
                    </a:cubicBezTo>
                    <a:cubicBezTo>
                      <a:pt x="467675" y="794450"/>
                      <a:pt x="468435" y="794450"/>
                      <a:pt x="469194" y="794090"/>
                    </a:cubicBezTo>
                    <a:cubicBezTo>
                      <a:pt x="603304" y="748035"/>
                      <a:pt x="702082" y="626421"/>
                      <a:pt x="703982" y="484298"/>
                    </a:cubicBezTo>
                    <a:lnTo>
                      <a:pt x="703982" y="0"/>
                    </a:lnTo>
                    <a:lnTo>
                      <a:pt x="0" y="0"/>
                    </a:lnTo>
                    <a:lnTo>
                      <a:pt x="0" y="483939"/>
                    </a:lnTo>
                    <a:cubicBezTo>
                      <a:pt x="1900" y="627140"/>
                      <a:pt x="99158" y="748755"/>
                      <a:pt x="234787" y="793731"/>
                    </a:cubicBezTo>
                    <a:close/>
                  </a:path>
                </a:pathLst>
              </a:custGeom>
              <a:solidFill>
                <a:srgbClr val="9FC3D0"/>
              </a:solidFill>
            </p:spPr>
            <p:txBody>
              <a:bodyPr/>
              <a:lstStyle/>
              <a:p>
                <a:endParaRPr lang="lt-LT" noProof="0" dirty="0"/>
              </a:p>
            </p:txBody>
          </p:sp>
          <p:sp>
            <p:nvSpPr>
              <p:cNvPr id="8" name="TextBox 8"/>
              <p:cNvSpPr txBox="1"/>
              <p:nvPr/>
            </p:nvSpPr>
            <p:spPr>
              <a:xfrm>
                <a:off x="0" y="-47625"/>
                <a:ext cx="703982" cy="733425"/>
              </a:xfrm>
              <a:prstGeom prst="rect">
                <a:avLst/>
              </a:prstGeom>
            </p:spPr>
            <p:txBody>
              <a:bodyPr lIns="50800" tIns="50800" rIns="50800" bIns="50800" rtlCol="0" anchor="ctr"/>
              <a:lstStyle/>
              <a:p>
                <a:pPr algn="ctr">
                  <a:lnSpc>
                    <a:spcPts val="2659"/>
                  </a:lnSpc>
                </a:pPr>
                <a:endParaRPr lang="lt-LT" noProof="0" dirty="0"/>
              </a:p>
            </p:txBody>
          </p:sp>
        </p:grpSp>
        <p:sp>
          <p:nvSpPr>
            <p:cNvPr id="9" name="TextBox 9"/>
            <p:cNvSpPr txBox="1"/>
            <p:nvPr/>
          </p:nvSpPr>
          <p:spPr>
            <a:xfrm>
              <a:off x="0" y="437582"/>
              <a:ext cx="2083482" cy="1241504"/>
            </a:xfrm>
            <a:prstGeom prst="rect">
              <a:avLst/>
            </a:prstGeom>
          </p:spPr>
          <p:txBody>
            <a:bodyPr lIns="0" tIns="0" rIns="0" bIns="0" rtlCol="0" anchor="t">
              <a:spAutoFit/>
            </a:bodyPr>
            <a:lstStyle/>
            <a:p>
              <a:pPr algn="ctr">
                <a:lnSpc>
                  <a:spcPts val="7805"/>
                </a:lnSpc>
              </a:pPr>
              <a:r>
                <a:rPr lang="lt-LT" sz="5575" b="1" noProof="0" dirty="0">
                  <a:solidFill>
                    <a:srgbClr val="000000"/>
                  </a:solidFill>
                  <a:latin typeface="Open Sans Bold"/>
                  <a:ea typeface="Open Sans Bold"/>
                  <a:cs typeface="Open Sans Bold"/>
                  <a:sym typeface="Open Sans Bold"/>
                </a:rPr>
                <a:t>4</a:t>
              </a:r>
            </a:p>
          </p:txBody>
        </p:sp>
      </p:grpSp>
      <p:sp>
        <p:nvSpPr>
          <p:cNvPr id="10" name="Freeform 10"/>
          <p:cNvSpPr/>
          <p:nvPr/>
        </p:nvSpPr>
        <p:spPr>
          <a:xfrm>
            <a:off x="-3178892" y="-804558"/>
            <a:ext cx="7315200" cy="2477783"/>
          </a:xfrm>
          <a:custGeom>
            <a:avLst/>
            <a:gdLst/>
            <a:ahLst/>
            <a:cxnLst/>
            <a:rect l="l" t="t" r="r" b="b"/>
            <a:pathLst>
              <a:path w="7315200" h="2477783">
                <a:moveTo>
                  <a:pt x="0" y="0"/>
                </a:moveTo>
                <a:lnTo>
                  <a:pt x="7315200" y="0"/>
                </a:lnTo>
                <a:lnTo>
                  <a:pt x="7315200" y="2477783"/>
                </a:lnTo>
                <a:lnTo>
                  <a:pt x="0" y="2477783"/>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lt-LT" noProof="0" dirty="0"/>
          </a:p>
        </p:txBody>
      </p:sp>
      <p:sp>
        <p:nvSpPr>
          <p:cNvPr id="11" name="TextBox 11"/>
          <p:cNvSpPr txBox="1"/>
          <p:nvPr/>
        </p:nvSpPr>
        <p:spPr>
          <a:xfrm>
            <a:off x="5702946" y="9574506"/>
            <a:ext cx="6882108" cy="422275"/>
          </a:xfrm>
          <a:prstGeom prst="rect">
            <a:avLst/>
          </a:prstGeom>
        </p:spPr>
        <p:txBody>
          <a:bodyPr lIns="0" tIns="0" rIns="0" bIns="0" rtlCol="0" anchor="t">
            <a:spAutoFit/>
          </a:bodyPr>
          <a:lstStyle/>
          <a:p>
            <a:pPr algn="ctr">
              <a:lnSpc>
                <a:spcPts val="3500"/>
              </a:lnSpc>
            </a:pPr>
            <a:r>
              <a:rPr lang="lt-LT" sz="2500" noProof="0" dirty="0">
                <a:solidFill>
                  <a:srgbClr val="000000"/>
                </a:solidFill>
                <a:latin typeface="Calibri" panose="020F0502020204030204" pitchFamily="34" charset="0"/>
                <a:ea typeface="Alatsi"/>
                <a:cs typeface="Alatsi"/>
                <a:sym typeface="Alatsi"/>
              </a:rPr>
              <a:t>Panevėžio miesto savivaldybė</a:t>
            </a:r>
          </a:p>
        </p:txBody>
      </p:sp>
      <p:sp>
        <p:nvSpPr>
          <p:cNvPr id="14" name="TextBox 13">
            <a:extLst>
              <a:ext uri="{FF2B5EF4-FFF2-40B4-BE49-F238E27FC236}">
                <a16:creationId xmlns:a16="http://schemas.microsoft.com/office/drawing/2014/main" id="{4DC7E9B0-935C-ED69-B6A7-0CDAC78FDDB4}"/>
              </a:ext>
            </a:extLst>
          </p:cNvPr>
          <p:cNvSpPr txBox="1"/>
          <p:nvPr/>
        </p:nvSpPr>
        <p:spPr>
          <a:xfrm>
            <a:off x="336520" y="1737328"/>
            <a:ext cx="6673879" cy="9325630"/>
          </a:xfrm>
          <a:prstGeom prst="rect">
            <a:avLst/>
          </a:prstGeom>
          <a:noFill/>
        </p:spPr>
        <p:txBody>
          <a:bodyPr wrap="square" rtlCol="0">
            <a:spAutoFit/>
          </a:bodyPr>
          <a:lstStyle/>
          <a:p>
            <a:r>
              <a:rPr lang="lt-LT" sz="2000" noProof="0" dirty="0">
                <a:latin typeface="Calibri" panose="020F0502020204030204" pitchFamily="34" charset="0"/>
                <a:cs typeface="Times New Roman" panose="02020603050405020304" pitchFamily="18" charset="0"/>
              </a:rPr>
              <a:t>Santrauka 			                   </a:t>
            </a:r>
          </a:p>
          <a:p>
            <a:r>
              <a:rPr lang="lt-LT" sz="2000" noProof="0" dirty="0">
                <a:latin typeface="Calibri" panose="020F0502020204030204" pitchFamily="34" charset="0"/>
                <a:cs typeface="Times New Roman" panose="02020603050405020304" pitchFamily="18" charset="0"/>
              </a:rPr>
              <a:t>Turinys				                   </a:t>
            </a:r>
          </a:p>
          <a:p>
            <a:r>
              <a:rPr lang="lt-LT" sz="2000" noProof="0" dirty="0">
                <a:latin typeface="Calibri" panose="020F0502020204030204" pitchFamily="34" charset="0"/>
                <a:cs typeface="Times New Roman" panose="02020603050405020304" pitchFamily="18" charset="0"/>
              </a:rPr>
              <a:t>Įžanga				                                                     </a:t>
            </a:r>
          </a:p>
          <a:p>
            <a:r>
              <a:rPr lang="lt-LT" sz="2000" noProof="0" dirty="0">
                <a:latin typeface="Calibri" panose="020F0502020204030204" pitchFamily="34" charset="0"/>
                <a:cs typeface="Times New Roman" panose="02020603050405020304" pitchFamily="18" charset="0"/>
              </a:rPr>
              <a:t>   Analizės eiga ir informacijos šaltiniai                   </a:t>
            </a:r>
          </a:p>
          <a:p>
            <a:pPr>
              <a:buAutoNum type="arabicPeriod"/>
            </a:pPr>
            <a:r>
              <a:rPr lang="lt-LT" sz="2000" noProof="0" dirty="0">
                <a:latin typeface="Calibri" panose="020F0502020204030204" pitchFamily="34" charset="0"/>
                <a:cs typeface="Times New Roman" panose="02020603050405020304" pitchFamily="18" charset="0"/>
              </a:rPr>
              <a:t> Lyties aspekto analizė</a:t>
            </a:r>
          </a:p>
          <a:p>
            <a:pPr marL="355600"/>
            <a:r>
              <a:rPr lang="lt-LT" sz="2000" noProof="0" dirty="0">
                <a:latin typeface="Calibri" panose="020F0502020204030204" pitchFamily="34" charset="0"/>
                <a:cs typeface="Times New Roman" panose="02020603050405020304" pitchFamily="18" charset="0"/>
              </a:rPr>
              <a:t>1.1. Smurto artimoje aplinkoje analizė</a:t>
            </a:r>
          </a:p>
          <a:p>
            <a:pPr marL="1200150" lvl="2" indent="-285750">
              <a:buFont typeface="Arial" panose="020B0604020202020204" pitchFamily="34" charset="0"/>
              <a:buChar char="•"/>
            </a:pPr>
            <a:r>
              <a:rPr lang="lt-LT" sz="2000" noProof="0" dirty="0">
                <a:effectLst/>
                <a:latin typeface="Calibri" panose="020F0502020204030204" pitchFamily="34" charset="0"/>
                <a:ea typeface="Calibri" panose="020F0502020204030204" pitchFamily="34" charset="0"/>
                <a:cs typeface="Times New Roman" panose="02020603050405020304" pitchFamily="18" charset="0"/>
              </a:rPr>
              <a:t>Duomenys apie smurtą artimoje aplinkoje Panevėžio miesto savivaldybėje</a:t>
            </a:r>
          </a:p>
          <a:p>
            <a:pPr marL="1200150" lvl="2" indent="-285750">
              <a:buFont typeface="Arial" panose="020B0604020202020204" pitchFamily="34" charset="0"/>
              <a:buChar char="•"/>
            </a:pPr>
            <a:r>
              <a:rPr lang="lt-LT" sz="2000" noProof="0" dirty="0">
                <a:latin typeface="Calibri" panose="020F0502020204030204" pitchFamily="34" charset="0"/>
                <a:cs typeface="Times New Roman" panose="02020603050405020304" pitchFamily="18" charset="0"/>
              </a:rPr>
              <a:t>Smurtas artimoje aplinkoje lyties pagrindu</a:t>
            </a:r>
          </a:p>
          <a:p>
            <a:pPr marL="1200150" lvl="2" indent="-285750" algn="just">
              <a:buFont typeface="Arial" panose="020B0604020202020204" pitchFamily="34" charset="0"/>
              <a:buChar char="•"/>
            </a:pPr>
            <a:r>
              <a:rPr lang="lt-LT" sz="2000" noProof="0" dirty="0">
                <a:effectLst/>
                <a:latin typeface="Calibri" panose="020F0502020204030204" pitchFamily="34" charset="0"/>
                <a:ea typeface="Calibri" panose="020F0502020204030204" pitchFamily="34" charset="0"/>
                <a:cs typeface="Times New Roman" panose="02020603050405020304" pitchFamily="18" charset="0"/>
              </a:rPr>
              <a:t> </a:t>
            </a:r>
            <a:r>
              <a:rPr lang="lt-LT" sz="2000" noProof="0" dirty="0">
                <a:latin typeface="Calibri" panose="020F0502020204030204" pitchFamily="34" charset="0"/>
                <a:cs typeface="Times New Roman" panose="02020603050405020304" pitchFamily="18" charset="0"/>
              </a:rPr>
              <a:t>Panevėžio miesto savivaldybės veiksmai siekiant sumažinti smurtą artimoje aplinkoje</a:t>
            </a:r>
          </a:p>
          <a:p>
            <a:pPr marL="1200150" lvl="2" indent="-285750" algn="just">
              <a:buFont typeface="Arial" panose="020B0604020202020204" pitchFamily="34" charset="0"/>
              <a:buChar char="•"/>
            </a:pPr>
            <a:r>
              <a:rPr lang="lt-LT" sz="2000" noProof="0" dirty="0">
                <a:latin typeface="Calibri" panose="020F0502020204030204" pitchFamily="34" charset="0"/>
                <a:cs typeface="Times New Roman" panose="02020603050405020304" pitchFamily="18" charset="0"/>
              </a:rPr>
              <a:t>Išvados</a:t>
            </a:r>
          </a:p>
          <a:p>
            <a:pPr marL="1200150" lvl="2" indent="-285750" algn="just">
              <a:buFont typeface="Arial" panose="020B0604020202020204" pitchFamily="34" charset="0"/>
              <a:buChar char="•"/>
            </a:pPr>
            <a:r>
              <a:rPr lang="lt-LT" sz="2000" noProof="0" dirty="0">
                <a:latin typeface="Calibri" panose="020F0502020204030204" pitchFamily="34" charset="0"/>
                <a:cs typeface="Times New Roman" panose="02020603050405020304" pitchFamily="18" charset="0"/>
              </a:rPr>
              <a:t>Rekomendacijos</a:t>
            </a:r>
          </a:p>
          <a:p>
            <a:pPr marL="0" lvl="2" algn="just"/>
            <a:r>
              <a:rPr lang="lt-LT" sz="2000" noProof="0" dirty="0">
                <a:latin typeface="Calibri" panose="020F0502020204030204" pitchFamily="34" charset="0"/>
                <a:cs typeface="Times New Roman" panose="02020603050405020304" pitchFamily="18" charset="0"/>
              </a:rPr>
              <a:t>2. Amžiaus aspekto analizė</a:t>
            </a:r>
          </a:p>
          <a:p>
            <a:pPr marL="355600" lvl="2" algn="just"/>
            <a:r>
              <a:rPr lang="lt-LT" sz="2000" noProof="0" dirty="0">
                <a:latin typeface="Calibri" panose="020F0502020204030204" pitchFamily="34" charset="0"/>
                <a:cs typeface="Times New Roman" panose="02020603050405020304" pitchFamily="18" charset="0"/>
              </a:rPr>
              <a:t>2.1. Vyresnio amžiaus žmonių prieigos prie švietimo ir mokymosi visą gyvenimą analizė	</a:t>
            </a:r>
          </a:p>
          <a:p>
            <a:pPr marL="1200150" lvl="4" indent="-285750" algn="just">
              <a:buFont typeface="Arial" panose="020B0604020202020204" pitchFamily="34" charset="0"/>
              <a:buChar char="•"/>
            </a:pPr>
            <a:r>
              <a:rPr lang="lt-LT" sz="2000" noProof="0" dirty="0">
                <a:latin typeface="Calibri" panose="020F0502020204030204" pitchFamily="34" charset="0"/>
                <a:cs typeface="Times New Roman" panose="02020603050405020304" pitchFamily="18" charset="0"/>
              </a:rPr>
              <a:t>Panevėžio Trečiojo amžiaus universiteto (TAU) veikla</a:t>
            </a:r>
          </a:p>
          <a:p>
            <a:pPr marL="1200150" lvl="4" indent="-285750" algn="just">
              <a:buFont typeface="Arial" panose="020B0604020202020204" pitchFamily="34" charset="0"/>
              <a:buChar char="•"/>
            </a:pPr>
            <a:r>
              <a:rPr lang="lt-LT" sz="2000" noProof="0" dirty="0">
                <a:latin typeface="Calibri" panose="020F0502020204030204" pitchFamily="34" charset="0"/>
                <a:cs typeface="Times New Roman" panose="02020603050405020304" pitchFamily="18" charset="0"/>
              </a:rPr>
              <a:t>TAU 2024 m. veiklos rezultatai</a:t>
            </a:r>
          </a:p>
          <a:p>
            <a:pPr marL="1200150" lvl="4" indent="-285750" algn="just">
              <a:buFont typeface="Arial" panose="020B0604020202020204" pitchFamily="34" charset="0"/>
              <a:buChar char="•"/>
            </a:pPr>
            <a:r>
              <a:rPr lang="lt-LT" sz="2000" noProof="0" dirty="0">
                <a:latin typeface="Calibri" panose="020F0502020204030204" pitchFamily="34" charset="0"/>
                <a:cs typeface="Times New Roman" panose="02020603050405020304" pitchFamily="18" charset="0"/>
              </a:rPr>
              <a:t>Neformaliojo suaugusiųjų švietimo iniciatyvos Panevėžio miesto savivaldybėje</a:t>
            </a:r>
          </a:p>
          <a:p>
            <a:pPr marL="1200150" lvl="4" indent="-285750" algn="just">
              <a:buFont typeface="Arial" panose="020B0604020202020204" pitchFamily="34" charset="0"/>
              <a:buChar char="•"/>
            </a:pPr>
            <a:r>
              <a:rPr lang="lt-LT" sz="2000" noProof="0" dirty="0">
                <a:latin typeface="Calibri" panose="020F0502020204030204" pitchFamily="34" charset="0"/>
                <a:cs typeface="Times New Roman" panose="02020603050405020304" pitchFamily="18" charset="0"/>
              </a:rPr>
              <a:t>Neformaliojo suaugusiųjų švietimo pasiūlos ir dalyvavimo disbalansas</a:t>
            </a:r>
          </a:p>
          <a:p>
            <a:pPr marL="1200150" lvl="4" indent="-285750" algn="just">
              <a:buFont typeface="Arial" panose="020B0604020202020204" pitchFamily="34" charset="0"/>
              <a:buChar char="•"/>
            </a:pPr>
            <a:endParaRPr lang="lt-LT" sz="2000" noProof="0" dirty="0">
              <a:latin typeface="Calibri" panose="020F0502020204030204" pitchFamily="34" charset="0"/>
              <a:cs typeface="Times New Roman" panose="02020603050405020304" pitchFamily="18" charset="0"/>
            </a:endParaRPr>
          </a:p>
          <a:p>
            <a:pPr marL="1200150" lvl="4" indent="-285750" algn="just">
              <a:buFont typeface="Arial" panose="020B0604020202020204" pitchFamily="34" charset="0"/>
              <a:buChar char="•"/>
            </a:pPr>
            <a:endParaRPr lang="lt-LT" sz="2000" noProof="0" dirty="0">
              <a:latin typeface="Calibri" panose="020F0502020204030204" pitchFamily="34" charset="0"/>
            </a:endParaRPr>
          </a:p>
          <a:p>
            <a:pPr marL="1200150" lvl="4" indent="-285750" algn="just">
              <a:buFont typeface="Arial" panose="020B0604020202020204" pitchFamily="34" charset="0"/>
              <a:buChar char="•"/>
            </a:pPr>
            <a:endParaRPr lang="lt-LT" sz="2000" noProof="0" dirty="0">
              <a:latin typeface="Calibri" panose="020F0502020204030204" pitchFamily="34" charset="0"/>
              <a:cs typeface="Times New Roman" panose="02020603050405020304" pitchFamily="18" charset="0"/>
            </a:endParaRPr>
          </a:p>
          <a:p>
            <a:pPr marL="1200150" lvl="4" indent="-285750" algn="just">
              <a:buFont typeface="Arial" panose="020B0604020202020204" pitchFamily="34" charset="0"/>
              <a:buChar char="•"/>
            </a:pPr>
            <a:endParaRPr lang="lt-LT" sz="2000" noProof="0" dirty="0">
              <a:latin typeface="Calibri" panose="020F0502020204030204" pitchFamily="34" charset="0"/>
              <a:cs typeface="Times New Roman" panose="02020603050405020304" pitchFamily="18" charset="0"/>
            </a:endParaRPr>
          </a:p>
          <a:p>
            <a:pPr marL="1200150" lvl="2" indent="-285750">
              <a:buFont typeface="Arial" panose="020B0604020202020204" pitchFamily="34" charset="0"/>
              <a:buChar char="•"/>
            </a:pPr>
            <a:endParaRPr lang="lt-LT" sz="2000" noProof="0" dirty="0">
              <a:latin typeface="Calibri" panose="020F0502020204030204" pitchFamily="34" charset="0"/>
            </a:endParaRPr>
          </a:p>
          <a:p>
            <a:pPr lvl="1"/>
            <a:r>
              <a:rPr lang="lt-LT" sz="2000" noProof="0" dirty="0">
                <a:latin typeface="Calibri" panose="020F0502020204030204" pitchFamily="34" charset="0"/>
              </a:rPr>
              <a:t>			  </a:t>
            </a:r>
          </a:p>
          <a:p>
            <a:endParaRPr lang="lt-LT" sz="2000" noProof="0" dirty="0">
              <a:latin typeface="Calibri" panose="020F0502020204030204" pitchFamily="34" charset="0"/>
            </a:endParaRPr>
          </a:p>
        </p:txBody>
      </p:sp>
      <p:sp>
        <p:nvSpPr>
          <p:cNvPr id="15" name="TextBox 14">
            <a:extLst>
              <a:ext uri="{FF2B5EF4-FFF2-40B4-BE49-F238E27FC236}">
                <a16:creationId xmlns:a16="http://schemas.microsoft.com/office/drawing/2014/main" id="{F3FCACC8-EDE8-6CEF-7EF1-BED9801A8B28}"/>
              </a:ext>
            </a:extLst>
          </p:cNvPr>
          <p:cNvSpPr txBox="1"/>
          <p:nvPr/>
        </p:nvSpPr>
        <p:spPr>
          <a:xfrm>
            <a:off x="7291329" y="1673225"/>
            <a:ext cx="532245" cy="6863417"/>
          </a:xfrm>
          <a:prstGeom prst="rect">
            <a:avLst/>
          </a:prstGeom>
          <a:noFill/>
        </p:spPr>
        <p:txBody>
          <a:bodyPr wrap="square" rtlCol="0">
            <a:spAutoFit/>
          </a:bodyPr>
          <a:lstStyle/>
          <a:p>
            <a:r>
              <a:rPr lang="lt-LT" sz="2000" noProof="0" dirty="0">
                <a:latin typeface="Calibri" panose="020F0502020204030204" pitchFamily="34" charset="0"/>
                <a:cs typeface="Times New Roman" panose="02020603050405020304" pitchFamily="18" charset="0"/>
              </a:rPr>
              <a:t>2</a:t>
            </a:r>
          </a:p>
          <a:p>
            <a:r>
              <a:rPr lang="lt-LT" sz="2000" noProof="0" dirty="0">
                <a:latin typeface="Calibri" panose="020F0502020204030204" pitchFamily="34" charset="0"/>
                <a:cs typeface="Times New Roman" panose="02020603050405020304" pitchFamily="18" charset="0"/>
              </a:rPr>
              <a:t>4</a:t>
            </a:r>
          </a:p>
          <a:p>
            <a:r>
              <a:rPr lang="lt-LT" sz="2000" noProof="0" dirty="0">
                <a:latin typeface="Calibri" panose="020F0502020204030204" pitchFamily="34" charset="0"/>
                <a:cs typeface="Times New Roman" panose="02020603050405020304" pitchFamily="18" charset="0"/>
              </a:rPr>
              <a:t>5</a:t>
            </a:r>
          </a:p>
          <a:p>
            <a:r>
              <a:rPr lang="lt-LT" sz="2000" noProof="0" dirty="0">
                <a:latin typeface="Calibri" panose="020F0502020204030204" pitchFamily="34" charset="0"/>
                <a:cs typeface="Times New Roman" panose="02020603050405020304" pitchFamily="18" charset="0"/>
              </a:rPr>
              <a:t>7</a:t>
            </a:r>
          </a:p>
          <a:p>
            <a:r>
              <a:rPr lang="lt-LT" sz="2000" noProof="0" dirty="0">
                <a:latin typeface="Calibri" panose="020F0502020204030204" pitchFamily="34" charset="0"/>
                <a:cs typeface="Times New Roman" panose="02020603050405020304" pitchFamily="18" charset="0"/>
              </a:rPr>
              <a:t>8</a:t>
            </a:r>
          </a:p>
          <a:p>
            <a:r>
              <a:rPr lang="lt-LT" sz="2000" noProof="0" dirty="0">
                <a:latin typeface="Calibri" panose="020F0502020204030204" pitchFamily="34" charset="0"/>
                <a:cs typeface="Times New Roman" panose="02020603050405020304" pitchFamily="18" charset="0"/>
              </a:rPr>
              <a:t>9</a:t>
            </a:r>
          </a:p>
          <a:p>
            <a:r>
              <a:rPr lang="lt-LT" sz="2000" noProof="0" dirty="0">
                <a:latin typeface="Calibri" panose="020F0502020204030204" pitchFamily="34" charset="0"/>
                <a:cs typeface="Times New Roman" panose="02020603050405020304" pitchFamily="18" charset="0"/>
              </a:rPr>
              <a:t>10</a:t>
            </a:r>
          </a:p>
          <a:p>
            <a:endParaRPr lang="lt-LT" sz="2000" noProof="0" dirty="0">
              <a:latin typeface="Calibri" panose="020F0502020204030204" pitchFamily="34" charset="0"/>
              <a:cs typeface="Times New Roman" panose="02020603050405020304" pitchFamily="18" charset="0"/>
            </a:endParaRPr>
          </a:p>
          <a:p>
            <a:r>
              <a:rPr lang="lt-LT" sz="2000" noProof="0" dirty="0">
                <a:latin typeface="Calibri" panose="020F0502020204030204" pitchFamily="34" charset="0"/>
                <a:cs typeface="Times New Roman" panose="02020603050405020304" pitchFamily="18" charset="0"/>
              </a:rPr>
              <a:t>11</a:t>
            </a:r>
          </a:p>
          <a:p>
            <a:r>
              <a:rPr lang="lt-LT" sz="2000" noProof="0" dirty="0">
                <a:latin typeface="Calibri" panose="020F0502020204030204" pitchFamily="34" charset="0"/>
                <a:cs typeface="Times New Roman" panose="02020603050405020304" pitchFamily="18" charset="0"/>
              </a:rPr>
              <a:t>12</a:t>
            </a:r>
          </a:p>
          <a:p>
            <a:endParaRPr lang="lt-LT" sz="2000" noProof="0" dirty="0">
              <a:latin typeface="Calibri" panose="020F0502020204030204" pitchFamily="34" charset="0"/>
              <a:cs typeface="Times New Roman" panose="02020603050405020304" pitchFamily="18" charset="0"/>
            </a:endParaRPr>
          </a:p>
          <a:p>
            <a:r>
              <a:rPr lang="lt-LT" sz="2000" noProof="0" dirty="0">
                <a:latin typeface="Calibri" panose="020F0502020204030204" pitchFamily="34" charset="0"/>
                <a:cs typeface="Times New Roman" panose="02020603050405020304" pitchFamily="18" charset="0"/>
              </a:rPr>
              <a:t>13</a:t>
            </a:r>
          </a:p>
          <a:p>
            <a:r>
              <a:rPr lang="lt-LT" sz="2000" noProof="0" dirty="0">
                <a:latin typeface="Calibri" panose="020F0502020204030204" pitchFamily="34" charset="0"/>
                <a:cs typeface="Times New Roman" panose="02020603050405020304" pitchFamily="18" charset="0"/>
              </a:rPr>
              <a:t>14</a:t>
            </a:r>
          </a:p>
          <a:p>
            <a:r>
              <a:rPr lang="lt-LT" sz="2000" noProof="0" dirty="0">
                <a:latin typeface="Calibri" panose="020F0502020204030204" pitchFamily="34" charset="0"/>
                <a:cs typeface="Times New Roman" panose="02020603050405020304" pitchFamily="18" charset="0"/>
              </a:rPr>
              <a:t>15</a:t>
            </a:r>
          </a:p>
          <a:p>
            <a:r>
              <a:rPr lang="lt-LT" sz="2000" noProof="0" dirty="0">
                <a:latin typeface="Calibri" panose="020F0502020204030204" pitchFamily="34" charset="0"/>
                <a:cs typeface="Times New Roman" panose="02020603050405020304" pitchFamily="18" charset="0"/>
              </a:rPr>
              <a:t>16</a:t>
            </a:r>
          </a:p>
          <a:p>
            <a:endParaRPr lang="lt-LT" sz="2000" noProof="0" dirty="0">
              <a:latin typeface="Calibri" panose="020F0502020204030204" pitchFamily="34" charset="0"/>
              <a:cs typeface="Times New Roman" panose="02020603050405020304" pitchFamily="18" charset="0"/>
            </a:endParaRPr>
          </a:p>
          <a:p>
            <a:r>
              <a:rPr lang="lt-LT" sz="2000" noProof="0" dirty="0">
                <a:latin typeface="Calibri" panose="020F0502020204030204" pitchFamily="34" charset="0"/>
                <a:cs typeface="Times New Roman" panose="02020603050405020304" pitchFamily="18" charset="0"/>
              </a:rPr>
              <a:t>17</a:t>
            </a:r>
          </a:p>
          <a:p>
            <a:endParaRPr lang="lt-LT" sz="2000" noProof="0" dirty="0">
              <a:latin typeface="Calibri" panose="020F0502020204030204" pitchFamily="34" charset="0"/>
              <a:cs typeface="Times New Roman" panose="02020603050405020304" pitchFamily="18" charset="0"/>
            </a:endParaRPr>
          </a:p>
          <a:p>
            <a:r>
              <a:rPr lang="lt-LT" sz="2000" noProof="0" dirty="0">
                <a:latin typeface="Calibri" panose="020F0502020204030204" pitchFamily="34" charset="0"/>
                <a:cs typeface="Times New Roman" panose="02020603050405020304" pitchFamily="18" charset="0"/>
              </a:rPr>
              <a:t>18</a:t>
            </a:r>
          </a:p>
          <a:p>
            <a:r>
              <a:rPr lang="lt-LT" sz="2000" noProof="0" dirty="0">
                <a:latin typeface="Calibri" panose="020F0502020204030204" pitchFamily="34" charset="0"/>
                <a:cs typeface="Times New Roman" panose="02020603050405020304" pitchFamily="18" charset="0"/>
              </a:rPr>
              <a:t>19</a:t>
            </a:r>
          </a:p>
          <a:p>
            <a:endParaRPr lang="lt-LT" sz="2000" noProof="0" dirty="0">
              <a:latin typeface="Calibri" panose="020F0502020204030204" pitchFamily="34" charset="0"/>
              <a:cs typeface="Times New Roman" panose="02020603050405020304" pitchFamily="18" charset="0"/>
            </a:endParaRPr>
          </a:p>
          <a:p>
            <a:r>
              <a:rPr lang="lt-LT" sz="2000" noProof="0" dirty="0">
                <a:latin typeface="Calibri" panose="020F0502020204030204" pitchFamily="34" charset="0"/>
                <a:cs typeface="Times New Roman" panose="02020603050405020304" pitchFamily="18" charset="0"/>
              </a:rPr>
              <a:t>20</a:t>
            </a:r>
          </a:p>
        </p:txBody>
      </p:sp>
      <p:sp>
        <p:nvSpPr>
          <p:cNvPr id="16" name="TextBox 15">
            <a:extLst>
              <a:ext uri="{FF2B5EF4-FFF2-40B4-BE49-F238E27FC236}">
                <a16:creationId xmlns:a16="http://schemas.microsoft.com/office/drawing/2014/main" id="{848AB9C9-283C-16E5-9671-282BEC45B73A}"/>
              </a:ext>
            </a:extLst>
          </p:cNvPr>
          <p:cNvSpPr txBox="1"/>
          <p:nvPr/>
        </p:nvSpPr>
        <p:spPr>
          <a:xfrm>
            <a:off x="8143539" y="1527393"/>
            <a:ext cx="6673878" cy="7478970"/>
          </a:xfrm>
          <a:prstGeom prst="rect">
            <a:avLst/>
          </a:prstGeom>
          <a:noFill/>
        </p:spPr>
        <p:txBody>
          <a:bodyPr wrap="square" rtlCol="0">
            <a:spAutoFit/>
          </a:bodyPr>
          <a:lstStyle/>
          <a:p>
            <a:pPr marL="742950" lvl="1" indent="-285750" algn="just">
              <a:buFont typeface="Arial" panose="020B0604020202020204" pitchFamily="34" charset="0"/>
              <a:buChar char="•"/>
            </a:pPr>
            <a:r>
              <a:rPr lang="lt-LT" sz="2000" noProof="0" dirty="0">
                <a:latin typeface="Calibri" panose="020F0502020204030204" pitchFamily="34" charset="0"/>
                <a:cs typeface="Times New Roman" panose="02020603050405020304" pitchFamily="18" charset="0"/>
              </a:rPr>
              <a:t>Kodėl vyresnio amžiaus asmenys nesimoko? Tendencijos ir priežastys</a:t>
            </a:r>
          </a:p>
          <a:p>
            <a:pPr marL="742950" lvl="1" indent="-285750" algn="just">
              <a:buFont typeface="Arial" panose="020B0604020202020204" pitchFamily="34" charset="0"/>
              <a:buChar char="•"/>
            </a:pPr>
            <a:r>
              <a:rPr lang="lt-LT" sz="2000" noProof="0" dirty="0">
                <a:latin typeface="Calibri" panose="020F0502020204030204" pitchFamily="34" charset="0"/>
                <a:cs typeface="Times New Roman" panose="02020603050405020304" pitchFamily="18" charset="0"/>
              </a:rPr>
              <a:t>Išvados</a:t>
            </a:r>
          </a:p>
          <a:p>
            <a:pPr marL="742950" lvl="1" indent="-285750" algn="just">
              <a:buFont typeface="Arial" panose="020B0604020202020204" pitchFamily="34" charset="0"/>
              <a:buChar char="•"/>
            </a:pPr>
            <a:r>
              <a:rPr lang="lt-LT" sz="2000" noProof="0" dirty="0">
                <a:latin typeface="Calibri" panose="020F0502020204030204" pitchFamily="34" charset="0"/>
                <a:cs typeface="Times New Roman" panose="02020603050405020304" pitchFamily="18" charset="0"/>
              </a:rPr>
              <a:t>Rekomendacijos</a:t>
            </a:r>
          </a:p>
          <a:p>
            <a:pPr marL="0" lvl="1" algn="just"/>
            <a:r>
              <a:rPr lang="lt-LT" sz="2000" noProof="0" dirty="0">
                <a:latin typeface="Calibri" panose="020F0502020204030204" pitchFamily="34" charset="0"/>
                <a:cs typeface="Times New Roman" panose="02020603050405020304" pitchFamily="18" charset="0"/>
              </a:rPr>
              <a:t>3. Lytinės orientacijos aspekto analizė</a:t>
            </a:r>
          </a:p>
          <a:p>
            <a:pPr marL="355600" lvl="1" algn="just"/>
            <a:r>
              <a:rPr lang="lt-LT" sz="2000" noProof="0" dirty="0">
                <a:latin typeface="Calibri" panose="020F0502020204030204" pitchFamily="34" charset="0"/>
                <a:cs typeface="Times New Roman" panose="02020603050405020304" pitchFamily="18" charset="0"/>
              </a:rPr>
              <a:t>3.1. </a:t>
            </a:r>
            <a:r>
              <a:rPr lang="lt-LT" sz="2000" kern="100" noProof="0" dirty="0" err="1">
                <a:latin typeface="Calibri" panose="020F0502020204030204" pitchFamily="34" charset="0"/>
                <a:ea typeface="Calibri" panose="020F0502020204030204" pitchFamily="34" charset="0"/>
                <a:cs typeface="Times New Roman" panose="02020603050405020304" pitchFamily="18" charset="0"/>
              </a:rPr>
              <a:t>H</a:t>
            </a:r>
            <a:r>
              <a:rPr lang="lt-LT" sz="2000" kern="100" noProof="0" dirty="0" err="1">
                <a:effectLst/>
                <a:latin typeface="Calibri" panose="020F0502020204030204" pitchFamily="34" charset="0"/>
                <a:ea typeface="Calibri" panose="020F0502020204030204" pitchFamily="34" charset="0"/>
                <a:cs typeface="Times New Roman" panose="02020603050405020304" pitchFamily="18" charset="0"/>
              </a:rPr>
              <a:t>omofobinių</a:t>
            </a:r>
            <a:r>
              <a:rPr lang="lt-LT" sz="2000" kern="100" noProof="0" dirty="0">
                <a:effectLst/>
                <a:latin typeface="Calibri" panose="020F0502020204030204" pitchFamily="34" charset="0"/>
                <a:ea typeface="Calibri" panose="020F0502020204030204" pitchFamily="34" charset="0"/>
                <a:cs typeface="Times New Roman" panose="02020603050405020304" pitchFamily="18" charset="0"/>
              </a:rPr>
              <a:t> patyčių mokyklose </a:t>
            </a:r>
            <a:r>
              <a:rPr lang="lt-LT" sz="2000" noProof="0" dirty="0">
                <a:latin typeface="Calibri" panose="020F0502020204030204" pitchFamily="34" charset="0"/>
                <a:cs typeface="Times New Roman" panose="02020603050405020304" pitchFamily="18" charset="0"/>
              </a:rPr>
              <a:t>analizė</a:t>
            </a:r>
          </a:p>
          <a:p>
            <a:pPr marL="1098550" lvl="2" indent="-285750" algn="just">
              <a:buFont typeface="Arial" panose="020B0604020202020204" pitchFamily="34" charset="0"/>
              <a:buChar char="•"/>
            </a:pPr>
            <a:r>
              <a:rPr lang="lt-LT" sz="2000" noProof="0" dirty="0">
                <a:latin typeface="Calibri" panose="020F0502020204030204" pitchFamily="34" charset="0"/>
                <a:cs typeface="Times New Roman" panose="02020603050405020304" pitchFamily="18" charset="0"/>
              </a:rPr>
              <a:t>Duomenų apie </a:t>
            </a:r>
            <a:r>
              <a:rPr lang="lt-LT" sz="2000" noProof="0" dirty="0" err="1">
                <a:latin typeface="Calibri" panose="020F0502020204030204" pitchFamily="34" charset="0"/>
                <a:cs typeface="Times New Roman" panose="02020603050405020304" pitchFamily="18" charset="0"/>
              </a:rPr>
              <a:t>homofobines</a:t>
            </a:r>
            <a:r>
              <a:rPr lang="lt-LT" sz="2000" noProof="0" dirty="0">
                <a:latin typeface="Calibri" panose="020F0502020204030204" pitchFamily="34" charset="0"/>
                <a:cs typeface="Times New Roman" panose="02020603050405020304" pitchFamily="18" charset="0"/>
              </a:rPr>
              <a:t> patyčias trūkumas</a:t>
            </a:r>
          </a:p>
          <a:p>
            <a:pPr marL="1098550" lvl="2" indent="-285750" algn="just">
              <a:buFont typeface="Arial" panose="020B0604020202020204" pitchFamily="34" charset="0"/>
              <a:buChar char="•"/>
            </a:pPr>
            <a:r>
              <a:rPr lang="lt-LT" sz="2000" noProof="0" dirty="0" err="1">
                <a:latin typeface="Calibri" panose="020F0502020204030204" pitchFamily="34" charset="0"/>
                <a:cs typeface="Times New Roman" panose="02020603050405020304" pitchFamily="18" charset="0"/>
              </a:rPr>
              <a:t>Homofobinės</a:t>
            </a:r>
            <a:r>
              <a:rPr lang="lt-LT" sz="2000" noProof="0" dirty="0">
                <a:latin typeface="Calibri" panose="020F0502020204030204" pitchFamily="34" charset="0"/>
                <a:cs typeface="Times New Roman" panose="02020603050405020304" pitchFamily="18" charset="0"/>
              </a:rPr>
              <a:t> patyčios mokyklose nacionaliniame kontekste</a:t>
            </a:r>
          </a:p>
          <a:p>
            <a:pPr marL="1098550" lvl="2" indent="-285750" algn="just">
              <a:buFont typeface="Arial" panose="020B0604020202020204" pitchFamily="34" charset="0"/>
              <a:buChar char="•"/>
            </a:pPr>
            <a:r>
              <a:rPr lang="lt-LT" sz="2000" noProof="0" dirty="0">
                <a:latin typeface="Calibri" panose="020F0502020204030204" pitchFamily="34" charset="0"/>
                <a:cs typeface="Times New Roman" panose="02020603050405020304" pitchFamily="18" charset="0"/>
              </a:rPr>
              <a:t>Kitų savivaldybių iniciatyvos ir jų svarba</a:t>
            </a:r>
          </a:p>
          <a:p>
            <a:pPr marL="1098550" lvl="2" indent="-285750" algn="just">
              <a:buFont typeface="Arial" panose="020B0604020202020204" pitchFamily="34" charset="0"/>
              <a:buChar char="•"/>
            </a:pPr>
            <a:r>
              <a:rPr lang="lt-LT" sz="2000" noProof="0" dirty="0">
                <a:latin typeface="Calibri" panose="020F0502020204030204" pitchFamily="34" charset="0"/>
                <a:cs typeface="Times New Roman" panose="02020603050405020304" pitchFamily="18" charset="0"/>
              </a:rPr>
              <a:t>Kodėl svarbu remtis kitų savivaldybių pavyzdžiais?</a:t>
            </a:r>
          </a:p>
          <a:p>
            <a:pPr marL="1098550" lvl="2" indent="-285750" algn="just">
              <a:buFont typeface="Arial" panose="020B0604020202020204" pitchFamily="34" charset="0"/>
              <a:buChar char="•"/>
            </a:pPr>
            <a:r>
              <a:rPr lang="lt-LT" sz="2000" noProof="0" dirty="0">
                <a:latin typeface="Calibri" panose="020F0502020204030204" pitchFamily="34" charset="0"/>
                <a:cs typeface="Times New Roman" panose="02020603050405020304" pitchFamily="18" charset="0"/>
              </a:rPr>
              <a:t>Išvados</a:t>
            </a:r>
          </a:p>
          <a:p>
            <a:pPr marL="1098550" lvl="2" indent="-285750" algn="just">
              <a:buFont typeface="Arial" panose="020B0604020202020204" pitchFamily="34" charset="0"/>
              <a:buChar char="•"/>
            </a:pPr>
            <a:r>
              <a:rPr lang="lt-LT" sz="2000" noProof="0" dirty="0">
                <a:latin typeface="Calibri" panose="020F0502020204030204" pitchFamily="34" charset="0"/>
                <a:cs typeface="Times New Roman" panose="02020603050405020304" pitchFamily="18" charset="0"/>
              </a:rPr>
              <a:t>Rekomendacijos</a:t>
            </a:r>
          </a:p>
          <a:p>
            <a:pPr marL="355600" lvl="2" algn="just"/>
            <a:r>
              <a:rPr lang="lt-LT" sz="2000" noProof="0" dirty="0">
                <a:latin typeface="Calibri" panose="020F0502020204030204" pitchFamily="34" charset="0"/>
                <a:cs typeface="Times New Roman" panose="02020603050405020304" pitchFamily="18" charset="0"/>
              </a:rPr>
              <a:t>3.2. </a:t>
            </a:r>
            <a:r>
              <a:rPr lang="lt-LT" sz="2000" kern="100" noProof="0" dirty="0">
                <a:latin typeface="Calibri" panose="020F0502020204030204" pitchFamily="34" charset="0"/>
                <a:ea typeface="Calibri" panose="020F0502020204030204" pitchFamily="34" charset="0"/>
                <a:cs typeface="Times New Roman" panose="02020603050405020304" pitchFamily="18" charset="0"/>
              </a:rPr>
              <a:t>N</a:t>
            </a:r>
            <a:r>
              <a:rPr lang="lt-LT" sz="2000" kern="100" noProof="0" dirty="0">
                <a:effectLst/>
                <a:latin typeface="Calibri" panose="020F0502020204030204" pitchFamily="34" charset="0"/>
                <a:ea typeface="Calibri" panose="020F0502020204030204" pitchFamily="34" charset="0"/>
                <a:cs typeface="Times New Roman" panose="02020603050405020304" pitchFamily="18" charset="0"/>
              </a:rPr>
              <a:t>eapykantos kalbos ir neapykantos nusikaltimų</a:t>
            </a:r>
            <a:r>
              <a:rPr lang="lt-LT" sz="2000" noProof="0" dirty="0">
                <a:latin typeface="Calibri" panose="020F0502020204030204" pitchFamily="34" charset="0"/>
                <a:cs typeface="Times New Roman" panose="02020603050405020304" pitchFamily="18" charset="0"/>
              </a:rPr>
              <a:t> lytinės orientacijos aspektu</a:t>
            </a:r>
            <a:r>
              <a:rPr lang="lt-LT" sz="2000" kern="100" noProof="0" dirty="0">
                <a:effectLst/>
                <a:latin typeface="Calibri" panose="020F0502020204030204" pitchFamily="34" charset="0"/>
                <a:ea typeface="Calibri" panose="020F0502020204030204" pitchFamily="34" charset="0"/>
                <a:cs typeface="Times New Roman" panose="02020603050405020304" pitchFamily="18" charset="0"/>
              </a:rPr>
              <a:t> </a:t>
            </a:r>
            <a:r>
              <a:rPr lang="lt-LT" sz="2000" noProof="0" dirty="0">
                <a:latin typeface="Calibri" panose="020F0502020204030204" pitchFamily="34" charset="0"/>
                <a:cs typeface="Times New Roman" panose="02020603050405020304" pitchFamily="18" charset="0"/>
              </a:rPr>
              <a:t>analizė</a:t>
            </a:r>
          </a:p>
          <a:p>
            <a:pPr marL="803275" lvl="2" indent="-173038" algn="just">
              <a:buFont typeface="Arial" panose="020B0604020202020204" pitchFamily="34" charset="0"/>
              <a:buChar char="•"/>
            </a:pPr>
            <a:r>
              <a:rPr lang="lt-LT" sz="2000" noProof="0" dirty="0">
                <a:latin typeface="Calibri" panose="020F0502020204030204" pitchFamily="34" charset="0"/>
                <a:cs typeface="Times New Roman" panose="02020603050405020304" pitchFamily="18" charset="0"/>
              </a:rPr>
              <a:t>Duomenų apie </a:t>
            </a:r>
            <a:r>
              <a:rPr lang="lt-LT" sz="2000" kern="100" noProof="0" dirty="0">
                <a:latin typeface="Calibri" panose="020F0502020204030204" pitchFamily="34" charset="0"/>
                <a:ea typeface="Calibri" panose="020F0502020204030204" pitchFamily="34" charset="0"/>
                <a:cs typeface="Times New Roman" panose="02020603050405020304" pitchFamily="18" charset="0"/>
              </a:rPr>
              <a:t>n</a:t>
            </a:r>
            <a:r>
              <a:rPr lang="lt-LT" sz="2000" kern="100" noProof="0" dirty="0">
                <a:effectLst/>
                <a:latin typeface="Calibri" panose="020F0502020204030204" pitchFamily="34" charset="0"/>
                <a:ea typeface="Calibri" panose="020F0502020204030204" pitchFamily="34" charset="0"/>
                <a:cs typeface="Times New Roman" panose="02020603050405020304" pitchFamily="18" charset="0"/>
              </a:rPr>
              <a:t>eapykantos kalbos ir neapykantos nusikaltimus lytinės orientacijos aspektu </a:t>
            </a:r>
            <a:r>
              <a:rPr lang="lt-LT" sz="2000" noProof="0" dirty="0">
                <a:latin typeface="Calibri" panose="020F0502020204030204" pitchFamily="34" charset="0"/>
                <a:cs typeface="Times New Roman" panose="02020603050405020304" pitchFamily="18" charset="0"/>
              </a:rPr>
              <a:t>trūkumas</a:t>
            </a:r>
          </a:p>
          <a:p>
            <a:pPr marL="803275" lvl="2" indent="-173038" algn="just">
              <a:buFont typeface="Arial" panose="020B0604020202020204" pitchFamily="34" charset="0"/>
              <a:buChar char="•"/>
            </a:pPr>
            <a:r>
              <a:rPr lang="lt-LT" sz="2000" noProof="0" dirty="0">
                <a:latin typeface="Calibri" panose="020F0502020204030204" pitchFamily="34" charset="0"/>
                <a:cs typeface="Times New Roman" panose="02020603050405020304" pitchFamily="18" charset="0"/>
              </a:rPr>
              <a:t>Lietuvos Respublikos Vidaus reikalų ministerijos ataskaitos duomenys</a:t>
            </a:r>
          </a:p>
          <a:p>
            <a:pPr marL="803275" lvl="2" indent="-173038" algn="just">
              <a:buFont typeface="Arial" panose="020B0604020202020204" pitchFamily="34" charset="0"/>
              <a:buChar char="•"/>
            </a:pPr>
            <a:r>
              <a:rPr lang="lt-LT" sz="2000" kern="100" noProof="0" dirty="0">
                <a:effectLst/>
                <a:latin typeface="Calibri" panose="020F0502020204030204" pitchFamily="34" charset="0"/>
                <a:ea typeface="Calibri" panose="020F0502020204030204" pitchFamily="34" charset="0"/>
                <a:cs typeface="Times New Roman" panose="02020603050405020304" pitchFamily="18" charset="0"/>
              </a:rPr>
              <a:t>Neapykantos kalbos ir neapykantos nusikaltimai lytinės orientacijos aspektu </a:t>
            </a:r>
            <a:r>
              <a:rPr lang="lt-LT" sz="2000" noProof="0" dirty="0">
                <a:latin typeface="Calibri" panose="020F0502020204030204" pitchFamily="34" charset="0"/>
                <a:cs typeface="Times New Roman" panose="02020603050405020304" pitchFamily="18" charset="0"/>
              </a:rPr>
              <a:t>nacionaliniame kontekste</a:t>
            </a:r>
          </a:p>
          <a:p>
            <a:pPr marL="803275" lvl="2" indent="-173038" algn="just">
              <a:buFont typeface="Arial" panose="020B0604020202020204" pitchFamily="34" charset="0"/>
              <a:buChar char="•"/>
            </a:pPr>
            <a:r>
              <a:rPr lang="lt-LT" sz="2000" noProof="0" dirty="0">
                <a:latin typeface="Calibri" panose="020F0502020204030204" pitchFamily="34" charset="0"/>
                <a:cs typeface="Times New Roman" panose="02020603050405020304" pitchFamily="18" charset="0"/>
              </a:rPr>
              <a:t>Išvados</a:t>
            </a:r>
          </a:p>
          <a:p>
            <a:pPr marL="803275" lvl="2" indent="-173038" algn="just">
              <a:buFont typeface="Arial" panose="020B0604020202020204" pitchFamily="34" charset="0"/>
              <a:buChar char="•"/>
            </a:pPr>
            <a:r>
              <a:rPr lang="lt-LT" sz="2000" noProof="0" dirty="0">
                <a:latin typeface="Calibri" panose="020F0502020204030204" pitchFamily="34" charset="0"/>
                <a:cs typeface="Times New Roman" panose="02020603050405020304" pitchFamily="18" charset="0"/>
              </a:rPr>
              <a:t>Rekomendacijos	                   </a:t>
            </a:r>
          </a:p>
          <a:p>
            <a:endParaRPr lang="lt-LT" sz="2000" noProof="0" dirty="0">
              <a:latin typeface="Calibri" panose="020F0502020204030204" pitchFamily="34" charset="0"/>
            </a:endParaRPr>
          </a:p>
        </p:txBody>
      </p:sp>
      <p:sp>
        <p:nvSpPr>
          <p:cNvPr id="17" name="TextBox 16">
            <a:extLst>
              <a:ext uri="{FF2B5EF4-FFF2-40B4-BE49-F238E27FC236}">
                <a16:creationId xmlns:a16="http://schemas.microsoft.com/office/drawing/2014/main" id="{1EC3B86B-5716-E592-523A-B321DA4E3FB6}"/>
              </a:ext>
            </a:extLst>
          </p:cNvPr>
          <p:cNvSpPr txBox="1"/>
          <p:nvPr/>
        </p:nvSpPr>
        <p:spPr>
          <a:xfrm>
            <a:off x="15107311" y="1481138"/>
            <a:ext cx="843245" cy="7171194"/>
          </a:xfrm>
          <a:prstGeom prst="rect">
            <a:avLst/>
          </a:prstGeom>
          <a:noFill/>
        </p:spPr>
        <p:txBody>
          <a:bodyPr wrap="square" rtlCol="0">
            <a:spAutoFit/>
          </a:bodyPr>
          <a:lstStyle/>
          <a:p>
            <a:r>
              <a:rPr lang="lt-LT" sz="2000" noProof="0" dirty="0">
                <a:latin typeface="Calibri" panose="020F0502020204030204" pitchFamily="34" charset="0"/>
                <a:cs typeface="Times New Roman" panose="02020603050405020304" pitchFamily="18" charset="0"/>
              </a:rPr>
              <a:t>21</a:t>
            </a:r>
          </a:p>
          <a:p>
            <a:endParaRPr lang="lt-LT" sz="2000" noProof="0" dirty="0">
              <a:latin typeface="Calibri" panose="020F0502020204030204" pitchFamily="34" charset="0"/>
              <a:cs typeface="Times New Roman" panose="02020603050405020304" pitchFamily="18" charset="0"/>
            </a:endParaRPr>
          </a:p>
          <a:p>
            <a:r>
              <a:rPr lang="lt-LT" sz="2000" noProof="0" dirty="0">
                <a:latin typeface="Calibri" panose="020F0502020204030204" pitchFamily="34" charset="0"/>
                <a:cs typeface="Times New Roman" panose="02020603050405020304" pitchFamily="18" charset="0"/>
              </a:rPr>
              <a:t>22</a:t>
            </a:r>
          </a:p>
          <a:p>
            <a:r>
              <a:rPr lang="lt-LT" sz="2000" noProof="0" dirty="0">
                <a:latin typeface="Calibri" panose="020F0502020204030204" pitchFamily="34" charset="0"/>
                <a:cs typeface="Times New Roman" panose="02020603050405020304" pitchFamily="18" charset="0"/>
              </a:rPr>
              <a:t>23</a:t>
            </a:r>
          </a:p>
          <a:p>
            <a:r>
              <a:rPr lang="lt-LT" sz="2000" noProof="0" dirty="0">
                <a:latin typeface="Calibri" panose="020F0502020204030204" pitchFamily="34" charset="0"/>
                <a:cs typeface="Times New Roman" panose="02020603050405020304" pitchFamily="18" charset="0"/>
              </a:rPr>
              <a:t>24</a:t>
            </a:r>
          </a:p>
          <a:p>
            <a:r>
              <a:rPr lang="lt-LT" sz="2000" noProof="0" dirty="0">
                <a:latin typeface="Calibri" panose="020F0502020204030204" pitchFamily="34" charset="0"/>
                <a:cs typeface="Times New Roman" panose="02020603050405020304" pitchFamily="18" charset="0"/>
              </a:rPr>
              <a:t>25</a:t>
            </a:r>
          </a:p>
          <a:p>
            <a:r>
              <a:rPr lang="lt-LT" sz="2000" noProof="0" dirty="0">
                <a:latin typeface="Calibri" panose="020F0502020204030204" pitchFamily="34" charset="0"/>
                <a:cs typeface="Times New Roman" panose="02020603050405020304" pitchFamily="18" charset="0"/>
              </a:rPr>
              <a:t>26</a:t>
            </a:r>
          </a:p>
          <a:p>
            <a:r>
              <a:rPr lang="lt-LT" sz="2000" noProof="0" dirty="0">
                <a:latin typeface="Calibri" panose="020F0502020204030204" pitchFamily="34" charset="0"/>
                <a:cs typeface="Times New Roman" panose="02020603050405020304" pitchFamily="18" charset="0"/>
              </a:rPr>
              <a:t>27</a:t>
            </a:r>
          </a:p>
          <a:p>
            <a:endParaRPr lang="lt-LT" sz="2000" noProof="0" dirty="0">
              <a:latin typeface="Calibri" panose="020F0502020204030204" pitchFamily="34" charset="0"/>
              <a:cs typeface="Times New Roman" panose="02020603050405020304" pitchFamily="18" charset="0"/>
            </a:endParaRPr>
          </a:p>
          <a:p>
            <a:r>
              <a:rPr lang="lt-LT" sz="2000" noProof="0" dirty="0">
                <a:latin typeface="Calibri" panose="020F0502020204030204" pitchFamily="34" charset="0"/>
                <a:cs typeface="Times New Roman" panose="02020603050405020304" pitchFamily="18" charset="0"/>
              </a:rPr>
              <a:t>28</a:t>
            </a:r>
          </a:p>
          <a:p>
            <a:r>
              <a:rPr lang="lt-LT" sz="2000" noProof="0" dirty="0">
                <a:latin typeface="Calibri" panose="020F0502020204030204" pitchFamily="34" charset="0"/>
                <a:cs typeface="Times New Roman" panose="02020603050405020304" pitchFamily="18" charset="0"/>
              </a:rPr>
              <a:t>29</a:t>
            </a:r>
          </a:p>
          <a:p>
            <a:endParaRPr lang="lt-LT" sz="2000" noProof="0" dirty="0">
              <a:latin typeface="Calibri" panose="020F0502020204030204" pitchFamily="34" charset="0"/>
              <a:cs typeface="Times New Roman" panose="02020603050405020304" pitchFamily="18" charset="0"/>
            </a:endParaRPr>
          </a:p>
          <a:p>
            <a:r>
              <a:rPr lang="lt-LT" sz="2000" noProof="0" dirty="0">
                <a:latin typeface="Calibri" panose="020F0502020204030204" pitchFamily="34" charset="0"/>
                <a:cs typeface="Times New Roman" panose="02020603050405020304" pitchFamily="18" charset="0"/>
              </a:rPr>
              <a:t>30</a:t>
            </a:r>
          </a:p>
          <a:p>
            <a:r>
              <a:rPr lang="lt-LT" sz="2000" noProof="0" dirty="0">
                <a:latin typeface="Calibri" panose="020F0502020204030204" pitchFamily="34" charset="0"/>
                <a:cs typeface="Times New Roman" panose="02020603050405020304" pitchFamily="18" charset="0"/>
              </a:rPr>
              <a:t>31</a:t>
            </a:r>
          </a:p>
          <a:p>
            <a:r>
              <a:rPr lang="lt-LT" sz="2000" noProof="0" dirty="0">
                <a:latin typeface="Calibri" panose="020F0502020204030204" pitchFamily="34" charset="0"/>
                <a:cs typeface="Times New Roman" panose="02020603050405020304" pitchFamily="18" charset="0"/>
              </a:rPr>
              <a:t>32</a:t>
            </a:r>
          </a:p>
          <a:p>
            <a:endParaRPr lang="lt-LT" sz="2000" noProof="0" dirty="0">
              <a:latin typeface="Calibri" panose="020F0502020204030204" pitchFamily="34" charset="0"/>
              <a:cs typeface="Times New Roman" panose="02020603050405020304" pitchFamily="18" charset="0"/>
            </a:endParaRPr>
          </a:p>
          <a:p>
            <a:r>
              <a:rPr lang="lt-LT" sz="2000" noProof="0" dirty="0">
                <a:latin typeface="Calibri" panose="020F0502020204030204" pitchFamily="34" charset="0"/>
                <a:cs typeface="Times New Roman" panose="02020603050405020304" pitchFamily="18" charset="0"/>
              </a:rPr>
              <a:t>33</a:t>
            </a:r>
          </a:p>
          <a:p>
            <a:endParaRPr lang="lt-LT" sz="2000" noProof="0" dirty="0">
              <a:latin typeface="Calibri" panose="020F0502020204030204" pitchFamily="34" charset="0"/>
              <a:cs typeface="Times New Roman" panose="02020603050405020304" pitchFamily="18" charset="0"/>
            </a:endParaRPr>
          </a:p>
          <a:p>
            <a:r>
              <a:rPr lang="lt-LT" sz="2000" noProof="0" dirty="0">
                <a:latin typeface="Calibri" panose="020F0502020204030204" pitchFamily="34" charset="0"/>
                <a:cs typeface="Times New Roman" panose="02020603050405020304" pitchFamily="18" charset="0"/>
              </a:rPr>
              <a:t>34</a:t>
            </a:r>
          </a:p>
          <a:p>
            <a:endParaRPr lang="lt-LT" sz="2000" noProof="0" dirty="0">
              <a:latin typeface="Calibri" panose="020F0502020204030204" pitchFamily="34" charset="0"/>
              <a:cs typeface="Times New Roman" panose="02020603050405020304" pitchFamily="18" charset="0"/>
            </a:endParaRPr>
          </a:p>
          <a:p>
            <a:r>
              <a:rPr lang="lt-LT" sz="2000" noProof="0" dirty="0">
                <a:latin typeface="Calibri" panose="020F0502020204030204" pitchFamily="34" charset="0"/>
                <a:cs typeface="Times New Roman" panose="02020603050405020304" pitchFamily="18" charset="0"/>
              </a:rPr>
              <a:t>35</a:t>
            </a:r>
          </a:p>
          <a:p>
            <a:r>
              <a:rPr lang="lt-LT" sz="2000" noProof="0" dirty="0">
                <a:latin typeface="Calibri" panose="020F0502020204030204" pitchFamily="34" charset="0"/>
                <a:cs typeface="Times New Roman" panose="02020603050405020304" pitchFamily="18" charset="0"/>
              </a:rPr>
              <a:t>36</a:t>
            </a:r>
          </a:p>
          <a:p>
            <a:r>
              <a:rPr lang="lt-LT" sz="2000" noProof="0" dirty="0">
                <a:latin typeface="Calibri" panose="020F0502020204030204" pitchFamily="34" charset="0"/>
                <a:cs typeface="Times New Roman" panose="02020603050405020304" pitchFamily="18" charset="0"/>
              </a:rPr>
              <a:t>37</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6F3EB"/>
        </a:solidFill>
        <a:effectLst/>
      </p:bgPr>
    </p:bg>
    <p:spTree>
      <p:nvGrpSpPr>
        <p:cNvPr id="1" name=""/>
        <p:cNvGrpSpPr/>
        <p:nvPr/>
      </p:nvGrpSpPr>
      <p:grpSpPr>
        <a:xfrm>
          <a:off x="0" y="0"/>
          <a:ext cx="0" cy="0"/>
          <a:chOff x="0" y="0"/>
          <a:chExt cx="0" cy="0"/>
        </a:xfrm>
      </p:grpSpPr>
      <p:sp>
        <p:nvSpPr>
          <p:cNvPr id="2" name="AutoShape 2"/>
          <p:cNvSpPr/>
          <p:nvPr/>
        </p:nvSpPr>
        <p:spPr>
          <a:xfrm>
            <a:off x="-260599" y="9061267"/>
            <a:ext cx="7105264" cy="19050"/>
          </a:xfrm>
          <a:prstGeom prst="line">
            <a:avLst/>
          </a:prstGeom>
          <a:ln w="114300" cap="flat">
            <a:solidFill>
              <a:srgbClr val="9FC3D0"/>
            </a:solidFill>
            <a:prstDash val="solid"/>
            <a:headEnd type="none" w="sm" len="sm"/>
            <a:tailEnd type="none" w="sm" len="sm"/>
          </a:ln>
        </p:spPr>
        <p:txBody>
          <a:bodyPr/>
          <a:lstStyle/>
          <a:p>
            <a:endParaRPr lang="lt-LT" noProof="0" dirty="0"/>
          </a:p>
        </p:txBody>
      </p:sp>
      <p:sp>
        <p:nvSpPr>
          <p:cNvPr id="3" name="AutoShape 3"/>
          <p:cNvSpPr/>
          <p:nvPr/>
        </p:nvSpPr>
        <p:spPr>
          <a:xfrm>
            <a:off x="11430169" y="9061267"/>
            <a:ext cx="7105264" cy="19050"/>
          </a:xfrm>
          <a:prstGeom prst="line">
            <a:avLst/>
          </a:prstGeom>
          <a:ln w="114300" cap="flat">
            <a:solidFill>
              <a:srgbClr val="9FC3D0"/>
            </a:solidFill>
            <a:prstDash val="solid"/>
            <a:headEnd type="none" w="sm" len="sm"/>
            <a:tailEnd type="none" w="sm" len="sm"/>
          </a:ln>
        </p:spPr>
        <p:txBody>
          <a:bodyPr/>
          <a:lstStyle/>
          <a:p>
            <a:endParaRPr lang="lt-LT" noProof="0" dirty="0"/>
          </a:p>
        </p:txBody>
      </p:sp>
      <p:sp>
        <p:nvSpPr>
          <p:cNvPr id="4" name="TextBox 4"/>
          <p:cNvSpPr txBox="1"/>
          <p:nvPr/>
        </p:nvSpPr>
        <p:spPr>
          <a:xfrm>
            <a:off x="2553980" y="193621"/>
            <a:ext cx="13180039" cy="1450976"/>
          </a:xfrm>
          <a:prstGeom prst="rect">
            <a:avLst/>
          </a:prstGeom>
        </p:spPr>
        <p:txBody>
          <a:bodyPr lIns="0" tIns="0" rIns="0" bIns="0" rtlCol="0" anchor="t">
            <a:spAutoFit/>
          </a:bodyPr>
          <a:lstStyle/>
          <a:p>
            <a:pPr algn="ctr">
              <a:lnSpc>
                <a:spcPts val="11899"/>
              </a:lnSpc>
            </a:pPr>
            <a:r>
              <a:rPr lang="lt-LT" sz="8499" noProof="0" dirty="0">
                <a:solidFill>
                  <a:srgbClr val="000000"/>
                </a:solidFill>
                <a:latin typeface="Calibri" panose="020F0502020204030204" pitchFamily="34" charset="0"/>
                <a:ea typeface="Alatsi"/>
                <a:cs typeface="Alatsi"/>
                <a:sym typeface="Alatsi"/>
              </a:rPr>
              <a:t>ĮŽANGA</a:t>
            </a:r>
          </a:p>
        </p:txBody>
      </p:sp>
      <p:grpSp>
        <p:nvGrpSpPr>
          <p:cNvPr id="5" name="Group 5"/>
          <p:cNvGrpSpPr/>
          <p:nvPr/>
        </p:nvGrpSpPr>
        <p:grpSpPr>
          <a:xfrm>
            <a:off x="15859155" y="0"/>
            <a:ext cx="1562612" cy="1673225"/>
            <a:chOff x="0" y="0"/>
            <a:chExt cx="2083482" cy="2230967"/>
          </a:xfrm>
        </p:grpSpPr>
        <p:grpSp>
          <p:nvGrpSpPr>
            <p:cNvPr id="6" name="Group 6"/>
            <p:cNvGrpSpPr/>
            <p:nvPr/>
          </p:nvGrpSpPr>
          <p:grpSpPr>
            <a:xfrm>
              <a:off x="75599" y="0"/>
              <a:ext cx="1932284" cy="2230967"/>
              <a:chOff x="0" y="0"/>
              <a:chExt cx="703982" cy="812800"/>
            </a:xfrm>
          </p:grpSpPr>
          <p:sp>
            <p:nvSpPr>
              <p:cNvPr id="7" name="Freeform 7"/>
              <p:cNvSpPr/>
              <p:nvPr/>
            </p:nvSpPr>
            <p:spPr>
              <a:xfrm>
                <a:off x="0" y="0"/>
                <a:ext cx="703982" cy="812800"/>
              </a:xfrm>
              <a:custGeom>
                <a:avLst/>
                <a:gdLst/>
                <a:ahLst/>
                <a:cxnLst/>
                <a:rect l="l" t="t" r="r" b="b"/>
                <a:pathLst>
                  <a:path w="703982" h="812800">
                    <a:moveTo>
                      <a:pt x="234787" y="793731"/>
                    </a:moveTo>
                    <a:cubicBezTo>
                      <a:pt x="270879" y="805245"/>
                      <a:pt x="311910" y="812800"/>
                      <a:pt x="352180" y="812800"/>
                    </a:cubicBezTo>
                    <a:cubicBezTo>
                      <a:pt x="392452" y="812800"/>
                      <a:pt x="431204" y="806323"/>
                      <a:pt x="466915" y="794809"/>
                    </a:cubicBezTo>
                    <a:cubicBezTo>
                      <a:pt x="467675" y="794450"/>
                      <a:pt x="468435" y="794450"/>
                      <a:pt x="469194" y="794090"/>
                    </a:cubicBezTo>
                    <a:cubicBezTo>
                      <a:pt x="603304" y="748035"/>
                      <a:pt x="702082" y="626421"/>
                      <a:pt x="703982" y="484298"/>
                    </a:cubicBezTo>
                    <a:lnTo>
                      <a:pt x="703982" y="0"/>
                    </a:lnTo>
                    <a:lnTo>
                      <a:pt x="0" y="0"/>
                    </a:lnTo>
                    <a:lnTo>
                      <a:pt x="0" y="483939"/>
                    </a:lnTo>
                    <a:cubicBezTo>
                      <a:pt x="1900" y="627140"/>
                      <a:pt x="99158" y="748755"/>
                      <a:pt x="234787" y="793731"/>
                    </a:cubicBezTo>
                    <a:close/>
                  </a:path>
                </a:pathLst>
              </a:custGeom>
              <a:solidFill>
                <a:srgbClr val="9FC3D0"/>
              </a:solidFill>
            </p:spPr>
            <p:txBody>
              <a:bodyPr/>
              <a:lstStyle/>
              <a:p>
                <a:endParaRPr lang="lt-LT" noProof="0" dirty="0"/>
              </a:p>
            </p:txBody>
          </p:sp>
          <p:sp>
            <p:nvSpPr>
              <p:cNvPr id="8" name="TextBox 8"/>
              <p:cNvSpPr txBox="1"/>
              <p:nvPr/>
            </p:nvSpPr>
            <p:spPr>
              <a:xfrm>
                <a:off x="0" y="-47625"/>
                <a:ext cx="703982" cy="733425"/>
              </a:xfrm>
              <a:prstGeom prst="rect">
                <a:avLst/>
              </a:prstGeom>
            </p:spPr>
            <p:txBody>
              <a:bodyPr lIns="50800" tIns="50800" rIns="50800" bIns="50800" rtlCol="0" anchor="ctr"/>
              <a:lstStyle/>
              <a:p>
                <a:pPr algn="ctr">
                  <a:lnSpc>
                    <a:spcPts val="2659"/>
                  </a:lnSpc>
                </a:pPr>
                <a:endParaRPr lang="lt-LT" noProof="0" dirty="0"/>
              </a:p>
            </p:txBody>
          </p:sp>
        </p:grpSp>
        <p:sp>
          <p:nvSpPr>
            <p:cNvPr id="9" name="TextBox 9"/>
            <p:cNvSpPr txBox="1"/>
            <p:nvPr/>
          </p:nvSpPr>
          <p:spPr>
            <a:xfrm>
              <a:off x="0" y="437582"/>
              <a:ext cx="2083482" cy="1241504"/>
            </a:xfrm>
            <a:prstGeom prst="rect">
              <a:avLst/>
            </a:prstGeom>
          </p:spPr>
          <p:txBody>
            <a:bodyPr lIns="0" tIns="0" rIns="0" bIns="0" rtlCol="0" anchor="t">
              <a:spAutoFit/>
            </a:bodyPr>
            <a:lstStyle/>
            <a:p>
              <a:pPr algn="ctr">
                <a:lnSpc>
                  <a:spcPts val="7805"/>
                </a:lnSpc>
              </a:pPr>
              <a:r>
                <a:rPr lang="lt-LT" sz="5575" b="1" noProof="0" dirty="0">
                  <a:solidFill>
                    <a:srgbClr val="000000"/>
                  </a:solidFill>
                  <a:latin typeface="Open Sans Bold"/>
                  <a:ea typeface="Open Sans Bold"/>
                  <a:cs typeface="Open Sans Bold"/>
                  <a:sym typeface="Open Sans Bold"/>
                </a:rPr>
                <a:t>5</a:t>
              </a:r>
            </a:p>
          </p:txBody>
        </p:sp>
      </p:grpSp>
      <p:sp>
        <p:nvSpPr>
          <p:cNvPr id="10" name="Freeform 10"/>
          <p:cNvSpPr/>
          <p:nvPr/>
        </p:nvSpPr>
        <p:spPr>
          <a:xfrm>
            <a:off x="-3530380" y="-616600"/>
            <a:ext cx="7315200" cy="2477783"/>
          </a:xfrm>
          <a:custGeom>
            <a:avLst/>
            <a:gdLst/>
            <a:ahLst/>
            <a:cxnLst/>
            <a:rect l="l" t="t" r="r" b="b"/>
            <a:pathLst>
              <a:path w="7315200" h="2477783">
                <a:moveTo>
                  <a:pt x="0" y="0"/>
                </a:moveTo>
                <a:lnTo>
                  <a:pt x="7315200" y="0"/>
                </a:lnTo>
                <a:lnTo>
                  <a:pt x="7315200" y="2477784"/>
                </a:lnTo>
                <a:lnTo>
                  <a:pt x="0" y="2477784"/>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lt-LT" noProof="0" dirty="0"/>
          </a:p>
        </p:txBody>
      </p:sp>
      <p:grpSp>
        <p:nvGrpSpPr>
          <p:cNvPr id="11" name="Group 11"/>
          <p:cNvGrpSpPr/>
          <p:nvPr/>
        </p:nvGrpSpPr>
        <p:grpSpPr>
          <a:xfrm>
            <a:off x="4289931" y="3009900"/>
            <a:ext cx="5692269" cy="429061"/>
            <a:chOff x="0" y="0"/>
            <a:chExt cx="1601531" cy="106414"/>
          </a:xfrm>
        </p:grpSpPr>
        <p:sp>
          <p:nvSpPr>
            <p:cNvPr id="12" name="Freeform 12"/>
            <p:cNvSpPr/>
            <p:nvPr/>
          </p:nvSpPr>
          <p:spPr>
            <a:xfrm>
              <a:off x="0" y="0"/>
              <a:ext cx="1601531" cy="106414"/>
            </a:xfrm>
            <a:custGeom>
              <a:avLst/>
              <a:gdLst/>
              <a:ahLst/>
              <a:cxnLst/>
              <a:rect l="l" t="t" r="r" b="b"/>
              <a:pathLst>
                <a:path w="1601531" h="106414">
                  <a:moveTo>
                    <a:pt x="53207" y="0"/>
                  </a:moveTo>
                  <a:lnTo>
                    <a:pt x="1548324" y="0"/>
                  </a:lnTo>
                  <a:cubicBezTo>
                    <a:pt x="1577710" y="0"/>
                    <a:pt x="1601531" y="23822"/>
                    <a:pt x="1601531" y="53207"/>
                  </a:cubicBezTo>
                  <a:lnTo>
                    <a:pt x="1601531" y="53207"/>
                  </a:lnTo>
                  <a:cubicBezTo>
                    <a:pt x="1601531" y="67319"/>
                    <a:pt x="1595926" y="80852"/>
                    <a:pt x="1585947" y="90830"/>
                  </a:cubicBezTo>
                  <a:cubicBezTo>
                    <a:pt x="1575969" y="100809"/>
                    <a:pt x="1562436" y="106414"/>
                    <a:pt x="1548324" y="106414"/>
                  </a:cubicBezTo>
                  <a:lnTo>
                    <a:pt x="53207" y="106414"/>
                  </a:lnTo>
                  <a:cubicBezTo>
                    <a:pt x="23822" y="106414"/>
                    <a:pt x="0" y="82593"/>
                    <a:pt x="0" y="53207"/>
                  </a:cubicBezTo>
                  <a:lnTo>
                    <a:pt x="0" y="53207"/>
                  </a:lnTo>
                  <a:cubicBezTo>
                    <a:pt x="0" y="23822"/>
                    <a:pt x="23822" y="0"/>
                    <a:pt x="53207" y="0"/>
                  </a:cubicBezTo>
                  <a:close/>
                </a:path>
              </a:pathLst>
            </a:custGeom>
            <a:solidFill>
              <a:srgbClr val="9FC3D0"/>
            </a:solidFill>
          </p:spPr>
          <p:txBody>
            <a:bodyPr/>
            <a:lstStyle/>
            <a:p>
              <a:endParaRPr lang="lt-LT" noProof="0" dirty="0"/>
            </a:p>
          </p:txBody>
        </p:sp>
        <p:sp>
          <p:nvSpPr>
            <p:cNvPr id="13" name="TextBox 13"/>
            <p:cNvSpPr txBox="1"/>
            <p:nvPr/>
          </p:nvSpPr>
          <p:spPr>
            <a:xfrm>
              <a:off x="0" y="-38100"/>
              <a:ext cx="1601531" cy="144514"/>
            </a:xfrm>
            <a:prstGeom prst="rect">
              <a:avLst/>
            </a:prstGeom>
          </p:spPr>
          <p:txBody>
            <a:bodyPr lIns="50800" tIns="50800" rIns="50800" bIns="50800" rtlCol="0" anchor="ctr"/>
            <a:lstStyle/>
            <a:p>
              <a:pPr algn="ctr">
                <a:lnSpc>
                  <a:spcPts val="2659"/>
                </a:lnSpc>
              </a:pPr>
              <a:endParaRPr lang="lt-LT" noProof="0" dirty="0"/>
            </a:p>
          </p:txBody>
        </p:sp>
      </p:grpSp>
      <p:grpSp>
        <p:nvGrpSpPr>
          <p:cNvPr id="14" name="Group 14"/>
          <p:cNvGrpSpPr/>
          <p:nvPr/>
        </p:nvGrpSpPr>
        <p:grpSpPr>
          <a:xfrm>
            <a:off x="599590" y="5277857"/>
            <a:ext cx="2485648" cy="332367"/>
            <a:chOff x="0" y="0"/>
            <a:chExt cx="654656" cy="87537"/>
          </a:xfrm>
        </p:grpSpPr>
        <p:sp>
          <p:nvSpPr>
            <p:cNvPr id="15" name="Freeform 15"/>
            <p:cNvSpPr/>
            <p:nvPr/>
          </p:nvSpPr>
          <p:spPr>
            <a:xfrm>
              <a:off x="0" y="0"/>
              <a:ext cx="654656" cy="87537"/>
            </a:xfrm>
            <a:custGeom>
              <a:avLst/>
              <a:gdLst/>
              <a:ahLst/>
              <a:cxnLst/>
              <a:rect l="l" t="t" r="r" b="b"/>
              <a:pathLst>
                <a:path w="654656" h="87537">
                  <a:moveTo>
                    <a:pt x="43768" y="0"/>
                  </a:moveTo>
                  <a:lnTo>
                    <a:pt x="610888" y="0"/>
                  </a:lnTo>
                  <a:cubicBezTo>
                    <a:pt x="635060" y="0"/>
                    <a:pt x="654656" y="19596"/>
                    <a:pt x="654656" y="43768"/>
                  </a:cubicBezTo>
                  <a:lnTo>
                    <a:pt x="654656" y="43768"/>
                  </a:lnTo>
                  <a:cubicBezTo>
                    <a:pt x="654656" y="67941"/>
                    <a:pt x="635060" y="87537"/>
                    <a:pt x="610888" y="87537"/>
                  </a:cubicBezTo>
                  <a:lnTo>
                    <a:pt x="43768" y="87537"/>
                  </a:lnTo>
                  <a:cubicBezTo>
                    <a:pt x="19596" y="87537"/>
                    <a:pt x="0" y="67941"/>
                    <a:pt x="0" y="43768"/>
                  </a:cubicBezTo>
                  <a:lnTo>
                    <a:pt x="0" y="43768"/>
                  </a:lnTo>
                  <a:cubicBezTo>
                    <a:pt x="0" y="19596"/>
                    <a:pt x="19596" y="0"/>
                    <a:pt x="43768" y="0"/>
                  </a:cubicBezTo>
                  <a:close/>
                </a:path>
              </a:pathLst>
            </a:custGeom>
            <a:solidFill>
              <a:srgbClr val="9FC3D0"/>
            </a:solidFill>
          </p:spPr>
          <p:txBody>
            <a:bodyPr/>
            <a:lstStyle/>
            <a:p>
              <a:endParaRPr lang="lt-LT" noProof="0" dirty="0"/>
            </a:p>
          </p:txBody>
        </p:sp>
        <p:sp>
          <p:nvSpPr>
            <p:cNvPr id="16" name="TextBox 16"/>
            <p:cNvSpPr txBox="1"/>
            <p:nvPr/>
          </p:nvSpPr>
          <p:spPr>
            <a:xfrm>
              <a:off x="0" y="-38100"/>
              <a:ext cx="654656" cy="125637"/>
            </a:xfrm>
            <a:prstGeom prst="rect">
              <a:avLst/>
            </a:prstGeom>
          </p:spPr>
          <p:txBody>
            <a:bodyPr lIns="50800" tIns="50800" rIns="50800" bIns="50800" rtlCol="0" anchor="ctr"/>
            <a:lstStyle/>
            <a:p>
              <a:pPr algn="ctr">
                <a:lnSpc>
                  <a:spcPts val="2659"/>
                </a:lnSpc>
              </a:pPr>
              <a:endParaRPr lang="lt-LT" noProof="0" dirty="0"/>
            </a:p>
          </p:txBody>
        </p:sp>
      </p:grpSp>
      <p:sp>
        <p:nvSpPr>
          <p:cNvPr id="17" name="TextBox 17"/>
          <p:cNvSpPr txBox="1"/>
          <p:nvPr/>
        </p:nvSpPr>
        <p:spPr>
          <a:xfrm>
            <a:off x="566933" y="1787043"/>
            <a:ext cx="17431225" cy="7353808"/>
          </a:xfrm>
          <a:prstGeom prst="rect">
            <a:avLst/>
          </a:prstGeom>
        </p:spPr>
        <p:txBody>
          <a:bodyPr lIns="0" tIns="0" rIns="0" bIns="0" rtlCol="0" anchor="t">
            <a:spAutoFit/>
          </a:bodyPr>
          <a:lstStyle/>
          <a:p>
            <a:pPr algn="just">
              <a:lnSpc>
                <a:spcPts val="2520"/>
              </a:lnSpc>
            </a:pPr>
            <a:r>
              <a:rPr lang="lt-LT" sz="1800" noProof="0" dirty="0">
                <a:solidFill>
                  <a:srgbClr val="000000"/>
                </a:solidFill>
                <a:latin typeface="Calibri" panose="020F0502020204030204" pitchFamily="34" charset="0"/>
                <a:ea typeface="Alatsi"/>
                <a:cs typeface="Alatsi"/>
                <a:sym typeface="Alatsi"/>
              </a:rPr>
              <a:t> 2024 metais Lietuvoje pradėtas įgyvendinti projektas „Koordinatorių modelio išbandymas ir lyčių lygybės politikos stiprinimas“ (toliau – Projektas), kurio tikslas – sustiprinti lyčių lygybės politiką vietos savivaldos lygmeniu, ugdant kompetencijas ir didinant visuomenės informuotumą šioje srityje. Projekto partnere tapo ir Panevėžio miesto savivaldybės administracija kartu su Ukmergės, Jonavos, Klaipėdos ir Molėtų rajonų savivaldybių administracijomis.</a:t>
            </a:r>
          </a:p>
          <a:p>
            <a:pPr algn="just">
              <a:lnSpc>
                <a:spcPts val="2520"/>
              </a:lnSpc>
            </a:pPr>
            <a:endParaRPr lang="lt-LT" sz="1800" noProof="0" dirty="0">
              <a:solidFill>
                <a:srgbClr val="000000"/>
              </a:solidFill>
              <a:latin typeface="Calibri" panose="020F0502020204030204" pitchFamily="34" charset="0"/>
              <a:ea typeface="Alatsi"/>
              <a:cs typeface="Alatsi"/>
              <a:sym typeface="Alatsi"/>
            </a:endParaRPr>
          </a:p>
          <a:p>
            <a:pPr algn="just">
              <a:lnSpc>
                <a:spcPts val="2520"/>
              </a:lnSpc>
            </a:pPr>
            <a:r>
              <a:rPr lang="lt-LT" sz="1800" noProof="0" dirty="0">
                <a:solidFill>
                  <a:srgbClr val="000000"/>
                </a:solidFill>
                <a:latin typeface="Calibri" panose="020F0502020204030204" pitchFamily="34" charset="0"/>
                <a:ea typeface="Alatsi"/>
                <a:cs typeface="Alatsi"/>
                <a:sym typeface="Alatsi"/>
              </a:rPr>
              <a:t>Vienas svarbiausių Projekto žingsnių – lygybės koordinatorių pareigybės įsteigimas savivaldybėse. 2024 m. balandžio mėnesį Panevėžio miesto savivaldybėje buvo įsteigta pareigybė koordinuojanti lygias galimybes, moterų ir vyrų lygybę bei apsaugos nuo smurto artimoje aplinkoje politikos formavimą ir įgyvendinimą. Tai svarbus žingsnis siekiant užtikrinti efektyvų lyčių lygybės politikos įgyvendinimą vietos lygmeniu.</a:t>
            </a:r>
          </a:p>
          <a:p>
            <a:pPr algn="just">
              <a:lnSpc>
                <a:spcPts val="2520"/>
              </a:lnSpc>
            </a:pPr>
            <a:endParaRPr lang="lt-LT" sz="1800" noProof="0" dirty="0">
              <a:solidFill>
                <a:srgbClr val="000000"/>
              </a:solidFill>
              <a:latin typeface="Calibri" panose="020F0502020204030204" pitchFamily="34" charset="0"/>
              <a:ea typeface="Alatsi"/>
              <a:cs typeface="Alatsi"/>
              <a:sym typeface="Alatsi"/>
            </a:endParaRPr>
          </a:p>
          <a:p>
            <a:pPr algn="just">
              <a:lnSpc>
                <a:spcPts val="2520"/>
              </a:lnSpc>
            </a:pPr>
            <a:r>
              <a:rPr lang="lt-LT" sz="1800" noProof="0" dirty="0">
                <a:solidFill>
                  <a:srgbClr val="000000"/>
                </a:solidFill>
                <a:latin typeface="Calibri" panose="020F0502020204030204" pitchFamily="34" charset="0"/>
                <a:ea typeface="Alatsi"/>
                <a:cs typeface="Alatsi"/>
                <a:sym typeface="Alatsi"/>
              </a:rPr>
              <a:t>Projektas orientuotas į kelias pagrindines tikslines grupes: savivaldybių merus, vicemerus, savivaldybių administracijų bei jų filialų darbuotojus, lyčių lygybės koordinatorius, taip pat visuomenę. </a:t>
            </a:r>
          </a:p>
          <a:p>
            <a:pPr algn="just">
              <a:lnSpc>
                <a:spcPts val="2520"/>
              </a:lnSpc>
            </a:pPr>
            <a:endParaRPr lang="lt-LT" sz="1800" noProof="0" dirty="0">
              <a:solidFill>
                <a:srgbClr val="000000"/>
              </a:solidFill>
              <a:latin typeface="Calibri" panose="020F0502020204030204" pitchFamily="34" charset="0"/>
              <a:ea typeface="Alatsi"/>
              <a:cs typeface="Alatsi"/>
              <a:sym typeface="Alatsi"/>
            </a:endParaRPr>
          </a:p>
          <a:p>
            <a:pPr algn="just">
              <a:lnSpc>
                <a:spcPts val="2520"/>
              </a:lnSpc>
            </a:pPr>
            <a:r>
              <a:rPr lang="lt-LT" sz="1800" noProof="0" dirty="0">
                <a:solidFill>
                  <a:srgbClr val="000000"/>
                </a:solidFill>
                <a:latin typeface="Calibri" panose="020F0502020204030204" pitchFamily="34" charset="0"/>
                <a:ea typeface="Alatsi"/>
                <a:cs typeface="Alatsi"/>
                <a:sym typeface="Alatsi"/>
              </a:rPr>
              <a:t>  Projekto veiklos apima:</a:t>
            </a:r>
          </a:p>
          <a:p>
            <a:pPr algn="just">
              <a:lnSpc>
                <a:spcPts val="2520"/>
              </a:lnSpc>
            </a:pPr>
            <a:endParaRPr lang="lt-LT" sz="1800" noProof="0" dirty="0">
              <a:solidFill>
                <a:srgbClr val="000000"/>
              </a:solidFill>
              <a:latin typeface="Calibri" panose="020F0502020204030204" pitchFamily="34" charset="0"/>
              <a:ea typeface="Alatsi"/>
              <a:cs typeface="Alatsi"/>
              <a:sym typeface="Alatsi"/>
            </a:endParaRPr>
          </a:p>
          <a:p>
            <a:pPr algn="just">
              <a:lnSpc>
                <a:spcPts val="2520"/>
              </a:lnSpc>
            </a:pPr>
            <a:r>
              <a:rPr lang="lt-LT" sz="1800" noProof="0" dirty="0">
                <a:solidFill>
                  <a:srgbClr val="000000"/>
                </a:solidFill>
                <a:latin typeface="Calibri" panose="020F0502020204030204" pitchFamily="34" charset="0"/>
                <a:ea typeface="Alatsi"/>
                <a:cs typeface="Alatsi"/>
                <a:sym typeface="Alatsi"/>
              </a:rPr>
              <a:t>·Savivaldybių vadovų ir darbuotojų kompetencijų ugdymą lygių galimybių bei lyčių lygybės srityje.</a:t>
            </a:r>
          </a:p>
          <a:p>
            <a:pPr algn="just">
              <a:lnSpc>
                <a:spcPts val="2520"/>
              </a:lnSpc>
            </a:pPr>
            <a:r>
              <a:rPr lang="lt-LT" sz="1800" noProof="0" dirty="0">
                <a:solidFill>
                  <a:srgbClr val="000000"/>
                </a:solidFill>
                <a:latin typeface="Calibri" panose="020F0502020204030204" pitchFamily="34" charset="0"/>
                <a:ea typeface="Alatsi"/>
                <a:cs typeface="Alatsi"/>
                <a:sym typeface="Alatsi"/>
              </a:rPr>
              <a:t>·Koordinatorių modelio išbandymą, siekiant nustatyti efektyviausias jo įgyvendinimo formas.</a:t>
            </a:r>
          </a:p>
          <a:p>
            <a:pPr algn="just">
              <a:lnSpc>
                <a:spcPts val="2520"/>
              </a:lnSpc>
            </a:pPr>
            <a:r>
              <a:rPr lang="lt-LT" sz="1800" noProof="0" dirty="0">
                <a:solidFill>
                  <a:srgbClr val="000000"/>
                </a:solidFill>
                <a:latin typeface="Calibri" panose="020F0502020204030204" pitchFamily="34" charset="0"/>
                <a:ea typeface="Alatsi"/>
                <a:cs typeface="Alatsi"/>
                <a:sym typeface="Alatsi"/>
              </a:rPr>
              <a:t>·Lyčių lygybės koordinatoriams skirtus mokymus ir jų kompetencijų stiprinimą.</a:t>
            </a:r>
          </a:p>
          <a:p>
            <a:pPr algn="just">
              <a:lnSpc>
                <a:spcPts val="2520"/>
              </a:lnSpc>
            </a:pPr>
            <a:r>
              <a:rPr lang="lt-LT" sz="1800" noProof="0" dirty="0">
                <a:solidFill>
                  <a:srgbClr val="000000"/>
                </a:solidFill>
                <a:latin typeface="Calibri" panose="020F0502020204030204" pitchFamily="34" charset="0"/>
                <a:ea typeface="Alatsi"/>
                <a:cs typeface="Alatsi"/>
                <a:sym typeface="Alatsi"/>
              </a:rPr>
              <a:t> </a:t>
            </a:r>
          </a:p>
          <a:p>
            <a:pPr algn="just">
              <a:lnSpc>
                <a:spcPts val="2520"/>
              </a:lnSpc>
            </a:pPr>
            <a:r>
              <a:rPr lang="lt-LT" sz="1800" noProof="0" dirty="0">
                <a:solidFill>
                  <a:srgbClr val="000000"/>
                </a:solidFill>
                <a:latin typeface="Calibri" panose="020F0502020204030204" pitchFamily="34" charset="0"/>
                <a:ea typeface="Alatsi"/>
                <a:cs typeface="Alatsi"/>
                <a:sym typeface="Alatsi"/>
              </a:rPr>
              <a:t>Projektas yra svarbus žingsnis siekiant užtikrinti sisteminius ir ilgalaikius pokyčius lygių galimybių srityje vietos savivaldos lygmeniu. Sustiprinus koordinatorių vaidmenį, ugdant savivaldybių darbuotojų kompetencijas ir didinant visuomenės informuotumą, tikimasi ne tik efektyvesnio lygių galimybių politikos įgyvendinimo, bet ir realių pokyčių kasdienėje praktikoje. Lygių galimybių užtikrinimas yra esminis socialinės </a:t>
            </a:r>
            <a:r>
              <a:rPr lang="lt-LT" sz="1800" noProof="0" dirty="0" err="1">
                <a:solidFill>
                  <a:srgbClr val="000000"/>
                </a:solidFill>
                <a:latin typeface="Calibri" panose="020F0502020204030204" pitchFamily="34" charset="0"/>
                <a:ea typeface="Alatsi"/>
                <a:cs typeface="Alatsi"/>
                <a:sym typeface="Alatsi"/>
              </a:rPr>
              <a:t>įtraukties</a:t>
            </a:r>
            <a:r>
              <a:rPr lang="lt-LT" sz="1800" noProof="0" dirty="0">
                <a:solidFill>
                  <a:srgbClr val="000000"/>
                </a:solidFill>
                <a:latin typeface="Calibri" panose="020F0502020204030204" pitchFamily="34" charset="0"/>
                <a:ea typeface="Alatsi"/>
                <a:cs typeface="Alatsi"/>
                <a:sym typeface="Alatsi"/>
              </a:rPr>
              <a:t>, žmogaus teisių apsaugos ir darnios visuomenės kūrimo elementas. Sėkmingai įgyvendintos Projekto veiklos prisidės prie diskriminacijos mažinimo, didesnio socialinio teisingumo ir visų gyventojų gerovės nepaisant jų lyties, amžiaus, negalios, tautybės, seksualinės orientacijos ar kitų tapatybės aspektų.</a:t>
            </a:r>
          </a:p>
          <a:p>
            <a:pPr algn="just">
              <a:lnSpc>
                <a:spcPts val="2520"/>
              </a:lnSpc>
            </a:pPr>
            <a:r>
              <a:rPr lang="lt-LT" sz="1800" noProof="0" dirty="0">
                <a:solidFill>
                  <a:srgbClr val="000000"/>
                </a:solidFill>
                <a:latin typeface="Calibri" panose="020F0502020204030204" pitchFamily="34" charset="0"/>
                <a:ea typeface="Alatsi"/>
                <a:cs typeface="Alatsi"/>
                <a:sym typeface="Alatsi"/>
              </a:rPr>
              <a:t>  </a:t>
            </a:r>
          </a:p>
          <a:p>
            <a:pPr algn="just">
              <a:lnSpc>
                <a:spcPts val="2520"/>
              </a:lnSpc>
            </a:pPr>
            <a:endParaRPr lang="lt-LT" sz="1800" noProof="0" dirty="0">
              <a:solidFill>
                <a:srgbClr val="000000"/>
              </a:solidFill>
              <a:latin typeface="Calibri" panose="020F0502020204030204" pitchFamily="34" charset="0"/>
              <a:ea typeface="Alatsi"/>
              <a:cs typeface="Alatsi"/>
              <a:sym typeface="Alatsi"/>
            </a:endParaRPr>
          </a:p>
        </p:txBody>
      </p:sp>
      <p:sp>
        <p:nvSpPr>
          <p:cNvPr id="18" name="TextBox 18"/>
          <p:cNvSpPr txBox="1"/>
          <p:nvPr/>
        </p:nvSpPr>
        <p:spPr>
          <a:xfrm>
            <a:off x="5702946" y="8809807"/>
            <a:ext cx="6882108" cy="422275"/>
          </a:xfrm>
          <a:prstGeom prst="rect">
            <a:avLst/>
          </a:prstGeom>
        </p:spPr>
        <p:txBody>
          <a:bodyPr lIns="0" tIns="0" rIns="0" bIns="0" rtlCol="0" anchor="t">
            <a:spAutoFit/>
          </a:bodyPr>
          <a:lstStyle/>
          <a:p>
            <a:pPr algn="ctr">
              <a:lnSpc>
                <a:spcPts val="3500"/>
              </a:lnSpc>
            </a:pPr>
            <a:r>
              <a:rPr lang="lt-LT" sz="2500" noProof="0" dirty="0">
                <a:solidFill>
                  <a:srgbClr val="000000"/>
                </a:solidFill>
                <a:latin typeface="Calibri" panose="020F0502020204030204" pitchFamily="34" charset="0"/>
                <a:ea typeface="Alatsi"/>
                <a:cs typeface="Alatsi"/>
                <a:sym typeface="Alatsi"/>
              </a:rPr>
              <a:t>Panevėžio miesto savivaldybė</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6F3EB"/>
        </a:solidFill>
        <a:effectLst/>
      </p:bgPr>
    </p:bg>
    <p:spTree>
      <p:nvGrpSpPr>
        <p:cNvPr id="1" name=""/>
        <p:cNvGrpSpPr/>
        <p:nvPr/>
      </p:nvGrpSpPr>
      <p:grpSpPr>
        <a:xfrm>
          <a:off x="0" y="0"/>
          <a:ext cx="0" cy="0"/>
          <a:chOff x="0" y="0"/>
          <a:chExt cx="0" cy="0"/>
        </a:xfrm>
      </p:grpSpPr>
      <p:sp>
        <p:nvSpPr>
          <p:cNvPr id="2" name="AutoShape 2"/>
          <p:cNvSpPr/>
          <p:nvPr/>
        </p:nvSpPr>
        <p:spPr>
          <a:xfrm>
            <a:off x="-260599" y="9061267"/>
            <a:ext cx="7105264" cy="19050"/>
          </a:xfrm>
          <a:prstGeom prst="line">
            <a:avLst/>
          </a:prstGeom>
          <a:ln w="114300" cap="flat">
            <a:solidFill>
              <a:srgbClr val="9FC3D0"/>
            </a:solidFill>
            <a:prstDash val="solid"/>
            <a:headEnd type="none" w="sm" len="sm"/>
            <a:tailEnd type="none" w="sm" len="sm"/>
          </a:ln>
        </p:spPr>
        <p:txBody>
          <a:bodyPr/>
          <a:lstStyle/>
          <a:p>
            <a:endParaRPr lang="lt-LT" noProof="0" dirty="0"/>
          </a:p>
        </p:txBody>
      </p:sp>
      <p:sp>
        <p:nvSpPr>
          <p:cNvPr id="3" name="AutoShape 3"/>
          <p:cNvSpPr/>
          <p:nvPr/>
        </p:nvSpPr>
        <p:spPr>
          <a:xfrm>
            <a:off x="11430169" y="9061267"/>
            <a:ext cx="7105264" cy="19050"/>
          </a:xfrm>
          <a:prstGeom prst="line">
            <a:avLst/>
          </a:prstGeom>
          <a:ln w="114300" cap="flat">
            <a:solidFill>
              <a:srgbClr val="9FC3D0"/>
            </a:solidFill>
            <a:prstDash val="solid"/>
            <a:headEnd type="none" w="sm" len="sm"/>
            <a:tailEnd type="none" w="sm" len="sm"/>
          </a:ln>
        </p:spPr>
        <p:txBody>
          <a:bodyPr/>
          <a:lstStyle/>
          <a:p>
            <a:endParaRPr lang="lt-LT" noProof="0" dirty="0"/>
          </a:p>
        </p:txBody>
      </p:sp>
      <p:grpSp>
        <p:nvGrpSpPr>
          <p:cNvPr id="5" name="Group 5"/>
          <p:cNvGrpSpPr/>
          <p:nvPr/>
        </p:nvGrpSpPr>
        <p:grpSpPr>
          <a:xfrm>
            <a:off x="15859155" y="0"/>
            <a:ext cx="1562612" cy="1673225"/>
            <a:chOff x="0" y="0"/>
            <a:chExt cx="2083482" cy="2230967"/>
          </a:xfrm>
        </p:grpSpPr>
        <p:grpSp>
          <p:nvGrpSpPr>
            <p:cNvPr id="6" name="Group 6"/>
            <p:cNvGrpSpPr/>
            <p:nvPr/>
          </p:nvGrpSpPr>
          <p:grpSpPr>
            <a:xfrm>
              <a:off x="75599" y="0"/>
              <a:ext cx="1932284" cy="2230967"/>
              <a:chOff x="0" y="0"/>
              <a:chExt cx="703982" cy="812800"/>
            </a:xfrm>
          </p:grpSpPr>
          <p:sp>
            <p:nvSpPr>
              <p:cNvPr id="7" name="Freeform 7"/>
              <p:cNvSpPr/>
              <p:nvPr/>
            </p:nvSpPr>
            <p:spPr>
              <a:xfrm>
                <a:off x="0" y="0"/>
                <a:ext cx="703982" cy="812800"/>
              </a:xfrm>
              <a:custGeom>
                <a:avLst/>
                <a:gdLst/>
                <a:ahLst/>
                <a:cxnLst/>
                <a:rect l="l" t="t" r="r" b="b"/>
                <a:pathLst>
                  <a:path w="703982" h="812800">
                    <a:moveTo>
                      <a:pt x="234787" y="793731"/>
                    </a:moveTo>
                    <a:cubicBezTo>
                      <a:pt x="270879" y="805245"/>
                      <a:pt x="311910" y="812800"/>
                      <a:pt x="352180" y="812800"/>
                    </a:cubicBezTo>
                    <a:cubicBezTo>
                      <a:pt x="392452" y="812800"/>
                      <a:pt x="431204" y="806323"/>
                      <a:pt x="466915" y="794809"/>
                    </a:cubicBezTo>
                    <a:cubicBezTo>
                      <a:pt x="467675" y="794450"/>
                      <a:pt x="468435" y="794450"/>
                      <a:pt x="469194" y="794090"/>
                    </a:cubicBezTo>
                    <a:cubicBezTo>
                      <a:pt x="603304" y="748035"/>
                      <a:pt x="702082" y="626421"/>
                      <a:pt x="703982" y="484298"/>
                    </a:cubicBezTo>
                    <a:lnTo>
                      <a:pt x="703982" y="0"/>
                    </a:lnTo>
                    <a:lnTo>
                      <a:pt x="0" y="0"/>
                    </a:lnTo>
                    <a:lnTo>
                      <a:pt x="0" y="483939"/>
                    </a:lnTo>
                    <a:cubicBezTo>
                      <a:pt x="1900" y="627140"/>
                      <a:pt x="99158" y="748755"/>
                      <a:pt x="234787" y="793731"/>
                    </a:cubicBezTo>
                    <a:close/>
                  </a:path>
                </a:pathLst>
              </a:custGeom>
              <a:solidFill>
                <a:srgbClr val="9FC3D0"/>
              </a:solidFill>
            </p:spPr>
            <p:txBody>
              <a:bodyPr/>
              <a:lstStyle/>
              <a:p>
                <a:endParaRPr lang="lt-LT" noProof="0" dirty="0"/>
              </a:p>
            </p:txBody>
          </p:sp>
          <p:sp>
            <p:nvSpPr>
              <p:cNvPr id="8" name="TextBox 8"/>
              <p:cNvSpPr txBox="1"/>
              <p:nvPr/>
            </p:nvSpPr>
            <p:spPr>
              <a:xfrm>
                <a:off x="0" y="-47625"/>
                <a:ext cx="703982" cy="733425"/>
              </a:xfrm>
              <a:prstGeom prst="rect">
                <a:avLst/>
              </a:prstGeom>
            </p:spPr>
            <p:txBody>
              <a:bodyPr lIns="50800" tIns="50800" rIns="50800" bIns="50800" rtlCol="0" anchor="ctr"/>
              <a:lstStyle/>
              <a:p>
                <a:pPr algn="ctr">
                  <a:lnSpc>
                    <a:spcPts val="2659"/>
                  </a:lnSpc>
                </a:pPr>
                <a:endParaRPr lang="lt-LT" noProof="0" dirty="0"/>
              </a:p>
            </p:txBody>
          </p:sp>
        </p:grpSp>
        <p:sp>
          <p:nvSpPr>
            <p:cNvPr id="9" name="TextBox 9"/>
            <p:cNvSpPr txBox="1"/>
            <p:nvPr/>
          </p:nvSpPr>
          <p:spPr>
            <a:xfrm>
              <a:off x="0" y="437582"/>
              <a:ext cx="2083482" cy="1241504"/>
            </a:xfrm>
            <a:prstGeom prst="rect">
              <a:avLst/>
            </a:prstGeom>
          </p:spPr>
          <p:txBody>
            <a:bodyPr lIns="0" tIns="0" rIns="0" bIns="0" rtlCol="0" anchor="t">
              <a:spAutoFit/>
            </a:bodyPr>
            <a:lstStyle/>
            <a:p>
              <a:pPr algn="ctr">
                <a:lnSpc>
                  <a:spcPts val="7805"/>
                </a:lnSpc>
              </a:pPr>
              <a:r>
                <a:rPr lang="lt-LT" sz="5575" b="1" noProof="0" dirty="0">
                  <a:solidFill>
                    <a:srgbClr val="000000"/>
                  </a:solidFill>
                  <a:latin typeface="Open Sans Bold"/>
                  <a:ea typeface="Open Sans Bold"/>
                  <a:cs typeface="Open Sans Bold"/>
                  <a:sym typeface="Open Sans Bold"/>
                </a:rPr>
                <a:t>6</a:t>
              </a:r>
            </a:p>
          </p:txBody>
        </p:sp>
      </p:grpSp>
      <p:sp>
        <p:nvSpPr>
          <p:cNvPr id="10" name="Freeform 10"/>
          <p:cNvSpPr/>
          <p:nvPr/>
        </p:nvSpPr>
        <p:spPr>
          <a:xfrm>
            <a:off x="-3530380" y="-616600"/>
            <a:ext cx="7315200" cy="2477783"/>
          </a:xfrm>
          <a:custGeom>
            <a:avLst/>
            <a:gdLst/>
            <a:ahLst/>
            <a:cxnLst/>
            <a:rect l="l" t="t" r="r" b="b"/>
            <a:pathLst>
              <a:path w="7315200" h="2477783">
                <a:moveTo>
                  <a:pt x="0" y="0"/>
                </a:moveTo>
                <a:lnTo>
                  <a:pt x="7315200" y="0"/>
                </a:lnTo>
                <a:lnTo>
                  <a:pt x="7315200" y="2477784"/>
                </a:lnTo>
                <a:lnTo>
                  <a:pt x="0" y="2477784"/>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lt-LT" noProof="0" dirty="0"/>
          </a:p>
        </p:txBody>
      </p:sp>
      <p:sp>
        <p:nvSpPr>
          <p:cNvPr id="11" name="TextBox 11"/>
          <p:cNvSpPr txBox="1"/>
          <p:nvPr/>
        </p:nvSpPr>
        <p:spPr>
          <a:xfrm>
            <a:off x="483761" y="1966688"/>
            <a:ext cx="17374905" cy="1262846"/>
          </a:xfrm>
          <a:prstGeom prst="rect">
            <a:avLst/>
          </a:prstGeom>
        </p:spPr>
        <p:txBody>
          <a:bodyPr wrap="square" lIns="0" tIns="0" rIns="0" bIns="0" rtlCol="0" anchor="t">
            <a:spAutoFit/>
          </a:bodyPr>
          <a:lstStyle/>
          <a:p>
            <a:pPr algn="just">
              <a:lnSpc>
                <a:spcPts val="2520"/>
              </a:lnSpc>
            </a:pPr>
            <a:r>
              <a:rPr lang="lt-LT" sz="1800" noProof="0" dirty="0">
                <a:solidFill>
                  <a:srgbClr val="000000"/>
                </a:solidFill>
                <a:latin typeface="Calibri" panose="020F0502020204030204" pitchFamily="34" charset="0"/>
                <a:ea typeface="Alatsi"/>
                <a:cs typeface="Alatsi"/>
                <a:sym typeface="Alatsi"/>
              </a:rPr>
              <a:t>Įgyvendinat Projekto tikslus ir siekiant efektyviau identifikuoti ir spręsti savivaldybėse kylančias problemas, susijusias su lygiomis galimybėmis, Projekto metu dalyvaujančios savivaldybės turėjo pasirinkti dvi aktualiausias lygių galimybių sritis ir atlikti jų analizę. Be to, visoms savivaldybėms vienodai buvo pavesta analizuoti lyties aspektą. Taigi, Panevėžio miesto savivaldybėje buvo nuspręsta analizuoti lygių galimybių iššūkius, susijusius su lytimi, amžiumi, lytine orientacija. </a:t>
            </a:r>
          </a:p>
          <a:p>
            <a:pPr algn="just">
              <a:lnSpc>
                <a:spcPts val="2520"/>
              </a:lnSpc>
            </a:pPr>
            <a:endParaRPr lang="lt-LT" sz="1800" noProof="0" dirty="0">
              <a:solidFill>
                <a:srgbClr val="000000"/>
              </a:solidFill>
              <a:latin typeface="Calibri" panose="020F0502020204030204" pitchFamily="34" charset="0"/>
              <a:ea typeface="Alatsi"/>
              <a:cs typeface="Alatsi"/>
              <a:sym typeface="Alatsi"/>
            </a:endParaRPr>
          </a:p>
        </p:txBody>
      </p:sp>
      <p:sp>
        <p:nvSpPr>
          <p:cNvPr id="12" name="TextBox 12"/>
          <p:cNvSpPr txBox="1"/>
          <p:nvPr/>
        </p:nvSpPr>
        <p:spPr>
          <a:xfrm>
            <a:off x="5702946" y="8809807"/>
            <a:ext cx="6882108" cy="422275"/>
          </a:xfrm>
          <a:prstGeom prst="rect">
            <a:avLst/>
          </a:prstGeom>
        </p:spPr>
        <p:txBody>
          <a:bodyPr lIns="0" tIns="0" rIns="0" bIns="0" rtlCol="0" anchor="t">
            <a:spAutoFit/>
          </a:bodyPr>
          <a:lstStyle/>
          <a:p>
            <a:pPr algn="ctr">
              <a:lnSpc>
                <a:spcPts val="3500"/>
              </a:lnSpc>
            </a:pPr>
            <a:r>
              <a:rPr lang="lt-LT" sz="2500" noProof="0" dirty="0">
                <a:solidFill>
                  <a:srgbClr val="000000"/>
                </a:solidFill>
                <a:latin typeface="Calibri" panose="020F0502020204030204" pitchFamily="34" charset="0"/>
                <a:ea typeface="Alatsi"/>
                <a:cs typeface="Alatsi"/>
                <a:sym typeface="Alatsi"/>
              </a:rPr>
              <a:t>Panevėžio miesto savivaldybė</a:t>
            </a:r>
          </a:p>
        </p:txBody>
      </p:sp>
      <p:grpSp>
        <p:nvGrpSpPr>
          <p:cNvPr id="13" name="Group 13"/>
          <p:cNvGrpSpPr/>
          <p:nvPr/>
        </p:nvGrpSpPr>
        <p:grpSpPr>
          <a:xfrm>
            <a:off x="406935" y="3267362"/>
            <a:ext cx="5330259" cy="3726578"/>
            <a:chOff x="0" y="0"/>
            <a:chExt cx="7107011" cy="4968770"/>
          </a:xfrm>
        </p:grpSpPr>
        <p:grpSp>
          <p:nvGrpSpPr>
            <p:cNvPr id="14" name="Group 14"/>
            <p:cNvGrpSpPr/>
            <p:nvPr/>
          </p:nvGrpSpPr>
          <p:grpSpPr>
            <a:xfrm>
              <a:off x="0" y="0"/>
              <a:ext cx="7107011" cy="4968770"/>
              <a:chOff x="0" y="0"/>
              <a:chExt cx="1776736" cy="1242181"/>
            </a:xfrm>
          </p:grpSpPr>
          <p:sp>
            <p:nvSpPr>
              <p:cNvPr id="15" name="Freeform 15"/>
              <p:cNvSpPr/>
              <p:nvPr/>
            </p:nvSpPr>
            <p:spPr>
              <a:xfrm>
                <a:off x="0" y="0"/>
                <a:ext cx="1776736" cy="1242181"/>
              </a:xfrm>
              <a:custGeom>
                <a:avLst/>
                <a:gdLst/>
                <a:ahLst/>
                <a:cxnLst/>
                <a:rect l="l" t="t" r="r" b="b"/>
                <a:pathLst>
                  <a:path w="1776736" h="1242181">
                    <a:moveTo>
                      <a:pt x="58529" y="0"/>
                    </a:moveTo>
                    <a:lnTo>
                      <a:pt x="1718207" y="0"/>
                    </a:lnTo>
                    <a:cubicBezTo>
                      <a:pt x="1733730" y="0"/>
                      <a:pt x="1748617" y="6166"/>
                      <a:pt x="1759593" y="17143"/>
                    </a:cubicBezTo>
                    <a:cubicBezTo>
                      <a:pt x="1770570" y="28119"/>
                      <a:pt x="1776736" y="43006"/>
                      <a:pt x="1776736" y="58529"/>
                    </a:cubicBezTo>
                    <a:lnTo>
                      <a:pt x="1776736" y="1183652"/>
                    </a:lnTo>
                    <a:cubicBezTo>
                      <a:pt x="1776736" y="1199175"/>
                      <a:pt x="1770570" y="1214062"/>
                      <a:pt x="1759593" y="1225038"/>
                    </a:cubicBezTo>
                    <a:cubicBezTo>
                      <a:pt x="1748617" y="1236015"/>
                      <a:pt x="1733730" y="1242181"/>
                      <a:pt x="1718207" y="1242181"/>
                    </a:cubicBezTo>
                    <a:lnTo>
                      <a:pt x="58529" y="1242181"/>
                    </a:lnTo>
                    <a:cubicBezTo>
                      <a:pt x="43006" y="1242181"/>
                      <a:pt x="28119" y="1236015"/>
                      <a:pt x="17143" y="1225038"/>
                    </a:cubicBezTo>
                    <a:cubicBezTo>
                      <a:pt x="6166" y="1214062"/>
                      <a:pt x="0" y="1199175"/>
                      <a:pt x="0" y="1183652"/>
                    </a:cubicBezTo>
                    <a:lnTo>
                      <a:pt x="0" y="58529"/>
                    </a:lnTo>
                    <a:cubicBezTo>
                      <a:pt x="0" y="43006"/>
                      <a:pt x="6166" y="28119"/>
                      <a:pt x="17143" y="17143"/>
                    </a:cubicBezTo>
                    <a:cubicBezTo>
                      <a:pt x="28119" y="6166"/>
                      <a:pt x="43006" y="0"/>
                      <a:pt x="58529" y="0"/>
                    </a:cubicBezTo>
                    <a:close/>
                  </a:path>
                </a:pathLst>
              </a:custGeom>
              <a:solidFill>
                <a:srgbClr val="E9C7C6"/>
              </a:solidFill>
            </p:spPr>
            <p:txBody>
              <a:bodyPr/>
              <a:lstStyle/>
              <a:p>
                <a:endParaRPr lang="lt-LT" noProof="0" dirty="0"/>
              </a:p>
            </p:txBody>
          </p:sp>
          <p:sp>
            <p:nvSpPr>
              <p:cNvPr id="16" name="TextBox 16"/>
              <p:cNvSpPr txBox="1"/>
              <p:nvPr/>
            </p:nvSpPr>
            <p:spPr>
              <a:xfrm>
                <a:off x="0" y="-28575"/>
                <a:ext cx="1776736" cy="1270756"/>
              </a:xfrm>
              <a:prstGeom prst="rect">
                <a:avLst/>
              </a:prstGeom>
            </p:spPr>
            <p:txBody>
              <a:bodyPr lIns="50800" tIns="50800" rIns="50800" bIns="50800" rtlCol="0" anchor="ctr"/>
              <a:lstStyle/>
              <a:p>
                <a:pPr algn="ctr">
                  <a:lnSpc>
                    <a:spcPts val="2660"/>
                  </a:lnSpc>
                </a:pPr>
                <a:endParaRPr lang="lt-LT" noProof="0" dirty="0"/>
              </a:p>
            </p:txBody>
          </p:sp>
        </p:grpSp>
        <p:sp>
          <p:nvSpPr>
            <p:cNvPr id="17" name="TextBox 17"/>
            <p:cNvSpPr txBox="1"/>
            <p:nvPr/>
          </p:nvSpPr>
          <p:spPr>
            <a:xfrm>
              <a:off x="241856" y="145497"/>
              <a:ext cx="6623300" cy="4526879"/>
            </a:xfrm>
            <a:prstGeom prst="rect">
              <a:avLst/>
            </a:prstGeom>
          </p:spPr>
          <p:txBody>
            <a:bodyPr lIns="0" tIns="0" rIns="0" bIns="0" rtlCol="0" anchor="t">
              <a:spAutoFit/>
            </a:bodyPr>
            <a:lstStyle/>
            <a:p>
              <a:pPr algn="just">
                <a:lnSpc>
                  <a:spcPts val="1880"/>
                </a:lnSpc>
              </a:pPr>
              <a:r>
                <a:rPr lang="lt-LT" sz="1343" noProof="0" dirty="0">
                  <a:solidFill>
                    <a:srgbClr val="000000"/>
                  </a:solidFill>
                  <a:latin typeface="Calibri" panose="020F0502020204030204" pitchFamily="34" charset="0"/>
                  <a:ea typeface="Alatsi"/>
                  <a:cs typeface="Alatsi"/>
                  <a:sym typeface="Alatsi"/>
                </a:rPr>
                <a:t>Lyties aspektas:</a:t>
              </a:r>
            </a:p>
            <a:p>
              <a:pPr algn="just">
                <a:lnSpc>
                  <a:spcPts val="1880"/>
                </a:lnSpc>
              </a:pPr>
              <a:endParaRPr lang="lt-LT" sz="1343" noProof="0" dirty="0">
                <a:solidFill>
                  <a:srgbClr val="000000"/>
                </a:solidFill>
                <a:latin typeface="Calibri" panose="020F0502020204030204" pitchFamily="34" charset="0"/>
                <a:ea typeface="Alatsi"/>
                <a:cs typeface="Alatsi"/>
                <a:sym typeface="Alatsi"/>
              </a:endParaRPr>
            </a:p>
            <a:p>
              <a:pPr algn="just">
                <a:lnSpc>
                  <a:spcPts val="1880"/>
                </a:lnSpc>
              </a:pPr>
              <a:r>
                <a:rPr lang="lt-LT" sz="1343" noProof="0" dirty="0">
                  <a:solidFill>
                    <a:srgbClr val="000000"/>
                  </a:solidFill>
                  <a:latin typeface="Calibri" panose="020F0502020204030204" pitchFamily="34" charset="0"/>
                  <a:ea typeface="Alatsi"/>
                  <a:cs typeface="Alatsi"/>
                  <a:sym typeface="Alatsi"/>
                </a:rPr>
                <a:t>Analizuoti lyties sritį svarbu, nes lyčių lygybė yra viena iš aktualiausių lygių galimybių krypčių. Nors teisės aktai Lietuvoje įtvirtina moterų ir vyrų lygybę, praktikoje vis dar egzistuoja įvairūs su lyčių nelygybe susiję iššūkiai. Moterys dažniau susiduria su diskriminacija darbo rinkoje, pajamų nelygybe, smurtu artimoje aplinkoje ir neproporcingai didele neapmokamo darbo našta šeimoje. Be to, vyrai patiria socialinius lūkesčius, susijusius su tradiciniais lyčių vaidmenimis, kurie gali turėti neigiamų pasekmių jų emocinei sveikatai ir šeimos gyvenimui. Panevėžio mieste, kaip ir visoje Lietuvoje, svarbu įvertinti, ar lyčių lygybė užtikrinama įvairiose srityse, įskaitant švietimą, užimtumą, viešąjį administravimą ir socialines paslaugas. </a:t>
              </a:r>
            </a:p>
            <a:p>
              <a:pPr algn="l">
                <a:lnSpc>
                  <a:spcPts val="1880"/>
                </a:lnSpc>
              </a:pPr>
              <a:endParaRPr lang="lt-LT" sz="1343" noProof="0" dirty="0">
                <a:solidFill>
                  <a:srgbClr val="000000"/>
                </a:solidFill>
                <a:latin typeface="Calibri" panose="020F0502020204030204" pitchFamily="34" charset="0"/>
                <a:ea typeface="Alatsi"/>
                <a:cs typeface="Alatsi"/>
                <a:sym typeface="Alatsi"/>
              </a:endParaRPr>
            </a:p>
          </p:txBody>
        </p:sp>
      </p:grpSp>
      <p:grpSp>
        <p:nvGrpSpPr>
          <p:cNvPr id="18" name="Group 18"/>
          <p:cNvGrpSpPr/>
          <p:nvPr/>
        </p:nvGrpSpPr>
        <p:grpSpPr>
          <a:xfrm>
            <a:off x="12243781" y="3267362"/>
            <a:ext cx="5614885" cy="3689009"/>
            <a:chOff x="0" y="0"/>
            <a:chExt cx="7486514" cy="4918679"/>
          </a:xfrm>
        </p:grpSpPr>
        <p:grpSp>
          <p:nvGrpSpPr>
            <p:cNvPr id="19" name="Group 19"/>
            <p:cNvGrpSpPr/>
            <p:nvPr/>
          </p:nvGrpSpPr>
          <p:grpSpPr>
            <a:xfrm>
              <a:off x="0" y="0"/>
              <a:ext cx="7486514" cy="4918679"/>
              <a:chOff x="0" y="0"/>
              <a:chExt cx="1776736" cy="1167325"/>
            </a:xfrm>
          </p:grpSpPr>
          <p:sp>
            <p:nvSpPr>
              <p:cNvPr id="20" name="Freeform 20"/>
              <p:cNvSpPr/>
              <p:nvPr/>
            </p:nvSpPr>
            <p:spPr>
              <a:xfrm>
                <a:off x="0" y="0"/>
                <a:ext cx="1776736" cy="1167325"/>
              </a:xfrm>
              <a:custGeom>
                <a:avLst/>
                <a:gdLst/>
                <a:ahLst/>
                <a:cxnLst/>
                <a:rect l="l" t="t" r="r" b="b"/>
                <a:pathLst>
                  <a:path w="1776736" h="1167325">
                    <a:moveTo>
                      <a:pt x="70320" y="0"/>
                    </a:moveTo>
                    <a:lnTo>
                      <a:pt x="1706416" y="0"/>
                    </a:lnTo>
                    <a:cubicBezTo>
                      <a:pt x="1725066" y="0"/>
                      <a:pt x="1742952" y="7409"/>
                      <a:pt x="1756140" y="20596"/>
                    </a:cubicBezTo>
                    <a:cubicBezTo>
                      <a:pt x="1769327" y="33784"/>
                      <a:pt x="1776736" y="51670"/>
                      <a:pt x="1776736" y="70320"/>
                    </a:cubicBezTo>
                    <a:lnTo>
                      <a:pt x="1776736" y="1097005"/>
                    </a:lnTo>
                    <a:cubicBezTo>
                      <a:pt x="1776736" y="1115655"/>
                      <a:pt x="1769327" y="1133541"/>
                      <a:pt x="1756140" y="1146729"/>
                    </a:cubicBezTo>
                    <a:cubicBezTo>
                      <a:pt x="1742952" y="1159916"/>
                      <a:pt x="1725066" y="1167325"/>
                      <a:pt x="1706416" y="1167325"/>
                    </a:cubicBezTo>
                    <a:lnTo>
                      <a:pt x="70320" y="1167325"/>
                    </a:lnTo>
                    <a:cubicBezTo>
                      <a:pt x="51670" y="1167325"/>
                      <a:pt x="33784" y="1159916"/>
                      <a:pt x="20596" y="1146729"/>
                    </a:cubicBezTo>
                    <a:cubicBezTo>
                      <a:pt x="7409" y="1133541"/>
                      <a:pt x="0" y="1115655"/>
                      <a:pt x="0" y="1097005"/>
                    </a:cubicBezTo>
                    <a:lnTo>
                      <a:pt x="0" y="70320"/>
                    </a:lnTo>
                    <a:cubicBezTo>
                      <a:pt x="0" y="51670"/>
                      <a:pt x="7409" y="33784"/>
                      <a:pt x="20596" y="20596"/>
                    </a:cubicBezTo>
                    <a:cubicBezTo>
                      <a:pt x="33784" y="7409"/>
                      <a:pt x="51670" y="0"/>
                      <a:pt x="70320" y="0"/>
                    </a:cubicBezTo>
                    <a:close/>
                  </a:path>
                </a:pathLst>
              </a:custGeom>
              <a:solidFill>
                <a:srgbClr val="E9C7C6"/>
              </a:solidFill>
            </p:spPr>
            <p:txBody>
              <a:bodyPr/>
              <a:lstStyle/>
              <a:p>
                <a:endParaRPr lang="lt-LT" noProof="0" dirty="0"/>
              </a:p>
            </p:txBody>
          </p:sp>
          <p:sp>
            <p:nvSpPr>
              <p:cNvPr id="21" name="TextBox 21"/>
              <p:cNvSpPr txBox="1"/>
              <p:nvPr/>
            </p:nvSpPr>
            <p:spPr>
              <a:xfrm>
                <a:off x="0" y="-28575"/>
                <a:ext cx="1776736" cy="1195900"/>
              </a:xfrm>
              <a:prstGeom prst="rect">
                <a:avLst/>
              </a:prstGeom>
            </p:spPr>
            <p:txBody>
              <a:bodyPr lIns="42282" tIns="42282" rIns="42282" bIns="42282" rtlCol="0" anchor="ctr"/>
              <a:lstStyle/>
              <a:p>
                <a:pPr algn="ctr">
                  <a:lnSpc>
                    <a:spcPts val="2660"/>
                  </a:lnSpc>
                </a:pPr>
                <a:endParaRPr lang="lt-LT" noProof="0" dirty="0"/>
              </a:p>
            </p:txBody>
          </p:sp>
        </p:grpSp>
        <p:sp>
          <p:nvSpPr>
            <p:cNvPr id="22" name="TextBox 22"/>
            <p:cNvSpPr txBox="1"/>
            <p:nvPr/>
          </p:nvSpPr>
          <p:spPr>
            <a:xfrm>
              <a:off x="254769" y="174625"/>
              <a:ext cx="6976973" cy="4692825"/>
            </a:xfrm>
            <a:prstGeom prst="rect">
              <a:avLst/>
            </a:prstGeom>
          </p:spPr>
          <p:txBody>
            <a:bodyPr lIns="0" tIns="0" rIns="0" bIns="0" rtlCol="0" anchor="t">
              <a:spAutoFit/>
            </a:bodyPr>
            <a:lstStyle/>
            <a:p>
              <a:pPr algn="just">
                <a:lnSpc>
                  <a:spcPts val="2260"/>
                </a:lnSpc>
              </a:pPr>
              <a:r>
                <a:rPr lang="lt-LT" sz="1700" noProof="0" dirty="0">
                  <a:solidFill>
                    <a:srgbClr val="000000"/>
                  </a:solidFill>
                  <a:latin typeface="Calibri" panose="020F0502020204030204" pitchFamily="34" charset="0"/>
                  <a:ea typeface="Alatsi"/>
                  <a:cs typeface="Alatsi"/>
                  <a:sym typeface="Alatsi"/>
                </a:rPr>
                <a:t>Lytinės orientacijos aspektas:</a:t>
              </a:r>
            </a:p>
            <a:p>
              <a:pPr algn="just">
                <a:lnSpc>
                  <a:spcPts val="2260"/>
                </a:lnSpc>
              </a:pPr>
              <a:endParaRPr lang="lt-LT" sz="1700" noProof="0" dirty="0">
                <a:solidFill>
                  <a:srgbClr val="000000"/>
                </a:solidFill>
                <a:latin typeface="Calibri" panose="020F0502020204030204" pitchFamily="34" charset="0"/>
                <a:ea typeface="Alatsi"/>
                <a:cs typeface="Alatsi"/>
                <a:sym typeface="Alatsi"/>
              </a:endParaRPr>
            </a:p>
            <a:p>
              <a:pPr algn="just">
                <a:lnSpc>
                  <a:spcPts val="2260"/>
                </a:lnSpc>
              </a:pPr>
              <a:r>
                <a:rPr lang="lt-LT" sz="1700" noProof="0" dirty="0">
                  <a:solidFill>
                    <a:srgbClr val="000000"/>
                  </a:solidFill>
                  <a:latin typeface="Calibri" panose="020F0502020204030204" pitchFamily="34" charset="0"/>
                  <a:ea typeface="Alatsi"/>
                  <a:cs typeface="Alatsi"/>
                  <a:sym typeface="Alatsi"/>
                </a:rPr>
                <a:t> Lytinės orientacijos aspektas pasirinktas todėl, kad ši tema išlieka opi tiek Panevėžyje, tiek visoje Lietuvoje. Duomenų apie LGBTQ+ bendruomenės situaciją renkama itin mažai, todėl sudėtinga tiksliai įvertinti šiai grupei priklausančių asmenų patiriamus iššūkius. Be to, LGBTQ+ asmenų teisės dažnai nėra užtikrinamos </a:t>
              </a:r>
              <a:r>
                <a:rPr lang="lt-LT" sz="1700" noProof="0" dirty="0" err="1">
                  <a:solidFill>
                    <a:srgbClr val="000000"/>
                  </a:solidFill>
                  <a:latin typeface="Calibri" panose="020F0502020204030204" pitchFamily="34" charset="0"/>
                  <a:ea typeface="Alatsi"/>
                  <a:cs typeface="Alatsi"/>
                  <a:sym typeface="Alatsi"/>
                </a:rPr>
                <a:t>lygiavertiškai</a:t>
              </a:r>
              <a:r>
                <a:rPr lang="lt-LT" sz="1700" noProof="0" dirty="0">
                  <a:solidFill>
                    <a:srgbClr val="000000"/>
                  </a:solidFill>
                  <a:latin typeface="Calibri" panose="020F0502020204030204" pitchFamily="34" charset="0"/>
                  <a:ea typeface="Alatsi"/>
                  <a:cs typeface="Alatsi"/>
                  <a:sym typeface="Alatsi"/>
                </a:rPr>
                <a:t> – jie gali susidurti su diskriminacija darbo rinkoje, švietimo sistemoje ar sveikatos apsaugos sektoriuje, taip pat su psichologiniu ar fiziniu nesaugumu viešojoje erdvėje. </a:t>
              </a:r>
            </a:p>
            <a:p>
              <a:pPr algn="l">
                <a:lnSpc>
                  <a:spcPts val="2260"/>
                </a:lnSpc>
              </a:pPr>
              <a:endParaRPr lang="lt-LT" sz="1614" noProof="0" dirty="0">
                <a:solidFill>
                  <a:srgbClr val="000000"/>
                </a:solidFill>
                <a:latin typeface="Calibri" panose="020F0502020204030204" pitchFamily="34" charset="0"/>
                <a:ea typeface="Alatsi"/>
                <a:cs typeface="Alatsi"/>
                <a:sym typeface="Alatsi"/>
              </a:endParaRPr>
            </a:p>
          </p:txBody>
        </p:sp>
      </p:grpSp>
      <p:grpSp>
        <p:nvGrpSpPr>
          <p:cNvPr id="23" name="Group 23"/>
          <p:cNvGrpSpPr/>
          <p:nvPr/>
        </p:nvGrpSpPr>
        <p:grpSpPr>
          <a:xfrm>
            <a:off x="6262451" y="3324780"/>
            <a:ext cx="5457455" cy="3689009"/>
            <a:chOff x="0" y="0"/>
            <a:chExt cx="7276607" cy="4918679"/>
          </a:xfrm>
        </p:grpSpPr>
        <p:grpSp>
          <p:nvGrpSpPr>
            <p:cNvPr id="24" name="Group 24"/>
            <p:cNvGrpSpPr/>
            <p:nvPr/>
          </p:nvGrpSpPr>
          <p:grpSpPr>
            <a:xfrm>
              <a:off x="0" y="0"/>
              <a:ext cx="7276607" cy="4918679"/>
              <a:chOff x="0" y="0"/>
              <a:chExt cx="1819135" cy="1229658"/>
            </a:xfrm>
          </p:grpSpPr>
          <p:sp>
            <p:nvSpPr>
              <p:cNvPr id="25" name="Freeform 25"/>
              <p:cNvSpPr/>
              <p:nvPr/>
            </p:nvSpPr>
            <p:spPr>
              <a:xfrm>
                <a:off x="0" y="0"/>
                <a:ext cx="1819135" cy="1229658"/>
              </a:xfrm>
              <a:custGeom>
                <a:avLst/>
                <a:gdLst/>
                <a:ahLst/>
                <a:cxnLst/>
                <a:rect l="l" t="t" r="r" b="b"/>
                <a:pathLst>
                  <a:path w="1819135" h="1229658">
                    <a:moveTo>
                      <a:pt x="72348" y="0"/>
                    </a:moveTo>
                    <a:lnTo>
                      <a:pt x="1746786" y="0"/>
                    </a:lnTo>
                    <a:cubicBezTo>
                      <a:pt x="1765974" y="0"/>
                      <a:pt x="1784376" y="7622"/>
                      <a:pt x="1797944" y="21190"/>
                    </a:cubicBezTo>
                    <a:cubicBezTo>
                      <a:pt x="1811512" y="34758"/>
                      <a:pt x="1819135" y="53160"/>
                      <a:pt x="1819135" y="72348"/>
                    </a:cubicBezTo>
                    <a:lnTo>
                      <a:pt x="1819135" y="1157310"/>
                    </a:lnTo>
                    <a:cubicBezTo>
                      <a:pt x="1819135" y="1176498"/>
                      <a:pt x="1811512" y="1194900"/>
                      <a:pt x="1797944" y="1208468"/>
                    </a:cubicBezTo>
                    <a:cubicBezTo>
                      <a:pt x="1784376" y="1222036"/>
                      <a:pt x="1765974" y="1229658"/>
                      <a:pt x="1746786" y="1229658"/>
                    </a:cubicBezTo>
                    <a:lnTo>
                      <a:pt x="72348" y="1229658"/>
                    </a:lnTo>
                    <a:cubicBezTo>
                      <a:pt x="53160" y="1229658"/>
                      <a:pt x="34758" y="1222036"/>
                      <a:pt x="21190" y="1208468"/>
                    </a:cubicBezTo>
                    <a:cubicBezTo>
                      <a:pt x="7622" y="1194900"/>
                      <a:pt x="0" y="1176498"/>
                      <a:pt x="0" y="1157310"/>
                    </a:cubicBezTo>
                    <a:lnTo>
                      <a:pt x="0" y="72348"/>
                    </a:lnTo>
                    <a:cubicBezTo>
                      <a:pt x="0" y="53160"/>
                      <a:pt x="7622" y="34758"/>
                      <a:pt x="21190" y="21190"/>
                    </a:cubicBezTo>
                    <a:cubicBezTo>
                      <a:pt x="34758" y="7622"/>
                      <a:pt x="53160" y="0"/>
                      <a:pt x="72348" y="0"/>
                    </a:cubicBezTo>
                    <a:close/>
                  </a:path>
                </a:pathLst>
              </a:custGeom>
              <a:solidFill>
                <a:srgbClr val="E9C7C6"/>
              </a:solidFill>
            </p:spPr>
            <p:txBody>
              <a:bodyPr/>
              <a:lstStyle/>
              <a:p>
                <a:endParaRPr lang="lt-LT" noProof="0" dirty="0"/>
              </a:p>
            </p:txBody>
          </p:sp>
          <p:sp>
            <p:nvSpPr>
              <p:cNvPr id="26" name="TextBox 26"/>
              <p:cNvSpPr txBox="1"/>
              <p:nvPr/>
            </p:nvSpPr>
            <p:spPr>
              <a:xfrm>
                <a:off x="0" y="-28575"/>
                <a:ext cx="1819135" cy="1258233"/>
              </a:xfrm>
              <a:prstGeom prst="rect">
                <a:avLst/>
              </a:prstGeom>
            </p:spPr>
            <p:txBody>
              <a:bodyPr lIns="40139" tIns="40139" rIns="40139" bIns="40139" rtlCol="0" anchor="ctr"/>
              <a:lstStyle/>
              <a:p>
                <a:pPr algn="ctr">
                  <a:lnSpc>
                    <a:spcPts val="2660"/>
                  </a:lnSpc>
                </a:pPr>
                <a:endParaRPr lang="lt-LT" noProof="0" dirty="0"/>
              </a:p>
            </p:txBody>
          </p:sp>
        </p:grpSp>
        <p:sp>
          <p:nvSpPr>
            <p:cNvPr id="27" name="TextBox 27"/>
            <p:cNvSpPr txBox="1"/>
            <p:nvPr/>
          </p:nvSpPr>
          <p:spPr>
            <a:xfrm>
              <a:off x="247627" y="145497"/>
              <a:ext cx="6781354" cy="4723687"/>
            </a:xfrm>
            <a:prstGeom prst="rect">
              <a:avLst/>
            </a:prstGeom>
          </p:spPr>
          <p:txBody>
            <a:bodyPr lIns="0" tIns="0" rIns="0" bIns="0" rtlCol="0" anchor="t">
              <a:spAutoFit/>
            </a:bodyPr>
            <a:lstStyle/>
            <a:p>
              <a:pPr algn="just">
                <a:lnSpc>
                  <a:spcPts val="1876"/>
                </a:lnSpc>
              </a:pPr>
              <a:r>
                <a:rPr lang="lt-LT" sz="1700" noProof="0" dirty="0">
                  <a:solidFill>
                    <a:srgbClr val="000000"/>
                  </a:solidFill>
                  <a:latin typeface="Calibri" panose="020F0502020204030204" pitchFamily="34" charset="0"/>
                  <a:ea typeface="Alatsi"/>
                  <a:cs typeface="Alatsi"/>
                  <a:sym typeface="Alatsi"/>
                </a:rPr>
                <a:t>Amžiaus aspektas:</a:t>
              </a:r>
            </a:p>
            <a:p>
              <a:pPr algn="just">
                <a:lnSpc>
                  <a:spcPts val="1876"/>
                </a:lnSpc>
              </a:pPr>
              <a:endParaRPr lang="lt-LT" sz="1700" noProof="0" dirty="0">
                <a:solidFill>
                  <a:srgbClr val="000000"/>
                </a:solidFill>
                <a:latin typeface="Calibri" panose="020F0502020204030204" pitchFamily="34" charset="0"/>
                <a:ea typeface="Alatsi"/>
                <a:cs typeface="Alatsi"/>
                <a:sym typeface="Alatsi"/>
              </a:endParaRPr>
            </a:p>
            <a:p>
              <a:pPr algn="just">
                <a:lnSpc>
                  <a:spcPts val="2155"/>
                </a:lnSpc>
              </a:pPr>
              <a:r>
                <a:rPr lang="lt-LT" sz="1700" noProof="0" dirty="0">
                  <a:solidFill>
                    <a:srgbClr val="000000"/>
                  </a:solidFill>
                  <a:latin typeface="Calibri" panose="020F0502020204030204" pitchFamily="34" charset="0"/>
                  <a:ea typeface="Alatsi"/>
                  <a:cs typeface="Alatsi"/>
                  <a:sym typeface="Alatsi"/>
                </a:rPr>
                <a:t>Amžiaus aspektas pasirinktas atsižvelgiant į miesto demografinę situaciją – didelė dalis Panevėžio gyventojų yra būtent vyresnio amžiaus. Senėjanti visuomenė kelia iššūkių tiek socialinės apsaugos, sveikatos priežiūros, tiek aktyvaus įsitraukimo į bendruomenės gyvenimą srityse. Siekiama įvertinti, ar senyvo amžiaus žmonių poreikiai yra tinkamai užtikrinami, ar jie nepatiria diskriminacijos darbo rinkoje, sveikatos apsaugos ar socialinių paslaugų srityse, bei kokių priemonių reikėtų imtis jų gyvenimo kokybei gerinti.</a:t>
              </a:r>
            </a:p>
            <a:p>
              <a:pPr algn="l">
                <a:lnSpc>
                  <a:spcPts val="1876"/>
                </a:lnSpc>
              </a:pPr>
              <a:endParaRPr lang="lt-LT" sz="1539" noProof="0" dirty="0">
                <a:solidFill>
                  <a:srgbClr val="000000"/>
                </a:solidFill>
                <a:latin typeface="Calibri" panose="020F0502020204030204" pitchFamily="34" charset="0"/>
                <a:ea typeface="Alatsi"/>
                <a:cs typeface="Alatsi"/>
                <a:sym typeface="Alatsi"/>
              </a:endParaRPr>
            </a:p>
          </p:txBody>
        </p:sp>
      </p:grpSp>
      <p:sp>
        <p:nvSpPr>
          <p:cNvPr id="28" name="TextBox 28"/>
          <p:cNvSpPr txBox="1"/>
          <p:nvPr/>
        </p:nvSpPr>
        <p:spPr>
          <a:xfrm>
            <a:off x="588327" y="7712535"/>
            <a:ext cx="17014832" cy="962443"/>
          </a:xfrm>
          <a:prstGeom prst="rect">
            <a:avLst/>
          </a:prstGeom>
        </p:spPr>
        <p:txBody>
          <a:bodyPr lIns="0" tIns="0" rIns="0" bIns="0" rtlCol="0" anchor="t">
            <a:spAutoFit/>
          </a:bodyPr>
          <a:lstStyle/>
          <a:p>
            <a:pPr algn="ctr">
              <a:lnSpc>
                <a:spcPts val="2520"/>
              </a:lnSpc>
            </a:pPr>
            <a:r>
              <a:rPr lang="lt-LT" sz="2000" noProof="0" dirty="0">
                <a:solidFill>
                  <a:srgbClr val="000000"/>
                </a:solidFill>
                <a:latin typeface="Calibri" panose="020F0502020204030204" pitchFamily="34" charset="0"/>
                <a:ea typeface="Alatsi"/>
                <a:cs typeface="Alatsi"/>
                <a:sym typeface="Alatsi"/>
              </a:rPr>
              <a:t>Analizuojant šias tris sritis – lytį, amžių ir lytinę orientaciją– buvo siekiama ne tik įvertinti esamą situaciją, bet ir formuluoti konkrečias rekomendacijas, kurios galėtų prisidėti prie lygių galimybių politikos stiprinimo Panevėžio miesto savivaldybėje.</a:t>
            </a:r>
          </a:p>
          <a:p>
            <a:pPr algn="just">
              <a:lnSpc>
                <a:spcPts val="2520"/>
              </a:lnSpc>
            </a:pPr>
            <a:endParaRPr lang="lt-LT" sz="2000" noProof="0" dirty="0">
              <a:solidFill>
                <a:srgbClr val="000000"/>
              </a:solidFill>
              <a:latin typeface="Calibri" panose="020F0502020204030204" pitchFamily="34" charset="0"/>
              <a:ea typeface="Alatsi"/>
              <a:cs typeface="Alatsi"/>
              <a:sym typeface="Alatsi"/>
            </a:endParaRPr>
          </a:p>
        </p:txBody>
      </p:sp>
      <p:sp>
        <p:nvSpPr>
          <p:cNvPr id="29" name="TextBox 4">
            <a:extLst>
              <a:ext uri="{FF2B5EF4-FFF2-40B4-BE49-F238E27FC236}">
                <a16:creationId xmlns:a16="http://schemas.microsoft.com/office/drawing/2014/main" id="{26435ECF-DB97-793F-4656-D380AA1E2D9D}"/>
              </a:ext>
            </a:extLst>
          </p:cNvPr>
          <p:cNvSpPr txBox="1"/>
          <p:nvPr/>
        </p:nvSpPr>
        <p:spPr>
          <a:xfrm>
            <a:off x="2553980" y="193621"/>
            <a:ext cx="13180039" cy="1450976"/>
          </a:xfrm>
          <a:prstGeom prst="rect">
            <a:avLst/>
          </a:prstGeom>
        </p:spPr>
        <p:txBody>
          <a:bodyPr lIns="0" tIns="0" rIns="0" bIns="0" rtlCol="0" anchor="t">
            <a:spAutoFit/>
          </a:bodyPr>
          <a:lstStyle/>
          <a:p>
            <a:pPr algn="ctr">
              <a:lnSpc>
                <a:spcPts val="11899"/>
              </a:lnSpc>
            </a:pPr>
            <a:r>
              <a:rPr lang="lt-LT" sz="8499" noProof="0" dirty="0">
                <a:solidFill>
                  <a:srgbClr val="000000"/>
                </a:solidFill>
                <a:latin typeface="Calibri" panose="020F0502020204030204" pitchFamily="34" charset="0"/>
                <a:ea typeface="Alatsi"/>
                <a:cs typeface="Alatsi"/>
                <a:sym typeface="Alatsi"/>
              </a:rPr>
              <a:t>ĮŽANGA</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6F3EB"/>
        </a:solidFill>
        <a:effectLst/>
      </p:bgPr>
    </p:bg>
    <p:spTree>
      <p:nvGrpSpPr>
        <p:cNvPr id="1" name=""/>
        <p:cNvGrpSpPr/>
        <p:nvPr/>
      </p:nvGrpSpPr>
      <p:grpSpPr>
        <a:xfrm>
          <a:off x="0" y="0"/>
          <a:ext cx="0" cy="0"/>
          <a:chOff x="0" y="0"/>
          <a:chExt cx="0" cy="0"/>
        </a:xfrm>
      </p:grpSpPr>
      <p:sp>
        <p:nvSpPr>
          <p:cNvPr id="2" name="AutoShape 2"/>
          <p:cNvSpPr/>
          <p:nvPr/>
        </p:nvSpPr>
        <p:spPr>
          <a:xfrm>
            <a:off x="-260599" y="9061267"/>
            <a:ext cx="7105264" cy="19050"/>
          </a:xfrm>
          <a:prstGeom prst="line">
            <a:avLst/>
          </a:prstGeom>
          <a:ln w="114300" cap="flat">
            <a:solidFill>
              <a:srgbClr val="9FC3D0"/>
            </a:solidFill>
            <a:prstDash val="solid"/>
            <a:headEnd type="none" w="sm" len="sm"/>
            <a:tailEnd type="none" w="sm" len="sm"/>
          </a:ln>
        </p:spPr>
        <p:txBody>
          <a:bodyPr/>
          <a:lstStyle/>
          <a:p>
            <a:endParaRPr lang="lt-LT" noProof="0" dirty="0"/>
          </a:p>
        </p:txBody>
      </p:sp>
      <p:sp>
        <p:nvSpPr>
          <p:cNvPr id="3" name="AutoShape 3"/>
          <p:cNvSpPr/>
          <p:nvPr/>
        </p:nvSpPr>
        <p:spPr>
          <a:xfrm>
            <a:off x="11430169" y="9061267"/>
            <a:ext cx="7105264" cy="19050"/>
          </a:xfrm>
          <a:prstGeom prst="line">
            <a:avLst/>
          </a:prstGeom>
          <a:ln w="114300" cap="flat">
            <a:solidFill>
              <a:srgbClr val="9FC3D0"/>
            </a:solidFill>
            <a:prstDash val="solid"/>
            <a:headEnd type="none" w="sm" len="sm"/>
            <a:tailEnd type="none" w="sm" len="sm"/>
          </a:ln>
        </p:spPr>
        <p:txBody>
          <a:bodyPr/>
          <a:lstStyle/>
          <a:p>
            <a:endParaRPr lang="lt-LT" noProof="0" dirty="0"/>
          </a:p>
        </p:txBody>
      </p:sp>
      <p:sp>
        <p:nvSpPr>
          <p:cNvPr id="4" name="TextBox 4"/>
          <p:cNvSpPr txBox="1"/>
          <p:nvPr/>
        </p:nvSpPr>
        <p:spPr>
          <a:xfrm>
            <a:off x="1791340" y="1120775"/>
            <a:ext cx="14705320" cy="1047750"/>
          </a:xfrm>
          <a:prstGeom prst="rect">
            <a:avLst/>
          </a:prstGeom>
        </p:spPr>
        <p:txBody>
          <a:bodyPr lIns="0" tIns="0" rIns="0" bIns="0" rtlCol="0" anchor="t">
            <a:spAutoFit/>
          </a:bodyPr>
          <a:lstStyle/>
          <a:p>
            <a:pPr algn="ctr">
              <a:lnSpc>
                <a:spcPts val="4200"/>
              </a:lnSpc>
            </a:pPr>
            <a:r>
              <a:rPr lang="lt-LT" sz="3000" noProof="0" dirty="0">
                <a:solidFill>
                  <a:srgbClr val="000000"/>
                </a:solidFill>
                <a:latin typeface="Calibri" panose="020F0502020204030204" pitchFamily="34" charset="0"/>
                <a:ea typeface="Alatsi"/>
                <a:cs typeface="Alatsi"/>
                <a:sym typeface="Alatsi"/>
              </a:rPr>
              <a:t>ANALIZĖS EIGA IR INFORMACIJOS ŠALTINIAI</a:t>
            </a:r>
          </a:p>
          <a:p>
            <a:pPr algn="ctr">
              <a:lnSpc>
                <a:spcPts val="4200"/>
              </a:lnSpc>
            </a:pPr>
            <a:endParaRPr lang="lt-LT" sz="3000" noProof="0" dirty="0">
              <a:solidFill>
                <a:srgbClr val="000000"/>
              </a:solidFill>
              <a:latin typeface="Calibri" panose="020F0502020204030204" pitchFamily="34" charset="0"/>
              <a:ea typeface="Alatsi"/>
              <a:cs typeface="Alatsi"/>
              <a:sym typeface="Alatsi"/>
            </a:endParaRPr>
          </a:p>
        </p:txBody>
      </p:sp>
      <p:grpSp>
        <p:nvGrpSpPr>
          <p:cNvPr id="5" name="Group 5"/>
          <p:cNvGrpSpPr/>
          <p:nvPr/>
        </p:nvGrpSpPr>
        <p:grpSpPr>
          <a:xfrm>
            <a:off x="15859155" y="0"/>
            <a:ext cx="1562612" cy="1673225"/>
            <a:chOff x="0" y="0"/>
            <a:chExt cx="2083482" cy="2230967"/>
          </a:xfrm>
        </p:grpSpPr>
        <p:grpSp>
          <p:nvGrpSpPr>
            <p:cNvPr id="6" name="Group 6"/>
            <p:cNvGrpSpPr/>
            <p:nvPr/>
          </p:nvGrpSpPr>
          <p:grpSpPr>
            <a:xfrm>
              <a:off x="75599" y="0"/>
              <a:ext cx="1932284" cy="2230967"/>
              <a:chOff x="0" y="0"/>
              <a:chExt cx="703982" cy="812800"/>
            </a:xfrm>
          </p:grpSpPr>
          <p:sp>
            <p:nvSpPr>
              <p:cNvPr id="7" name="Freeform 7"/>
              <p:cNvSpPr/>
              <p:nvPr/>
            </p:nvSpPr>
            <p:spPr>
              <a:xfrm>
                <a:off x="0" y="0"/>
                <a:ext cx="703982" cy="812800"/>
              </a:xfrm>
              <a:custGeom>
                <a:avLst/>
                <a:gdLst/>
                <a:ahLst/>
                <a:cxnLst/>
                <a:rect l="l" t="t" r="r" b="b"/>
                <a:pathLst>
                  <a:path w="703982" h="812800">
                    <a:moveTo>
                      <a:pt x="234787" y="793731"/>
                    </a:moveTo>
                    <a:cubicBezTo>
                      <a:pt x="270879" y="805245"/>
                      <a:pt x="311910" y="812800"/>
                      <a:pt x="352180" y="812800"/>
                    </a:cubicBezTo>
                    <a:cubicBezTo>
                      <a:pt x="392452" y="812800"/>
                      <a:pt x="431204" y="806323"/>
                      <a:pt x="466915" y="794809"/>
                    </a:cubicBezTo>
                    <a:cubicBezTo>
                      <a:pt x="467675" y="794450"/>
                      <a:pt x="468435" y="794450"/>
                      <a:pt x="469194" y="794090"/>
                    </a:cubicBezTo>
                    <a:cubicBezTo>
                      <a:pt x="603304" y="748035"/>
                      <a:pt x="702082" y="626421"/>
                      <a:pt x="703982" y="484298"/>
                    </a:cubicBezTo>
                    <a:lnTo>
                      <a:pt x="703982" y="0"/>
                    </a:lnTo>
                    <a:lnTo>
                      <a:pt x="0" y="0"/>
                    </a:lnTo>
                    <a:lnTo>
                      <a:pt x="0" y="483939"/>
                    </a:lnTo>
                    <a:cubicBezTo>
                      <a:pt x="1900" y="627140"/>
                      <a:pt x="99158" y="748755"/>
                      <a:pt x="234787" y="793731"/>
                    </a:cubicBezTo>
                    <a:close/>
                  </a:path>
                </a:pathLst>
              </a:custGeom>
              <a:solidFill>
                <a:srgbClr val="9FC3D0"/>
              </a:solidFill>
            </p:spPr>
            <p:txBody>
              <a:bodyPr/>
              <a:lstStyle/>
              <a:p>
                <a:endParaRPr lang="lt-LT" noProof="0" dirty="0"/>
              </a:p>
            </p:txBody>
          </p:sp>
          <p:sp>
            <p:nvSpPr>
              <p:cNvPr id="8" name="TextBox 8"/>
              <p:cNvSpPr txBox="1"/>
              <p:nvPr/>
            </p:nvSpPr>
            <p:spPr>
              <a:xfrm>
                <a:off x="0" y="-47625"/>
                <a:ext cx="703982" cy="733425"/>
              </a:xfrm>
              <a:prstGeom prst="rect">
                <a:avLst/>
              </a:prstGeom>
            </p:spPr>
            <p:txBody>
              <a:bodyPr lIns="50800" tIns="50800" rIns="50800" bIns="50800" rtlCol="0" anchor="ctr"/>
              <a:lstStyle/>
              <a:p>
                <a:pPr algn="ctr">
                  <a:lnSpc>
                    <a:spcPts val="2659"/>
                  </a:lnSpc>
                </a:pPr>
                <a:endParaRPr lang="lt-LT" noProof="0" dirty="0"/>
              </a:p>
            </p:txBody>
          </p:sp>
        </p:grpSp>
        <p:sp>
          <p:nvSpPr>
            <p:cNvPr id="9" name="TextBox 9"/>
            <p:cNvSpPr txBox="1"/>
            <p:nvPr/>
          </p:nvSpPr>
          <p:spPr>
            <a:xfrm>
              <a:off x="0" y="437582"/>
              <a:ext cx="2083482" cy="1241504"/>
            </a:xfrm>
            <a:prstGeom prst="rect">
              <a:avLst/>
            </a:prstGeom>
          </p:spPr>
          <p:txBody>
            <a:bodyPr lIns="0" tIns="0" rIns="0" bIns="0" rtlCol="0" anchor="t">
              <a:spAutoFit/>
            </a:bodyPr>
            <a:lstStyle/>
            <a:p>
              <a:pPr algn="ctr">
                <a:lnSpc>
                  <a:spcPts val="7805"/>
                </a:lnSpc>
              </a:pPr>
              <a:r>
                <a:rPr lang="lt-LT" sz="5575" b="1" noProof="0" dirty="0">
                  <a:solidFill>
                    <a:srgbClr val="000000"/>
                  </a:solidFill>
                  <a:latin typeface="Open Sans Bold"/>
                  <a:ea typeface="Open Sans Bold"/>
                  <a:cs typeface="Open Sans Bold"/>
                  <a:sym typeface="Open Sans Bold"/>
                </a:rPr>
                <a:t>7</a:t>
              </a:r>
            </a:p>
          </p:txBody>
        </p:sp>
      </p:grpSp>
      <p:sp>
        <p:nvSpPr>
          <p:cNvPr id="10" name="Freeform 10"/>
          <p:cNvSpPr/>
          <p:nvPr/>
        </p:nvSpPr>
        <p:spPr>
          <a:xfrm>
            <a:off x="-3530380" y="-616600"/>
            <a:ext cx="7315200" cy="2477783"/>
          </a:xfrm>
          <a:custGeom>
            <a:avLst/>
            <a:gdLst/>
            <a:ahLst/>
            <a:cxnLst/>
            <a:rect l="l" t="t" r="r" b="b"/>
            <a:pathLst>
              <a:path w="7315200" h="2477783">
                <a:moveTo>
                  <a:pt x="0" y="0"/>
                </a:moveTo>
                <a:lnTo>
                  <a:pt x="7315200" y="0"/>
                </a:lnTo>
                <a:lnTo>
                  <a:pt x="7315200" y="2477784"/>
                </a:lnTo>
                <a:lnTo>
                  <a:pt x="0" y="2477784"/>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lt-LT" noProof="0" dirty="0"/>
          </a:p>
        </p:txBody>
      </p:sp>
      <p:sp>
        <p:nvSpPr>
          <p:cNvPr id="11" name="TextBox 11"/>
          <p:cNvSpPr txBox="1"/>
          <p:nvPr/>
        </p:nvSpPr>
        <p:spPr>
          <a:xfrm>
            <a:off x="636584" y="2402205"/>
            <a:ext cx="17014832" cy="5639942"/>
          </a:xfrm>
          <a:prstGeom prst="rect">
            <a:avLst/>
          </a:prstGeom>
        </p:spPr>
        <p:txBody>
          <a:bodyPr lIns="0" tIns="0" rIns="0" bIns="0" rtlCol="0" anchor="t">
            <a:spAutoFit/>
          </a:bodyPr>
          <a:lstStyle/>
          <a:p>
            <a:pPr algn="just">
              <a:lnSpc>
                <a:spcPts val="3359"/>
              </a:lnSpc>
            </a:pPr>
            <a:r>
              <a:rPr lang="lt-LT" sz="2399" noProof="0" dirty="0">
                <a:solidFill>
                  <a:srgbClr val="000000"/>
                </a:solidFill>
                <a:latin typeface="Calibri" panose="020F0502020204030204" pitchFamily="34" charset="0"/>
                <a:ea typeface="Alatsi"/>
                <a:cs typeface="Alatsi"/>
                <a:sym typeface="Alatsi"/>
              </a:rPr>
              <a:t>Analizei atlikti buvo pasitelkti įvairūs duomenų šaltiniai, siekiant įvertinti lygių galimybių situaciją Panevėžio miesto savivaldybėje. Kaip minėta anksčiau, tyrimas apėmė tris pagrindines sritis – lytį, amžių ir lytinę orientaciją. Šiose srityse buvo siekiama išsamiai išnagrinėti esamą padėtį, nustatyti pagrindines problemas ir pasiūlyti galimus sprendimus.</a:t>
            </a:r>
          </a:p>
          <a:p>
            <a:pPr algn="just">
              <a:lnSpc>
                <a:spcPts val="3359"/>
              </a:lnSpc>
            </a:pPr>
            <a:r>
              <a:rPr lang="lt-LT" sz="2399" noProof="0" dirty="0">
                <a:solidFill>
                  <a:srgbClr val="000000"/>
                </a:solidFill>
                <a:latin typeface="Calibri" panose="020F0502020204030204" pitchFamily="34" charset="0"/>
                <a:ea typeface="Alatsi"/>
                <a:cs typeface="Alatsi"/>
                <a:sym typeface="Alatsi"/>
              </a:rPr>
              <a:t> </a:t>
            </a:r>
          </a:p>
          <a:p>
            <a:pPr algn="just">
              <a:lnSpc>
                <a:spcPts val="3359"/>
              </a:lnSpc>
            </a:pPr>
            <a:r>
              <a:rPr lang="lt-LT" sz="2399" noProof="0" dirty="0">
                <a:solidFill>
                  <a:srgbClr val="000000"/>
                </a:solidFill>
                <a:latin typeface="Calibri" panose="020F0502020204030204" pitchFamily="34" charset="0"/>
                <a:ea typeface="Alatsi"/>
                <a:cs typeface="Alatsi"/>
                <a:sym typeface="Alatsi"/>
              </a:rPr>
              <a:t>Duomenys buvo renkami iš įvairių institucijų, įskaitant Panevėžio miesto savivaldybės administraciją, Lietuvos statistikos departamentą, savivaldybei pavaldžias įstaigas bei kitas organizacijas, kurios kaupia ir teikia informaciją apie demografinius bei socialinius rodiklius. Analizė leido nustatyti, ar miesto tendencijos atitinka bendras šalies tendencijas, ar išryškėja specifinės problemos, kurioms reikalingas didesnis dėmesys.</a:t>
            </a:r>
          </a:p>
          <a:p>
            <a:pPr algn="just">
              <a:lnSpc>
                <a:spcPts val="3359"/>
              </a:lnSpc>
            </a:pPr>
            <a:r>
              <a:rPr lang="lt-LT" sz="2399" noProof="0" dirty="0">
                <a:solidFill>
                  <a:srgbClr val="000000"/>
                </a:solidFill>
                <a:latin typeface="Calibri" panose="020F0502020204030204" pitchFamily="34" charset="0"/>
                <a:ea typeface="Alatsi"/>
                <a:cs typeface="Alatsi"/>
                <a:sym typeface="Alatsi"/>
              </a:rPr>
              <a:t> </a:t>
            </a:r>
          </a:p>
          <a:p>
            <a:pPr algn="just">
              <a:lnSpc>
                <a:spcPts val="3359"/>
              </a:lnSpc>
            </a:pPr>
            <a:r>
              <a:rPr lang="lt-LT" sz="2399" noProof="0" dirty="0">
                <a:solidFill>
                  <a:srgbClr val="000000"/>
                </a:solidFill>
                <a:latin typeface="Calibri" panose="020F0502020204030204" pitchFamily="34" charset="0"/>
                <a:ea typeface="Alatsi"/>
                <a:cs typeface="Alatsi"/>
                <a:sym typeface="Alatsi"/>
              </a:rPr>
              <a:t>Surinkta informacija buvo analizuojama – vertintos pagrindinės tendencijos, ieškota dėsningumų, identifikuotos esminės problemos ir galimi iššūkiai. Remiantis gautais rezultatais, buvo parengtos rekomendacijos, kurios padės Panevėžio miesto savivaldybei stiprinti lygių galimybių politiką ir užtikrinti efektyvesnį jos įgyvendinimą vietos lygmeniu.</a:t>
            </a:r>
          </a:p>
          <a:p>
            <a:pPr algn="just">
              <a:lnSpc>
                <a:spcPts val="3359"/>
              </a:lnSpc>
            </a:pPr>
            <a:endParaRPr lang="lt-LT" sz="2399" noProof="0" dirty="0">
              <a:solidFill>
                <a:srgbClr val="000000"/>
              </a:solidFill>
              <a:latin typeface="Calibri" panose="020F0502020204030204" pitchFamily="34" charset="0"/>
              <a:ea typeface="Alatsi"/>
              <a:cs typeface="Alatsi"/>
              <a:sym typeface="Alatsi"/>
            </a:endParaRPr>
          </a:p>
        </p:txBody>
      </p:sp>
      <p:sp>
        <p:nvSpPr>
          <p:cNvPr id="12" name="TextBox 12"/>
          <p:cNvSpPr txBox="1"/>
          <p:nvPr/>
        </p:nvSpPr>
        <p:spPr>
          <a:xfrm>
            <a:off x="5702946" y="8809807"/>
            <a:ext cx="6882108" cy="422275"/>
          </a:xfrm>
          <a:prstGeom prst="rect">
            <a:avLst/>
          </a:prstGeom>
        </p:spPr>
        <p:txBody>
          <a:bodyPr lIns="0" tIns="0" rIns="0" bIns="0" rtlCol="0" anchor="t">
            <a:spAutoFit/>
          </a:bodyPr>
          <a:lstStyle/>
          <a:p>
            <a:pPr algn="ctr">
              <a:lnSpc>
                <a:spcPts val="3500"/>
              </a:lnSpc>
            </a:pPr>
            <a:r>
              <a:rPr lang="lt-LT" sz="2500" noProof="0" dirty="0">
                <a:solidFill>
                  <a:srgbClr val="000000"/>
                </a:solidFill>
                <a:latin typeface="Calibri" panose="020F0502020204030204" pitchFamily="34" charset="0"/>
                <a:ea typeface="Alatsi"/>
                <a:cs typeface="Alatsi"/>
                <a:sym typeface="Alatsi"/>
              </a:rPr>
              <a:t>Panevėžio miesto savivaldybė</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6F3EB"/>
        </a:solidFill>
        <a:effectLst/>
      </p:bgPr>
    </p:bg>
    <p:spTree>
      <p:nvGrpSpPr>
        <p:cNvPr id="1" name=""/>
        <p:cNvGrpSpPr/>
        <p:nvPr/>
      </p:nvGrpSpPr>
      <p:grpSpPr>
        <a:xfrm>
          <a:off x="0" y="0"/>
          <a:ext cx="0" cy="0"/>
          <a:chOff x="0" y="0"/>
          <a:chExt cx="0" cy="0"/>
        </a:xfrm>
      </p:grpSpPr>
      <p:sp>
        <p:nvSpPr>
          <p:cNvPr id="2" name="TextBox 2"/>
          <p:cNvSpPr txBox="1"/>
          <p:nvPr/>
        </p:nvSpPr>
        <p:spPr>
          <a:xfrm>
            <a:off x="356883" y="674688"/>
            <a:ext cx="14728208" cy="1450976"/>
          </a:xfrm>
          <a:prstGeom prst="rect">
            <a:avLst/>
          </a:prstGeom>
        </p:spPr>
        <p:txBody>
          <a:bodyPr lIns="0" tIns="0" rIns="0" bIns="0" rtlCol="0" anchor="t">
            <a:spAutoFit/>
          </a:bodyPr>
          <a:lstStyle/>
          <a:p>
            <a:pPr algn="ctr">
              <a:lnSpc>
                <a:spcPts val="11899"/>
              </a:lnSpc>
            </a:pPr>
            <a:r>
              <a:rPr lang="lt-LT" sz="8499" noProof="0" dirty="0">
                <a:solidFill>
                  <a:srgbClr val="000000"/>
                </a:solidFill>
                <a:latin typeface="Calibri" panose="020F0502020204030204" pitchFamily="34" charset="0"/>
                <a:ea typeface="Alatsi"/>
                <a:cs typeface="Alatsi"/>
                <a:sym typeface="Alatsi"/>
              </a:rPr>
              <a:t>1. LYTIES ASPEKTO ANALIZĖ</a:t>
            </a:r>
          </a:p>
        </p:txBody>
      </p:sp>
      <p:grpSp>
        <p:nvGrpSpPr>
          <p:cNvPr id="3" name="Group 3"/>
          <p:cNvGrpSpPr/>
          <p:nvPr/>
        </p:nvGrpSpPr>
        <p:grpSpPr>
          <a:xfrm>
            <a:off x="9673194" y="3268672"/>
            <a:ext cx="6651535" cy="2995673"/>
            <a:chOff x="0" y="0"/>
            <a:chExt cx="1751844" cy="788984"/>
          </a:xfrm>
        </p:grpSpPr>
        <p:sp>
          <p:nvSpPr>
            <p:cNvPr id="4" name="Freeform 4"/>
            <p:cNvSpPr/>
            <p:nvPr/>
          </p:nvSpPr>
          <p:spPr>
            <a:xfrm>
              <a:off x="0" y="0"/>
              <a:ext cx="1751844" cy="788984"/>
            </a:xfrm>
            <a:custGeom>
              <a:avLst/>
              <a:gdLst/>
              <a:ahLst/>
              <a:cxnLst/>
              <a:rect l="l" t="t" r="r" b="b"/>
              <a:pathLst>
                <a:path w="1751844" h="788984">
                  <a:moveTo>
                    <a:pt x="59360" y="0"/>
                  </a:moveTo>
                  <a:lnTo>
                    <a:pt x="1692484" y="0"/>
                  </a:lnTo>
                  <a:cubicBezTo>
                    <a:pt x="1725268" y="0"/>
                    <a:pt x="1751844" y="26577"/>
                    <a:pt x="1751844" y="59360"/>
                  </a:cubicBezTo>
                  <a:lnTo>
                    <a:pt x="1751844" y="729623"/>
                  </a:lnTo>
                  <a:cubicBezTo>
                    <a:pt x="1751844" y="762407"/>
                    <a:pt x="1725268" y="788984"/>
                    <a:pt x="1692484" y="788984"/>
                  </a:cubicBezTo>
                  <a:lnTo>
                    <a:pt x="59360" y="788984"/>
                  </a:lnTo>
                  <a:cubicBezTo>
                    <a:pt x="26577" y="788984"/>
                    <a:pt x="0" y="762407"/>
                    <a:pt x="0" y="729623"/>
                  </a:cubicBezTo>
                  <a:lnTo>
                    <a:pt x="0" y="59360"/>
                  </a:lnTo>
                  <a:cubicBezTo>
                    <a:pt x="0" y="26577"/>
                    <a:pt x="26577" y="0"/>
                    <a:pt x="59360" y="0"/>
                  </a:cubicBezTo>
                  <a:close/>
                </a:path>
              </a:pathLst>
            </a:custGeom>
            <a:solidFill>
              <a:srgbClr val="E9C7C6"/>
            </a:solidFill>
          </p:spPr>
          <p:txBody>
            <a:bodyPr/>
            <a:lstStyle/>
            <a:p>
              <a:endParaRPr lang="lt-LT" noProof="0" dirty="0"/>
            </a:p>
          </p:txBody>
        </p:sp>
        <p:sp>
          <p:nvSpPr>
            <p:cNvPr id="5" name="TextBox 5"/>
            <p:cNvSpPr txBox="1"/>
            <p:nvPr/>
          </p:nvSpPr>
          <p:spPr>
            <a:xfrm>
              <a:off x="0" y="-38100"/>
              <a:ext cx="1751844" cy="827084"/>
            </a:xfrm>
            <a:prstGeom prst="rect">
              <a:avLst/>
            </a:prstGeom>
          </p:spPr>
          <p:txBody>
            <a:bodyPr lIns="50800" tIns="50800" rIns="50800" bIns="50800" rtlCol="0" anchor="ctr"/>
            <a:lstStyle/>
            <a:p>
              <a:pPr algn="ctr">
                <a:lnSpc>
                  <a:spcPts val="2659"/>
                </a:lnSpc>
              </a:pPr>
              <a:endParaRPr lang="lt-LT" noProof="0" dirty="0"/>
            </a:p>
          </p:txBody>
        </p:sp>
      </p:grpSp>
      <p:sp>
        <p:nvSpPr>
          <p:cNvPr id="6" name="TextBox 6"/>
          <p:cNvSpPr txBox="1"/>
          <p:nvPr/>
        </p:nvSpPr>
        <p:spPr>
          <a:xfrm>
            <a:off x="10098145" y="3663897"/>
            <a:ext cx="5801632" cy="2659190"/>
          </a:xfrm>
          <a:prstGeom prst="rect">
            <a:avLst/>
          </a:prstGeom>
        </p:spPr>
        <p:txBody>
          <a:bodyPr lIns="0" tIns="0" rIns="0" bIns="0" rtlCol="0" anchor="t">
            <a:spAutoFit/>
          </a:bodyPr>
          <a:lstStyle/>
          <a:p>
            <a:pPr algn="ctr">
              <a:lnSpc>
                <a:spcPts val="4193"/>
              </a:lnSpc>
            </a:pPr>
            <a:r>
              <a:rPr lang="lt-LT" sz="2995" noProof="0" dirty="0">
                <a:solidFill>
                  <a:srgbClr val="000000"/>
                </a:solidFill>
                <a:latin typeface="Calibri" panose="020F0502020204030204" pitchFamily="34" charset="0"/>
                <a:ea typeface="Alatsi"/>
                <a:cs typeface="Alatsi"/>
                <a:sym typeface="Alatsi"/>
              </a:rPr>
              <a:t> Todėl analizuojant lyčių aspektą Panevėžio miesto savivaldybėje, išskirta ši sritis: smurtas artimoje aplinkoje.</a:t>
            </a:r>
          </a:p>
          <a:p>
            <a:pPr algn="ctr">
              <a:lnSpc>
                <a:spcPts val="4193"/>
              </a:lnSpc>
            </a:pPr>
            <a:endParaRPr lang="lt-LT" sz="2995" noProof="0" dirty="0">
              <a:solidFill>
                <a:srgbClr val="000000"/>
              </a:solidFill>
              <a:latin typeface="Calibri" panose="020F0502020204030204" pitchFamily="34" charset="0"/>
              <a:ea typeface="Alatsi"/>
              <a:cs typeface="Alatsi"/>
              <a:sym typeface="Alatsi"/>
            </a:endParaRPr>
          </a:p>
        </p:txBody>
      </p:sp>
      <p:sp>
        <p:nvSpPr>
          <p:cNvPr id="7" name="TextBox 7"/>
          <p:cNvSpPr txBox="1"/>
          <p:nvPr/>
        </p:nvSpPr>
        <p:spPr>
          <a:xfrm>
            <a:off x="1768570" y="2428688"/>
            <a:ext cx="6691747" cy="5004512"/>
          </a:xfrm>
          <a:prstGeom prst="rect">
            <a:avLst/>
          </a:prstGeom>
        </p:spPr>
        <p:txBody>
          <a:bodyPr lIns="0" tIns="0" rIns="0" bIns="0" rtlCol="0" anchor="t">
            <a:spAutoFit/>
          </a:bodyPr>
          <a:lstStyle/>
          <a:p>
            <a:pPr algn="just">
              <a:lnSpc>
                <a:spcPts val="2799"/>
              </a:lnSpc>
            </a:pPr>
            <a:r>
              <a:rPr lang="lt-LT" sz="1999" noProof="0" dirty="0">
                <a:solidFill>
                  <a:srgbClr val="000000"/>
                </a:solidFill>
                <a:latin typeface="Calibri" panose="020F0502020204030204" pitchFamily="34" charset="0"/>
                <a:ea typeface="Alatsi"/>
                <a:cs typeface="Alatsi"/>
                <a:sym typeface="Alatsi"/>
              </a:rPr>
              <a:t>Lyties aspektas yra vienas pagrindinių veiksnių, darančių įtaką socialinei ir ekonominei nelygybei. Lyčių skirtumai atsispindi tiek darbo rinkoje, tiek švietimo sistemoje, tiek smurto artimoje aplinkoje statistikoje. Siekiant kurti lygių galimybių politiką savivaldybės lygmeniu, būtina išsamiai išanalizuoti, kaip lytis veikia skirtingas gyvenimo sritis ir kokie veiksniai lemia esamus skirtumus. Jungtinių Tautų (JT) Lyčių lygybės indeksas </a:t>
            </a:r>
            <a:r>
              <a:rPr lang="lt-LT" sz="1999" noProof="0" dirty="0">
                <a:latin typeface="Calibri" panose="020F0502020204030204" pitchFamily="34" charset="0"/>
                <a:ea typeface="Alatsi"/>
                <a:cs typeface="Alatsi"/>
                <a:sym typeface="Alatsi"/>
              </a:rPr>
              <a:t>(</a:t>
            </a:r>
            <a:r>
              <a:rPr lang="lt-LT" sz="1999" u="sng" noProof="0" dirty="0">
                <a:solidFill>
                  <a:srgbClr val="38B6FF"/>
                </a:solidFill>
                <a:latin typeface="Calibri" panose="020F0502020204030204" pitchFamily="34" charset="0"/>
                <a:ea typeface="Alatsi"/>
                <a:cs typeface="Alatsi"/>
                <a:sym typeface="Alatsi"/>
                <a:hlinkClick r:id="rId2" tooltip="https://eige.europa.eu/gender-equality-index/2024/LT"/>
              </a:rPr>
              <a:t>Lithuania | </a:t>
            </a:r>
            <a:r>
              <a:rPr lang="lt-LT" sz="1999" u="sng" noProof="0" dirty="0" err="1">
                <a:solidFill>
                  <a:srgbClr val="38B6FF"/>
                </a:solidFill>
                <a:latin typeface="Calibri" panose="020F0502020204030204" pitchFamily="34" charset="0"/>
                <a:ea typeface="Alatsi"/>
                <a:cs typeface="Alatsi"/>
                <a:sym typeface="Alatsi"/>
                <a:hlinkClick r:id="rId2" tooltip="https://eige.europa.eu/gender-equality-index/2024/LT"/>
              </a:rPr>
              <a:t>Index</a:t>
            </a:r>
            <a:r>
              <a:rPr lang="lt-LT" sz="1999" u="sng" noProof="0" dirty="0">
                <a:solidFill>
                  <a:srgbClr val="38B6FF"/>
                </a:solidFill>
                <a:latin typeface="Calibri" panose="020F0502020204030204" pitchFamily="34" charset="0"/>
                <a:ea typeface="Alatsi"/>
                <a:cs typeface="Alatsi"/>
                <a:sym typeface="Alatsi"/>
                <a:hlinkClick r:id="rId2" tooltip="https://eige.europa.eu/gender-equality-index/2024/LT"/>
              </a:rPr>
              <a:t> | 2024 | </a:t>
            </a:r>
            <a:r>
              <a:rPr lang="lt-LT" sz="1999" u="sng" noProof="0" dirty="0" err="1">
                <a:solidFill>
                  <a:srgbClr val="38B6FF"/>
                </a:solidFill>
                <a:latin typeface="Calibri" panose="020F0502020204030204" pitchFamily="34" charset="0"/>
                <a:ea typeface="Alatsi"/>
                <a:cs typeface="Alatsi"/>
                <a:sym typeface="Alatsi"/>
                <a:hlinkClick r:id="rId2" tooltip="https://eige.europa.eu/gender-equality-index/2024/LT"/>
              </a:rPr>
              <a:t>Gender</a:t>
            </a:r>
            <a:r>
              <a:rPr lang="lt-LT" sz="1999" u="sng" noProof="0" dirty="0">
                <a:solidFill>
                  <a:srgbClr val="38B6FF"/>
                </a:solidFill>
                <a:latin typeface="Calibri" panose="020F0502020204030204" pitchFamily="34" charset="0"/>
                <a:ea typeface="Alatsi"/>
                <a:cs typeface="Alatsi"/>
                <a:sym typeface="Alatsi"/>
                <a:hlinkClick r:id="rId2" tooltip="https://eige.europa.eu/gender-equality-index/2024/LT"/>
              </a:rPr>
              <a:t> </a:t>
            </a:r>
            <a:r>
              <a:rPr lang="lt-LT" sz="1999" u="sng" noProof="0" dirty="0" err="1">
                <a:solidFill>
                  <a:srgbClr val="38B6FF"/>
                </a:solidFill>
                <a:latin typeface="Calibri" panose="020F0502020204030204" pitchFamily="34" charset="0"/>
                <a:ea typeface="Alatsi"/>
                <a:cs typeface="Alatsi"/>
                <a:sym typeface="Alatsi"/>
                <a:hlinkClick r:id="rId2" tooltip="https://eige.europa.eu/gender-equality-index/2024/LT"/>
              </a:rPr>
              <a:t>Equality</a:t>
            </a:r>
            <a:r>
              <a:rPr lang="lt-LT" sz="1999" u="sng" noProof="0" dirty="0">
                <a:solidFill>
                  <a:srgbClr val="38B6FF"/>
                </a:solidFill>
                <a:latin typeface="Calibri" panose="020F0502020204030204" pitchFamily="34" charset="0"/>
                <a:ea typeface="Alatsi"/>
                <a:cs typeface="Alatsi"/>
                <a:sym typeface="Alatsi"/>
                <a:hlinkClick r:id="rId2" tooltip="https://eige.europa.eu/gender-equality-index/2024/LT"/>
              </a:rPr>
              <a:t> </a:t>
            </a:r>
            <a:r>
              <a:rPr lang="lt-LT" sz="1999" u="sng" noProof="0" dirty="0" err="1">
                <a:solidFill>
                  <a:srgbClr val="38B6FF"/>
                </a:solidFill>
                <a:latin typeface="Calibri" panose="020F0502020204030204" pitchFamily="34" charset="0"/>
                <a:ea typeface="Alatsi"/>
                <a:cs typeface="Alatsi"/>
                <a:sym typeface="Alatsi"/>
                <a:hlinkClick r:id="rId2" tooltip="https://eige.europa.eu/gender-equality-index/2024/LT"/>
              </a:rPr>
              <a:t>Index</a:t>
            </a:r>
            <a:r>
              <a:rPr lang="lt-LT" sz="1999" u="sng" noProof="0" dirty="0">
                <a:solidFill>
                  <a:srgbClr val="38B6FF"/>
                </a:solidFill>
                <a:latin typeface="Calibri" panose="020F0502020204030204" pitchFamily="34" charset="0"/>
                <a:ea typeface="Alatsi"/>
                <a:cs typeface="Alatsi"/>
                <a:sym typeface="Alatsi"/>
                <a:hlinkClick r:id="rId2" tooltip="https://eige.europa.eu/gender-equality-index/2024/LT"/>
              </a:rPr>
              <a:t> | </a:t>
            </a:r>
            <a:r>
              <a:rPr lang="lt-LT" sz="1999" u="sng" noProof="0" dirty="0" err="1">
                <a:solidFill>
                  <a:srgbClr val="38B6FF"/>
                </a:solidFill>
                <a:latin typeface="Calibri" panose="020F0502020204030204" pitchFamily="34" charset="0"/>
                <a:ea typeface="Alatsi"/>
                <a:cs typeface="Alatsi"/>
                <a:sym typeface="Alatsi"/>
                <a:hlinkClick r:id="rId2" tooltip="https://eige.europa.eu/gender-equality-index/2024/LT"/>
              </a:rPr>
              <a:t>European</a:t>
            </a:r>
            <a:r>
              <a:rPr lang="lt-LT" sz="1999" u="sng" noProof="0" dirty="0">
                <a:solidFill>
                  <a:srgbClr val="38B6FF"/>
                </a:solidFill>
                <a:latin typeface="Calibri" panose="020F0502020204030204" pitchFamily="34" charset="0"/>
                <a:ea typeface="Alatsi"/>
                <a:cs typeface="Alatsi"/>
                <a:sym typeface="Alatsi"/>
                <a:hlinkClick r:id="rId2" tooltip="https://eige.europa.eu/gender-equality-index/2024/LT"/>
              </a:rPr>
              <a:t> Institute </a:t>
            </a:r>
            <a:r>
              <a:rPr lang="lt-LT" sz="1999" u="sng" noProof="0" dirty="0" err="1">
                <a:solidFill>
                  <a:srgbClr val="38B6FF"/>
                </a:solidFill>
                <a:latin typeface="Calibri" panose="020F0502020204030204" pitchFamily="34" charset="0"/>
                <a:ea typeface="Alatsi"/>
                <a:cs typeface="Alatsi"/>
                <a:sym typeface="Alatsi"/>
                <a:hlinkClick r:id="rId2" tooltip="https://eige.europa.eu/gender-equality-index/2024/LT"/>
              </a:rPr>
              <a:t>for</a:t>
            </a:r>
            <a:r>
              <a:rPr lang="lt-LT" sz="1999" u="sng" noProof="0" dirty="0">
                <a:solidFill>
                  <a:srgbClr val="38B6FF"/>
                </a:solidFill>
                <a:latin typeface="Calibri" panose="020F0502020204030204" pitchFamily="34" charset="0"/>
                <a:ea typeface="Alatsi"/>
                <a:cs typeface="Alatsi"/>
                <a:sym typeface="Alatsi"/>
                <a:hlinkClick r:id="rId2" tooltip="https://eige.europa.eu/gender-equality-index/2024/LT"/>
              </a:rPr>
              <a:t> </a:t>
            </a:r>
            <a:r>
              <a:rPr lang="lt-LT" sz="1999" u="sng" noProof="0" dirty="0" err="1">
                <a:solidFill>
                  <a:srgbClr val="38B6FF"/>
                </a:solidFill>
                <a:latin typeface="Calibri" panose="020F0502020204030204" pitchFamily="34" charset="0"/>
                <a:ea typeface="Alatsi"/>
                <a:cs typeface="Alatsi"/>
                <a:sym typeface="Alatsi"/>
                <a:hlinkClick r:id="rId2" tooltip="https://eige.europa.eu/gender-equality-index/2024/LT"/>
              </a:rPr>
              <a:t>Gender</a:t>
            </a:r>
            <a:r>
              <a:rPr lang="lt-LT" sz="1999" u="sng" noProof="0" dirty="0">
                <a:solidFill>
                  <a:srgbClr val="38B6FF"/>
                </a:solidFill>
                <a:latin typeface="Calibri" panose="020F0502020204030204" pitchFamily="34" charset="0"/>
                <a:ea typeface="Alatsi"/>
                <a:cs typeface="Alatsi"/>
                <a:sym typeface="Alatsi"/>
                <a:hlinkClick r:id="rId2" tooltip="https://eige.europa.eu/gender-equality-index/2024/LT"/>
              </a:rPr>
              <a:t> </a:t>
            </a:r>
            <a:r>
              <a:rPr lang="lt-LT" sz="1999" u="sng" noProof="0" dirty="0" err="1">
                <a:solidFill>
                  <a:srgbClr val="38B6FF"/>
                </a:solidFill>
                <a:latin typeface="Calibri" panose="020F0502020204030204" pitchFamily="34" charset="0"/>
                <a:ea typeface="Alatsi"/>
                <a:cs typeface="Alatsi"/>
                <a:sym typeface="Alatsi"/>
                <a:hlinkClick r:id="rId2" tooltip="https://eige.europa.eu/gender-equality-index/2024/LT"/>
              </a:rPr>
              <a:t>Equality</a:t>
            </a:r>
            <a:r>
              <a:rPr lang="lt-LT" sz="1999" noProof="0" dirty="0">
                <a:latin typeface="Calibri" panose="020F0502020204030204" pitchFamily="34" charset="0"/>
                <a:ea typeface="Alatsi"/>
                <a:cs typeface="Alatsi"/>
                <a:sym typeface="Alatsi"/>
              </a:rPr>
              <a:t>) </a:t>
            </a:r>
            <a:r>
              <a:rPr lang="lt-LT" sz="1999" noProof="0" dirty="0">
                <a:solidFill>
                  <a:srgbClr val="000000"/>
                </a:solidFill>
                <a:latin typeface="Calibri" panose="020F0502020204030204" pitchFamily="34" charset="0"/>
                <a:ea typeface="Alatsi"/>
                <a:cs typeface="Alatsi"/>
                <a:sym typeface="Alatsi"/>
              </a:rPr>
              <a:t>rodo, kad nors Lietuvoje lyčių nelygybės rodikliai per pastaruosius dešimtmečius pagerėjo, išlieka sritys, kuriose moterys ir vyrai susiduria su nelygiomis galimybėmis, o smurtas artimoje aplinkoje vis dar yra viena iš opiausių problemų. </a:t>
            </a:r>
          </a:p>
          <a:p>
            <a:pPr algn="just">
              <a:lnSpc>
                <a:spcPts val="2799"/>
              </a:lnSpc>
            </a:pPr>
            <a:endParaRPr lang="lt-LT" sz="1999" noProof="0" dirty="0">
              <a:solidFill>
                <a:srgbClr val="000000"/>
              </a:solidFill>
              <a:latin typeface="Calibri" panose="020F0502020204030204" pitchFamily="34" charset="0"/>
              <a:ea typeface="Alatsi"/>
              <a:cs typeface="Alatsi"/>
              <a:sym typeface="Alatsi"/>
            </a:endParaRPr>
          </a:p>
        </p:txBody>
      </p:sp>
      <p:sp>
        <p:nvSpPr>
          <p:cNvPr id="8" name="TextBox 8"/>
          <p:cNvSpPr txBox="1"/>
          <p:nvPr/>
        </p:nvSpPr>
        <p:spPr>
          <a:xfrm rot="-5400000">
            <a:off x="-2385484" y="4932362"/>
            <a:ext cx="6882108" cy="422275"/>
          </a:xfrm>
          <a:prstGeom prst="rect">
            <a:avLst/>
          </a:prstGeom>
        </p:spPr>
        <p:txBody>
          <a:bodyPr lIns="0" tIns="0" rIns="0" bIns="0" rtlCol="0" anchor="t">
            <a:spAutoFit/>
          </a:bodyPr>
          <a:lstStyle/>
          <a:p>
            <a:pPr algn="ctr">
              <a:lnSpc>
                <a:spcPts val="3499"/>
              </a:lnSpc>
            </a:pPr>
            <a:r>
              <a:rPr lang="lt-LT" sz="2499" noProof="0" dirty="0">
                <a:solidFill>
                  <a:srgbClr val="000000"/>
                </a:solidFill>
                <a:latin typeface="Calibri" panose="020F0502020204030204" pitchFamily="34" charset="0"/>
                <a:ea typeface="Alatsi"/>
                <a:cs typeface="Alatsi"/>
                <a:sym typeface="Alatsi"/>
              </a:rPr>
              <a:t>Panevėžio miesto savivaldybė</a:t>
            </a:r>
          </a:p>
        </p:txBody>
      </p:sp>
      <p:sp>
        <p:nvSpPr>
          <p:cNvPr id="9" name="AutoShape 9"/>
          <p:cNvSpPr/>
          <p:nvPr/>
        </p:nvSpPr>
        <p:spPr>
          <a:xfrm flipH="1" flipV="1">
            <a:off x="1090490" y="-104525"/>
            <a:ext cx="5403" cy="2997456"/>
          </a:xfrm>
          <a:prstGeom prst="line">
            <a:avLst/>
          </a:prstGeom>
          <a:ln w="114300" cap="flat">
            <a:solidFill>
              <a:srgbClr val="9FC3D0"/>
            </a:solidFill>
            <a:prstDash val="solid"/>
            <a:headEnd type="none" w="sm" len="sm"/>
            <a:tailEnd type="none" w="sm" len="sm"/>
          </a:ln>
        </p:spPr>
        <p:txBody>
          <a:bodyPr/>
          <a:lstStyle/>
          <a:p>
            <a:endParaRPr lang="lt-LT" noProof="0" dirty="0"/>
          </a:p>
        </p:txBody>
      </p:sp>
      <p:sp>
        <p:nvSpPr>
          <p:cNvPr id="10" name="AutoShape 10"/>
          <p:cNvSpPr/>
          <p:nvPr/>
        </p:nvSpPr>
        <p:spPr>
          <a:xfrm flipH="1" flipV="1">
            <a:off x="1085850" y="7289441"/>
            <a:ext cx="5403" cy="2997456"/>
          </a:xfrm>
          <a:prstGeom prst="line">
            <a:avLst/>
          </a:prstGeom>
          <a:ln w="114300" cap="flat">
            <a:solidFill>
              <a:srgbClr val="9FC3D0"/>
            </a:solidFill>
            <a:prstDash val="solid"/>
            <a:headEnd type="none" w="sm" len="sm"/>
            <a:tailEnd type="none" w="sm" len="sm"/>
          </a:ln>
        </p:spPr>
        <p:txBody>
          <a:bodyPr/>
          <a:lstStyle/>
          <a:p>
            <a:endParaRPr lang="lt-LT" noProof="0" dirty="0"/>
          </a:p>
        </p:txBody>
      </p:sp>
      <p:grpSp>
        <p:nvGrpSpPr>
          <p:cNvPr id="11" name="Group 11"/>
          <p:cNvGrpSpPr/>
          <p:nvPr/>
        </p:nvGrpSpPr>
        <p:grpSpPr>
          <a:xfrm>
            <a:off x="15859155" y="0"/>
            <a:ext cx="1562612" cy="1673225"/>
            <a:chOff x="0" y="0"/>
            <a:chExt cx="2083482" cy="2230967"/>
          </a:xfrm>
        </p:grpSpPr>
        <p:grpSp>
          <p:nvGrpSpPr>
            <p:cNvPr id="12" name="Group 12"/>
            <p:cNvGrpSpPr/>
            <p:nvPr/>
          </p:nvGrpSpPr>
          <p:grpSpPr>
            <a:xfrm>
              <a:off x="75599" y="0"/>
              <a:ext cx="1932284" cy="2230967"/>
              <a:chOff x="0" y="0"/>
              <a:chExt cx="703982" cy="812800"/>
            </a:xfrm>
          </p:grpSpPr>
          <p:sp>
            <p:nvSpPr>
              <p:cNvPr id="13" name="Freeform 13"/>
              <p:cNvSpPr/>
              <p:nvPr/>
            </p:nvSpPr>
            <p:spPr>
              <a:xfrm>
                <a:off x="0" y="0"/>
                <a:ext cx="703982" cy="812800"/>
              </a:xfrm>
              <a:custGeom>
                <a:avLst/>
                <a:gdLst/>
                <a:ahLst/>
                <a:cxnLst/>
                <a:rect l="l" t="t" r="r" b="b"/>
                <a:pathLst>
                  <a:path w="703982" h="812800">
                    <a:moveTo>
                      <a:pt x="234787" y="793731"/>
                    </a:moveTo>
                    <a:cubicBezTo>
                      <a:pt x="270879" y="805245"/>
                      <a:pt x="311910" y="812800"/>
                      <a:pt x="352180" y="812800"/>
                    </a:cubicBezTo>
                    <a:cubicBezTo>
                      <a:pt x="392452" y="812800"/>
                      <a:pt x="431204" y="806323"/>
                      <a:pt x="466915" y="794809"/>
                    </a:cubicBezTo>
                    <a:cubicBezTo>
                      <a:pt x="467675" y="794450"/>
                      <a:pt x="468435" y="794450"/>
                      <a:pt x="469194" y="794090"/>
                    </a:cubicBezTo>
                    <a:cubicBezTo>
                      <a:pt x="603304" y="748035"/>
                      <a:pt x="702082" y="626421"/>
                      <a:pt x="703982" y="484298"/>
                    </a:cubicBezTo>
                    <a:lnTo>
                      <a:pt x="703982" y="0"/>
                    </a:lnTo>
                    <a:lnTo>
                      <a:pt x="0" y="0"/>
                    </a:lnTo>
                    <a:lnTo>
                      <a:pt x="0" y="483939"/>
                    </a:lnTo>
                    <a:cubicBezTo>
                      <a:pt x="1900" y="627140"/>
                      <a:pt x="99158" y="748755"/>
                      <a:pt x="234787" y="793731"/>
                    </a:cubicBezTo>
                    <a:close/>
                  </a:path>
                </a:pathLst>
              </a:custGeom>
              <a:solidFill>
                <a:srgbClr val="9FC3D0"/>
              </a:solidFill>
            </p:spPr>
            <p:txBody>
              <a:bodyPr/>
              <a:lstStyle/>
              <a:p>
                <a:endParaRPr lang="lt-LT" noProof="0" dirty="0"/>
              </a:p>
            </p:txBody>
          </p:sp>
          <p:sp>
            <p:nvSpPr>
              <p:cNvPr id="14" name="TextBox 14"/>
              <p:cNvSpPr txBox="1"/>
              <p:nvPr/>
            </p:nvSpPr>
            <p:spPr>
              <a:xfrm>
                <a:off x="0" y="-47625"/>
                <a:ext cx="703982" cy="733425"/>
              </a:xfrm>
              <a:prstGeom prst="rect">
                <a:avLst/>
              </a:prstGeom>
            </p:spPr>
            <p:txBody>
              <a:bodyPr lIns="50800" tIns="50800" rIns="50800" bIns="50800" rtlCol="0" anchor="ctr"/>
              <a:lstStyle/>
              <a:p>
                <a:pPr algn="ctr">
                  <a:lnSpc>
                    <a:spcPts val="2659"/>
                  </a:lnSpc>
                </a:pPr>
                <a:endParaRPr lang="lt-LT" noProof="0" dirty="0"/>
              </a:p>
            </p:txBody>
          </p:sp>
        </p:grpSp>
        <p:sp>
          <p:nvSpPr>
            <p:cNvPr id="15" name="TextBox 15"/>
            <p:cNvSpPr txBox="1"/>
            <p:nvPr/>
          </p:nvSpPr>
          <p:spPr>
            <a:xfrm>
              <a:off x="0" y="437582"/>
              <a:ext cx="2083482" cy="1241504"/>
            </a:xfrm>
            <a:prstGeom prst="rect">
              <a:avLst/>
            </a:prstGeom>
          </p:spPr>
          <p:txBody>
            <a:bodyPr lIns="0" tIns="0" rIns="0" bIns="0" rtlCol="0" anchor="t">
              <a:spAutoFit/>
            </a:bodyPr>
            <a:lstStyle/>
            <a:p>
              <a:pPr algn="ctr">
                <a:lnSpc>
                  <a:spcPts val="7805"/>
                </a:lnSpc>
              </a:pPr>
              <a:r>
                <a:rPr lang="lt-LT" sz="5575" b="1" noProof="0" dirty="0">
                  <a:solidFill>
                    <a:srgbClr val="000000"/>
                  </a:solidFill>
                  <a:latin typeface="Open Sans Bold"/>
                  <a:ea typeface="Open Sans Bold"/>
                  <a:cs typeface="Open Sans Bold"/>
                  <a:sym typeface="Open Sans Bold"/>
                </a:rPr>
                <a:t>8</a:t>
              </a:r>
            </a:p>
          </p:txBody>
        </p:sp>
      </p:grpSp>
      <p:sp>
        <p:nvSpPr>
          <p:cNvPr id="16" name="Freeform 16"/>
          <p:cNvSpPr/>
          <p:nvPr/>
        </p:nvSpPr>
        <p:spPr>
          <a:xfrm>
            <a:off x="7512165" y="-1553858"/>
            <a:ext cx="7315200" cy="2477783"/>
          </a:xfrm>
          <a:custGeom>
            <a:avLst/>
            <a:gdLst/>
            <a:ahLst/>
            <a:cxnLst/>
            <a:rect l="l" t="t" r="r" b="b"/>
            <a:pathLst>
              <a:path w="7315200" h="2477783">
                <a:moveTo>
                  <a:pt x="0" y="0"/>
                </a:moveTo>
                <a:lnTo>
                  <a:pt x="7315200" y="0"/>
                </a:lnTo>
                <a:lnTo>
                  <a:pt x="7315200" y="2477783"/>
                </a:lnTo>
                <a:lnTo>
                  <a:pt x="0" y="2477783"/>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lt-LT" noProof="0" dirty="0"/>
          </a:p>
        </p:txBody>
      </p:sp>
      <p:sp>
        <p:nvSpPr>
          <p:cNvPr id="17" name="Freeform 17"/>
          <p:cNvSpPr/>
          <p:nvPr/>
        </p:nvSpPr>
        <p:spPr>
          <a:xfrm>
            <a:off x="892058" y="9048108"/>
            <a:ext cx="7315200" cy="2477783"/>
          </a:xfrm>
          <a:custGeom>
            <a:avLst/>
            <a:gdLst/>
            <a:ahLst/>
            <a:cxnLst/>
            <a:rect l="l" t="t" r="r" b="b"/>
            <a:pathLst>
              <a:path w="7315200" h="2477783">
                <a:moveTo>
                  <a:pt x="0" y="0"/>
                </a:moveTo>
                <a:lnTo>
                  <a:pt x="7315200" y="0"/>
                </a:lnTo>
                <a:lnTo>
                  <a:pt x="7315200" y="2477784"/>
                </a:lnTo>
                <a:lnTo>
                  <a:pt x="0" y="2477784"/>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lt-LT" noProof="0" dirty="0"/>
          </a:p>
        </p:txBody>
      </p:sp>
      <p:sp>
        <p:nvSpPr>
          <p:cNvPr id="18" name="TextBox 18"/>
          <p:cNvSpPr txBox="1"/>
          <p:nvPr/>
        </p:nvSpPr>
        <p:spPr>
          <a:xfrm>
            <a:off x="1708055" y="7514579"/>
            <a:ext cx="15730110" cy="1413785"/>
          </a:xfrm>
          <a:prstGeom prst="rect">
            <a:avLst/>
          </a:prstGeom>
        </p:spPr>
        <p:txBody>
          <a:bodyPr wrap="square" lIns="0" tIns="0" rIns="0" bIns="0" rtlCol="0" anchor="t">
            <a:spAutoFit/>
          </a:bodyPr>
          <a:lstStyle/>
          <a:p>
            <a:pPr algn="just">
              <a:lnSpc>
                <a:spcPts val="2799"/>
              </a:lnSpc>
            </a:pPr>
            <a:r>
              <a:rPr lang="lt-LT" sz="1999" noProof="0" dirty="0">
                <a:solidFill>
                  <a:srgbClr val="000000"/>
                </a:solidFill>
                <a:latin typeface="Calibri" panose="020F0502020204030204" pitchFamily="34" charset="0"/>
                <a:ea typeface="Alatsi"/>
                <a:cs typeface="Alatsi"/>
                <a:sym typeface="Alatsi"/>
              </a:rPr>
              <a:t> Analizuojant šiuos aspektus Panevėžio miesto savivaldybėje, svarbu suprasti, kad tiek smurto artimoje aplinkoje problema susijusi su platesniais lyčių vaidmenimis visuomenėje. Todėl savivaldybės lygmeniu reikalingos tikslinės politikos priemonės, skatinančios lyčių lygybę, mažinančios s</a:t>
            </a:r>
            <a:r>
              <a:rPr lang="lt-LT" sz="1999" u="none" noProof="0" dirty="0">
                <a:solidFill>
                  <a:srgbClr val="000000"/>
                </a:solidFill>
                <a:latin typeface="Calibri" panose="020F0502020204030204" pitchFamily="34" charset="0"/>
                <a:ea typeface="Alatsi"/>
                <a:cs typeface="Alatsi"/>
                <a:sym typeface="Alatsi"/>
              </a:rPr>
              <a:t>tereoti</a:t>
            </a:r>
            <a:r>
              <a:rPr lang="lt-LT" sz="1999" noProof="0" dirty="0">
                <a:solidFill>
                  <a:srgbClr val="000000"/>
                </a:solidFill>
                <a:latin typeface="Calibri" panose="020F0502020204030204" pitchFamily="34" charset="0"/>
                <a:ea typeface="Alatsi"/>
                <a:cs typeface="Alatsi"/>
                <a:sym typeface="Alatsi"/>
              </a:rPr>
              <a:t>p</a:t>
            </a:r>
            <a:r>
              <a:rPr lang="lt-LT" sz="1999" u="none" noProof="0" dirty="0">
                <a:solidFill>
                  <a:srgbClr val="000000"/>
                </a:solidFill>
                <a:latin typeface="Calibri" panose="020F0502020204030204" pitchFamily="34" charset="0"/>
                <a:ea typeface="Alatsi"/>
                <a:cs typeface="Alatsi"/>
                <a:sym typeface="Alatsi"/>
              </a:rPr>
              <a:t>u</a:t>
            </a:r>
            <a:r>
              <a:rPr lang="lt-LT" sz="1999" noProof="0" dirty="0">
                <a:solidFill>
                  <a:srgbClr val="000000"/>
                </a:solidFill>
                <a:latin typeface="Calibri" panose="020F0502020204030204" pitchFamily="34" charset="0"/>
                <a:ea typeface="Alatsi"/>
                <a:cs typeface="Alatsi"/>
                <a:sym typeface="Alatsi"/>
              </a:rPr>
              <a:t>s</a:t>
            </a:r>
            <a:r>
              <a:rPr lang="lt-LT" sz="1999" u="none" noProof="0" dirty="0">
                <a:solidFill>
                  <a:srgbClr val="000000"/>
                </a:solidFill>
                <a:latin typeface="Calibri" panose="020F0502020204030204" pitchFamily="34" charset="0"/>
                <a:ea typeface="Alatsi"/>
                <a:cs typeface="Alatsi"/>
                <a:sym typeface="Alatsi"/>
              </a:rPr>
              <a:t> </a:t>
            </a:r>
            <a:r>
              <a:rPr lang="lt-LT" sz="1999" noProof="0" dirty="0">
                <a:solidFill>
                  <a:srgbClr val="000000"/>
                </a:solidFill>
                <a:latin typeface="Calibri" panose="020F0502020204030204" pitchFamily="34" charset="0"/>
                <a:ea typeface="Alatsi"/>
                <a:cs typeface="Alatsi"/>
                <a:sym typeface="Alatsi"/>
              </a:rPr>
              <a:t>i</a:t>
            </a:r>
            <a:r>
              <a:rPr lang="lt-LT" sz="1999" u="none" noProof="0" dirty="0">
                <a:solidFill>
                  <a:srgbClr val="000000"/>
                </a:solidFill>
                <a:latin typeface="Calibri" panose="020F0502020204030204" pitchFamily="34" charset="0"/>
                <a:ea typeface="Alatsi"/>
                <a:cs typeface="Alatsi"/>
                <a:sym typeface="Alatsi"/>
              </a:rPr>
              <a:t>r u</a:t>
            </a:r>
            <a:r>
              <a:rPr lang="lt-LT" sz="1999" noProof="0" dirty="0">
                <a:solidFill>
                  <a:srgbClr val="000000"/>
                </a:solidFill>
                <a:latin typeface="Calibri" panose="020F0502020204030204" pitchFamily="34" charset="0"/>
                <a:ea typeface="Alatsi"/>
                <a:cs typeface="Alatsi"/>
                <a:sym typeface="Alatsi"/>
              </a:rPr>
              <a:t>ž</a:t>
            </a:r>
            <a:r>
              <a:rPr lang="lt-LT" sz="1999" u="none" noProof="0" dirty="0">
                <a:solidFill>
                  <a:srgbClr val="000000"/>
                </a:solidFill>
                <a:latin typeface="Calibri" panose="020F0502020204030204" pitchFamily="34" charset="0"/>
                <a:ea typeface="Alatsi"/>
                <a:cs typeface="Alatsi"/>
                <a:sym typeface="Alatsi"/>
              </a:rPr>
              <a:t>t</a:t>
            </a:r>
            <a:r>
              <a:rPr lang="lt-LT" sz="1999" noProof="0" dirty="0">
                <a:solidFill>
                  <a:srgbClr val="000000"/>
                </a:solidFill>
                <a:latin typeface="Calibri" panose="020F0502020204030204" pitchFamily="34" charset="0"/>
                <a:ea typeface="Alatsi"/>
                <a:cs typeface="Alatsi"/>
                <a:sym typeface="Alatsi"/>
              </a:rPr>
              <a:t>ik</a:t>
            </a:r>
            <a:r>
              <a:rPr lang="lt-LT" sz="1999" u="none" noProof="0" dirty="0">
                <a:solidFill>
                  <a:srgbClr val="000000"/>
                </a:solidFill>
                <a:latin typeface="Calibri" panose="020F0502020204030204" pitchFamily="34" charset="0"/>
                <a:ea typeface="Alatsi"/>
                <a:cs typeface="Alatsi"/>
                <a:sym typeface="Alatsi"/>
              </a:rPr>
              <a:t>r</a:t>
            </a:r>
            <a:r>
              <a:rPr lang="lt-LT" sz="1999" noProof="0" dirty="0">
                <a:solidFill>
                  <a:srgbClr val="000000"/>
                </a:solidFill>
                <a:latin typeface="Calibri" panose="020F0502020204030204" pitchFamily="34" charset="0"/>
                <a:ea typeface="Alatsi"/>
                <a:cs typeface="Alatsi"/>
                <a:sym typeface="Alatsi"/>
              </a:rPr>
              <a:t>inanči</a:t>
            </a:r>
            <a:r>
              <a:rPr lang="lt-LT" sz="1999" u="none" noProof="0" dirty="0">
                <a:solidFill>
                  <a:srgbClr val="000000"/>
                </a:solidFill>
                <a:latin typeface="Calibri" panose="020F0502020204030204" pitchFamily="34" charset="0"/>
                <a:ea typeface="Alatsi"/>
                <a:cs typeface="Alatsi"/>
                <a:sym typeface="Alatsi"/>
              </a:rPr>
              <a:t>o</a:t>
            </a:r>
            <a:r>
              <a:rPr lang="lt-LT" sz="1999" noProof="0" dirty="0">
                <a:solidFill>
                  <a:srgbClr val="000000"/>
                </a:solidFill>
                <a:latin typeface="Calibri" panose="020F0502020204030204" pitchFamily="34" charset="0"/>
                <a:ea typeface="Alatsi"/>
                <a:cs typeface="Alatsi"/>
                <a:sym typeface="Alatsi"/>
              </a:rPr>
              <a:t>s</a:t>
            </a:r>
            <a:r>
              <a:rPr lang="lt-LT" sz="1999" u="none" noProof="0" dirty="0">
                <a:solidFill>
                  <a:srgbClr val="000000"/>
                </a:solidFill>
                <a:latin typeface="Calibri" panose="020F0502020204030204" pitchFamily="34" charset="0"/>
                <a:ea typeface="Alatsi"/>
                <a:cs typeface="Alatsi"/>
                <a:sym typeface="Alatsi"/>
              </a:rPr>
              <a:t>, kad visi asme</a:t>
            </a:r>
            <a:r>
              <a:rPr lang="lt-LT" sz="1999" noProof="0" dirty="0">
                <a:solidFill>
                  <a:srgbClr val="000000"/>
                </a:solidFill>
                <a:latin typeface="Calibri" panose="020F0502020204030204" pitchFamily="34" charset="0"/>
                <a:ea typeface="Alatsi"/>
                <a:cs typeface="Alatsi"/>
                <a:sym typeface="Alatsi"/>
              </a:rPr>
              <a:t>ny</a:t>
            </a:r>
            <a:r>
              <a:rPr lang="lt-LT" sz="1999" u="none" noProof="0" dirty="0">
                <a:solidFill>
                  <a:srgbClr val="000000"/>
                </a:solidFill>
                <a:latin typeface="Calibri" panose="020F0502020204030204" pitchFamily="34" charset="0"/>
                <a:ea typeface="Alatsi"/>
                <a:cs typeface="Alatsi"/>
                <a:sym typeface="Alatsi"/>
              </a:rPr>
              <a:t>s</a:t>
            </a:r>
            <a:r>
              <a:rPr lang="lt-LT" sz="1999" noProof="0" dirty="0">
                <a:solidFill>
                  <a:srgbClr val="000000"/>
                </a:solidFill>
                <a:latin typeface="Calibri" panose="020F0502020204030204" pitchFamily="34" charset="0"/>
                <a:ea typeface="Alatsi"/>
                <a:cs typeface="Alatsi"/>
                <a:sym typeface="Alatsi"/>
              </a:rPr>
              <a:t>,</a:t>
            </a:r>
            <a:r>
              <a:rPr lang="lt-LT" sz="1999" u="none" noProof="0" dirty="0">
                <a:solidFill>
                  <a:srgbClr val="000000"/>
                </a:solidFill>
                <a:latin typeface="Calibri" panose="020F0502020204030204" pitchFamily="34" charset="0"/>
                <a:ea typeface="Alatsi"/>
                <a:cs typeface="Alatsi"/>
                <a:sym typeface="Alatsi"/>
              </a:rPr>
              <a:t> </a:t>
            </a:r>
            <a:r>
              <a:rPr lang="lt-LT" sz="1999" noProof="0" dirty="0">
                <a:solidFill>
                  <a:srgbClr val="000000"/>
                </a:solidFill>
                <a:latin typeface="Calibri" panose="020F0502020204030204" pitchFamily="34" charset="0"/>
                <a:ea typeface="Alatsi"/>
                <a:cs typeface="Alatsi"/>
                <a:sym typeface="Alatsi"/>
              </a:rPr>
              <a:t>ne</a:t>
            </a:r>
            <a:r>
              <a:rPr lang="lt-LT" sz="1999" u="none" noProof="0" dirty="0">
                <a:solidFill>
                  <a:srgbClr val="000000"/>
                </a:solidFill>
                <a:latin typeface="Calibri" panose="020F0502020204030204" pitchFamily="34" charset="0"/>
                <a:ea typeface="Alatsi"/>
                <a:cs typeface="Alatsi"/>
                <a:sym typeface="Alatsi"/>
              </a:rPr>
              <a:t>pa</a:t>
            </a:r>
            <a:r>
              <a:rPr lang="lt-LT" sz="1999" noProof="0" dirty="0">
                <a:solidFill>
                  <a:srgbClr val="000000"/>
                </a:solidFill>
                <a:latin typeface="Calibri" panose="020F0502020204030204" pitchFamily="34" charset="0"/>
                <a:ea typeface="Alatsi"/>
                <a:cs typeface="Alatsi"/>
                <a:sym typeface="Alatsi"/>
              </a:rPr>
              <a:t>isant</a:t>
            </a:r>
            <a:r>
              <a:rPr lang="lt-LT" sz="1999" u="none" noProof="0" dirty="0">
                <a:solidFill>
                  <a:srgbClr val="000000"/>
                </a:solidFill>
                <a:latin typeface="Calibri" panose="020F0502020204030204" pitchFamily="34" charset="0"/>
                <a:ea typeface="Alatsi"/>
                <a:cs typeface="Alatsi"/>
                <a:sym typeface="Alatsi"/>
              </a:rPr>
              <a:t> l</a:t>
            </a:r>
            <a:r>
              <a:rPr lang="lt-LT" sz="1999" noProof="0" dirty="0">
                <a:solidFill>
                  <a:srgbClr val="000000"/>
                </a:solidFill>
                <a:latin typeface="Calibri" panose="020F0502020204030204" pitchFamily="34" charset="0"/>
                <a:ea typeface="Alatsi"/>
                <a:cs typeface="Alatsi"/>
                <a:sym typeface="Alatsi"/>
              </a:rPr>
              <a:t>yt</a:t>
            </a:r>
            <a:r>
              <a:rPr lang="lt-LT" sz="1999" u="none" noProof="0" dirty="0">
                <a:solidFill>
                  <a:srgbClr val="000000"/>
                </a:solidFill>
                <a:latin typeface="Calibri" panose="020F0502020204030204" pitchFamily="34" charset="0"/>
                <a:ea typeface="Alatsi"/>
                <a:cs typeface="Alatsi"/>
                <a:sym typeface="Alatsi"/>
              </a:rPr>
              <a:t>ies, </a:t>
            </a:r>
            <a:r>
              <a:rPr lang="lt-LT" sz="1999" noProof="0" dirty="0">
                <a:solidFill>
                  <a:srgbClr val="000000"/>
                </a:solidFill>
                <a:latin typeface="Calibri" panose="020F0502020204030204" pitchFamily="34" charset="0"/>
                <a:ea typeface="Alatsi"/>
                <a:cs typeface="Alatsi"/>
                <a:sym typeface="Alatsi"/>
              </a:rPr>
              <a:t>t</a:t>
            </a:r>
            <a:r>
              <a:rPr lang="lt-LT" sz="1999" u="none" noProof="0" dirty="0">
                <a:solidFill>
                  <a:srgbClr val="000000"/>
                </a:solidFill>
                <a:latin typeface="Calibri" panose="020F0502020204030204" pitchFamily="34" charset="0"/>
                <a:ea typeface="Alatsi"/>
                <a:cs typeface="Alatsi"/>
                <a:sym typeface="Alatsi"/>
              </a:rPr>
              <a:t>ur</a:t>
            </a:r>
            <a:r>
              <a:rPr lang="lt-LT" sz="1999" noProof="0" dirty="0">
                <a:solidFill>
                  <a:srgbClr val="000000"/>
                </a:solidFill>
                <a:latin typeface="Calibri" panose="020F0502020204030204" pitchFamily="34" charset="0"/>
                <a:ea typeface="Alatsi"/>
                <a:cs typeface="Alatsi"/>
                <a:sym typeface="Alatsi"/>
              </a:rPr>
              <a:t>ė</a:t>
            </a:r>
            <a:r>
              <a:rPr lang="lt-LT" sz="1999" u="none" noProof="0" dirty="0">
                <a:solidFill>
                  <a:srgbClr val="000000"/>
                </a:solidFill>
                <a:latin typeface="Calibri" panose="020F0502020204030204" pitchFamily="34" charset="0"/>
                <a:ea typeface="Alatsi"/>
                <a:cs typeface="Alatsi"/>
                <a:sym typeface="Alatsi"/>
              </a:rPr>
              <a:t>t</a:t>
            </a:r>
            <a:r>
              <a:rPr lang="lt-LT" sz="1999" noProof="0" dirty="0">
                <a:solidFill>
                  <a:srgbClr val="000000"/>
                </a:solidFill>
                <a:latin typeface="Calibri" panose="020F0502020204030204" pitchFamily="34" charset="0"/>
                <a:ea typeface="Alatsi"/>
                <a:cs typeface="Alatsi"/>
                <a:sym typeface="Alatsi"/>
              </a:rPr>
              <a:t>ų</a:t>
            </a:r>
            <a:r>
              <a:rPr lang="lt-LT" sz="1999" u="none" noProof="0" dirty="0">
                <a:solidFill>
                  <a:srgbClr val="000000"/>
                </a:solidFill>
                <a:latin typeface="Calibri" panose="020F0502020204030204" pitchFamily="34" charset="0"/>
                <a:ea typeface="Alatsi"/>
                <a:cs typeface="Alatsi"/>
                <a:sym typeface="Alatsi"/>
              </a:rPr>
              <a:t> vi</a:t>
            </a:r>
            <a:r>
              <a:rPr lang="lt-LT" sz="1999" noProof="0" dirty="0">
                <a:solidFill>
                  <a:srgbClr val="000000"/>
                </a:solidFill>
                <a:latin typeface="Calibri" panose="020F0502020204030204" pitchFamily="34" charset="0"/>
                <a:ea typeface="Alatsi"/>
                <a:cs typeface="Alatsi"/>
                <a:sym typeface="Alatsi"/>
              </a:rPr>
              <a:t>eno</a:t>
            </a:r>
            <a:r>
              <a:rPr lang="lt-LT" sz="1999" u="none" noProof="0" dirty="0">
                <a:solidFill>
                  <a:srgbClr val="000000"/>
                </a:solidFill>
                <a:latin typeface="Calibri" panose="020F0502020204030204" pitchFamily="34" charset="0"/>
                <a:ea typeface="Alatsi"/>
                <a:cs typeface="Alatsi"/>
                <a:sym typeface="Alatsi"/>
              </a:rPr>
              <a:t>das galimyb</a:t>
            </a:r>
            <a:r>
              <a:rPr lang="lt-LT" sz="1999" noProof="0" dirty="0">
                <a:solidFill>
                  <a:srgbClr val="000000"/>
                </a:solidFill>
                <a:latin typeface="Calibri" panose="020F0502020204030204" pitchFamily="34" charset="0"/>
                <a:ea typeface="Alatsi"/>
                <a:cs typeface="Alatsi"/>
                <a:sym typeface="Alatsi"/>
              </a:rPr>
              <a:t>e</a:t>
            </a:r>
            <a:r>
              <a:rPr lang="lt-LT" sz="1999" u="none" noProof="0" dirty="0">
                <a:solidFill>
                  <a:srgbClr val="000000"/>
                </a:solidFill>
                <a:latin typeface="Calibri" panose="020F0502020204030204" pitchFamily="34" charset="0"/>
                <a:ea typeface="Alatsi"/>
                <a:cs typeface="Alatsi"/>
                <a:sym typeface="Alatsi"/>
              </a:rPr>
              <a:t>s s</a:t>
            </a:r>
            <a:r>
              <a:rPr lang="lt-LT" sz="1999" noProof="0" dirty="0">
                <a:solidFill>
                  <a:srgbClr val="000000"/>
                </a:solidFill>
                <a:latin typeface="Calibri" panose="020F0502020204030204" pitchFamily="34" charset="0"/>
                <a:ea typeface="Alatsi"/>
                <a:cs typeface="Alatsi"/>
                <a:sym typeface="Alatsi"/>
              </a:rPr>
              <a:t>iek</a:t>
            </a:r>
            <a:r>
              <a:rPr lang="lt-LT" sz="1999" u="none" noProof="0" dirty="0">
                <a:solidFill>
                  <a:srgbClr val="000000"/>
                </a:solidFill>
                <a:latin typeface="Calibri" panose="020F0502020204030204" pitchFamily="34" charset="0"/>
                <a:ea typeface="Alatsi"/>
                <a:cs typeface="Alatsi"/>
                <a:sym typeface="Alatsi"/>
              </a:rPr>
              <a:t>ti </a:t>
            </a:r>
            <a:r>
              <a:rPr lang="lt-LT" sz="1999" noProof="0" dirty="0">
                <a:solidFill>
                  <a:srgbClr val="000000"/>
                </a:solidFill>
                <a:latin typeface="Calibri" panose="020F0502020204030204" pitchFamily="34" charset="0"/>
                <a:ea typeface="Alatsi"/>
                <a:cs typeface="Alatsi"/>
                <a:sym typeface="Alatsi"/>
              </a:rPr>
              <a:t>s</a:t>
            </a:r>
            <a:r>
              <a:rPr lang="lt-LT" sz="1999" u="none" noProof="0" dirty="0">
                <a:solidFill>
                  <a:srgbClr val="000000"/>
                </a:solidFill>
                <a:latin typeface="Calibri" panose="020F0502020204030204" pitchFamily="34" charset="0"/>
                <a:ea typeface="Alatsi"/>
                <a:cs typeface="Alatsi"/>
                <a:sym typeface="Alatsi"/>
              </a:rPr>
              <a:t>a</a:t>
            </a:r>
            <a:r>
              <a:rPr lang="lt-LT" sz="1999" noProof="0" dirty="0">
                <a:solidFill>
                  <a:srgbClr val="000000"/>
                </a:solidFill>
                <a:latin typeface="Calibri" panose="020F0502020204030204" pitchFamily="34" charset="0"/>
                <a:ea typeface="Alatsi"/>
                <a:cs typeface="Alatsi"/>
                <a:sym typeface="Alatsi"/>
              </a:rPr>
              <a:t>v</a:t>
            </a:r>
            <a:r>
              <a:rPr lang="lt-LT" sz="1999" u="none" noProof="0" dirty="0">
                <a:solidFill>
                  <a:srgbClr val="000000"/>
                </a:solidFill>
                <a:latin typeface="Calibri" panose="020F0502020204030204" pitchFamily="34" charset="0"/>
                <a:ea typeface="Alatsi"/>
                <a:cs typeface="Alatsi"/>
                <a:sym typeface="Alatsi"/>
              </a:rPr>
              <a:t>o </a:t>
            </a:r>
            <a:r>
              <a:rPr lang="lt-LT" sz="1999" noProof="0" dirty="0">
                <a:solidFill>
                  <a:srgbClr val="000000"/>
                </a:solidFill>
                <a:latin typeface="Calibri" panose="020F0502020204030204" pitchFamily="34" charset="0"/>
                <a:ea typeface="Alatsi"/>
                <a:cs typeface="Alatsi"/>
                <a:sym typeface="Alatsi"/>
              </a:rPr>
              <a:t>t</a:t>
            </a:r>
            <a:r>
              <a:rPr lang="lt-LT" sz="1999" u="none" noProof="0" dirty="0">
                <a:solidFill>
                  <a:srgbClr val="000000"/>
                </a:solidFill>
                <a:latin typeface="Calibri" panose="020F0502020204030204" pitchFamily="34" charset="0"/>
                <a:ea typeface="Alatsi"/>
                <a:cs typeface="Alatsi"/>
                <a:sym typeface="Alatsi"/>
              </a:rPr>
              <a:t>i</a:t>
            </a:r>
            <a:r>
              <a:rPr lang="lt-LT" sz="1999" noProof="0" dirty="0">
                <a:solidFill>
                  <a:srgbClr val="000000"/>
                </a:solidFill>
                <a:latin typeface="Calibri" panose="020F0502020204030204" pitchFamily="34" charset="0"/>
                <a:ea typeface="Alatsi"/>
                <a:cs typeface="Alatsi"/>
                <a:sym typeface="Alatsi"/>
              </a:rPr>
              <a:t>k</a:t>
            </a:r>
            <a:r>
              <a:rPr lang="lt-LT" sz="1999" u="none" noProof="0" dirty="0">
                <a:solidFill>
                  <a:srgbClr val="000000"/>
                </a:solidFill>
                <a:latin typeface="Calibri" panose="020F0502020204030204" pitchFamily="34" charset="0"/>
                <a:ea typeface="Alatsi"/>
                <a:cs typeface="Alatsi"/>
                <a:sym typeface="Alatsi"/>
              </a:rPr>
              <a:t>s</a:t>
            </a:r>
            <a:r>
              <a:rPr lang="lt-LT" sz="1999" noProof="0" dirty="0">
                <a:solidFill>
                  <a:srgbClr val="000000"/>
                </a:solidFill>
                <a:latin typeface="Calibri" panose="020F0502020204030204" pitchFamily="34" charset="0"/>
                <a:ea typeface="Alatsi"/>
                <a:cs typeface="Alatsi"/>
                <a:sym typeface="Alatsi"/>
              </a:rPr>
              <a:t>lų</a:t>
            </a:r>
            <a:r>
              <a:rPr lang="lt-LT" sz="1999" u="none" noProof="0" dirty="0">
                <a:solidFill>
                  <a:srgbClr val="000000"/>
                </a:solidFill>
                <a:latin typeface="Calibri" panose="020F0502020204030204" pitchFamily="34" charset="0"/>
                <a:ea typeface="Alatsi"/>
                <a:cs typeface="Alatsi"/>
                <a:sym typeface="Alatsi"/>
              </a:rPr>
              <a:t> </a:t>
            </a:r>
            <a:r>
              <a:rPr lang="lt-LT" sz="1999" noProof="0" dirty="0">
                <a:solidFill>
                  <a:srgbClr val="000000"/>
                </a:solidFill>
                <a:latin typeface="Calibri" panose="020F0502020204030204" pitchFamily="34" charset="0"/>
                <a:ea typeface="Alatsi"/>
                <a:cs typeface="Alatsi"/>
                <a:sym typeface="Alatsi"/>
              </a:rPr>
              <a:t>i</a:t>
            </a:r>
            <a:r>
              <a:rPr lang="lt-LT" sz="1999" u="none" noProof="0" dirty="0">
                <a:solidFill>
                  <a:srgbClr val="000000"/>
                </a:solidFill>
                <a:latin typeface="Calibri" panose="020F0502020204030204" pitchFamily="34" charset="0"/>
                <a:ea typeface="Alatsi"/>
                <a:cs typeface="Alatsi"/>
                <a:sym typeface="Alatsi"/>
              </a:rPr>
              <a:t>r </a:t>
            </a:r>
            <a:r>
              <a:rPr lang="lt-LT" sz="1999" noProof="0" dirty="0">
                <a:solidFill>
                  <a:srgbClr val="000000"/>
                </a:solidFill>
                <a:latin typeface="Calibri" panose="020F0502020204030204" pitchFamily="34" charset="0"/>
                <a:ea typeface="Alatsi"/>
                <a:cs typeface="Alatsi"/>
                <a:sym typeface="Alatsi"/>
              </a:rPr>
              <a:t>g</a:t>
            </a:r>
            <a:r>
              <a:rPr lang="lt-LT" sz="1999" u="none" noProof="0" dirty="0">
                <a:solidFill>
                  <a:srgbClr val="000000"/>
                </a:solidFill>
                <a:latin typeface="Calibri" panose="020F0502020204030204" pitchFamily="34" charset="0"/>
                <a:ea typeface="Alatsi"/>
                <a:cs typeface="Alatsi"/>
                <a:sym typeface="Alatsi"/>
              </a:rPr>
              <a:t>yven</a:t>
            </a:r>
            <a:r>
              <a:rPr lang="lt-LT" sz="1999" noProof="0" dirty="0">
                <a:solidFill>
                  <a:srgbClr val="000000"/>
                </a:solidFill>
                <a:latin typeface="Calibri" panose="020F0502020204030204" pitchFamily="34" charset="0"/>
                <a:ea typeface="Alatsi"/>
                <a:cs typeface="Alatsi"/>
                <a:sym typeface="Alatsi"/>
              </a:rPr>
              <a:t>ti</a:t>
            </a:r>
            <a:r>
              <a:rPr lang="lt-LT" sz="1999" u="none" noProof="0" dirty="0">
                <a:solidFill>
                  <a:srgbClr val="000000"/>
                </a:solidFill>
                <a:latin typeface="Calibri" panose="020F0502020204030204" pitchFamily="34" charset="0"/>
                <a:ea typeface="Alatsi"/>
                <a:cs typeface="Alatsi"/>
                <a:sym typeface="Alatsi"/>
              </a:rPr>
              <a:t> </a:t>
            </a:r>
            <a:r>
              <a:rPr lang="lt-LT" sz="1999" noProof="0" dirty="0">
                <a:solidFill>
                  <a:srgbClr val="000000"/>
                </a:solidFill>
                <a:latin typeface="Calibri" panose="020F0502020204030204" pitchFamily="34" charset="0"/>
                <a:ea typeface="Alatsi"/>
                <a:cs typeface="Alatsi"/>
                <a:sym typeface="Alatsi"/>
              </a:rPr>
              <a:t>be</a:t>
            </a:r>
            <a:r>
              <a:rPr lang="lt-LT" sz="1999" u="none" noProof="0" dirty="0">
                <a:solidFill>
                  <a:srgbClr val="000000"/>
                </a:solidFill>
                <a:latin typeface="Calibri" panose="020F0502020204030204" pitchFamily="34" charset="0"/>
                <a:ea typeface="Alatsi"/>
                <a:cs typeface="Alatsi"/>
                <a:sym typeface="Alatsi"/>
              </a:rPr>
              <a:t> </a:t>
            </a:r>
            <a:r>
              <a:rPr lang="lt-LT" sz="1999" noProof="0" dirty="0">
                <a:solidFill>
                  <a:srgbClr val="000000"/>
                </a:solidFill>
                <a:latin typeface="Calibri" panose="020F0502020204030204" pitchFamily="34" charset="0"/>
                <a:ea typeface="Alatsi"/>
                <a:cs typeface="Alatsi"/>
                <a:sym typeface="Alatsi"/>
              </a:rPr>
              <a:t>sm</a:t>
            </a:r>
            <a:r>
              <a:rPr lang="lt-LT" sz="1999" u="none" noProof="0" dirty="0">
                <a:solidFill>
                  <a:srgbClr val="000000"/>
                </a:solidFill>
                <a:latin typeface="Calibri" panose="020F0502020204030204" pitchFamily="34" charset="0"/>
                <a:ea typeface="Alatsi"/>
                <a:cs typeface="Alatsi"/>
                <a:sym typeface="Alatsi"/>
              </a:rPr>
              <a:t>ur</a:t>
            </a:r>
            <a:r>
              <a:rPr lang="lt-LT" sz="1999" noProof="0" dirty="0">
                <a:solidFill>
                  <a:srgbClr val="000000"/>
                </a:solidFill>
                <a:latin typeface="Calibri" panose="020F0502020204030204" pitchFamily="34" charset="0"/>
                <a:ea typeface="Alatsi"/>
                <a:cs typeface="Alatsi"/>
                <a:sym typeface="Alatsi"/>
              </a:rPr>
              <a:t>t</a:t>
            </a:r>
            <a:r>
              <a:rPr lang="lt-LT" sz="1999" u="none" noProof="0" dirty="0">
                <a:solidFill>
                  <a:srgbClr val="000000"/>
                </a:solidFill>
                <a:latin typeface="Calibri" panose="020F0502020204030204" pitchFamily="34" charset="0"/>
                <a:ea typeface="Alatsi"/>
                <a:cs typeface="Alatsi"/>
                <a:sym typeface="Alatsi"/>
              </a:rPr>
              <a:t>o</a:t>
            </a:r>
            <a:r>
              <a:rPr lang="lt-LT" sz="1999" noProof="0" dirty="0">
                <a:solidFill>
                  <a:srgbClr val="000000"/>
                </a:solidFill>
                <a:latin typeface="Calibri" panose="020F0502020204030204" pitchFamily="34" charset="0"/>
                <a:ea typeface="Alatsi"/>
                <a:cs typeface="Alatsi"/>
                <a:sym typeface="Alatsi"/>
              </a:rPr>
              <a:t>.</a:t>
            </a:r>
            <a:endParaRPr lang="lt-LT" sz="1999" u="sng" noProof="0" dirty="0">
              <a:solidFill>
                <a:srgbClr val="38B6FF"/>
              </a:solidFill>
              <a:latin typeface="Calibri" panose="020F0502020204030204" pitchFamily="34" charset="0"/>
              <a:ea typeface="Alatsi"/>
              <a:cs typeface="Alatsi"/>
              <a:sym typeface="Alatsi"/>
              <a:hlinkClick r:id="rId2" tooltip="https://eige.europa.eu/gender-equality-index/2024/LT"/>
            </a:endParaRPr>
          </a:p>
          <a:p>
            <a:pPr algn="just">
              <a:lnSpc>
                <a:spcPts val="2799"/>
              </a:lnSpc>
            </a:pPr>
            <a:endParaRPr lang="lt-LT" sz="1999" u="sng" noProof="0" dirty="0">
              <a:solidFill>
                <a:srgbClr val="38B6FF"/>
              </a:solidFill>
              <a:latin typeface="Calibri" panose="020F0502020204030204" pitchFamily="34" charset="0"/>
              <a:ea typeface="Alatsi"/>
              <a:cs typeface="Alatsi"/>
              <a:sym typeface="Alatsi"/>
              <a:hlinkClick r:id="rId2" tooltip="https://eige.europa.eu/gender-equality-index/2024/LT"/>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6F3EB"/>
        </a:solidFill>
        <a:effectLst/>
      </p:bgPr>
    </p:bg>
    <p:spTree>
      <p:nvGrpSpPr>
        <p:cNvPr id="1" name=""/>
        <p:cNvGrpSpPr/>
        <p:nvPr/>
      </p:nvGrpSpPr>
      <p:grpSpPr>
        <a:xfrm>
          <a:off x="0" y="0"/>
          <a:ext cx="0" cy="0"/>
          <a:chOff x="0" y="0"/>
          <a:chExt cx="0" cy="0"/>
        </a:xfrm>
      </p:grpSpPr>
      <p:sp>
        <p:nvSpPr>
          <p:cNvPr id="2" name="TextBox 2"/>
          <p:cNvSpPr txBox="1"/>
          <p:nvPr/>
        </p:nvSpPr>
        <p:spPr>
          <a:xfrm>
            <a:off x="627362" y="664221"/>
            <a:ext cx="16230600" cy="1038225"/>
          </a:xfrm>
          <a:prstGeom prst="rect">
            <a:avLst/>
          </a:prstGeom>
        </p:spPr>
        <p:txBody>
          <a:bodyPr lIns="0" tIns="0" rIns="0" bIns="0" rtlCol="0" anchor="t">
            <a:spAutoFit/>
          </a:bodyPr>
          <a:lstStyle/>
          <a:p>
            <a:pPr algn="ctr">
              <a:lnSpc>
                <a:spcPts val="8400"/>
              </a:lnSpc>
            </a:pPr>
            <a:r>
              <a:rPr lang="lt-LT" sz="6000" noProof="0" dirty="0">
                <a:solidFill>
                  <a:srgbClr val="000000"/>
                </a:solidFill>
                <a:latin typeface="Calibri" panose="020F0502020204030204" pitchFamily="34" charset="0"/>
                <a:ea typeface="Alatsi"/>
                <a:cs typeface="Alatsi"/>
                <a:sym typeface="Alatsi"/>
              </a:rPr>
              <a:t>1.1. SMURTO ARTIMOJE APLINKOJE ANALIZĖ</a:t>
            </a:r>
          </a:p>
        </p:txBody>
      </p:sp>
      <p:grpSp>
        <p:nvGrpSpPr>
          <p:cNvPr id="3" name="Group 3"/>
          <p:cNvGrpSpPr/>
          <p:nvPr/>
        </p:nvGrpSpPr>
        <p:grpSpPr>
          <a:xfrm>
            <a:off x="627362" y="0"/>
            <a:ext cx="937061" cy="10287000"/>
            <a:chOff x="0" y="0"/>
            <a:chExt cx="246798" cy="2709333"/>
          </a:xfrm>
        </p:grpSpPr>
        <p:sp>
          <p:nvSpPr>
            <p:cNvPr id="4" name="Freeform 4"/>
            <p:cNvSpPr/>
            <p:nvPr/>
          </p:nvSpPr>
          <p:spPr>
            <a:xfrm>
              <a:off x="0" y="0"/>
              <a:ext cx="246798" cy="2709333"/>
            </a:xfrm>
            <a:custGeom>
              <a:avLst/>
              <a:gdLst/>
              <a:ahLst/>
              <a:cxnLst/>
              <a:rect l="l" t="t" r="r" b="b"/>
              <a:pathLst>
                <a:path w="246798" h="2709333">
                  <a:moveTo>
                    <a:pt x="0" y="0"/>
                  </a:moveTo>
                  <a:lnTo>
                    <a:pt x="246798" y="0"/>
                  </a:lnTo>
                  <a:lnTo>
                    <a:pt x="246798" y="2709333"/>
                  </a:lnTo>
                  <a:lnTo>
                    <a:pt x="0" y="2709333"/>
                  </a:lnTo>
                  <a:close/>
                </a:path>
              </a:pathLst>
            </a:custGeom>
            <a:solidFill>
              <a:srgbClr val="F6F3EB"/>
            </a:solidFill>
          </p:spPr>
          <p:txBody>
            <a:bodyPr/>
            <a:lstStyle/>
            <a:p>
              <a:endParaRPr lang="lt-LT" noProof="0" dirty="0"/>
            </a:p>
          </p:txBody>
        </p:sp>
        <p:sp>
          <p:nvSpPr>
            <p:cNvPr id="5" name="TextBox 5"/>
            <p:cNvSpPr txBox="1"/>
            <p:nvPr/>
          </p:nvSpPr>
          <p:spPr>
            <a:xfrm>
              <a:off x="0" y="-38100"/>
              <a:ext cx="246798" cy="2747433"/>
            </a:xfrm>
            <a:prstGeom prst="rect">
              <a:avLst/>
            </a:prstGeom>
          </p:spPr>
          <p:txBody>
            <a:bodyPr lIns="50800" tIns="50800" rIns="50800" bIns="50800" rtlCol="0" anchor="ctr"/>
            <a:lstStyle/>
            <a:p>
              <a:pPr algn="ctr">
                <a:lnSpc>
                  <a:spcPts val="2659"/>
                </a:lnSpc>
              </a:pPr>
              <a:endParaRPr lang="lt-LT" noProof="0" dirty="0"/>
            </a:p>
          </p:txBody>
        </p:sp>
      </p:grpSp>
      <p:sp>
        <p:nvSpPr>
          <p:cNvPr id="6" name="AutoShape 6"/>
          <p:cNvSpPr/>
          <p:nvPr/>
        </p:nvSpPr>
        <p:spPr>
          <a:xfrm flipH="1" flipV="1">
            <a:off x="1085850" y="7289441"/>
            <a:ext cx="5403" cy="2997456"/>
          </a:xfrm>
          <a:prstGeom prst="line">
            <a:avLst/>
          </a:prstGeom>
          <a:ln w="114300" cap="flat">
            <a:solidFill>
              <a:srgbClr val="9FC3D0"/>
            </a:solidFill>
            <a:prstDash val="solid"/>
            <a:headEnd type="none" w="sm" len="sm"/>
            <a:tailEnd type="none" w="sm" len="sm"/>
          </a:ln>
        </p:spPr>
        <p:txBody>
          <a:bodyPr/>
          <a:lstStyle/>
          <a:p>
            <a:endParaRPr lang="lt-LT" noProof="0" dirty="0"/>
          </a:p>
        </p:txBody>
      </p:sp>
      <p:sp>
        <p:nvSpPr>
          <p:cNvPr id="7" name="AutoShape 7"/>
          <p:cNvSpPr/>
          <p:nvPr/>
        </p:nvSpPr>
        <p:spPr>
          <a:xfrm flipH="1" flipV="1">
            <a:off x="1090490" y="-104525"/>
            <a:ext cx="5403" cy="2997456"/>
          </a:xfrm>
          <a:prstGeom prst="line">
            <a:avLst/>
          </a:prstGeom>
          <a:ln w="114300" cap="flat">
            <a:solidFill>
              <a:srgbClr val="9FC3D0"/>
            </a:solidFill>
            <a:prstDash val="solid"/>
            <a:headEnd type="none" w="sm" len="sm"/>
            <a:tailEnd type="none" w="sm" len="sm"/>
          </a:ln>
        </p:spPr>
        <p:txBody>
          <a:bodyPr/>
          <a:lstStyle/>
          <a:p>
            <a:endParaRPr lang="lt-LT" noProof="0" dirty="0"/>
          </a:p>
        </p:txBody>
      </p:sp>
      <p:grpSp>
        <p:nvGrpSpPr>
          <p:cNvPr id="8" name="Group 8"/>
          <p:cNvGrpSpPr/>
          <p:nvPr/>
        </p:nvGrpSpPr>
        <p:grpSpPr>
          <a:xfrm>
            <a:off x="15859155" y="0"/>
            <a:ext cx="1562612" cy="1673225"/>
            <a:chOff x="0" y="0"/>
            <a:chExt cx="2083482" cy="2230967"/>
          </a:xfrm>
        </p:grpSpPr>
        <p:grpSp>
          <p:nvGrpSpPr>
            <p:cNvPr id="9" name="Group 9"/>
            <p:cNvGrpSpPr/>
            <p:nvPr/>
          </p:nvGrpSpPr>
          <p:grpSpPr>
            <a:xfrm>
              <a:off x="75599" y="0"/>
              <a:ext cx="1932284" cy="2230967"/>
              <a:chOff x="0" y="0"/>
              <a:chExt cx="703982" cy="812800"/>
            </a:xfrm>
          </p:grpSpPr>
          <p:sp>
            <p:nvSpPr>
              <p:cNvPr id="10" name="Freeform 10"/>
              <p:cNvSpPr/>
              <p:nvPr/>
            </p:nvSpPr>
            <p:spPr>
              <a:xfrm>
                <a:off x="0" y="0"/>
                <a:ext cx="703982" cy="812800"/>
              </a:xfrm>
              <a:custGeom>
                <a:avLst/>
                <a:gdLst/>
                <a:ahLst/>
                <a:cxnLst/>
                <a:rect l="l" t="t" r="r" b="b"/>
                <a:pathLst>
                  <a:path w="703982" h="812800">
                    <a:moveTo>
                      <a:pt x="234787" y="793731"/>
                    </a:moveTo>
                    <a:cubicBezTo>
                      <a:pt x="270879" y="805245"/>
                      <a:pt x="311910" y="812800"/>
                      <a:pt x="352180" y="812800"/>
                    </a:cubicBezTo>
                    <a:cubicBezTo>
                      <a:pt x="392452" y="812800"/>
                      <a:pt x="431204" y="806323"/>
                      <a:pt x="466915" y="794809"/>
                    </a:cubicBezTo>
                    <a:cubicBezTo>
                      <a:pt x="467675" y="794450"/>
                      <a:pt x="468435" y="794450"/>
                      <a:pt x="469194" y="794090"/>
                    </a:cubicBezTo>
                    <a:cubicBezTo>
                      <a:pt x="603304" y="748035"/>
                      <a:pt x="702082" y="626421"/>
                      <a:pt x="703982" y="484298"/>
                    </a:cubicBezTo>
                    <a:lnTo>
                      <a:pt x="703982" y="0"/>
                    </a:lnTo>
                    <a:lnTo>
                      <a:pt x="0" y="0"/>
                    </a:lnTo>
                    <a:lnTo>
                      <a:pt x="0" y="483939"/>
                    </a:lnTo>
                    <a:cubicBezTo>
                      <a:pt x="1900" y="627140"/>
                      <a:pt x="99158" y="748755"/>
                      <a:pt x="234787" y="793731"/>
                    </a:cubicBezTo>
                    <a:close/>
                  </a:path>
                </a:pathLst>
              </a:custGeom>
              <a:solidFill>
                <a:srgbClr val="9FC3D0"/>
              </a:solidFill>
            </p:spPr>
            <p:txBody>
              <a:bodyPr/>
              <a:lstStyle/>
              <a:p>
                <a:endParaRPr lang="lt-LT" noProof="0" dirty="0"/>
              </a:p>
            </p:txBody>
          </p:sp>
          <p:sp>
            <p:nvSpPr>
              <p:cNvPr id="11" name="TextBox 11"/>
              <p:cNvSpPr txBox="1"/>
              <p:nvPr/>
            </p:nvSpPr>
            <p:spPr>
              <a:xfrm>
                <a:off x="0" y="-47625"/>
                <a:ext cx="703982" cy="733425"/>
              </a:xfrm>
              <a:prstGeom prst="rect">
                <a:avLst/>
              </a:prstGeom>
            </p:spPr>
            <p:txBody>
              <a:bodyPr lIns="50800" tIns="50800" rIns="50800" bIns="50800" rtlCol="0" anchor="ctr"/>
              <a:lstStyle/>
              <a:p>
                <a:pPr algn="ctr">
                  <a:lnSpc>
                    <a:spcPts val="2659"/>
                  </a:lnSpc>
                </a:pPr>
                <a:endParaRPr lang="lt-LT" noProof="0" dirty="0"/>
              </a:p>
            </p:txBody>
          </p:sp>
        </p:grpSp>
        <p:sp>
          <p:nvSpPr>
            <p:cNvPr id="12" name="TextBox 12"/>
            <p:cNvSpPr txBox="1"/>
            <p:nvPr/>
          </p:nvSpPr>
          <p:spPr>
            <a:xfrm>
              <a:off x="0" y="437582"/>
              <a:ext cx="2083482" cy="1241504"/>
            </a:xfrm>
            <a:prstGeom prst="rect">
              <a:avLst/>
            </a:prstGeom>
          </p:spPr>
          <p:txBody>
            <a:bodyPr lIns="0" tIns="0" rIns="0" bIns="0" rtlCol="0" anchor="t">
              <a:spAutoFit/>
            </a:bodyPr>
            <a:lstStyle/>
            <a:p>
              <a:pPr algn="ctr">
                <a:lnSpc>
                  <a:spcPts val="7805"/>
                </a:lnSpc>
              </a:pPr>
              <a:r>
                <a:rPr lang="lt-LT" sz="5575" b="1" noProof="0" dirty="0">
                  <a:solidFill>
                    <a:srgbClr val="000000"/>
                  </a:solidFill>
                  <a:latin typeface="Open Sans Bold"/>
                  <a:ea typeface="Open Sans Bold"/>
                  <a:cs typeface="Open Sans Bold"/>
                  <a:sym typeface="Open Sans Bold"/>
                </a:rPr>
                <a:t>9</a:t>
              </a:r>
            </a:p>
          </p:txBody>
        </p:sp>
      </p:grpSp>
      <p:sp>
        <p:nvSpPr>
          <p:cNvPr id="13" name="Freeform 13"/>
          <p:cNvSpPr/>
          <p:nvPr/>
        </p:nvSpPr>
        <p:spPr>
          <a:xfrm>
            <a:off x="9697545" y="8788169"/>
            <a:ext cx="7315200" cy="2477783"/>
          </a:xfrm>
          <a:custGeom>
            <a:avLst/>
            <a:gdLst/>
            <a:ahLst/>
            <a:cxnLst/>
            <a:rect l="l" t="t" r="r" b="b"/>
            <a:pathLst>
              <a:path w="7315200" h="2477783">
                <a:moveTo>
                  <a:pt x="0" y="0"/>
                </a:moveTo>
                <a:lnTo>
                  <a:pt x="7315200" y="0"/>
                </a:lnTo>
                <a:lnTo>
                  <a:pt x="7315200" y="2477784"/>
                </a:lnTo>
                <a:lnTo>
                  <a:pt x="0" y="2477784"/>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lt-LT" noProof="0" dirty="0"/>
          </a:p>
        </p:txBody>
      </p:sp>
      <p:sp>
        <p:nvSpPr>
          <p:cNvPr id="14" name="Freeform 14"/>
          <p:cNvSpPr/>
          <p:nvPr/>
        </p:nvSpPr>
        <p:spPr>
          <a:xfrm>
            <a:off x="1564423" y="-1641171"/>
            <a:ext cx="7315200" cy="2477783"/>
          </a:xfrm>
          <a:custGeom>
            <a:avLst/>
            <a:gdLst/>
            <a:ahLst/>
            <a:cxnLst/>
            <a:rect l="l" t="t" r="r" b="b"/>
            <a:pathLst>
              <a:path w="7315200" h="2477783">
                <a:moveTo>
                  <a:pt x="0" y="0"/>
                </a:moveTo>
                <a:lnTo>
                  <a:pt x="7315200" y="0"/>
                </a:lnTo>
                <a:lnTo>
                  <a:pt x="7315200" y="2477784"/>
                </a:lnTo>
                <a:lnTo>
                  <a:pt x="0" y="2477784"/>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lt-LT" noProof="0" dirty="0"/>
          </a:p>
        </p:txBody>
      </p:sp>
      <p:sp>
        <p:nvSpPr>
          <p:cNvPr id="15" name="TextBox 15"/>
          <p:cNvSpPr txBox="1"/>
          <p:nvPr/>
        </p:nvSpPr>
        <p:spPr>
          <a:xfrm rot="-5400000">
            <a:off x="-2385484" y="4932362"/>
            <a:ext cx="6882108" cy="422275"/>
          </a:xfrm>
          <a:prstGeom prst="rect">
            <a:avLst/>
          </a:prstGeom>
        </p:spPr>
        <p:txBody>
          <a:bodyPr lIns="0" tIns="0" rIns="0" bIns="0" rtlCol="0" anchor="t">
            <a:spAutoFit/>
          </a:bodyPr>
          <a:lstStyle/>
          <a:p>
            <a:pPr algn="ctr">
              <a:lnSpc>
                <a:spcPts val="3499"/>
              </a:lnSpc>
            </a:pPr>
            <a:r>
              <a:rPr lang="lt-LT" sz="2499" noProof="0" dirty="0">
                <a:solidFill>
                  <a:srgbClr val="000000"/>
                </a:solidFill>
                <a:latin typeface="Calibri" panose="020F0502020204030204" pitchFamily="34" charset="0"/>
                <a:ea typeface="Alatsi"/>
                <a:cs typeface="Alatsi"/>
                <a:sym typeface="Alatsi"/>
              </a:rPr>
              <a:t>Panevėžio miesto savivaldybė</a:t>
            </a:r>
          </a:p>
        </p:txBody>
      </p:sp>
      <p:sp>
        <p:nvSpPr>
          <p:cNvPr id="16" name="TextBox 16"/>
          <p:cNvSpPr txBox="1"/>
          <p:nvPr/>
        </p:nvSpPr>
        <p:spPr>
          <a:xfrm>
            <a:off x="1756692" y="2244267"/>
            <a:ext cx="15881707" cy="6540188"/>
          </a:xfrm>
          <a:prstGeom prst="rect">
            <a:avLst/>
          </a:prstGeom>
        </p:spPr>
        <p:txBody>
          <a:bodyPr lIns="0" tIns="0" rIns="0" bIns="0" rtlCol="0" anchor="t">
            <a:spAutoFit/>
          </a:bodyPr>
          <a:lstStyle/>
          <a:p>
            <a:pPr algn="just">
              <a:lnSpc>
                <a:spcPts val="3219"/>
              </a:lnSpc>
            </a:pPr>
            <a:r>
              <a:rPr lang="lt-LT" sz="2299" noProof="0" dirty="0">
                <a:solidFill>
                  <a:srgbClr val="000000"/>
                </a:solidFill>
                <a:latin typeface="Calibri" panose="020F0502020204030204" pitchFamily="34" charset="0"/>
                <a:ea typeface="Alatsi"/>
                <a:cs typeface="Alatsi"/>
                <a:sym typeface="Alatsi"/>
              </a:rPr>
              <a:t>Lietuvoje smurtas artimoje aplinkoje yra opi problema. Lietuvos policijos duomenimis 2023 m. Lietuvoje policijoje buvo užregistruoti 54 102 pranešimai dėl smurto artimoje aplinkoje, o 2024 m. – 54 602 pranešimai </a:t>
            </a:r>
            <a:r>
              <a:rPr lang="lt-LT" sz="2299" noProof="0" dirty="0">
                <a:latin typeface="Calibri" panose="020F0502020204030204" pitchFamily="34" charset="0"/>
                <a:ea typeface="Alatsi"/>
                <a:cs typeface="Alatsi"/>
                <a:sym typeface="Alatsi"/>
              </a:rPr>
              <a:t>(</a:t>
            </a:r>
            <a:r>
              <a:rPr lang="lt-LT" sz="2299" u="sng" noProof="0" dirty="0">
                <a:solidFill>
                  <a:srgbClr val="38B6FF"/>
                </a:solidFill>
                <a:latin typeface="Calibri" panose="020F0502020204030204" pitchFamily="34" charset="0"/>
                <a:ea typeface="Alatsi"/>
                <a:cs typeface="Alatsi"/>
                <a:sym typeface="Alatsi"/>
                <a:hlinkClick r:id="rId4" tooltip="https://policija.lrv.lt/public/canonical/1738839055/10375/policija.lt%20PR%C4%AER%20SAA%20prane%C5%A1im%C5%B3%20statistika%202023-2024%20m.%20pagal%20savivaldybes%20ir%20apskritis.xlsx"/>
              </a:rPr>
              <a:t>2023-2024 m. policijoje registruoti pranešimai dėl smurto artimoje aplinkoje </a:t>
            </a:r>
            <a:r>
              <a:rPr lang="lt-LT" sz="2299" noProof="0" dirty="0">
                <a:latin typeface="Calibri" panose="020F0502020204030204" pitchFamily="34" charset="0"/>
                <a:ea typeface="Alatsi"/>
                <a:cs typeface="Alatsi"/>
                <a:sym typeface="Alatsi"/>
              </a:rPr>
              <a:t>)</a:t>
            </a:r>
            <a:r>
              <a:rPr lang="lt-LT" sz="2299" noProof="0" dirty="0">
                <a:solidFill>
                  <a:srgbClr val="000000"/>
                </a:solidFill>
                <a:latin typeface="Calibri" panose="020F0502020204030204" pitchFamily="34" charset="0"/>
                <a:ea typeface="Alatsi"/>
                <a:cs typeface="Alatsi"/>
                <a:sym typeface="Alatsi"/>
              </a:rPr>
              <a:t>. Iš pateiktų duomenų matoma tendencija, kad pranešimų dėl smurto artimoje aplinkoje daugėja.</a:t>
            </a:r>
          </a:p>
          <a:p>
            <a:pPr algn="just">
              <a:lnSpc>
                <a:spcPts val="3219"/>
              </a:lnSpc>
            </a:pPr>
            <a:r>
              <a:rPr lang="lt-LT" sz="2299" noProof="0" dirty="0">
                <a:solidFill>
                  <a:srgbClr val="000000"/>
                </a:solidFill>
                <a:latin typeface="Calibri" panose="020F0502020204030204" pitchFamily="34" charset="0"/>
                <a:ea typeface="Alatsi"/>
                <a:cs typeface="Alatsi"/>
                <a:sym typeface="Alatsi"/>
              </a:rPr>
              <a:t>  </a:t>
            </a:r>
          </a:p>
          <a:p>
            <a:pPr algn="just">
              <a:lnSpc>
                <a:spcPts val="3219"/>
              </a:lnSpc>
            </a:pPr>
            <a:r>
              <a:rPr lang="lt-LT" sz="2299" noProof="0" dirty="0">
                <a:solidFill>
                  <a:srgbClr val="000000"/>
                </a:solidFill>
                <a:latin typeface="Calibri" panose="020F0502020204030204" pitchFamily="34" charset="0"/>
                <a:ea typeface="Alatsi"/>
                <a:cs typeface="Alatsi"/>
                <a:sym typeface="Alatsi"/>
              </a:rPr>
              <a:t>2011 m. Lietuvoje įsigaliojęs Apsaugos nuo smurto artimoje aplinkoje įstatymas tapo reikšmingu žingsniu pripažįstant šią problemą ir siekiant apsaugoti nukentėjusius asmenis. Tačiau, nepaisant šio įstatymo, prevencinės priemonės ir visuomenės švietimas vis dar išlieka nepakankami. Siekdama sustiprinti apsaugą nuo smurto artimoje aplinkoje 2023 m. liepos 1 d. buvo paskelbta nauja Apsaugos nuo smurto artimoje aplinkoje įstatymo redakcija</a:t>
            </a:r>
            <a:r>
              <a:rPr lang="lt-LT" sz="2299" noProof="0" dirty="0">
                <a:solidFill>
                  <a:srgbClr val="38B6FF"/>
                </a:solidFill>
                <a:latin typeface="Calibri" panose="020F0502020204030204" pitchFamily="34" charset="0"/>
                <a:ea typeface="Alatsi"/>
                <a:cs typeface="Alatsi"/>
                <a:sym typeface="Alatsi"/>
              </a:rPr>
              <a:t> </a:t>
            </a:r>
            <a:r>
              <a:rPr lang="lt-LT" sz="2299" noProof="0" dirty="0">
                <a:latin typeface="Calibri" panose="020F0502020204030204" pitchFamily="34" charset="0"/>
                <a:ea typeface="Alatsi"/>
                <a:cs typeface="Alatsi"/>
                <a:sym typeface="Alatsi"/>
              </a:rPr>
              <a:t>(</a:t>
            </a:r>
            <a:r>
              <a:rPr lang="lt-LT" sz="2299" u="sng" noProof="0" dirty="0">
                <a:solidFill>
                  <a:srgbClr val="38B6FF"/>
                </a:solidFill>
                <a:latin typeface="Calibri" panose="020F0502020204030204" pitchFamily="34" charset="0"/>
                <a:ea typeface="Alatsi"/>
                <a:cs typeface="Alatsi"/>
                <a:sym typeface="Alatsi"/>
                <a:hlinkClick r:id="rId5" tooltip="https://e-seimas.lrs.lt/portal/legalAct/lt/TAD/TAIS.400334/asr"/>
              </a:rPr>
              <a:t>XI-1425 Lietuvos Respublikos apsaugos nuo smurto artimoje aplinkoje įstatymas</a:t>
            </a:r>
            <a:r>
              <a:rPr lang="lt-LT" sz="2299" noProof="0" dirty="0">
                <a:latin typeface="Calibri" panose="020F0502020204030204" pitchFamily="34" charset="0"/>
                <a:ea typeface="Alatsi"/>
                <a:cs typeface="Alatsi"/>
                <a:sym typeface="Alatsi"/>
              </a:rPr>
              <a:t>)</a:t>
            </a:r>
            <a:r>
              <a:rPr lang="lt-LT" sz="2299" noProof="0" dirty="0">
                <a:solidFill>
                  <a:srgbClr val="000000"/>
                </a:solidFill>
                <a:latin typeface="Calibri" panose="020F0502020204030204" pitchFamily="34" charset="0"/>
                <a:ea typeface="Alatsi"/>
                <a:cs typeface="Alatsi"/>
                <a:sym typeface="Alatsi"/>
              </a:rPr>
              <a:t>, kurioje įvesta nauja priemonė – apsaugos nuo smurto artimoje aplinkoje orderis (</a:t>
            </a:r>
            <a:r>
              <a:rPr lang="lt-LT" sz="2299" u="none" noProof="0" dirty="0">
                <a:solidFill>
                  <a:srgbClr val="000000"/>
                </a:solidFill>
                <a:latin typeface="Calibri" panose="020F0502020204030204" pitchFamily="34" charset="0"/>
                <a:ea typeface="Alatsi"/>
                <a:cs typeface="Alatsi"/>
                <a:sym typeface="Alatsi"/>
              </a:rPr>
              <a:t>t</a:t>
            </a:r>
            <a:r>
              <a:rPr lang="lt-LT" sz="2299" noProof="0" dirty="0">
                <a:solidFill>
                  <a:srgbClr val="000000"/>
                </a:solidFill>
                <a:latin typeface="Calibri" panose="020F0502020204030204" pitchFamily="34" charset="0"/>
                <a:ea typeface="Alatsi"/>
                <a:cs typeface="Alatsi"/>
                <a:sym typeface="Alatsi"/>
              </a:rPr>
              <a:t>ol</a:t>
            </a:r>
            <a:r>
              <a:rPr lang="lt-LT" sz="2299" u="none" noProof="0" dirty="0">
                <a:solidFill>
                  <a:srgbClr val="000000"/>
                </a:solidFill>
                <a:latin typeface="Calibri" panose="020F0502020204030204" pitchFamily="34" charset="0"/>
                <a:ea typeface="Alatsi"/>
                <a:cs typeface="Alatsi"/>
                <a:sym typeface="Alatsi"/>
              </a:rPr>
              <a:t>ia</a:t>
            </a:r>
            <a:r>
              <a:rPr lang="lt-LT" sz="2299" noProof="0" dirty="0">
                <a:solidFill>
                  <a:srgbClr val="000000"/>
                </a:solidFill>
                <a:latin typeface="Calibri" panose="020F0502020204030204" pitchFamily="34" charset="0"/>
                <a:ea typeface="Alatsi"/>
                <a:cs typeface="Alatsi"/>
                <a:sym typeface="Alatsi"/>
              </a:rPr>
              <a:t>u</a:t>
            </a:r>
            <a:r>
              <a:rPr lang="lt-LT" sz="2299" u="none" noProof="0" dirty="0">
                <a:solidFill>
                  <a:srgbClr val="000000"/>
                </a:solidFill>
                <a:latin typeface="Calibri" panose="020F0502020204030204" pitchFamily="34" charset="0"/>
                <a:ea typeface="Alatsi"/>
                <a:cs typeface="Alatsi"/>
                <a:sym typeface="Alatsi"/>
              </a:rPr>
              <a:t> </a:t>
            </a:r>
            <a:r>
              <a:rPr lang="lt-LT" sz="2299" noProof="0" dirty="0">
                <a:solidFill>
                  <a:srgbClr val="000000"/>
                </a:solidFill>
                <a:latin typeface="Calibri" panose="020F0502020204030204" pitchFamily="34" charset="0"/>
                <a:ea typeface="Alatsi"/>
                <a:cs typeface="Alatsi"/>
                <a:sym typeface="Alatsi"/>
              </a:rPr>
              <a:t>–</a:t>
            </a:r>
            <a:r>
              <a:rPr lang="lt-LT" sz="2299" u="none" noProof="0" dirty="0">
                <a:solidFill>
                  <a:srgbClr val="000000"/>
                </a:solidFill>
                <a:latin typeface="Calibri" panose="020F0502020204030204" pitchFamily="34" charset="0"/>
                <a:ea typeface="Alatsi"/>
                <a:cs typeface="Alatsi"/>
                <a:sym typeface="Alatsi"/>
              </a:rPr>
              <a:t> </a:t>
            </a:r>
            <a:r>
              <a:rPr lang="lt-LT" sz="2299" noProof="0" dirty="0">
                <a:solidFill>
                  <a:srgbClr val="000000"/>
                </a:solidFill>
                <a:latin typeface="Calibri" panose="020F0502020204030204" pitchFamily="34" charset="0"/>
                <a:ea typeface="Alatsi"/>
                <a:cs typeface="Alatsi"/>
                <a:sym typeface="Alatsi"/>
              </a:rPr>
              <a:t>Or</a:t>
            </a:r>
            <a:r>
              <a:rPr lang="lt-LT" sz="2299" u="none" noProof="0" dirty="0">
                <a:solidFill>
                  <a:srgbClr val="000000"/>
                </a:solidFill>
                <a:latin typeface="Calibri" panose="020F0502020204030204" pitchFamily="34" charset="0"/>
                <a:ea typeface="Alatsi"/>
                <a:cs typeface="Alatsi"/>
                <a:sym typeface="Alatsi"/>
              </a:rPr>
              <a:t>de</a:t>
            </a:r>
            <a:r>
              <a:rPr lang="lt-LT" sz="2299" noProof="0" dirty="0">
                <a:solidFill>
                  <a:srgbClr val="000000"/>
                </a:solidFill>
                <a:latin typeface="Calibri" panose="020F0502020204030204" pitchFamily="34" charset="0"/>
                <a:ea typeface="Alatsi"/>
                <a:cs typeface="Alatsi"/>
                <a:sym typeface="Alatsi"/>
              </a:rPr>
              <a:t>ris). Šis</a:t>
            </a:r>
            <a:r>
              <a:rPr lang="lt-LT" sz="2299" u="none" noProof="0" dirty="0">
                <a:solidFill>
                  <a:srgbClr val="000000"/>
                </a:solidFill>
                <a:latin typeface="Calibri" panose="020F0502020204030204" pitchFamily="34" charset="0"/>
                <a:ea typeface="Alatsi"/>
                <a:cs typeface="Alatsi"/>
                <a:sym typeface="Alatsi"/>
              </a:rPr>
              <a:t> </a:t>
            </a:r>
            <a:r>
              <a:rPr lang="lt-LT" sz="2299" noProof="0" dirty="0">
                <a:solidFill>
                  <a:srgbClr val="000000"/>
                </a:solidFill>
                <a:latin typeface="Calibri" panose="020F0502020204030204" pitchFamily="34" charset="0"/>
                <a:ea typeface="Alatsi"/>
                <a:cs typeface="Alatsi"/>
                <a:sym typeface="Alatsi"/>
              </a:rPr>
              <a:t>Orderis</a:t>
            </a:r>
            <a:r>
              <a:rPr lang="lt-LT" sz="2299" u="none" noProof="0" dirty="0">
                <a:solidFill>
                  <a:srgbClr val="000000"/>
                </a:solidFill>
                <a:latin typeface="Calibri" panose="020F0502020204030204" pitchFamily="34" charset="0"/>
                <a:ea typeface="Alatsi"/>
                <a:cs typeface="Alatsi"/>
                <a:sym typeface="Alatsi"/>
              </a:rPr>
              <a:t> </a:t>
            </a:r>
            <a:r>
              <a:rPr lang="lt-LT" sz="2299" noProof="0" dirty="0">
                <a:solidFill>
                  <a:srgbClr val="000000"/>
                </a:solidFill>
                <a:latin typeface="Calibri" panose="020F0502020204030204" pitchFamily="34" charset="0"/>
                <a:ea typeface="Alatsi"/>
                <a:cs typeface="Alatsi"/>
                <a:sym typeface="Alatsi"/>
              </a:rPr>
              <a:t>leidžia</a:t>
            </a:r>
            <a:r>
              <a:rPr lang="lt-LT" sz="2299" u="none" noProof="0" dirty="0">
                <a:solidFill>
                  <a:srgbClr val="000000"/>
                </a:solidFill>
                <a:latin typeface="Calibri" panose="020F0502020204030204" pitchFamily="34" charset="0"/>
                <a:ea typeface="Alatsi"/>
                <a:cs typeface="Alatsi"/>
                <a:sym typeface="Alatsi"/>
              </a:rPr>
              <a:t> </a:t>
            </a:r>
            <a:r>
              <a:rPr lang="lt-LT" sz="2299" noProof="0" dirty="0">
                <a:solidFill>
                  <a:srgbClr val="000000"/>
                </a:solidFill>
                <a:latin typeface="Calibri" panose="020F0502020204030204" pitchFamily="34" charset="0"/>
                <a:ea typeface="Alatsi"/>
                <a:cs typeface="Alatsi"/>
                <a:sym typeface="Alatsi"/>
              </a:rPr>
              <a:t>policijos</a:t>
            </a:r>
            <a:r>
              <a:rPr lang="lt-LT" sz="2299" u="none" noProof="0" dirty="0">
                <a:solidFill>
                  <a:srgbClr val="000000"/>
                </a:solidFill>
                <a:latin typeface="Calibri" panose="020F0502020204030204" pitchFamily="34" charset="0"/>
                <a:ea typeface="Alatsi"/>
                <a:cs typeface="Alatsi"/>
                <a:sym typeface="Alatsi"/>
              </a:rPr>
              <a:t> </a:t>
            </a:r>
            <a:r>
              <a:rPr lang="lt-LT" sz="2299" noProof="0" dirty="0">
                <a:solidFill>
                  <a:srgbClr val="000000"/>
                </a:solidFill>
                <a:latin typeface="Calibri" panose="020F0502020204030204" pitchFamily="34" charset="0"/>
                <a:ea typeface="Alatsi"/>
                <a:cs typeface="Alatsi"/>
                <a:sym typeface="Alatsi"/>
              </a:rPr>
              <a:t>par</a:t>
            </a:r>
            <a:r>
              <a:rPr lang="lt-LT" sz="2299" u="none" noProof="0" dirty="0">
                <a:solidFill>
                  <a:srgbClr val="000000"/>
                </a:solidFill>
                <a:latin typeface="Calibri" panose="020F0502020204030204" pitchFamily="34" charset="0"/>
                <a:ea typeface="Alatsi"/>
                <a:cs typeface="Alatsi"/>
                <a:sym typeface="Alatsi"/>
              </a:rPr>
              <a:t>e</a:t>
            </a:r>
            <a:r>
              <a:rPr lang="lt-LT" sz="2299" noProof="0" dirty="0">
                <a:solidFill>
                  <a:srgbClr val="000000"/>
                </a:solidFill>
                <a:latin typeface="Calibri" panose="020F0502020204030204" pitchFamily="34" charset="0"/>
                <a:ea typeface="Alatsi"/>
                <a:cs typeface="Alatsi"/>
                <a:sym typeface="Alatsi"/>
              </a:rPr>
              <a:t>igū</a:t>
            </a:r>
            <a:r>
              <a:rPr lang="lt-LT" sz="2299" u="none" noProof="0" dirty="0">
                <a:solidFill>
                  <a:srgbClr val="000000"/>
                </a:solidFill>
                <a:latin typeface="Calibri" panose="020F0502020204030204" pitchFamily="34" charset="0"/>
                <a:ea typeface="Alatsi"/>
                <a:cs typeface="Alatsi"/>
                <a:sym typeface="Alatsi"/>
              </a:rPr>
              <a:t>n</a:t>
            </a:r>
            <a:r>
              <a:rPr lang="lt-LT" sz="2299" noProof="0" dirty="0">
                <a:solidFill>
                  <a:srgbClr val="000000"/>
                </a:solidFill>
                <a:latin typeface="Calibri" panose="020F0502020204030204" pitchFamily="34" charset="0"/>
                <a:ea typeface="Alatsi"/>
                <a:cs typeface="Alatsi"/>
                <a:sym typeface="Alatsi"/>
              </a:rPr>
              <a:t>ams,</a:t>
            </a:r>
            <a:r>
              <a:rPr lang="lt-LT" sz="2299" u="none" noProof="0" dirty="0">
                <a:solidFill>
                  <a:srgbClr val="000000"/>
                </a:solidFill>
                <a:latin typeface="Calibri" panose="020F0502020204030204" pitchFamily="34" charset="0"/>
                <a:ea typeface="Alatsi"/>
                <a:cs typeface="Alatsi"/>
                <a:sym typeface="Alatsi"/>
              </a:rPr>
              <a:t> </a:t>
            </a:r>
            <a:r>
              <a:rPr lang="lt-LT" sz="2299" noProof="0" dirty="0">
                <a:solidFill>
                  <a:srgbClr val="000000"/>
                </a:solidFill>
                <a:latin typeface="Calibri" panose="020F0502020204030204" pitchFamily="34" charset="0"/>
                <a:ea typeface="Alatsi"/>
                <a:cs typeface="Alatsi"/>
                <a:sym typeface="Alatsi"/>
              </a:rPr>
              <a:t>gav</a:t>
            </a:r>
            <a:r>
              <a:rPr lang="lt-LT" sz="2299" u="none" noProof="0" dirty="0">
                <a:solidFill>
                  <a:srgbClr val="000000"/>
                </a:solidFill>
                <a:latin typeface="Calibri" panose="020F0502020204030204" pitchFamily="34" charset="0"/>
                <a:ea typeface="Alatsi"/>
                <a:cs typeface="Alatsi"/>
                <a:sym typeface="Alatsi"/>
              </a:rPr>
              <a:t>u</a:t>
            </a:r>
            <a:r>
              <a:rPr lang="lt-LT" sz="2299" noProof="0" dirty="0">
                <a:solidFill>
                  <a:srgbClr val="000000"/>
                </a:solidFill>
                <a:latin typeface="Calibri" panose="020F0502020204030204" pitchFamily="34" charset="0"/>
                <a:ea typeface="Alatsi"/>
                <a:cs typeface="Alatsi"/>
                <a:sym typeface="Alatsi"/>
              </a:rPr>
              <a:t>s pr</a:t>
            </a:r>
            <a:r>
              <a:rPr lang="lt-LT" sz="2299" u="none" noProof="0" dirty="0">
                <a:solidFill>
                  <a:srgbClr val="000000"/>
                </a:solidFill>
                <a:latin typeface="Calibri" panose="020F0502020204030204" pitchFamily="34" charset="0"/>
                <a:ea typeface="Alatsi"/>
                <a:cs typeface="Alatsi"/>
                <a:sym typeface="Alatsi"/>
              </a:rPr>
              <a:t>a</a:t>
            </a:r>
            <a:r>
              <a:rPr lang="lt-LT" sz="2299" noProof="0" dirty="0">
                <a:solidFill>
                  <a:srgbClr val="000000"/>
                </a:solidFill>
                <a:latin typeface="Calibri" panose="020F0502020204030204" pitchFamily="34" charset="0"/>
                <a:ea typeface="Alatsi"/>
                <a:cs typeface="Alatsi"/>
                <a:sym typeface="Alatsi"/>
              </a:rPr>
              <a:t>neš</a:t>
            </a:r>
            <a:r>
              <a:rPr lang="lt-LT" sz="2299" u="none" noProof="0" dirty="0">
                <a:solidFill>
                  <a:srgbClr val="000000"/>
                </a:solidFill>
                <a:latin typeface="Calibri" panose="020F0502020204030204" pitchFamily="34" charset="0"/>
                <a:ea typeface="Alatsi"/>
                <a:cs typeface="Alatsi"/>
                <a:sym typeface="Alatsi"/>
              </a:rPr>
              <a:t>i</a:t>
            </a:r>
            <a:r>
              <a:rPr lang="lt-LT" sz="2299" noProof="0" dirty="0">
                <a:solidFill>
                  <a:srgbClr val="000000"/>
                </a:solidFill>
                <a:latin typeface="Calibri" panose="020F0502020204030204" pitchFamily="34" charset="0"/>
                <a:ea typeface="Alatsi"/>
                <a:cs typeface="Alatsi"/>
                <a:sym typeface="Alatsi"/>
              </a:rPr>
              <a:t>mą</a:t>
            </a:r>
            <a:r>
              <a:rPr lang="lt-LT" sz="2299" u="none" noProof="0" dirty="0">
                <a:solidFill>
                  <a:srgbClr val="000000"/>
                </a:solidFill>
                <a:latin typeface="Calibri" panose="020F0502020204030204" pitchFamily="34" charset="0"/>
                <a:ea typeface="Alatsi"/>
                <a:cs typeface="Alatsi"/>
                <a:sym typeface="Alatsi"/>
              </a:rPr>
              <a:t> </a:t>
            </a:r>
            <a:r>
              <a:rPr lang="lt-LT" sz="2299" noProof="0" dirty="0">
                <a:solidFill>
                  <a:srgbClr val="000000"/>
                </a:solidFill>
                <a:latin typeface="Calibri" panose="020F0502020204030204" pitchFamily="34" charset="0"/>
                <a:ea typeface="Alatsi"/>
                <a:cs typeface="Alatsi"/>
                <a:sym typeface="Alatsi"/>
              </a:rPr>
              <a:t>api</a:t>
            </a:r>
            <a:r>
              <a:rPr lang="lt-LT" sz="2299" u="none" noProof="0" dirty="0">
                <a:solidFill>
                  <a:srgbClr val="000000"/>
                </a:solidFill>
                <a:latin typeface="Calibri" panose="020F0502020204030204" pitchFamily="34" charset="0"/>
                <a:ea typeface="Alatsi"/>
                <a:cs typeface="Alatsi"/>
                <a:sym typeface="Alatsi"/>
              </a:rPr>
              <a:t>e </a:t>
            </a:r>
            <a:r>
              <a:rPr lang="lt-LT" sz="2299" noProof="0" dirty="0">
                <a:solidFill>
                  <a:srgbClr val="000000"/>
                </a:solidFill>
                <a:latin typeface="Calibri" panose="020F0502020204030204" pitchFamily="34" charset="0"/>
                <a:ea typeface="Alatsi"/>
                <a:cs typeface="Alatsi"/>
                <a:sym typeface="Alatsi"/>
              </a:rPr>
              <a:t>galimą</a:t>
            </a:r>
            <a:r>
              <a:rPr lang="lt-LT" sz="2299" u="none" noProof="0" dirty="0">
                <a:solidFill>
                  <a:srgbClr val="000000"/>
                </a:solidFill>
                <a:latin typeface="Calibri" panose="020F0502020204030204" pitchFamily="34" charset="0"/>
                <a:ea typeface="Alatsi"/>
                <a:cs typeface="Alatsi"/>
                <a:sym typeface="Alatsi"/>
              </a:rPr>
              <a:t> </a:t>
            </a:r>
            <a:r>
              <a:rPr lang="lt-LT" sz="2299" noProof="0" dirty="0">
                <a:solidFill>
                  <a:srgbClr val="000000"/>
                </a:solidFill>
                <a:latin typeface="Calibri" panose="020F0502020204030204" pitchFamily="34" charset="0"/>
                <a:ea typeface="Alatsi"/>
                <a:cs typeface="Alatsi"/>
                <a:sym typeface="Alatsi"/>
              </a:rPr>
              <a:t>sm</a:t>
            </a:r>
            <a:r>
              <a:rPr lang="lt-LT" sz="2299" u="none" noProof="0" dirty="0">
                <a:solidFill>
                  <a:srgbClr val="000000"/>
                </a:solidFill>
                <a:latin typeface="Calibri" panose="020F0502020204030204" pitchFamily="34" charset="0"/>
                <a:ea typeface="Alatsi"/>
                <a:cs typeface="Alatsi"/>
                <a:sym typeface="Alatsi"/>
              </a:rPr>
              <a:t>ur</a:t>
            </a:r>
            <a:r>
              <a:rPr lang="lt-LT" sz="2299" noProof="0" dirty="0">
                <a:solidFill>
                  <a:srgbClr val="000000"/>
                </a:solidFill>
                <a:latin typeface="Calibri" panose="020F0502020204030204" pitchFamily="34" charset="0"/>
                <a:ea typeface="Alatsi"/>
                <a:cs typeface="Alatsi"/>
                <a:sym typeface="Alatsi"/>
              </a:rPr>
              <a:t>tą artim</a:t>
            </a:r>
            <a:r>
              <a:rPr lang="lt-LT" sz="2299" u="none" noProof="0" dirty="0">
                <a:solidFill>
                  <a:srgbClr val="000000"/>
                </a:solidFill>
                <a:latin typeface="Calibri" panose="020F0502020204030204" pitchFamily="34" charset="0"/>
                <a:ea typeface="Alatsi"/>
                <a:cs typeface="Alatsi"/>
                <a:sym typeface="Alatsi"/>
              </a:rPr>
              <a:t>o</a:t>
            </a:r>
            <a:r>
              <a:rPr lang="lt-LT" sz="2299" noProof="0" dirty="0">
                <a:solidFill>
                  <a:srgbClr val="000000"/>
                </a:solidFill>
                <a:latin typeface="Calibri" panose="020F0502020204030204" pitchFamily="34" charset="0"/>
                <a:ea typeface="Alatsi"/>
                <a:cs typeface="Alatsi"/>
                <a:sym typeface="Alatsi"/>
              </a:rPr>
              <a:t>j</a:t>
            </a:r>
            <a:r>
              <a:rPr lang="lt-LT" sz="2299" u="none" noProof="0" dirty="0">
                <a:solidFill>
                  <a:srgbClr val="000000"/>
                </a:solidFill>
                <a:latin typeface="Calibri" panose="020F0502020204030204" pitchFamily="34" charset="0"/>
                <a:ea typeface="Alatsi"/>
                <a:cs typeface="Alatsi"/>
                <a:sym typeface="Alatsi"/>
              </a:rPr>
              <a:t>e</a:t>
            </a:r>
            <a:r>
              <a:rPr lang="lt-LT" sz="2299" noProof="0" dirty="0">
                <a:solidFill>
                  <a:srgbClr val="000000"/>
                </a:solidFill>
                <a:latin typeface="Calibri" panose="020F0502020204030204" pitchFamily="34" charset="0"/>
                <a:ea typeface="Alatsi"/>
                <a:cs typeface="Alatsi"/>
                <a:sym typeface="Alatsi"/>
              </a:rPr>
              <a:t> </a:t>
            </a:r>
            <a:r>
              <a:rPr lang="lt-LT" sz="2299" u="none" noProof="0" dirty="0">
                <a:solidFill>
                  <a:srgbClr val="000000"/>
                </a:solidFill>
                <a:latin typeface="Calibri" panose="020F0502020204030204" pitchFamily="34" charset="0"/>
                <a:ea typeface="Alatsi"/>
                <a:cs typeface="Alatsi"/>
                <a:sym typeface="Alatsi"/>
              </a:rPr>
              <a:t>a</a:t>
            </a:r>
            <a:r>
              <a:rPr lang="lt-LT" sz="2299" noProof="0" dirty="0">
                <a:solidFill>
                  <a:srgbClr val="000000"/>
                </a:solidFill>
                <a:latin typeface="Calibri" panose="020F0502020204030204" pitchFamily="34" charset="0"/>
                <a:ea typeface="Alatsi"/>
                <a:cs typeface="Alatsi"/>
                <a:sym typeface="Alatsi"/>
              </a:rPr>
              <a:t>pli</a:t>
            </a:r>
            <a:r>
              <a:rPr lang="lt-LT" sz="2299" u="none" noProof="0" dirty="0">
                <a:solidFill>
                  <a:srgbClr val="000000"/>
                </a:solidFill>
                <a:latin typeface="Calibri" panose="020F0502020204030204" pitchFamily="34" charset="0"/>
                <a:ea typeface="Alatsi"/>
                <a:cs typeface="Alatsi"/>
                <a:sym typeface="Alatsi"/>
              </a:rPr>
              <a:t>n</a:t>
            </a:r>
            <a:r>
              <a:rPr lang="lt-LT" sz="2299" noProof="0" dirty="0">
                <a:solidFill>
                  <a:srgbClr val="000000"/>
                </a:solidFill>
                <a:latin typeface="Calibri" panose="020F0502020204030204" pitchFamily="34" charset="0"/>
                <a:ea typeface="Alatsi"/>
                <a:cs typeface="Alatsi"/>
                <a:sym typeface="Alatsi"/>
              </a:rPr>
              <a:t>koje</a:t>
            </a:r>
            <a:r>
              <a:rPr lang="lt-LT" sz="2299" u="none" noProof="0" dirty="0">
                <a:solidFill>
                  <a:srgbClr val="000000"/>
                </a:solidFill>
                <a:latin typeface="Calibri" panose="020F0502020204030204" pitchFamily="34" charset="0"/>
                <a:ea typeface="Alatsi"/>
                <a:cs typeface="Alatsi"/>
                <a:sym typeface="Alatsi"/>
              </a:rPr>
              <a:t> i</a:t>
            </a:r>
            <a:r>
              <a:rPr lang="lt-LT" sz="2299" noProof="0" dirty="0">
                <a:solidFill>
                  <a:srgbClr val="000000"/>
                </a:solidFill>
                <a:latin typeface="Calibri" panose="020F0502020204030204" pitchFamily="34" charset="0"/>
                <a:ea typeface="Alatsi"/>
                <a:cs typeface="Alatsi"/>
                <a:sym typeface="Alatsi"/>
              </a:rPr>
              <a:t>r a</a:t>
            </a:r>
            <a:r>
              <a:rPr lang="lt-LT" sz="2299" u="none" noProof="0" dirty="0">
                <a:solidFill>
                  <a:srgbClr val="000000"/>
                </a:solidFill>
                <a:latin typeface="Calibri" panose="020F0502020204030204" pitchFamily="34" charset="0"/>
                <a:ea typeface="Alatsi"/>
                <a:cs typeface="Alatsi"/>
                <a:sym typeface="Alatsi"/>
              </a:rPr>
              <a:t>t</a:t>
            </a:r>
            <a:r>
              <a:rPr lang="lt-LT" sz="2299" noProof="0" dirty="0">
                <a:solidFill>
                  <a:srgbClr val="000000"/>
                </a:solidFill>
                <a:latin typeface="Calibri" panose="020F0502020204030204" pitchFamily="34" charset="0"/>
                <a:ea typeface="Alatsi"/>
                <a:cs typeface="Alatsi"/>
                <a:sym typeface="Alatsi"/>
              </a:rPr>
              <a:t>lik</a:t>
            </a:r>
            <a:r>
              <a:rPr lang="lt-LT" sz="2299" u="none" noProof="0" dirty="0">
                <a:solidFill>
                  <a:srgbClr val="000000"/>
                </a:solidFill>
                <a:latin typeface="Calibri" panose="020F0502020204030204" pitchFamily="34" charset="0"/>
                <a:ea typeface="Alatsi"/>
                <a:cs typeface="Alatsi"/>
                <a:sym typeface="Alatsi"/>
              </a:rPr>
              <a:t>u</a:t>
            </a:r>
            <a:r>
              <a:rPr lang="lt-LT" sz="2299" noProof="0" dirty="0">
                <a:solidFill>
                  <a:srgbClr val="000000"/>
                </a:solidFill>
                <a:latin typeface="Calibri" panose="020F0502020204030204" pitchFamily="34" charset="0"/>
                <a:ea typeface="Alatsi"/>
                <a:cs typeface="Alatsi"/>
                <a:sym typeface="Alatsi"/>
              </a:rPr>
              <a:t>s</a:t>
            </a:r>
            <a:r>
              <a:rPr lang="lt-LT" sz="2299" u="none" noProof="0" dirty="0">
                <a:solidFill>
                  <a:srgbClr val="000000"/>
                </a:solidFill>
                <a:latin typeface="Calibri" panose="020F0502020204030204" pitchFamily="34" charset="0"/>
                <a:ea typeface="Alatsi"/>
                <a:cs typeface="Alatsi"/>
                <a:sym typeface="Alatsi"/>
              </a:rPr>
              <a:t> </a:t>
            </a:r>
            <a:r>
              <a:rPr lang="lt-LT" sz="2299" noProof="0" dirty="0">
                <a:solidFill>
                  <a:srgbClr val="000000"/>
                </a:solidFill>
                <a:latin typeface="Calibri" panose="020F0502020204030204" pitchFamily="34" charset="0"/>
                <a:ea typeface="Alatsi"/>
                <a:cs typeface="Alatsi"/>
                <a:sym typeface="Alatsi"/>
              </a:rPr>
              <a:t>pav</a:t>
            </a:r>
            <a:r>
              <a:rPr lang="lt-LT" sz="2299" u="none" noProof="0" dirty="0">
                <a:solidFill>
                  <a:srgbClr val="000000"/>
                </a:solidFill>
                <a:latin typeface="Calibri" panose="020F0502020204030204" pitchFamily="34" charset="0"/>
                <a:ea typeface="Alatsi"/>
                <a:cs typeface="Alatsi"/>
                <a:sym typeface="Alatsi"/>
              </a:rPr>
              <a:t>o</a:t>
            </a:r>
            <a:r>
              <a:rPr lang="lt-LT" sz="2299" noProof="0" dirty="0">
                <a:solidFill>
                  <a:srgbClr val="000000"/>
                </a:solidFill>
                <a:latin typeface="Calibri" panose="020F0502020204030204" pitchFamily="34" charset="0"/>
                <a:ea typeface="Alatsi"/>
                <a:cs typeface="Alatsi"/>
                <a:sym typeface="Alatsi"/>
              </a:rPr>
              <a:t>jaus </a:t>
            </a:r>
            <a:r>
              <a:rPr lang="lt-LT" sz="2299" u="none" noProof="0" dirty="0">
                <a:solidFill>
                  <a:srgbClr val="000000"/>
                </a:solidFill>
                <a:latin typeface="Calibri" panose="020F0502020204030204" pitchFamily="34" charset="0"/>
                <a:ea typeface="Alatsi"/>
                <a:cs typeface="Alatsi"/>
                <a:sym typeface="Alatsi"/>
              </a:rPr>
              <a:t>r</a:t>
            </a:r>
            <a:r>
              <a:rPr lang="lt-LT" sz="2299" noProof="0" dirty="0">
                <a:solidFill>
                  <a:srgbClr val="000000"/>
                </a:solidFill>
                <a:latin typeface="Calibri" panose="020F0502020204030204" pitchFamily="34" charset="0"/>
                <a:ea typeface="Alatsi"/>
                <a:cs typeface="Alatsi"/>
                <a:sym typeface="Alatsi"/>
              </a:rPr>
              <a:t>izikos</a:t>
            </a:r>
            <a:r>
              <a:rPr lang="lt-LT" sz="2299" u="none" noProof="0" dirty="0">
                <a:solidFill>
                  <a:srgbClr val="000000"/>
                </a:solidFill>
                <a:latin typeface="Calibri" panose="020F0502020204030204" pitchFamily="34" charset="0"/>
                <a:ea typeface="Alatsi"/>
                <a:cs typeface="Alatsi"/>
                <a:sym typeface="Alatsi"/>
              </a:rPr>
              <a:t> </a:t>
            </a:r>
            <a:r>
              <a:rPr lang="lt-LT" sz="2299" noProof="0" dirty="0">
                <a:solidFill>
                  <a:srgbClr val="000000"/>
                </a:solidFill>
                <a:latin typeface="Calibri" panose="020F0502020204030204" pitchFamily="34" charset="0"/>
                <a:ea typeface="Alatsi"/>
                <a:cs typeface="Alatsi"/>
                <a:sym typeface="Alatsi"/>
              </a:rPr>
              <a:t>v</a:t>
            </a:r>
            <a:r>
              <a:rPr lang="lt-LT" sz="2299" u="none" noProof="0" dirty="0">
                <a:solidFill>
                  <a:srgbClr val="000000"/>
                </a:solidFill>
                <a:latin typeface="Calibri" panose="020F0502020204030204" pitchFamily="34" charset="0"/>
                <a:ea typeface="Alatsi"/>
                <a:cs typeface="Alatsi"/>
                <a:sym typeface="Alatsi"/>
              </a:rPr>
              <a:t>e</a:t>
            </a:r>
            <a:r>
              <a:rPr lang="lt-LT" sz="2299" noProof="0" dirty="0">
                <a:solidFill>
                  <a:srgbClr val="000000"/>
                </a:solidFill>
                <a:latin typeface="Calibri" panose="020F0502020204030204" pitchFamily="34" charset="0"/>
                <a:ea typeface="Alatsi"/>
                <a:cs typeface="Alatsi"/>
                <a:sym typeface="Alatsi"/>
              </a:rPr>
              <a:t>rti</a:t>
            </a:r>
            <a:r>
              <a:rPr lang="lt-LT" sz="2299" u="none" noProof="0" dirty="0">
                <a:solidFill>
                  <a:srgbClr val="000000"/>
                </a:solidFill>
                <a:latin typeface="Calibri" panose="020F0502020204030204" pitchFamily="34" charset="0"/>
                <a:ea typeface="Alatsi"/>
                <a:cs typeface="Alatsi"/>
                <a:sym typeface="Alatsi"/>
              </a:rPr>
              <a:t>n</a:t>
            </a:r>
            <a:r>
              <a:rPr lang="lt-LT" sz="2299" noProof="0" dirty="0">
                <a:solidFill>
                  <a:srgbClr val="000000"/>
                </a:solidFill>
                <a:latin typeface="Calibri" panose="020F0502020204030204" pitchFamily="34" charset="0"/>
                <a:ea typeface="Alatsi"/>
                <a:cs typeface="Alatsi"/>
                <a:sym typeface="Alatsi"/>
              </a:rPr>
              <a:t>imą, ne</a:t>
            </a:r>
            <a:r>
              <a:rPr lang="lt-LT" sz="2299" u="none" noProof="0" dirty="0">
                <a:solidFill>
                  <a:srgbClr val="000000"/>
                </a:solidFill>
                <a:latin typeface="Calibri" panose="020F0502020204030204" pitchFamily="34" charset="0"/>
                <a:ea typeface="Alatsi"/>
                <a:cs typeface="Alatsi"/>
                <a:sym typeface="Alatsi"/>
              </a:rPr>
              <a:t>de</a:t>
            </a:r>
            <a:r>
              <a:rPr lang="lt-LT" sz="2299" noProof="0" dirty="0">
                <a:solidFill>
                  <a:srgbClr val="000000"/>
                </a:solidFill>
                <a:latin typeface="Calibri" panose="020F0502020204030204" pitchFamily="34" charset="0"/>
                <a:ea typeface="Alatsi"/>
                <a:cs typeface="Alatsi"/>
                <a:sym typeface="Alatsi"/>
              </a:rPr>
              <a:t>lsiant ski</a:t>
            </a:r>
            <a:r>
              <a:rPr lang="lt-LT" sz="2299" u="none" noProof="0" dirty="0">
                <a:solidFill>
                  <a:srgbClr val="000000"/>
                </a:solidFill>
                <a:latin typeface="Calibri" panose="020F0502020204030204" pitchFamily="34" charset="0"/>
                <a:ea typeface="Alatsi"/>
                <a:cs typeface="Alatsi"/>
                <a:sym typeface="Alatsi"/>
              </a:rPr>
              <a:t>r</a:t>
            </a:r>
            <a:r>
              <a:rPr lang="lt-LT" sz="2299" noProof="0" dirty="0">
                <a:solidFill>
                  <a:srgbClr val="000000"/>
                </a:solidFill>
                <a:latin typeface="Calibri" panose="020F0502020204030204" pitchFamily="34" charset="0"/>
                <a:ea typeface="Alatsi"/>
                <a:cs typeface="Alatsi"/>
                <a:sym typeface="Alatsi"/>
              </a:rPr>
              <a:t>ti</a:t>
            </a:r>
            <a:r>
              <a:rPr lang="lt-LT" sz="2299" u="none" noProof="0" dirty="0">
                <a:solidFill>
                  <a:srgbClr val="000000"/>
                </a:solidFill>
                <a:latin typeface="Calibri" panose="020F0502020204030204" pitchFamily="34" charset="0"/>
                <a:ea typeface="Alatsi"/>
                <a:cs typeface="Alatsi"/>
                <a:sym typeface="Alatsi"/>
              </a:rPr>
              <a:t> </a:t>
            </a:r>
            <a:r>
              <a:rPr lang="lt-LT" sz="2299" noProof="0" dirty="0">
                <a:solidFill>
                  <a:srgbClr val="000000"/>
                </a:solidFill>
                <a:latin typeface="Calibri" panose="020F0502020204030204" pitchFamily="34" charset="0"/>
                <a:ea typeface="Alatsi"/>
                <a:cs typeface="Alatsi"/>
                <a:sym typeface="Alatsi"/>
              </a:rPr>
              <a:t>sm</a:t>
            </a:r>
            <a:r>
              <a:rPr lang="lt-LT" sz="2299" u="none" noProof="0" dirty="0">
                <a:solidFill>
                  <a:srgbClr val="000000"/>
                </a:solidFill>
                <a:latin typeface="Calibri" panose="020F0502020204030204" pitchFamily="34" charset="0"/>
                <a:ea typeface="Alatsi"/>
                <a:cs typeface="Alatsi"/>
                <a:sym typeface="Alatsi"/>
              </a:rPr>
              <a:t>u</a:t>
            </a:r>
            <a:r>
              <a:rPr lang="lt-LT" sz="2299" noProof="0" dirty="0">
                <a:solidFill>
                  <a:srgbClr val="000000"/>
                </a:solidFill>
                <a:latin typeface="Calibri" panose="020F0502020204030204" pitchFamily="34" charset="0"/>
                <a:ea typeface="Alatsi"/>
                <a:cs typeface="Alatsi"/>
                <a:sym typeface="Alatsi"/>
              </a:rPr>
              <a:t>rt</a:t>
            </a:r>
            <a:r>
              <a:rPr lang="lt-LT" sz="2299" u="none" noProof="0" dirty="0">
                <a:solidFill>
                  <a:srgbClr val="000000"/>
                </a:solidFill>
                <a:latin typeface="Calibri" panose="020F0502020204030204" pitchFamily="34" charset="0"/>
                <a:ea typeface="Alatsi"/>
                <a:cs typeface="Alatsi"/>
                <a:sym typeface="Alatsi"/>
              </a:rPr>
              <a:t>a</a:t>
            </a:r>
            <a:r>
              <a:rPr lang="lt-LT" sz="2299" noProof="0" dirty="0">
                <a:solidFill>
                  <a:srgbClr val="000000"/>
                </a:solidFill>
                <a:latin typeface="Calibri" panose="020F0502020204030204" pitchFamily="34" charset="0"/>
                <a:ea typeface="Alatsi"/>
                <a:cs typeface="Alatsi"/>
                <a:sym typeface="Alatsi"/>
              </a:rPr>
              <a:t>utojui </a:t>
            </a:r>
            <a:r>
              <a:rPr lang="lt-LT" sz="2299" u="none" noProof="0" dirty="0">
                <a:solidFill>
                  <a:srgbClr val="000000"/>
                </a:solidFill>
                <a:latin typeface="Calibri" panose="020F0502020204030204" pitchFamily="34" charset="0"/>
                <a:ea typeface="Alatsi"/>
                <a:cs typeface="Alatsi"/>
                <a:sym typeface="Alatsi"/>
              </a:rPr>
              <a:t>l</a:t>
            </a:r>
            <a:r>
              <a:rPr lang="lt-LT" sz="2299" noProof="0" dirty="0">
                <a:solidFill>
                  <a:srgbClr val="000000"/>
                </a:solidFill>
                <a:latin typeface="Calibri" panose="020F0502020204030204" pitchFamily="34" charset="0"/>
                <a:ea typeface="Alatsi"/>
                <a:cs typeface="Alatsi"/>
                <a:sym typeface="Alatsi"/>
              </a:rPr>
              <a:t>aik</a:t>
            </a:r>
            <a:r>
              <a:rPr lang="lt-LT" sz="2299" u="none" noProof="0" dirty="0">
                <a:solidFill>
                  <a:srgbClr val="000000"/>
                </a:solidFill>
                <a:latin typeface="Calibri" panose="020F0502020204030204" pitchFamily="34" charset="0"/>
                <a:ea typeface="Alatsi"/>
                <a:cs typeface="Alatsi"/>
                <a:sym typeface="Alatsi"/>
              </a:rPr>
              <a:t>i</a:t>
            </a:r>
            <a:r>
              <a:rPr lang="lt-LT" sz="2299" noProof="0" dirty="0">
                <a:solidFill>
                  <a:srgbClr val="000000"/>
                </a:solidFill>
                <a:latin typeface="Calibri" panose="020F0502020204030204" pitchFamily="34" charset="0"/>
                <a:ea typeface="Alatsi"/>
                <a:cs typeface="Alatsi"/>
                <a:sym typeface="Alatsi"/>
              </a:rPr>
              <a:t>nus suvarž</a:t>
            </a:r>
            <a:r>
              <a:rPr lang="lt-LT" sz="2299" u="none" noProof="0" dirty="0">
                <a:solidFill>
                  <a:srgbClr val="000000"/>
                </a:solidFill>
                <a:latin typeface="Calibri" panose="020F0502020204030204" pitchFamily="34" charset="0"/>
                <a:ea typeface="Alatsi"/>
                <a:cs typeface="Alatsi"/>
                <a:sym typeface="Alatsi"/>
              </a:rPr>
              <a:t>y</a:t>
            </a:r>
            <a:r>
              <a:rPr lang="lt-LT" sz="2299" noProof="0" dirty="0">
                <a:solidFill>
                  <a:srgbClr val="000000"/>
                </a:solidFill>
                <a:latin typeface="Calibri" panose="020F0502020204030204" pitchFamily="34" charset="0"/>
                <a:ea typeface="Alatsi"/>
                <a:cs typeface="Alatsi"/>
                <a:sym typeface="Alatsi"/>
              </a:rPr>
              <a:t>mus. Tai apima įpareigojimą laikinai išsikelti iš gyvenamosios vietos, nesiartinti prie nukentėjusio asmens ir nebendrauti su juo. Orderis galioja iki 15 dienų arba tol, kol pradedamas ikiteisminis tyrimas ir skiriama bent viena kardomoji priemonė. Šios priemonės įvedimas sustiprina nukentėjusiųjų apsaugą ir užtikrina greitesnį reagavimą į smurto atvejus. Tačiau, norint pasiekti ilgalaikių pokyčių, būtina didinti visuomenės informuotumą apie smurto artimoje aplinkoje problematiką ir skatinti prevencines iniciatyvas.</a:t>
            </a:r>
          </a:p>
          <a:p>
            <a:pPr algn="just">
              <a:lnSpc>
                <a:spcPts val="3219"/>
              </a:lnSpc>
            </a:pPr>
            <a:endParaRPr lang="lt-LT" sz="2299" noProof="0" dirty="0">
              <a:solidFill>
                <a:srgbClr val="000000"/>
              </a:solidFill>
              <a:latin typeface="Calibri" panose="020F0502020204030204" pitchFamily="34" charset="0"/>
              <a:ea typeface="Alatsi"/>
              <a:cs typeface="Alatsi"/>
              <a:sym typeface="Alatsi"/>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121</TotalTime>
  <Words>7643</Words>
  <Application>Microsoft Office PowerPoint</Application>
  <PresentationFormat>Pasirinktinai</PresentationFormat>
  <Paragraphs>386</Paragraphs>
  <Slides>37</Slides>
  <Notes>0</Notes>
  <HiddenSlides>0</HiddenSlides>
  <MMClips>0</MMClips>
  <ScaleCrop>false</ScaleCrop>
  <HeadingPairs>
    <vt:vector size="6" baseType="variant">
      <vt:variant>
        <vt:lpstr>Naudojami šriftai</vt:lpstr>
      </vt:variant>
      <vt:variant>
        <vt:i4>3</vt:i4>
      </vt:variant>
      <vt:variant>
        <vt:lpstr>Tema</vt:lpstr>
      </vt:variant>
      <vt:variant>
        <vt:i4>1</vt:i4>
      </vt:variant>
      <vt:variant>
        <vt:lpstr>Skaidrių pavadinimai</vt:lpstr>
      </vt:variant>
      <vt:variant>
        <vt:i4>37</vt:i4>
      </vt:variant>
    </vt:vector>
  </HeadingPairs>
  <TitlesOfParts>
    <vt:vector size="41" baseType="lpstr">
      <vt:lpstr>Calibri</vt:lpstr>
      <vt:lpstr>Open Sans Bold</vt:lpstr>
      <vt:lpstr>Arial</vt:lpstr>
      <vt:lpstr>Office Theme</vt:lpstr>
      <vt:lpstr>„PowerPoint“ pateiktis</vt:lpstr>
      <vt:lpstr>„PowerPoint“ pateiktis</vt:lpstr>
      <vt:lpstr>„PowerPoint“ pateiktis</vt:lpstr>
      <vt:lpstr>„PowerPoint“ pateiktis</vt:lpstr>
      <vt:lpstr>„PowerPoint“ pateiktis</vt:lpstr>
      <vt:lpstr>„PowerPoint“ pateiktis</vt:lpstr>
      <vt:lpstr>„PowerPoint“ pateiktis</vt:lpstr>
      <vt:lpstr>„PowerPoint“ pateiktis</vt:lpstr>
      <vt:lpstr>„PowerPoint“ pateiktis</vt:lpstr>
      <vt:lpstr>„PowerPoint“ pateiktis</vt:lpstr>
      <vt:lpstr>„PowerPoint“ pateiktis</vt:lpstr>
      <vt:lpstr>„PowerPoint“ pateiktis</vt:lpstr>
      <vt:lpstr>„PowerPoint“ pateiktis</vt:lpstr>
      <vt:lpstr>„PowerPoint“ pateiktis</vt:lpstr>
      <vt:lpstr>„PowerPoint“ pateiktis</vt:lpstr>
      <vt:lpstr>„PowerPoint“ pateiktis</vt:lpstr>
      <vt:lpstr>„PowerPoint“ pateiktis</vt:lpstr>
      <vt:lpstr>„PowerPoint“ pateiktis</vt:lpstr>
      <vt:lpstr>„PowerPoint“ pateiktis</vt:lpstr>
      <vt:lpstr>„PowerPoint“ pateiktis</vt:lpstr>
      <vt:lpstr>„PowerPoint“ pateiktis</vt:lpstr>
      <vt:lpstr>„PowerPoint“ pateiktis</vt:lpstr>
      <vt:lpstr>„PowerPoint“ pateiktis</vt:lpstr>
      <vt:lpstr>„PowerPoint“ pateiktis</vt:lpstr>
      <vt:lpstr>„PowerPoint“ pateiktis</vt:lpstr>
      <vt:lpstr>„PowerPoint“ pateiktis</vt:lpstr>
      <vt:lpstr>„PowerPoint“ pateiktis</vt:lpstr>
      <vt:lpstr>„PowerPoint“ pateiktis</vt:lpstr>
      <vt:lpstr>„PowerPoint“ pateiktis</vt:lpstr>
      <vt:lpstr>„PowerPoint“ pateiktis</vt:lpstr>
      <vt:lpstr>„PowerPoint“ pateiktis</vt:lpstr>
      <vt:lpstr>„PowerPoint“ pateiktis</vt:lpstr>
      <vt:lpstr>„PowerPoint“ pateiktis</vt:lpstr>
      <vt:lpstr>„PowerPoint“ pateiktis</vt:lpstr>
      <vt:lpstr>„PowerPoint“ pateiktis</vt:lpstr>
      <vt:lpstr>„PowerPoint“ pateiktis</vt:lpstr>
      <vt:lpstr>„PowerPoint“ pateiktis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Beige Pastel Minimalist Thesis Defense Presentation</dc:title>
  <cp:lastModifiedBy>Milda Skruibytė</cp:lastModifiedBy>
  <cp:revision>17</cp:revision>
  <dcterms:created xsi:type="dcterms:W3CDTF">2006-08-16T00:00:00Z</dcterms:created>
  <dcterms:modified xsi:type="dcterms:W3CDTF">2025-05-14T07:41:33Z</dcterms:modified>
  <dc:identifier>DAGloohIKjU</dc:identifier>
</cp:coreProperties>
</file>