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2" r:id="rId15"/>
    <p:sldId id="291" r:id="rId16"/>
    <p:sldId id="293" r:id="rId17"/>
    <p:sldId id="294" r:id="rId18"/>
    <p:sldId id="295" r:id="rId19"/>
    <p:sldId id="271" r:id="rId20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692" autoAdjust="0"/>
  </p:normalViewPr>
  <p:slideViewPr>
    <p:cSldViewPr snapToGrid="0">
      <p:cViewPr varScale="1">
        <p:scale>
          <a:sx n="103" d="100"/>
          <a:sy n="103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1\Desktop\2024%20Vasaros%20programa\Suvestin&#279;s\Jaunuoli&#371;%20&#303;darbinimo%20suvestin&#279;s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1\Desktop\2024%20Vasaros%20programa\Suvestin&#279;s\Jaunuoli&#371;%20&#303;darbinimo%20suvestin&#279;s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Toma1\Desktop\2024%20Vasaros%20programa\Suvestin&#279;s\Jaunuoli&#371;%20&#303;darbinimo%20suvestin&#279;s%202021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r>
              <a:rPr lang="lt-LT" sz="1400" dirty="0">
                <a:solidFill>
                  <a:schemeClr val="tx1"/>
                </a:solidFill>
                <a:latin typeface="Montserrat" panose="00000500000000000000" pitchFamily="2" charset="-70"/>
              </a:rPr>
              <a:t>Į PROGRAMĄ </a:t>
            </a:r>
            <a:r>
              <a:rPr lang="lt-LT" sz="1400" dirty="0" err="1">
                <a:solidFill>
                  <a:schemeClr val="tx1"/>
                </a:solidFill>
                <a:latin typeface="Montserrat" panose="00000500000000000000" pitchFamily="2" charset="-70"/>
              </a:rPr>
              <a:t>ĮSITRAUKę</a:t>
            </a:r>
            <a:r>
              <a:rPr lang="lt-LT" sz="1400" dirty="0">
                <a:solidFill>
                  <a:schemeClr val="tx1"/>
                </a:solidFill>
                <a:latin typeface="Montserrat" panose="00000500000000000000" pitchFamily="2" charset="-70"/>
              </a:rPr>
              <a:t> DARBDAVIAI</a:t>
            </a:r>
          </a:p>
          <a:p>
            <a:pPr>
              <a:defRPr sz="1400">
                <a:solidFill>
                  <a:schemeClr val="tx1"/>
                </a:solidFill>
                <a:latin typeface="Montserrat" panose="00000500000000000000" pitchFamily="2" charset="-70"/>
              </a:defRPr>
            </a:pPr>
            <a:endParaRPr lang="en-US" sz="140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4008702907263479"/>
          <c:y val="0.86420255379439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/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Lapas2!$O$1</c:f>
              <c:strCache>
                <c:ptCount val="1"/>
                <c:pt idx="0">
                  <c:v>Vnt.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6C-4B78-86FC-56EBCE1C02D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A6C-4B78-86FC-56EBCE1C02D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A6C-4B78-86FC-56EBCE1C02D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A6C-4B78-86FC-56EBCE1C02D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A6C-4B78-86FC-56EBCE1C02D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A6C-4B78-86FC-56EBCE1C02D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A6C-4B78-86FC-56EBCE1C02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A6C-4B78-86FC-56EBCE1C02DE}"/>
              </c:ext>
            </c:extLst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A6C-4B78-86FC-56EBCE1C02DE}"/>
              </c:ext>
            </c:extLst>
          </c:dPt>
          <c:dLbls>
            <c:dLbl>
              <c:idx val="0"/>
              <c:layout>
                <c:manualLayout>
                  <c:x val="-0.28819673940657814"/>
                  <c:y val="-0.1484140227868120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9204B9F3-B2F3-4DD0-9A64-186585B429F5}" type="CATEGORYNAME">
                      <a:rPr lang="en-US" sz="2000">
                        <a:solidFill>
                          <a:schemeClr val="bg1"/>
                        </a:solidFill>
                        <a:latin typeface="Montserrat" panose="00000500000000000000" pitchFamily="2" charset="-70"/>
                      </a:rPr>
                      <a:pPr>
                        <a:defRPr sz="2000">
                          <a:solidFill>
                            <a:schemeClr val="bg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200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</a:rPr>
                      <a:t>
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6C-4B78-86FC-56EBCE1C02DE}"/>
                </c:ext>
              </c:extLst>
            </c:dLbl>
            <c:dLbl>
              <c:idx val="1"/>
              <c:layout>
                <c:manualLayout>
                  <c:x val="-3.0758246198867394E-2"/>
                  <c:y val="5.88001772984439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DE8FF726-35A7-472A-8FA9-3081980FD485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8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6C-4B78-86FC-56EBCE1C02DE}"/>
                </c:ext>
              </c:extLst>
            </c:dLbl>
            <c:dLbl>
              <c:idx val="2"/>
              <c:layout>
                <c:manualLayout>
                  <c:x val="-3.6363741282596368E-2"/>
                  <c:y val="1.886599003641711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B4437ADD-A898-4526-A5C1-9D1D3674B867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8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6C-4B78-86FC-56EBCE1C02DE}"/>
                </c:ext>
              </c:extLst>
            </c:dLbl>
            <c:dLbl>
              <c:idx val="3"/>
              <c:layout>
                <c:manualLayout>
                  <c:x val="-8.0802395455889894E-2"/>
                  <c:y val="-8.38378422647934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38931186-5961-43E1-AE5F-2E310D2BBD91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6C-4B78-86FC-56EBCE1C02DE}"/>
                </c:ext>
              </c:extLst>
            </c:dLbl>
            <c:dLbl>
              <c:idx val="4"/>
              <c:layout>
                <c:manualLayout>
                  <c:x val="-8.1096545176025991E-2"/>
                  <c:y val="-4.1093332931747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DAF0AEB0-29F4-443A-9294-E505319BF9E2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6C-4B78-86FC-56EBCE1C02DE}"/>
                </c:ext>
              </c:extLst>
            </c:dLbl>
            <c:dLbl>
              <c:idx val="5"/>
              <c:layout>
                <c:manualLayout>
                  <c:x val="-4.2235320573526199E-2"/>
                  <c:y val="-2.33519735405591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E0155ED3-CD5D-4052-944A-0E1B368CEC5F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6C-4B78-86FC-56EBCE1C02DE}"/>
                </c:ext>
              </c:extLst>
            </c:dLbl>
            <c:dLbl>
              <c:idx val="6"/>
              <c:layout>
                <c:manualLayout>
                  <c:x val="-3.3176255924357564E-2"/>
                  <c:y val="-0.102177325542008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4279B415-D268-44C6-9C5C-E3D93F2C8CB7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A6C-4B78-86FC-56EBCE1C02DE}"/>
                </c:ext>
              </c:extLst>
            </c:dLbl>
            <c:dLbl>
              <c:idx val="7"/>
              <c:layout>
                <c:manualLayout>
                  <c:x val="0.13177057692394756"/>
                  <c:y val="-4.39850147974520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37AAAFF1-7EA3-4FB8-B4CD-DCFC5EAE58C6}" type="CATEGORYNAME">
                      <a:rPr lang="lt-LT" sz="14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lt-LT" sz="1400" baseline="0" dirty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7109725533913"/>
                      <c:h val="0.175169701321802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A6C-4B78-86FC-56EBCE1C02DE}"/>
                </c:ext>
              </c:extLst>
            </c:dLbl>
            <c:dLbl>
              <c:idx val="8"/>
              <c:layout>
                <c:manualLayout>
                  <c:x val="0.11659649614223978"/>
                  <c:y val="3.082399258288605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B122ADD5-6246-4F34-A96C-F6FF2D93F256}" type="CATEGORYNAME">
                      <a:rPr lang="en-US" sz="16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6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6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79681883561952E-2"/>
                      <c:h val="0.11526392499269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A6C-4B78-86FC-56EBCE1C02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Montserrat" panose="00000500000000000000" pitchFamily="2" charset="-7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Lapas2!$N$2:$N$10</c:f>
              <c:strCache>
                <c:ptCount val="9"/>
                <c:pt idx="0">
                  <c:v>UAB</c:v>
                </c:pt>
                <c:pt idx="1">
                  <c:v>MB</c:v>
                </c:pt>
                <c:pt idx="2">
                  <c:v>BĮ</c:v>
                </c:pt>
                <c:pt idx="3">
                  <c:v>IĮ</c:v>
                </c:pt>
                <c:pt idx="4">
                  <c:v>VšĮ</c:v>
                </c:pt>
                <c:pt idx="5">
                  <c:v>AB</c:v>
                </c:pt>
                <c:pt idx="6">
                  <c:v>LPF</c:v>
                </c:pt>
                <c:pt idx="7">
                  <c:v> Religinė bendruomenė </c:v>
                </c:pt>
                <c:pt idx="8">
                  <c:v>SIA</c:v>
                </c:pt>
              </c:strCache>
            </c:strRef>
          </c:cat>
          <c:val>
            <c:numRef>
              <c:f>Lapas2!$O$2:$O$10</c:f>
              <c:numCache>
                <c:formatCode>General</c:formatCode>
                <c:ptCount val="9"/>
                <c:pt idx="0">
                  <c:v>40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6C-4B78-86FC-56EBCE1C02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t-LT">
                <a:solidFill>
                  <a:sysClr val="windowText" lastClr="000000"/>
                </a:solidFill>
              </a:rPr>
              <a:t>pROGRAMAI SKIRTOS LĖŠOS</a:t>
            </a:r>
          </a:p>
        </c:rich>
      </c:tx>
      <c:layout>
        <c:manualLayout>
          <c:xMode val="edge"/>
          <c:yMode val="edge"/>
          <c:x val="0.238574953011865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52464806816199"/>
          <c:y val="0.16311719238482347"/>
          <c:w val="0.73854512984768872"/>
          <c:h val="0.75609895222016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C9-4FF7-A22F-4C05ED471C0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C9-4FF7-A22F-4C05ED471C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6C9-4FF7-A22F-4C05ED471C0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6C9-4FF7-A22F-4C05ED471C09}"/>
              </c:ext>
            </c:extLst>
          </c:dPt>
          <c:dLbls>
            <c:dLbl>
              <c:idx val="0"/>
              <c:layout>
                <c:manualLayout>
                  <c:x val="-0.17777773173153602"/>
                  <c:y val="6.726313763541007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CBBC2C5B-B73B-416F-814B-3A10F47AC871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C9-4FF7-A22F-4C05ED471C09}"/>
                </c:ext>
              </c:extLst>
            </c:dLbl>
            <c:dLbl>
              <c:idx val="1"/>
              <c:layout>
                <c:manualLayout>
                  <c:x val="-8.9222766899928779E-2"/>
                  <c:y val="-0.257429743305407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84EF912F-954E-416B-AD9F-67D15773E930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C9-4FF7-A22F-4C05ED471C09}"/>
                </c:ext>
              </c:extLst>
            </c:dLbl>
            <c:dLbl>
              <c:idx val="2"/>
              <c:layout>
                <c:manualLayout>
                  <c:x val="0.23556688358886774"/>
                  <c:y val="-0.111899137104888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331C15A3-6229-4DA3-B08C-DDC86D3E563C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C9-4FF7-A22F-4C05ED471C09}"/>
                </c:ext>
              </c:extLst>
            </c:dLbl>
            <c:dLbl>
              <c:idx val="3"/>
              <c:layout>
                <c:manualLayout>
                  <c:x val="0.14828728454243933"/>
                  <c:y val="9.25925445782603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E95808FF-52DF-489C-B209-8BBC8833B910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C9-4FF7-A22F-4C05ED471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spc="0" baseline="0">
                    <a:solidFill>
                      <a:schemeClr val="bg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Lapas2!$Q$1:$Q$4</c:f>
              <c:strCache>
                <c:ptCount val="4"/>
                <c:pt idx="0">
                  <c:v>2024 m.</c:v>
                </c:pt>
                <c:pt idx="1">
                  <c:v>2022 m.</c:v>
                </c:pt>
                <c:pt idx="2">
                  <c:v>2021 m.</c:v>
                </c:pt>
                <c:pt idx="3">
                  <c:v>2023 m.</c:v>
                </c:pt>
              </c:strCache>
            </c:strRef>
          </c:cat>
          <c:val>
            <c:numRef>
              <c:f>Lapas2!$R$1:$R$4</c:f>
              <c:numCache>
                <c:formatCode>#\ ##0\ "€"</c:formatCode>
                <c:ptCount val="4"/>
                <c:pt idx="0">
                  <c:v>25000</c:v>
                </c:pt>
                <c:pt idx="1">
                  <c:v>20200</c:v>
                </c:pt>
                <c:pt idx="2">
                  <c:v>16000</c:v>
                </c:pt>
                <c:pt idx="3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C9-4FF7-A22F-4C05ED471C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70"/>
        </a:defRPr>
      </a:pPr>
      <a:endParaRPr lang="lt-L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Lapas2!$A$2:$A$13</cx:f>
        <cx:lvl ptCount="12">
          <cx:pt idx="0">14 metų </cx:pt>
          <cx:pt idx="1">15 metų</cx:pt>
          <cx:pt idx="2">16 metų</cx:pt>
          <cx:pt idx="3">17 metų</cx:pt>
          <cx:pt idx="4">18 metų</cx:pt>
          <cx:pt idx="5">19 metų</cx:pt>
          <cx:pt idx="6">20 metų</cx:pt>
          <cx:pt idx="7">21 metų</cx:pt>
          <cx:pt idx="8">22 metų</cx:pt>
          <cx:pt idx="9">23 metų</cx:pt>
          <cx:pt idx="10">26 metų</cx:pt>
          <cx:pt idx="11">27 metų</cx:pt>
        </cx:lvl>
      </cx:strDim>
      <cx:numDim type="val">
        <cx:f>Lapas2!$B$2:$B$13</cx:f>
        <cx:lvl ptCount="12" formatCode="General">
          <cx:pt idx="0">3</cx:pt>
          <cx:pt idx="1">13</cx:pt>
          <cx:pt idx="2">34</cx:pt>
          <cx:pt idx="3">61</cx:pt>
          <cx:pt idx="4">32</cx:pt>
          <cx:pt idx="5">14</cx:pt>
          <cx:pt idx="6">3</cx:pt>
          <cx:pt idx="7">5</cx:pt>
          <cx:pt idx="8">2</cx:pt>
          <cx:pt idx="9">1</cx:pt>
          <cx:pt idx="10">1</cx:pt>
          <cx:pt idx="11">1</cx:pt>
        </cx:lvl>
      </cx:numDim>
    </cx:data>
  </cx:chartData>
  <cx:chart>
    <cx:title pos="t" align="ctr" overlay="0">
      <cx:tx>
        <cx:rich>
          <a:bodyPr vertOverflow="overflow" horzOverflow="overflow" wrap="square" lIns="0" tIns="0" rIns="0" bIns="0"/>
          <a:lstStyle/>
          <a:p>
            <a:pPr>
              <a:defRPr sz="1400"/>
            </a:pPr>
            <a:r>
              <a:rPr lang="lt-LT" sz="18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+mn-cs"/>
              </a:rPr>
              <a:t>2021-2023 m</a:t>
            </a: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. buvo gauta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170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jaunuolių paraiškų </a:t>
            </a:r>
          </a:p>
          <a:p>
            <a:pPr>
              <a:defRPr sz="1400"/>
            </a:pP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su noru dirbti vasarą tokio amžiaus: </a:t>
            </a:r>
          </a:p>
        </cx:rich>
      </cx:tx>
    </cx:title>
    <cx:plotArea>
      <cx:plotAreaRegion>
        <cx:series layoutId="clusteredColumn" uniqueId="{2B12CF80-3D24-4729-9B6D-3748B8EEC411}">
          <cx:tx>
            <cx:txData>
              <cx:f>Lapas2!$B$1</cx:f>
              <cx:v>Jaunuoliai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rgbClr val="C00000"/>
                    </a:solidFill>
                    <a:latin typeface="Montserrat" panose="00000500000000000000" pitchFamily="2" charset="-70"/>
                    <a:ea typeface="Montserrat" panose="00000500000000000000" pitchFamily="2" charset="-70"/>
                    <a:cs typeface="Montserrat" panose="00000500000000000000" pitchFamily="2" charset="-70"/>
                  </a:defRPr>
                </a:pPr>
                <a:endParaRPr lang="lt-LT" sz="1600" b="1" i="0" u="none" strike="noStrike" baseline="0">
                  <a:solidFill>
                    <a:srgbClr val="C00000"/>
                  </a:solidFill>
                  <a:latin typeface="Montserrat" panose="00000500000000000000" pitchFamily="2" charset="-7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E909512D-6601-45B2-8C30-57B6685D8380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lt-LT" sz="1000" b="0" i="0" u="none" strike="noStrike" baseline="0">
              <a:solidFill>
                <a:schemeClr val="tx1"/>
              </a:solidFill>
              <a:latin typeface="Times New Roman" panose="02020603050405020304" pitchFamily="18" charset="0"/>
            </a:endParaRPr>
          </a:p>
        </cx:txPr>
      </cx:axis>
      <cx:axis id="1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2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2" hidden="1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28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264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90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5964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90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2560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109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367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t-LT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br>
              <a:rPr lang="lt-LT" sz="18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lt-LT" sz="1800" kern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i="0" dirty="0"/>
          </a:p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4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 žmonės, susiradę būsimą darbdavį, ar darbdavys, suradęs jaunus žmones ir su jais suderinęs dalyvavimą Programoje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skelbime apie registraciją nurodytu 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el. paštu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 atsiųst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užpildytą, pasirašytą ir nuskenuotą (arba kvalifikuotu elektroniniu parašu pasirašytą)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registracijos formą, pažymą apie jauno žmogaus deklaruotą gyvenamąją vietą, jei įdarbinamas jaunuolis su negalia, neįgalumo ar darbingumo lygį patvirtinančius dokumentus ir pasirašytą nešališkumo deklaraciją;</a:t>
            </a:r>
            <a:r>
              <a:rPr lang="lt-LT" sz="12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12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59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02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1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2024-04-29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6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7.svg"/><Relationship Id="rId4" Type="http://schemas.openxmlformats.org/officeDocument/2006/relationships/image" Target="../media/image3.emf"/><Relationship Id="rId9" Type="http://schemas.openxmlformats.org/officeDocument/2006/relationships/image" Target="../media/image6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docs.google.com/forms/d/e/1FAIpQLSfdvDDIcDy-Bt90PaDp4lXy-fGaB7nl3Wr7Q_vScRMFnJjg1g/viewform" TargetMode="Externa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14/relationships/chartEx" Target="../charts/chartEx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emf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.emf"/><Relationship Id="rId9" Type="http://schemas.openxmlformats.org/officeDocument/2006/relationships/image" Target="../media/image36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3.svg"/><Relationship Id="rId4" Type="http://schemas.openxmlformats.org/officeDocument/2006/relationships/image" Target="../media/image3.emf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3.emf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0" y="0"/>
            <a:ext cx="591953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75211" cy="299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JAUNIMO VASAROS UŽIMTUMO IR INTEGRACIJOS Į DARBO RINKĄ PROGRAMA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2024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8F87-DE28-765C-D929-8D6B1C61675A}"/>
              </a:ext>
            </a:extLst>
          </p:cNvPr>
          <p:cNvSpPr txBox="1"/>
          <p:nvPr/>
        </p:nvSpPr>
        <p:spPr>
          <a:xfrm>
            <a:off x="619996" y="3958988"/>
            <a:ext cx="5759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įdarbintų jaunuolių skaičius, už kurį darbdavys gali gauti kompensaciją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3.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4E0A-01F2-41D5-5B02-A24647BEC93C}"/>
              </a:ext>
            </a:extLst>
          </p:cNvPr>
          <p:cNvSpPr txBox="1"/>
          <p:nvPr/>
        </p:nvSpPr>
        <p:spPr>
          <a:xfrm>
            <a:off x="7537829" y="2367143"/>
            <a:ext cx="4466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Programos lėšų užteko kompensuoti visus rezervo sąraše esančius dalyvius,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lėšų likutis gali būti skiriamas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AC28-CFF1-8608-52FA-3A17849177A1}"/>
              </a:ext>
            </a:extLst>
          </p:cNvPr>
          <p:cNvSpPr txBox="1"/>
          <p:nvPr/>
        </p:nvSpPr>
        <p:spPr>
          <a:xfrm>
            <a:off x="619997" y="2371657"/>
            <a:ext cx="6113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K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ompensuojamų išlaidų periodas – einamųjų metų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liepos–rugpjūčio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mėnesiai,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  <p:pic>
        <p:nvPicPr>
          <p:cNvPr id="13" name="Grafinis elementas 12" descr="Vaikai">
            <a:extLst>
              <a:ext uri="{FF2B5EF4-FFF2-40B4-BE49-F238E27FC236}">
                <a16:creationId xmlns:a16="http://schemas.microsoft.com/office/drawing/2014/main" id="{A614DE91-55B2-ED12-3D14-128483FD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568" y="1631455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Monetos">
            <a:extLst>
              <a:ext uri="{FF2B5EF4-FFF2-40B4-BE49-F238E27FC236}">
                <a16:creationId xmlns:a16="http://schemas.microsoft.com/office/drawing/2014/main" id="{BDD97F46-02D1-C611-90DC-966BBFD52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929" y="5094967"/>
            <a:ext cx="914400" cy="914400"/>
          </a:xfrm>
          <a:prstGeom prst="rect">
            <a:avLst/>
          </a:prstGeom>
        </p:spPr>
      </p:pic>
      <p:pic>
        <p:nvPicPr>
          <p:cNvPr id="17" name="Grafinis elementas 16" descr="Saulė">
            <a:extLst>
              <a:ext uri="{FF2B5EF4-FFF2-40B4-BE49-F238E27FC236}">
                <a16:creationId xmlns:a16="http://schemas.microsoft.com/office/drawing/2014/main" id="{F9D6499D-9126-5E0B-68D5-DC68774A9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000" y="1452743"/>
            <a:ext cx="914400" cy="914400"/>
          </a:xfrm>
          <a:prstGeom prst="rect">
            <a:avLst/>
          </a:prstGeom>
        </p:spPr>
      </p:pic>
      <p:pic>
        <p:nvPicPr>
          <p:cNvPr id="19" name="Grafinis elementas 18" descr="Paplūdimio skėtis">
            <a:extLst>
              <a:ext uri="{FF2B5EF4-FFF2-40B4-BE49-F238E27FC236}">
                <a16:creationId xmlns:a16="http://schemas.microsoft.com/office/drawing/2014/main" id="{54EFB990-79A0-ACA3-3BEF-3B8994085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3644" y="145274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E452D2-8030-1B67-E4EE-DA2E00BCA8C0}"/>
              </a:ext>
            </a:extLst>
          </p:cNvPr>
          <p:cNvSpPr txBox="1"/>
          <p:nvPr/>
        </p:nvSpPr>
        <p:spPr>
          <a:xfrm>
            <a:off x="2695122" y="318628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05643-0F70-D22A-9FBF-F9197D26C801}"/>
              </a:ext>
            </a:extLst>
          </p:cNvPr>
          <p:cNvSpPr txBox="1"/>
          <p:nvPr/>
        </p:nvSpPr>
        <p:spPr>
          <a:xfrm>
            <a:off x="8935602" y="1628760"/>
            <a:ext cx="11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3+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B39B8-B4C5-6A3F-D3FC-04C26B58D76B}"/>
              </a:ext>
            </a:extLst>
          </p:cNvPr>
          <p:cNvSpPr txBox="1"/>
          <p:nvPr/>
        </p:nvSpPr>
        <p:spPr>
          <a:xfrm>
            <a:off x="619996" y="5194437"/>
            <a:ext cx="9141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Jauni žmonės darbovietėje, kurioje ketina dirbti Programos įgyvendinimo laikotarpiu,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negali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būti įdarbinti anksčiau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kaip einamųjų metų 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d. </a:t>
            </a:r>
            <a:endParaRPr lang="lt-LT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Šauktukas">
            <a:extLst>
              <a:ext uri="{FF2B5EF4-FFF2-40B4-BE49-F238E27FC236}">
                <a16:creationId xmlns:a16="http://schemas.microsoft.com/office/drawing/2014/main" id="{8AC77D26-E8F3-0A8B-6E37-733C529CF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7885" y="4982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SUTARČIAI PASIBAIGUS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4A21F-E335-F441-98F8-39F461CE4C08}"/>
              </a:ext>
            </a:extLst>
          </p:cNvPr>
          <p:cNvSpPr txBox="1"/>
          <p:nvPr/>
        </p:nvSpPr>
        <p:spPr>
          <a:xfrm>
            <a:off x="372021" y="1402936"/>
            <a:ext cx="11447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arbdavys,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pasibaigus Sutarčiai, per 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darbo dienų, 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administracijai pateiks šiuos dokumentus: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9E78-D3D0-BAA0-1DA2-8D1D3CA7E2CD}"/>
              </a:ext>
            </a:extLst>
          </p:cNvPr>
          <p:cNvSpPr txBox="1"/>
          <p:nvPr/>
        </p:nvSpPr>
        <p:spPr>
          <a:xfrm>
            <a:off x="-12175" y="2058607"/>
            <a:ext cx="6546333" cy="176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Lydraštį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sutarties kopiją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laiko apskaitos žiniaraš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tį</a:t>
            </a:r>
            <a:endParaRPr lang="lt-LT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užmokesčio priskaitymo ir išmokėjimo žiniaraštį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5F70-5697-0556-8EBF-5F8279A366B1}"/>
              </a:ext>
            </a:extLst>
          </p:cNvPr>
          <p:cNvSpPr txBox="1"/>
          <p:nvPr/>
        </p:nvSpPr>
        <p:spPr>
          <a:xfrm>
            <a:off x="1716830" y="4016483"/>
            <a:ext cx="6884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atrinktų dalyvių sąrašo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einamųjų metų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rugsėjo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15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</a:t>
            </a:r>
          </a:p>
          <a:p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 rezerve esančio dalyvių sąrašo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iki einamųjų metų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spalio </a:t>
            </a:r>
            <a:r>
              <a:rPr lang="lt-LT" sz="2000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15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d.</a:t>
            </a:r>
            <a:endParaRPr lang="lt-LT" sz="2000" dirty="0">
              <a:solidFill>
                <a:srgbClr val="C00000"/>
              </a:solidFill>
            </a:endParaRPr>
          </a:p>
        </p:txBody>
      </p:sp>
      <p:pic>
        <p:nvPicPr>
          <p:cNvPr id="23" name="Grafinis elementas 22" descr="Dokumentas">
            <a:extLst>
              <a:ext uri="{FF2B5EF4-FFF2-40B4-BE49-F238E27FC236}">
                <a16:creationId xmlns:a16="http://schemas.microsoft.com/office/drawing/2014/main" id="{C2A402E0-24EE-A97E-D348-1EC2634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30" y="38327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KOMPENSACIJA NESKIRIAMA, JEIGU: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319" y="2231808"/>
            <a:ext cx="5792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Nepateikti visi reikiami dokumentai arba jie pateikti pasibaigus terminui;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dirbo trumpiau nei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darbo dienų,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nepriklausomai nuo darbo krūvio;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skolingas valstybinio socialinio draudimo fondui;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Kontroliuojant sutarties vykdymą buvo nustatyta sutarties pažeidimų;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Nustatoma, kad darbdavys pažeidė nešališkumo deklaracijoje prisiimtą įsipareigojimą.</a:t>
            </a:r>
          </a:p>
        </p:txBody>
      </p:sp>
      <p:pic>
        <p:nvPicPr>
          <p:cNvPr id="6" name="Grafinis elementas 5" descr="Uždaryti">
            <a:extLst>
              <a:ext uri="{FF2B5EF4-FFF2-40B4-BE49-F238E27FC236}">
                <a16:creationId xmlns:a16="http://schemas.microsoft.com/office/drawing/2014/main" id="{BCD1E216-55A6-96D0-53F9-998537E46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577" y="1367984"/>
            <a:ext cx="830998" cy="83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A479B-39FE-F230-3253-BBDCA41063EC}"/>
              </a:ext>
            </a:extLst>
          </p:cNvPr>
          <p:cNvSpPr txBox="1"/>
          <p:nvPr/>
        </p:nvSpPr>
        <p:spPr>
          <a:xfrm>
            <a:off x="7858293" y="2231808"/>
            <a:ext cx="3450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Įdarbintas jaunas žmogus šia Programa gali pasinaudoti  </a:t>
            </a:r>
            <a:r>
              <a:rPr lang="lt-LT" sz="18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kartą </a:t>
            </a: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kalendorinius metus.</a:t>
            </a:r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A6D1D-E29D-0914-96E0-27242415FC2A}"/>
              </a:ext>
            </a:extLst>
          </p:cNvPr>
          <p:cNvSpPr txBox="1"/>
          <p:nvPr/>
        </p:nvSpPr>
        <p:spPr>
          <a:xfrm>
            <a:off x="7858293" y="3443637"/>
            <a:ext cx="3450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aukščiau numatytos aplinkybės paaiškėja po kompensacijos skyrimo,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kompensaciją turi grąžinti į Sutartyje nurodytą Savivaldybės administracijos sąskaitą.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082E6-0E72-6BF5-9DF3-A02938A473FC}"/>
              </a:ext>
            </a:extLst>
          </p:cNvPr>
          <p:cNvSpPr txBox="1"/>
          <p:nvPr/>
        </p:nvSpPr>
        <p:spPr>
          <a:xfrm>
            <a:off x="9302676" y="144167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5" name="Grafinis elementas 14" descr="Monetos">
            <a:extLst>
              <a:ext uri="{FF2B5EF4-FFF2-40B4-BE49-F238E27FC236}">
                <a16:creationId xmlns:a16="http://schemas.microsoft.com/office/drawing/2014/main" id="{8CC24129-C169-A33F-00C4-A7D70267E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4368" y="5416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DARBDAVYS ĮSIPAREIGOJA: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619997" y="1518471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9" y="1439565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Įdarbindamas jauną žmogų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vadovautis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Lietuvos Respublikos darbo kodeksu ir kitais teisės aktais, nustatytomis tvarkomis, kurios apibrėžia asmenų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18 m.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įdarbinimą.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981669" y="1439565"/>
            <a:ext cx="4020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teisės aktų reikalavimus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atitinkančias darbo sąlygas.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420391" y="149561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935806"/>
            <a:ext cx="5237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Išmokėti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sutartyje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nurodytu laiku nustatytą darbo užmokestį.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3920" y="280942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981669" y="2769181"/>
            <a:ext cx="430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 pateiktų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 darbo laiko apskaita ir apmokėjimu susijusių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dokumentų teisingumą.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420391" y="282200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Sumokėti,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vadovaujantis teisės aktais, nuo šio darbo užmokesčio apskaičiuotas draudėjo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įmokas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fondui.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83920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981669" y="4014108"/>
            <a:ext cx="4210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Užtikrinti, kad nėra susijęs su įdarbinamu jaunu žmogumi giminystės ryšiais,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nurodytais nešališkumo deklaracijoje.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420391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5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5319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Apklausa darbdaviams </a:t>
            </a:r>
            <a:endParaRPr lang="lt-LT" sz="24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Balandžio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30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 – gegužės 31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817817" y="1436165"/>
            <a:ext cx="4155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Informacija jaunimui </a:t>
            </a:r>
          </a:p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(mokymai, darbdavių paieška)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6 d. – birželio 3 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256539" y="144239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769181"/>
            <a:ext cx="6321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Darbdavio ir jaunuolio paraiškos pateikimas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Birželio 4 d. – 25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4" y="27646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817817" y="2758690"/>
            <a:ext cx="4538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Trišalių sutarčių pasirašymas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200" b="1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B</a:t>
            </a:r>
            <a:r>
              <a:rPr lang="lt-LT" sz="2200" b="1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irželio 26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d.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–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rugsėjo 30 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256539" y="2758689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474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Įdarbinimas 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iepos 1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r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ugpjūčio 31 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43994" y="40141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817817" y="4002798"/>
            <a:ext cx="4238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Dokumentai dėl kompensacijos teikiami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rugsėjo 15 d.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atrinktų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dalyvių sąrašo, o 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rezerve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esančio dalyvių sąrašo -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spalio 15 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256539" y="398653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APKLAUSA DARBDAVIAMS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281" y="3841777"/>
            <a:ext cx="11235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latin typeface="Montserrat" panose="00000500000000000000" pitchFamily="2" charset="-70"/>
                <a:ea typeface="Calibri" panose="020F0502020204030204" pitchFamily="34" charset="0"/>
                <a:hlinkClick r:id="rId5"/>
              </a:rPr>
              <a:t>https://docs.google.com/forms/d/e/1FAIpQLSfdvDDIcDy-Bt90PaDp4lXy-fGaB7nl3Wr7Q_vScRMFnJjg1g/viewform</a:t>
            </a:r>
            <a:r>
              <a:rPr lang="lt-LT" sz="2400" dirty="0"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endParaRPr lang="lt-LT" sz="2400" dirty="0">
              <a:solidFill>
                <a:srgbClr val="C00000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CFB081F-E076-F469-7F24-115F8018E4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091"/>
          <a:stretch/>
        </p:blipFill>
        <p:spPr>
          <a:xfrm>
            <a:off x="948636" y="1238148"/>
            <a:ext cx="9162927" cy="23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PROGRAMOS REZULTATAI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AA78EEAA-4711-3429-211C-EE8E691526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12123919"/>
                  </p:ext>
                </p:extLst>
              </p:nvPr>
            </p:nvGraphicFramePr>
            <p:xfrm>
              <a:off x="726322" y="1648611"/>
              <a:ext cx="6907855" cy="47309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Diagrama 5">
                <a:extLst>
                  <a:ext uri="{FF2B5EF4-FFF2-40B4-BE49-F238E27FC236}">
                    <a16:creationId xmlns:a16="http://schemas.microsoft.com/office/drawing/2014/main" id="{AA78EEAA-4711-3429-211C-EE8E691526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322" y="1648611"/>
                <a:ext cx="6907855" cy="473092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339164-3147-0360-E5CA-9A5F84476F4E}"/>
              </a:ext>
            </a:extLst>
          </p:cNvPr>
          <p:cNvSpPr txBox="1"/>
          <p:nvPr/>
        </p:nvSpPr>
        <p:spPr>
          <a:xfrm>
            <a:off x="7060019" y="1704700"/>
            <a:ext cx="4731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Stebint statistiką aktyviausi įsidarbinti vasarą Panevėžio mieste pagal šią Programą norėjo </a:t>
            </a:r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15-19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metų</a:t>
            </a:r>
            <a:r>
              <a:rPr lang="lt-LT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154</a:t>
            </a:r>
            <a:r>
              <a:rPr lang="lt-LT" sz="20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jaunuoliai. Per </a:t>
            </a:r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2021-2023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metų laikotarpį buvo kompensuotas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95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jaunuolių įdarbinimas 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5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PROGRAMOS REZULTATAI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C58B5-D4DD-8676-5253-71B58F32E5D6}"/>
              </a:ext>
            </a:extLst>
          </p:cNvPr>
          <p:cNvSpPr txBox="1"/>
          <p:nvPr/>
        </p:nvSpPr>
        <p:spPr>
          <a:xfrm>
            <a:off x="7119970" y="1587290"/>
            <a:ext cx="481507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2021-2023</a:t>
            </a:r>
            <a:r>
              <a:rPr lang="en-US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m.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Programoje sudalyvauti ir įdarbinti jaunuolius pareiškė norą: </a:t>
            </a:r>
          </a:p>
          <a:p>
            <a:pPr algn="just"/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65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darbdaviai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– uždarosios akcinės bendrovės, mažosios bendrijos, viešosios įstaigos, individualios įmonės, biudžetinės įstaigos, akcinės bendrovės, labdaros ir paramos fondai, tradicinė religinė bendruomenė ar bendrija ir užsienio juridinis asmuo. 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5293A-4C92-9C5F-0599-994DF7762E66}"/>
              </a:ext>
            </a:extLst>
          </p:cNvPr>
          <p:cNvSpPr txBox="1"/>
          <p:nvPr/>
        </p:nvSpPr>
        <p:spPr>
          <a:xfrm>
            <a:off x="-28575" y="6542352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SIA -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užsienio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juridinio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asmens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ir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kitos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organizacijos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filialas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729BA56-01F1-333C-F963-0FE279823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862609"/>
              </p:ext>
            </p:extLst>
          </p:nvPr>
        </p:nvGraphicFramePr>
        <p:xfrm>
          <a:off x="446300" y="1587290"/>
          <a:ext cx="6847367" cy="516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47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en-US" sz="2800" b="1" dirty="0">
                <a:solidFill>
                  <a:srgbClr val="C00000"/>
                </a:solidFill>
                <a:latin typeface="Montserrat Black" pitchFamily="2" charset="-70"/>
              </a:rPr>
              <a:t>PROGRAMOS L</a:t>
            </a: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ĖŠOS 2021-2023 M. 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831D8-7287-6F91-18CF-BD1C24433E7F}"/>
              </a:ext>
            </a:extLst>
          </p:cNvPr>
          <p:cNvSpPr txBox="1"/>
          <p:nvPr/>
        </p:nvSpPr>
        <p:spPr>
          <a:xfrm>
            <a:off x="6325149" y="5572080"/>
            <a:ext cx="48909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2022 M.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10 200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Valstybės biudžeto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10 000 Eur </a:t>
            </a:r>
            <a:r>
              <a:rPr lang="lt-LT" sz="20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20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47EFA-12A6-00AF-DB9A-F57EA9B43C1E}"/>
              </a:ext>
            </a:extLst>
          </p:cNvPr>
          <p:cNvSpPr txBox="1"/>
          <p:nvPr/>
        </p:nvSpPr>
        <p:spPr>
          <a:xfrm>
            <a:off x="-28575" y="3243582"/>
            <a:ext cx="441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sz="16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2021 M.</a:t>
            </a: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Valstybės biudžeto</a:t>
            </a:r>
            <a:endParaRPr lang="lt-LT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6 000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57D9F-D142-EDF9-8B1B-4D1E84F0E5D3}"/>
              </a:ext>
            </a:extLst>
          </p:cNvPr>
          <p:cNvSpPr txBox="1"/>
          <p:nvPr/>
        </p:nvSpPr>
        <p:spPr>
          <a:xfrm>
            <a:off x="40254" y="2009753"/>
            <a:ext cx="61137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2023 M.</a:t>
            </a: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12 000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en-US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B8D84C1-B070-3905-791F-34F808D21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079841"/>
              </p:ext>
            </p:extLst>
          </p:nvPr>
        </p:nvGraphicFramePr>
        <p:xfrm>
          <a:off x="2955852" y="1533251"/>
          <a:ext cx="7060898" cy="48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F6ECD1ED-B247-E293-6B6A-91287A3F3369}"/>
              </a:ext>
            </a:extLst>
          </p:cNvPr>
          <p:cNvSpPr txBox="1"/>
          <p:nvPr/>
        </p:nvSpPr>
        <p:spPr>
          <a:xfrm>
            <a:off x="7169888" y="2009753"/>
            <a:ext cx="48909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2024 M.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25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 000 Eur </a:t>
            </a:r>
            <a:r>
              <a:rPr lang="lt-LT" sz="20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20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DDEFBF8-C763-8DF8-3892-CD7424449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205" y="4421065"/>
            <a:ext cx="1614582" cy="18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Simona Niedvarė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(8-45)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8 687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simona.niedvare@panevezys.lt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49" y="1401844"/>
            <a:ext cx="10759553" cy="7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sudaryti Savivaldybėje palankias sąlygas kokybiškam jaunimo užimtumui vasaros atostogų metu,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didinti pagalbą jaunimui integruojantis į darbo rinką, skatinti jaunus žmones įgyti praktinių įgūdžių, įsidarbinti.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0804"/>
              </p:ext>
            </p:extLst>
          </p:nvPr>
        </p:nvGraphicFramePr>
        <p:xfrm>
          <a:off x="0" y="2184679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84679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75" y="1257521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610010" y="3452788"/>
            <a:ext cx="270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6.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Remti</a:t>
            </a:r>
            <a:r>
              <a:rPr lang="lt-LT" dirty="0">
                <a:latin typeface="Corbel" panose="020B0503020204020204" pitchFamily="34" charset="0"/>
              </a:rPr>
              <a:t> Savivaldybės teritorijoje veikiančius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darbdavius</a:t>
            </a:r>
            <a:r>
              <a:rPr lang="lt-LT" dirty="0">
                <a:latin typeface="Corbel" panose="020B0503020204020204" pitchFamily="34" charset="0"/>
              </a:rPr>
              <a:t>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pagal Programą įdarbinusius jaunimą, kompensuojant</a:t>
            </a:r>
            <a:r>
              <a:rPr lang="lt-LT" dirty="0">
                <a:latin typeface="Corbel" panose="020B0503020204020204" pitchFamily="34" charset="0"/>
              </a:rPr>
              <a:t> darbo vietai išlaikyti reikalingas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lėšas </a:t>
            </a:r>
            <a:r>
              <a:rPr lang="lt-LT" dirty="0">
                <a:latin typeface="Corbel" panose="020B0503020204020204" pitchFamily="34" charset="0"/>
              </a:rPr>
              <a:t>Programoje nustatyta tvarka.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405349" y="21620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86592" y="3450000"/>
            <a:ext cx="2437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Didinti jaunimo motyvaciją </a:t>
            </a:r>
            <a:r>
              <a:rPr lang="lt-LT" dirty="0">
                <a:latin typeface="Corbel" panose="020B0503020204020204" pitchFamily="34" charset="0"/>
              </a:rPr>
              <a:t>vasaros atostogų metu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pasirinkti sezoninį darbą </a:t>
            </a:r>
            <a:r>
              <a:rPr lang="lt-LT" dirty="0">
                <a:latin typeface="Corbel" panose="020B0503020204020204" pitchFamily="34" charset="0"/>
              </a:rPr>
              <a:t>kaip vieną iš užimtumo priemonių.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2707030" y="3450000"/>
            <a:ext cx="1971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Padėti jaunimui integruotis į darbo rinką </a:t>
            </a:r>
            <a:r>
              <a:rPr lang="lt-LT" dirty="0">
                <a:latin typeface="Corbel" panose="020B0503020204020204" pitchFamily="34" charset="0"/>
              </a:rPr>
              <a:t>vasaros atostogų metu.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FD837-36BC-E49D-E382-835F0D2EE1C0}"/>
              </a:ext>
            </a:extLst>
          </p:cNvPr>
          <p:cNvSpPr txBox="1"/>
          <p:nvPr/>
        </p:nvSpPr>
        <p:spPr>
          <a:xfrm>
            <a:off x="2707030" y="4878749"/>
            <a:ext cx="162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Pagerinti jaunimo profesinį orientavimą.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4803364" y="3450000"/>
            <a:ext cx="243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Paskatinti </a:t>
            </a:r>
            <a:r>
              <a:rPr lang="lt-LT" dirty="0">
                <a:latin typeface="Corbel" panose="020B0503020204020204" pitchFamily="34" charset="0"/>
              </a:rPr>
              <a:t>kituose miestuose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studijuojantį jaunimą</a:t>
            </a:r>
            <a:r>
              <a:rPr lang="lt-LT" dirty="0">
                <a:latin typeface="Corbel" panose="020B0503020204020204" pitchFamily="34" charset="0"/>
              </a:rPr>
              <a:t>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rinktis darbo vietą Panevėžio mieste.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7240878" y="3429000"/>
            <a:ext cx="236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niekur nedirbančio ir nesimokančio jaunimo integraciją į darbo rinką.</a:t>
            </a:r>
          </a:p>
        </p:txBody>
      </p:sp>
      <p:pic>
        <p:nvPicPr>
          <p:cNvPr id="33" name="Grafinis elementas 32" descr="Saulė">
            <a:extLst>
              <a:ext uri="{FF2B5EF4-FFF2-40B4-BE49-F238E27FC236}">
                <a16:creationId xmlns:a16="http://schemas.microsoft.com/office/drawing/2014/main" id="{06C90B67-666C-0691-8006-BFBF97EE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20" y="2568430"/>
            <a:ext cx="877422" cy="877422"/>
          </a:xfrm>
          <a:prstGeom prst="rect">
            <a:avLst/>
          </a:prstGeom>
        </p:spPr>
      </p:pic>
      <p:pic>
        <p:nvPicPr>
          <p:cNvPr id="35" name="Grafinis elementas 34" descr="Lagaminas">
            <a:extLst>
              <a:ext uri="{FF2B5EF4-FFF2-40B4-BE49-F238E27FC236}">
                <a16:creationId xmlns:a16="http://schemas.microsoft.com/office/drawing/2014/main" id="{93DE0B4F-F15D-C310-8999-7FDB7D345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7555" y="2538388"/>
            <a:ext cx="914400" cy="914400"/>
          </a:xfrm>
          <a:prstGeom prst="rect">
            <a:avLst/>
          </a:prstGeom>
        </p:spPr>
      </p:pic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7889"/>
              </p:ext>
            </p:extLst>
          </p:nvPr>
        </p:nvGraphicFramePr>
        <p:xfrm>
          <a:off x="10387046" y="2653042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585216" imgH="627240" progId="CorelDraw.Graphic.23">
                  <p:embed/>
                </p:oleObj>
              </mc:Choice>
              <mc:Fallback>
                <p:oleObj name="CorelDRAW" r:id="rId11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46" y="2653042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nis elementas 39" descr="Verslo augimas">
            <a:extLst>
              <a:ext uri="{FF2B5EF4-FFF2-40B4-BE49-F238E27FC236}">
                <a16:creationId xmlns:a16="http://schemas.microsoft.com/office/drawing/2014/main" id="{C956F570-5010-BE9F-0D5D-7E6D2F9E9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1598" y="2568430"/>
            <a:ext cx="914400" cy="914400"/>
          </a:xfrm>
          <a:prstGeom prst="rect">
            <a:avLst/>
          </a:prstGeom>
        </p:spPr>
      </p:pic>
      <p:pic>
        <p:nvPicPr>
          <p:cNvPr id="42" name="Grafinis elementas 41" descr="Klasė">
            <a:extLst>
              <a:ext uri="{FF2B5EF4-FFF2-40B4-BE49-F238E27FC236}">
                <a16:creationId xmlns:a16="http://schemas.microsoft.com/office/drawing/2014/main" id="{C0A18A5C-BC1B-1825-FA4E-A542C8173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0070" y="4995622"/>
            <a:ext cx="914400" cy="914400"/>
          </a:xfrm>
          <a:prstGeom prst="rect">
            <a:avLst/>
          </a:prstGeom>
        </p:spPr>
      </p:pic>
      <p:pic>
        <p:nvPicPr>
          <p:cNvPr id="50" name="Grafinis elementas 49" descr="Varnas">
            <a:extLst>
              <a:ext uri="{FF2B5EF4-FFF2-40B4-BE49-F238E27FC236}">
                <a16:creationId xmlns:a16="http://schemas.microsoft.com/office/drawing/2014/main" id="{AEAF8877-7630-A31F-DD3E-880AD58B8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351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1" y="1197042"/>
            <a:ext cx="52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Dalyvavimo Programoje 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prioritetai: 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089" y="1333114"/>
            <a:ext cx="92502" cy="9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DEAAF-91A3-D28D-BB21-EEDD1231D491}"/>
              </a:ext>
            </a:extLst>
          </p:cNvPr>
          <p:cNvSpPr txBox="1"/>
          <p:nvPr/>
        </p:nvSpPr>
        <p:spPr>
          <a:xfrm>
            <a:off x="7677666" y="2565543"/>
            <a:ext cx="4241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Jaunuolių įdarbinimas apdirbamosios gamybos įmonėse, atsižvelgiant į Pramonės </a:t>
            </a: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</a:rPr>
              <a:t>4.0 </a:t>
            </a:r>
            <a:r>
              <a:rPr lang="lt-LT" dirty="0">
                <a:latin typeface="Corbel" panose="020B0503020204020204" pitchFamily="34" charset="0"/>
              </a:rPr>
              <a:t>vystymo Panevėžio regione strategijos projekto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viziją </a:t>
            </a:r>
            <a:r>
              <a:rPr lang="lt-LT" dirty="0">
                <a:latin typeface="Corbel" panose="020B0503020204020204" pitchFamily="34" charset="0"/>
              </a:rPr>
              <a:t>skatinti glaudų verslo, švietimo, mokslo ir viešojo sektoriaus bendradarbiavimą,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kuriant aukštą pridėtinę vertę.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4C77-D242-0230-58CB-AA43D7145ECD}"/>
              </a:ext>
            </a:extLst>
          </p:cNvPr>
          <p:cNvSpPr txBox="1"/>
          <p:nvPr/>
        </p:nvSpPr>
        <p:spPr>
          <a:xfrm>
            <a:off x="3585259" y="2597540"/>
            <a:ext cx="376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valifikuotos darbo jėgos pritraukimas ir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(arba)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mokymosi visą gyvenimą galimybių,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atsižvelgiant į trumpalaikės ir ilgalaikės darbo rinkos poreikių prognozes,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sudarymas, siekiant ugdyti įvairias kompetencijas bei įgūdžius.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C4DF8-63D9-E4C6-C45A-AEA353FDE77A}"/>
              </a:ext>
            </a:extLst>
          </p:cNvPr>
          <p:cNvSpPr txBox="1"/>
          <p:nvPr/>
        </p:nvSpPr>
        <p:spPr>
          <a:xfrm>
            <a:off x="1053639" y="2690336"/>
            <a:ext cx="2208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Užtikrinti vienos iš pažeidžiamų grupių, t. y.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jaunimo su negalia, įtraukimą į darbo rinką.</a:t>
            </a:r>
          </a:p>
        </p:txBody>
      </p:sp>
      <p:pic>
        <p:nvPicPr>
          <p:cNvPr id="19" name="Grafinis elementas 18" descr="Privažiavimas neįgaliųjų vežimėliams">
            <a:extLst>
              <a:ext uri="{FF2B5EF4-FFF2-40B4-BE49-F238E27FC236}">
                <a16:creationId xmlns:a16="http://schemas.microsoft.com/office/drawing/2014/main" id="{E21CEAE5-4987-98DA-1A8D-8E212C273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458" y="1754725"/>
            <a:ext cx="842815" cy="842815"/>
          </a:xfrm>
          <a:prstGeom prst="rect">
            <a:avLst/>
          </a:prstGeom>
        </p:spPr>
      </p:pic>
      <p:pic>
        <p:nvPicPr>
          <p:cNvPr id="23" name="Grafinis elementas 22" descr="Elektrikas">
            <a:extLst>
              <a:ext uri="{FF2B5EF4-FFF2-40B4-BE49-F238E27FC236}">
                <a16:creationId xmlns:a16="http://schemas.microsoft.com/office/drawing/2014/main" id="{7613E1DB-475B-35EC-17C3-FB527450C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0050" y="1686935"/>
            <a:ext cx="914400" cy="914400"/>
          </a:xfrm>
          <a:prstGeom prst="rect">
            <a:avLst/>
          </a:prstGeom>
        </p:spPr>
      </p:pic>
      <p:pic>
        <p:nvPicPr>
          <p:cNvPr id="25" name="Grafinis elementas 24" descr="Mokslininkas">
            <a:extLst>
              <a:ext uri="{FF2B5EF4-FFF2-40B4-BE49-F238E27FC236}">
                <a16:creationId xmlns:a16="http://schemas.microsoft.com/office/drawing/2014/main" id="{80642C85-6AE8-F3DE-B562-10BBE0325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2680" y="1666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PROGRAMOS DALYVIAI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83" y="1523674"/>
            <a:ext cx="5296617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>
              <a:spcAft>
                <a:spcPts val="800"/>
              </a:spcAft>
            </a:pPr>
            <a:endParaRPr lang="lt-LT" sz="2000" b="1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darbdaviai: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verslo subjektai, kurie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Lietuvos Respublikoje įsteigta kita organizacija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(ūkininkas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kuri (-</a:t>
            </a:r>
            <a:r>
              <a:rPr lang="lt-LT" kern="1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Lietuvos Respublikos pilietis, kuris verčiasi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individualia veikla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veiklą vykdo Savivaldybės teritorijoje.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949" y="1692819"/>
            <a:ext cx="92502" cy="95692"/>
          </a:xfrm>
          <a:prstGeom prst="rect">
            <a:avLst/>
          </a:prstGeom>
        </p:spPr>
      </p:pic>
      <p:pic>
        <p:nvPicPr>
          <p:cNvPr id="20" name="Grafinis elementas 19" descr="Statybininkas">
            <a:extLst>
              <a:ext uri="{FF2B5EF4-FFF2-40B4-BE49-F238E27FC236}">
                <a16:creationId xmlns:a16="http://schemas.microsoft.com/office/drawing/2014/main" id="{16843D3B-7184-6471-C427-6D293C35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8114" y="181924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B4C-CE9E-D44A-04C4-C6E32BC3217C}"/>
              </a:ext>
            </a:extLst>
          </p:cNvPr>
          <p:cNvSpPr txBox="1"/>
          <p:nvPr/>
        </p:nvSpPr>
        <p:spPr>
          <a:xfrm>
            <a:off x="7254950" y="2505670"/>
            <a:ext cx="452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Corbel" panose="020B0503020204020204" pitchFamily="34" charset="0"/>
              </a:rPr>
              <a:t>2. Jaunuoliai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lt-LT" dirty="0">
                <a:solidFill>
                  <a:srgbClr val="C00000"/>
                </a:solidFill>
                <a:latin typeface="Montserrat Black" panose="00000A00000000000000" pitchFamily="2" charset="-70"/>
              </a:rPr>
              <a:t>14–29 m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.), deklaravę gyvenamąją vietą Savivaldybės teritorijoje.</a:t>
            </a:r>
          </a:p>
        </p:txBody>
      </p:sp>
      <p:pic>
        <p:nvPicPr>
          <p:cNvPr id="9" name="Grafinis elementas 8" descr="Grupės sėkmė">
            <a:extLst>
              <a:ext uri="{FF2B5EF4-FFF2-40B4-BE49-F238E27FC236}">
                <a16:creationId xmlns:a16="http://schemas.microsoft.com/office/drawing/2014/main" id="{EEF174EB-2199-D04E-4BFF-DADF67401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4731" y="1692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Jaunuolis kartu su darbdaviu </a:t>
            </a:r>
            <a:r>
              <a:rPr lang="lt-LT" sz="2200" dirty="0">
                <a:latin typeface="Corbel" panose="020B0503020204020204" pitchFamily="34" charset="0"/>
              </a:rPr>
              <a:t>atsiunčia vieną bendrą užpildytą registracijos formą ir kitus reikiamus dokumentus.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2. Programos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dalyvių atitiktį </a:t>
            </a:r>
            <a:r>
              <a:rPr lang="lt-LT" sz="2200" dirty="0">
                <a:latin typeface="Corbel" panose="020B0503020204020204" pitchFamily="34" charset="0"/>
              </a:rPr>
              <a:t>Programai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vertina</a:t>
            </a:r>
            <a:r>
              <a:rPr lang="lt-LT" sz="2200" dirty="0">
                <a:latin typeface="Corbel" panose="020B0503020204020204" pitchFamily="34" charset="0"/>
              </a:rPr>
              <a:t> Savivaldybės administracijos sudaryta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komisija.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3. Tvirtinami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atrinktų ir rezerve esančių </a:t>
            </a:r>
            <a:r>
              <a:rPr lang="lt-LT" sz="2200" dirty="0">
                <a:latin typeface="Corbel" panose="020B0503020204020204" pitchFamily="34" charset="0"/>
              </a:rPr>
              <a:t>Programos dalyvių sąrašai.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Grafinis elementas 21" descr="Varnelė">
            <a:extLst>
              <a:ext uri="{FF2B5EF4-FFF2-40B4-BE49-F238E27FC236}">
                <a16:creationId xmlns:a16="http://schemas.microsoft.com/office/drawing/2014/main" id="{8A1B4BA4-3D1E-9DF8-F97F-BB849A19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929" y="1792265"/>
            <a:ext cx="617678" cy="617678"/>
          </a:xfrm>
          <a:prstGeom prst="rect">
            <a:avLst/>
          </a:prstGeom>
        </p:spPr>
      </p:pic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6" name="Grafinis elementas 25" descr="Kontrolinio sąrašo RTL">
            <a:extLst>
              <a:ext uri="{FF2B5EF4-FFF2-40B4-BE49-F238E27FC236}">
                <a16:creationId xmlns:a16="http://schemas.microsoft.com/office/drawing/2014/main" id="{6ED8F203-FE77-F881-4CD2-1A68D61B8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5754" y="1651763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4867" y="1651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1764"/>
              </p:ext>
            </p:extLst>
          </p:nvPr>
        </p:nvGraphicFramePr>
        <p:xfrm>
          <a:off x="-28575" y="6345320"/>
          <a:ext cx="1291523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345320"/>
                        <a:ext cx="12915235" cy="57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76" y="2241596"/>
            <a:ext cx="6345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Darbdaviams, kurie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 įdarbino jaunuolį su negalia.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A444-46E0-3D6B-E7A5-362D8B1181D0}"/>
              </a:ext>
            </a:extLst>
          </p:cNvPr>
          <p:cNvSpPr txBox="1"/>
          <p:nvPr/>
        </p:nvSpPr>
        <p:spPr>
          <a:xfrm>
            <a:off x="633937" y="1360842"/>
            <a:ext cx="11241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</a:rPr>
              <a:t>Jeigu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prioritetas darbdaviams teikiamas tokia eilės tvarka: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29C93-69AA-88FF-A3E3-5FB3D600C21F}"/>
              </a:ext>
            </a:extLst>
          </p:cNvPr>
          <p:cNvSpPr txBox="1"/>
          <p:nvPr/>
        </p:nvSpPr>
        <p:spPr>
          <a:xfrm>
            <a:off x="525528" y="2665495"/>
            <a:ext cx="85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2.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 Programos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papunkčio sąlygas.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70743-51AA-6AD6-CAAE-E194428E35B3}"/>
              </a:ext>
            </a:extLst>
          </p:cNvPr>
          <p:cNvSpPr txBox="1"/>
          <p:nvPr/>
        </p:nvSpPr>
        <p:spPr>
          <a:xfrm>
            <a:off x="525528" y="3046872"/>
            <a:ext cx="771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3.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ruošiasi įdarbinti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jaunuolį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278CF-A194-E88E-1804-2ACFFCB0C29E}"/>
              </a:ext>
            </a:extLst>
          </p:cNvPr>
          <p:cNvSpPr txBox="1"/>
          <p:nvPr/>
        </p:nvSpPr>
        <p:spPr>
          <a:xfrm>
            <a:off x="633937" y="3651183"/>
            <a:ext cx="110831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atrenkami tie dalyviai, kurie surinko daugiausia komisijos vertinimo balų. 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balų surenkama vienodai,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pirmenybė teikiama tiems, kurie pateikė registracijos formas ir kitus dokumentus anksčiau pagal registracijos datą ir laiką.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4C8F-383F-91B2-B306-32B6E85B2D8D}"/>
              </a:ext>
            </a:extLst>
          </p:cNvPr>
          <p:cNvSpPr txBox="1"/>
          <p:nvPr/>
        </p:nvSpPr>
        <p:spPr>
          <a:xfrm>
            <a:off x="170122" y="6333491"/>
            <a:ext cx="11844670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lt-LT" sz="1200" b="1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4.6. p. Pramonės įmonė – </a:t>
            </a:r>
            <a:r>
              <a:rPr lang="lt-LT" sz="1200" b="0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</p:txBody>
      </p:sp>
    </p:spTree>
    <p:extLst>
      <p:ext uri="{BB962C8B-B14F-4D97-AF65-F5344CB8AC3E}">
        <p14:creationId xmlns:p14="http://schemas.microsoft.com/office/powerpoint/2010/main" val="35598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Su atrinktais dalyviais pasirašoma trišalė sutartis </a:t>
            </a:r>
            <a:r>
              <a:rPr lang="lt-LT" sz="2200" dirty="0">
                <a:latin typeface="Corbel" panose="020B0503020204020204" pitchFamily="34" charset="0"/>
              </a:rPr>
              <a:t>tarp Savivaldybės administracijos, darbdavio ir įdarbinamo jaunuolio.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Programoje lieka nepanaudotų lėšų,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kompensacija gali būti skiriama Programos rezervo sąraše esantiems dalyviams. </a:t>
            </a:r>
            <a:endParaRPr lang="lt-LT" sz="24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likusių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lėšų užteko kompensuoti visus rezervo sąraše esančius dalyvius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lėšų likutis gali būti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skiriamas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067" y="1664317"/>
            <a:ext cx="914400" cy="914400"/>
          </a:xfrm>
          <a:prstGeom prst="rect">
            <a:avLst/>
          </a:prstGeom>
        </p:spPr>
      </p:pic>
      <p:pic>
        <p:nvPicPr>
          <p:cNvPr id="18" name="Grafinis elementas 17" descr="Dokumentas">
            <a:extLst>
              <a:ext uri="{FF2B5EF4-FFF2-40B4-BE49-F238E27FC236}">
                <a16:creationId xmlns:a16="http://schemas.microsoft.com/office/drawing/2014/main" id="{82094D49-668F-CE39-8A1B-01416C57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3786" y="1639209"/>
            <a:ext cx="914400" cy="914400"/>
          </a:xfrm>
          <a:prstGeom prst="rect">
            <a:avLst/>
          </a:prstGeom>
        </p:spPr>
      </p:pic>
      <p:pic>
        <p:nvPicPr>
          <p:cNvPr id="9" name="Grafinis elementas 8" descr="Grupė">
            <a:extLst>
              <a:ext uri="{FF2B5EF4-FFF2-40B4-BE49-F238E27FC236}">
                <a16:creationId xmlns:a16="http://schemas.microsoft.com/office/drawing/2014/main" id="{F6860922-73D2-26F4-374A-1028A7ADA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1065" y="1664317"/>
            <a:ext cx="914400" cy="914400"/>
          </a:xfrm>
          <a:prstGeom prst="rect">
            <a:avLst/>
          </a:prstGeom>
        </p:spPr>
      </p:pic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F0E444A2-608A-66AC-9484-D94F9E1B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5727"/>
              </p:ext>
            </p:extLst>
          </p:nvPr>
        </p:nvGraphicFramePr>
        <p:xfrm>
          <a:off x="5656081" y="1757398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081" y="1757398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4E5CDBAC-0776-96A7-7D54-4F5F8AA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12432"/>
              </p:ext>
            </p:extLst>
          </p:nvPr>
        </p:nvGraphicFramePr>
        <p:xfrm>
          <a:off x="9321679" y="1759193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679" y="1759193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2024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</a:t>
            </a:r>
            <a:r>
              <a:rPr lang="lt-LT" sz="2800" b="1" dirty="0">
                <a:solidFill>
                  <a:srgbClr val="00B050"/>
                </a:solidFill>
                <a:latin typeface="Montserrat" panose="00000500000000000000" pitchFamily="2" charset="-70"/>
              </a:rPr>
              <a:t>25 000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jaunuolių įdarbinimo kompensacijoms.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9F25EB-F570-B427-079C-5EF17F39577B}"/>
              </a:ext>
            </a:extLst>
          </p:cNvPr>
          <p:cNvSpPr txBox="1"/>
          <p:nvPr/>
        </p:nvSpPr>
        <p:spPr>
          <a:xfrm>
            <a:off x="7183579" y="3429000"/>
            <a:ext cx="46918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 kuris atitinka Programos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sąlygas, už visu darbo krūviu įdarbintą darbingą jaunuolį ar jaunuolį su negalia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</a:p>
          <a:p>
            <a:pPr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50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nuo minimaliosios mėnesinės algos (toliau – MMA) -</a:t>
            </a:r>
            <a:r>
              <a:rPr lang="lt-LT" sz="20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462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633937" y="3475115"/>
            <a:ext cx="3161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įdarbintą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3965945" y="3485377"/>
            <a:ext cx="3161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2" name="Grafinis elementas 31" descr="Naujas neįgaliojo vežimėlis">
            <a:extLst>
              <a:ext uri="{FF2B5EF4-FFF2-40B4-BE49-F238E27FC236}">
                <a16:creationId xmlns:a16="http://schemas.microsoft.com/office/drawing/2014/main" id="{47F36D47-6179-2A0C-8B0A-50F86AF7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418" y="2686405"/>
            <a:ext cx="810994" cy="810994"/>
          </a:xfrm>
          <a:prstGeom prst="rect">
            <a:avLst/>
          </a:prstGeom>
        </p:spPr>
      </p:pic>
      <p:pic>
        <p:nvPicPr>
          <p:cNvPr id="34" name="Grafinis elementas 33" descr="Kalnakasybos įrankiai">
            <a:extLst>
              <a:ext uri="{FF2B5EF4-FFF2-40B4-BE49-F238E27FC236}">
                <a16:creationId xmlns:a16="http://schemas.microsoft.com/office/drawing/2014/main" id="{992BF787-EE73-2E3F-52C9-4FED6F6C2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8428" y="2637959"/>
            <a:ext cx="810994" cy="810994"/>
          </a:xfrm>
          <a:prstGeom prst="rect">
            <a:avLst/>
          </a:prstGeom>
        </p:spPr>
      </p:pic>
      <p:pic>
        <p:nvPicPr>
          <p:cNvPr id="36" name="Grafinis elementas 35" descr="Gamykla">
            <a:extLst>
              <a:ext uri="{FF2B5EF4-FFF2-40B4-BE49-F238E27FC236}">
                <a16:creationId xmlns:a16="http://schemas.microsoft.com/office/drawing/2014/main" id="{BF20F920-38B2-27F0-AFC9-959D04C6F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63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461F-A6AC-53C3-7857-4C20B1E2224E}"/>
              </a:ext>
            </a:extLst>
          </p:cNvPr>
          <p:cNvSpPr txBox="1"/>
          <p:nvPr/>
        </p:nvSpPr>
        <p:spPr>
          <a:xfrm>
            <a:off x="5734365" y="3458904"/>
            <a:ext cx="618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atitinka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už vieną įdarbintą jaunuolį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MMA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924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37D63-E759-E338-94D2-820604EE3734}"/>
              </a:ext>
            </a:extLst>
          </p:cNvPr>
          <p:cNvSpPr txBox="1"/>
          <p:nvPr/>
        </p:nvSpPr>
        <p:spPr>
          <a:xfrm>
            <a:off x="555017" y="1639721"/>
            <a:ext cx="3170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ne visu darbo krūviu, kompensacija skaičiuojama proporcingai pagal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dirbtas darbo dienas.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B0F1-55A2-1AF1-126B-3C3BEEC41310}"/>
              </a:ext>
            </a:extLst>
          </p:cNvPr>
          <p:cNvSpPr txBox="1"/>
          <p:nvPr/>
        </p:nvSpPr>
        <p:spPr>
          <a:xfrm>
            <a:off x="535542" y="3269948"/>
            <a:ext cx="37768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pagal suminę darbo laiko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apskaitą, kompensacija skaičiuojama proporcingai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pagal dirbtas valandas.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5A70-D373-CBDD-2CA3-4F885DE2E1AD}"/>
              </a:ext>
            </a:extLst>
          </p:cNvPr>
          <p:cNvSpPr txBox="1"/>
          <p:nvPr/>
        </p:nvSpPr>
        <p:spPr>
          <a:xfrm>
            <a:off x="5734365" y="2568598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800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F7D81-5C10-C1AE-0035-2A09D700ECB5}"/>
              </a:ext>
            </a:extLst>
          </p:cNvPr>
          <p:cNvSpPr txBox="1"/>
          <p:nvPr/>
        </p:nvSpPr>
        <p:spPr>
          <a:xfrm>
            <a:off x="5734366" y="1639721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jaunuolį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600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4825C-805E-C14C-A2DB-C3C6F46D9A04}"/>
              </a:ext>
            </a:extLst>
          </p:cNvPr>
          <p:cNvSpPr txBox="1"/>
          <p:nvPr/>
        </p:nvSpPr>
        <p:spPr>
          <a:xfrm>
            <a:off x="5734365" y="4656987"/>
            <a:ext cx="54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ksimali kompensavimo trukmė – ne daugiau kaip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mėnesiai.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3DD65C86-06D4-8154-27A6-1232694B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7171" y="1792098"/>
            <a:ext cx="92502" cy="95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EC61AF0-8E48-CC39-F333-3EB7BB838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4573" y="3411058"/>
            <a:ext cx="92502" cy="956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2C256B7-6486-72C8-28C6-B63BB17AA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678" y="1791086"/>
            <a:ext cx="92502" cy="95692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C1DB9D-CDD1-B060-054B-F440F09BE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412" y="2722963"/>
            <a:ext cx="92502" cy="9569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B156695-87C1-EDFB-F4CD-595AC4513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968" y="3656579"/>
            <a:ext cx="92502" cy="95692"/>
          </a:xfrm>
          <a:prstGeom prst="rect">
            <a:avLst/>
          </a:prstGeom>
        </p:spPr>
      </p:pic>
      <p:pic>
        <p:nvPicPr>
          <p:cNvPr id="26" name="Grafinis elementas 25" descr="Monetos">
            <a:extLst>
              <a:ext uri="{FF2B5EF4-FFF2-40B4-BE49-F238E27FC236}">
                <a16:creationId xmlns:a16="http://schemas.microsoft.com/office/drawing/2014/main" id="{B177764C-D40A-8175-1521-F6CB818B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78" y="5799274"/>
            <a:ext cx="914400" cy="914400"/>
          </a:xfrm>
          <a:prstGeom prst="rect">
            <a:avLst/>
          </a:prstGeom>
        </p:spPr>
      </p:pic>
      <p:pic>
        <p:nvPicPr>
          <p:cNvPr id="29" name="Grafinis elementas 28" descr="Mėnesio kalendorius">
            <a:extLst>
              <a:ext uri="{FF2B5EF4-FFF2-40B4-BE49-F238E27FC236}">
                <a16:creationId xmlns:a16="http://schemas.microsoft.com/office/drawing/2014/main" id="{E141D930-2E94-2A62-EDA5-C4F16BFB5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51" y="2211616"/>
            <a:ext cx="781297" cy="781297"/>
          </a:xfrm>
          <a:prstGeom prst="rect">
            <a:avLst/>
          </a:prstGeom>
        </p:spPr>
      </p:pic>
      <p:pic>
        <p:nvPicPr>
          <p:cNvPr id="33" name="Grafinis elementas 32" descr="Laikrodis">
            <a:extLst>
              <a:ext uri="{FF2B5EF4-FFF2-40B4-BE49-F238E27FC236}">
                <a16:creationId xmlns:a16="http://schemas.microsoft.com/office/drawing/2014/main" id="{6936706E-ED40-99DD-883A-7A6C89D60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1151" y="3853959"/>
            <a:ext cx="781297" cy="78129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5B4BBA4-663A-8E50-CDC6-441AC66A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6828" y="4798628"/>
            <a:ext cx="92502" cy="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14079</TotalTime>
  <Words>1648</Words>
  <Application>Microsoft Office PowerPoint</Application>
  <PresentationFormat>Plačiaekranė</PresentationFormat>
  <Paragraphs>193</Paragraphs>
  <Slides>19</Slides>
  <Notes>19</Notes>
  <HiddenSlides>0</HiddenSlides>
  <MMClips>0</MMClips>
  <ScaleCrop>false</ScaleCrop>
  <HeadingPairs>
    <vt:vector size="8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Corbel</vt:lpstr>
      <vt:lpstr>Montserrat</vt:lpstr>
      <vt:lpstr>Montserrat Black</vt:lpstr>
      <vt:lpstr>Open Sans</vt:lpstr>
      <vt:lpstr>Times New Roman</vt:lpstr>
      <vt:lpstr>Wingdings</vt:lpstr>
      <vt:lpstr>Office Theme</vt:lpstr>
      <vt:lpstr>CorelDRAW</vt:lpstr>
      <vt:lpstr>„PowerPoint“ pateiktis</vt:lpstr>
      <vt:lpstr>APIE PROGRAMĄ</vt:lpstr>
      <vt:lpstr>APIE PROGRAMĄ</vt:lpstr>
      <vt:lpstr>PROGRAMOS DALYVIAI</vt:lpstr>
      <vt:lpstr>PROCEDŪRA</vt:lpstr>
      <vt:lpstr>PROCEDŪRA</vt:lpstr>
      <vt:lpstr>PROCEDŪRA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Loreta Kaškelienė</cp:lastModifiedBy>
  <cp:revision>156</cp:revision>
  <cp:lastPrinted>2024-04-25T06:00:54Z</cp:lastPrinted>
  <dcterms:created xsi:type="dcterms:W3CDTF">2022-03-17T11:53:47Z</dcterms:created>
  <dcterms:modified xsi:type="dcterms:W3CDTF">2024-04-29T10:56:10Z</dcterms:modified>
</cp:coreProperties>
</file>